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3" r:id="rId7"/>
    <p:sldId id="261" r:id="rId8"/>
    <p:sldId id="268" r:id="rId9"/>
    <p:sldId id="262"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AE7AC-9A27-46E3-BA77-ED00D748912F}" type="datetimeFigureOut">
              <a:rPr lang="en-US" smtClean="0"/>
              <a:pPr/>
              <a:t>11/15/2010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DF07EA-2DDC-4A77-BEDB-4C577F5570F9}" type="slidenum">
              <a:rPr lang="en-US" smtClean="0"/>
              <a:pPr/>
              <a:t>‹#›</a:t>
            </a:fld>
            <a:endParaRPr lang="en-US"/>
          </a:p>
        </p:txBody>
      </p:sp>
    </p:spTree>
    <p:extLst>
      <p:ext uri="{BB962C8B-B14F-4D97-AF65-F5344CB8AC3E}">
        <p14:creationId xmlns:p14="http://schemas.microsoft.com/office/powerpoint/2010/main" xmlns="" val="168463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F07EA-2DDC-4A77-BEDB-4C577F5570F9}" type="slidenum">
              <a:rPr lang="en-US" smtClean="0"/>
              <a:pPr/>
              <a:t>3</a:t>
            </a:fld>
            <a:endParaRPr lang="en-US"/>
          </a:p>
        </p:txBody>
      </p:sp>
    </p:spTree>
    <p:extLst>
      <p:ext uri="{BB962C8B-B14F-4D97-AF65-F5344CB8AC3E}">
        <p14:creationId xmlns:p14="http://schemas.microsoft.com/office/powerpoint/2010/main" xmlns="" val="131278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DF07EA-2DDC-4A77-BEDB-4C577F5570F9}" type="slidenum">
              <a:rPr lang="en-US" smtClean="0"/>
              <a:pPr/>
              <a:t>7</a:t>
            </a:fld>
            <a:endParaRPr lang="en-US"/>
          </a:p>
        </p:txBody>
      </p:sp>
    </p:spTree>
    <p:extLst>
      <p:ext uri="{BB962C8B-B14F-4D97-AF65-F5344CB8AC3E}">
        <p14:creationId xmlns:p14="http://schemas.microsoft.com/office/powerpoint/2010/main" xmlns="" val="3900361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72B8690-B153-4B7F-924F-6EA6E6F783ED}" type="datetimeFigureOut">
              <a:rPr lang="en-US" smtClean="0"/>
              <a:pPr/>
              <a:t>11/15/2010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028594-A00C-4DB1-AE51-BD1906F039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028594-A00C-4DB1-AE51-BD1906F039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028594-A00C-4DB1-AE51-BD1906F039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028594-A00C-4DB1-AE51-BD1906F0399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028594-A00C-4DB1-AE51-BD1906F0399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028594-A00C-4DB1-AE51-BD1906F0399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4028594-A00C-4DB1-AE51-BD1906F039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4028594-A00C-4DB1-AE51-BD1906F0399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72B8690-B153-4B7F-924F-6EA6E6F783ED}" type="datetimeFigureOut">
              <a:rPr lang="en-US" smtClean="0"/>
              <a:pPr/>
              <a:t>11/15/2010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4028594-A00C-4DB1-AE51-BD1906F039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72B8690-B153-4B7F-924F-6EA6E6F783ED}" type="datetimeFigureOut">
              <a:rPr lang="en-US" smtClean="0"/>
              <a:pPr/>
              <a:t>11/15/2010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028594-A00C-4DB1-AE51-BD1906F039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72B8690-B153-4B7F-924F-6EA6E6F783ED}" type="datetimeFigureOut">
              <a:rPr lang="en-US" smtClean="0"/>
              <a:pPr/>
              <a:t>11/15/2010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028594-A00C-4DB1-AE51-BD1906F0399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72B8690-B153-4B7F-924F-6EA6E6F783ED}" type="datetimeFigureOut">
              <a:rPr lang="en-US" smtClean="0"/>
              <a:pPr/>
              <a:t>11/15/2010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4028594-A00C-4DB1-AE51-BD1906F039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Building a Locomotion Based Hexapod Application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10305056:Srijit </a:t>
            </a:r>
            <a:r>
              <a:rPr lang="en-US" dirty="0" err="1" smtClean="0"/>
              <a:t>Dutt</a:t>
            </a:r>
            <a:endParaRPr lang="en-US" dirty="0" smtClean="0"/>
          </a:p>
          <a:p>
            <a:r>
              <a:rPr lang="en-US" dirty="0" smtClean="0"/>
              <a:t>09305073:Udaya Kumar</a:t>
            </a:r>
          </a:p>
          <a:p>
            <a:r>
              <a:rPr lang="en-US" dirty="0" smtClean="0"/>
              <a:t>09305063:Venkatesh </a:t>
            </a:r>
            <a:r>
              <a:rPr lang="en-US" dirty="0" err="1" smtClean="0"/>
              <a:t>Velaga</a:t>
            </a:r>
            <a:endParaRPr lang="en-US" dirty="0"/>
          </a:p>
        </p:txBody>
      </p:sp>
    </p:spTree>
    <p:extLst>
      <p:ext uri="{BB962C8B-B14F-4D97-AF65-F5344CB8AC3E}">
        <p14:creationId xmlns:p14="http://schemas.microsoft.com/office/powerpoint/2010/main" xmlns="" val="2576954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White line following of hexapod</a:t>
            </a:r>
          </a:p>
          <a:p>
            <a:pPr marL="137160" indent="0">
              <a:buNone/>
            </a:pPr>
            <a:r>
              <a:rPr lang="en-US" dirty="0"/>
              <a:t> </a:t>
            </a:r>
            <a:r>
              <a:rPr lang="en-US" dirty="0" smtClean="0"/>
              <a:t>  </a:t>
            </a:r>
            <a:r>
              <a:rPr lang="en-US" dirty="0"/>
              <a:t>Have not done it because of no </a:t>
            </a:r>
            <a:r>
              <a:rPr lang="en-US" dirty="0" smtClean="0"/>
              <a:t>white line </a:t>
            </a:r>
            <a:r>
              <a:rPr lang="en-US" dirty="0"/>
              <a:t>sensors for </a:t>
            </a:r>
            <a:r>
              <a:rPr lang="en-US" dirty="0" smtClean="0"/>
              <a:t>hexapod</a:t>
            </a:r>
          </a:p>
          <a:p>
            <a:pPr marL="137160" indent="0">
              <a:buNone/>
            </a:pPr>
            <a:endParaRPr lang="en-US" dirty="0" smtClean="0"/>
          </a:p>
          <a:p>
            <a:r>
              <a:rPr lang="en-US" dirty="0" smtClean="0"/>
              <a:t>Obstacle avoidance</a:t>
            </a:r>
          </a:p>
          <a:p>
            <a:pPr marL="137160" indent="0">
              <a:buNone/>
            </a:pPr>
            <a:r>
              <a:rPr lang="en-US" dirty="0"/>
              <a:t> </a:t>
            </a:r>
            <a:r>
              <a:rPr lang="en-US" dirty="0" smtClean="0"/>
              <a:t>   Thought that obstacle climbing would be much more challenging to do. And also for obstacle avoidance we need obstacle of large height in order to get it identified by the IR Sensors</a:t>
            </a:r>
          </a:p>
          <a:p>
            <a:pPr marL="137160"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Tasks planned initially</a:t>
            </a:r>
            <a:endParaRPr lang="en-US" dirty="0"/>
          </a:p>
        </p:txBody>
      </p:sp>
    </p:spTree>
    <p:extLst>
      <p:ext uri="{BB962C8B-B14F-4D97-AF65-F5344CB8AC3E}">
        <p14:creationId xmlns:p14="http://schemas.microsoft.com/office/powerpoint/2010/main" xmlns="" val="1608438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Burn the code on to hexapod and all the three tasks mentioned above will be executed sequentially</a:t>
            </a:r>
          </a:p>
          <a:p>
            <a:endParaRPr lang="en-US" dirty="0"/>
          </a:p>
          <a:p>
            <a:r>
              <a:rPr lang="en-US" dirty="0" smtClean="0"/>
              <a:t>There is another snippet of code which separately demonstrates the controlling of the motion with hexapod.</a:t>
            </a:r>
            <a:endParaRPr lang="en-US" dirty="0"/>
          </a:p>
        </p:txBody>
      </p:sp>
      <p:sp>
        <p:nvSpPr>
          <p:cNvPr id="2" name="Title 1"/>
          <p:cNvSpPr>
            <a:spLocks noGrp="1"/>
          </p:cNvSpPr>
          <p:nvPr>
            <p:ph type="title"/>
          </p:nvPr>
        </p:nvSpPr>
        <p:spPr/>
        <p:txBody>
          <a:bodyPr/>
          <a:lstStyle/>
          <a:p>
            <a:r>
              <a:rPr lang="en-US" dirty="0">
                <a:effectLst/>
              </a:rPr>
              <a:t>Review, Test Plan/Cases </a:t>
            </a:r>
            <a:endParaRPr lang="en-US" dirty="0"/>
          </a:p>
        </p:txBody>
      </p:sp>
    </p:spTree>
    <p:extLst>
      <p:ext uri="{BB962C8B-B14F-4D97-AF65-F5344CB8AC3E}">
        <p14:creationId xmlns:p14="http://schemas.microsoft.com/office/powerpoint/2010/main" xmlns="" val="1251615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Every task implemented is modular and independent of other tasks</a:t>
            </a:r>
          </a:p>
          <a:p>
            <a:r>
              <a:rPr lang="en-US" dirty="0" smtClean="0"/>
              <a:t> Common functionalities are defined as macros in the header files</a:t>
            </a:r>
          </a:p>
          <a:p>
            <a:r>
              <a:rPr lang="en-US" dirty="0" smtClean="0"/>
              <a:t>Code is made as modular as possible so that on e module can be edited without effecting the other and each module is reusable.</a:t>
            </a:r>
            <a:endParaRPr lang="en-US" dirty="0"/>
          </a:p>
        </p:txBody>
      </p:sp>
      <p:sp>
        <p:nvSpPr>
          <p:cNvPr id="2" name="Title 1"/>
          <p:cNvSpPr>
            <a:spLocks noGrp="1"/>
          </p:cNvSpPr>
          <p:nvPr>
            <p:ph type="title"/>
          </p:nvPr>
        </p:nvSpPr>
        <p:spPr/>
        <p:txBody>
          <a:bodyPr>
            <a:normAutofit fontScale="90000"/>
          </a:bodyPr>
          <a:lstStyle/>
          <a:p>
            <a:pPr lvl="0"/>
            <a:r>
              <a:rPr lang="en-US" dirty="0">
                <a:effectLst/>
              </a:rPr>
              <a:t>Re-usability features </a:t>
            </a:r>
            <a:br>
              <a:rPr lang="en-US" dirty="0">
                <a:effectLst/>
              </a:rPr>
            </a:br>
            <a:endParaRPr lang="en-US" dirty="0"/>
          </a:p>
        </p:txBody>
      </p:sp>
    </p:spTree>
    <p:extLst>
      <p:ext uri="{BB962C8B-B14F-4D97-AF65-F5344CB8AC3E}">
        <p14:creationId xmlns:p14="http://schemas.microsoft.com/office/powerpoint/2010/main" xmlns="" val="776337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Any new applications on hexapod like obstacle avoidance using web cam</a:t>
            </a:r>
          </a:p>
          <a:p>
            <a:r>
              <a:rPr lang="en-US" dirty="0" smtClean="0"/>
              <a:t>Automatically detect obstacle height and decide whether to climb the obstacle or avoid it</a:t>
            </a:r>
          </a:p>
          <a:p>
            <a:r>
              <a:rPr lang="en-US" dirty="0" smtClean="0"/>
              <a:t>Dance steps of the hexapod can be synchronized to the music beats</a:t>
            </a:r>
          </a:p>
          <a:p>
            <a:r>
              <a:rPr lang="en-US" dirty="0" smtClean="0"/>
              <a:t>Better locomotion algorithm including study of crab and </a:t>
            </a:r>
            <a:r>
              <a:rPr lang="en-US" smtClean="0"/>
              <a:t>insects gaits</a:t>
            </a:r>
            <a:endParaRPr lang="en-US" dirty="0" smtClean="0"/>
          </a:p>
        </p:txBody>
      </p:sp>
      <p:sp>
        <p:nvSpPr>
          <p:cNvPr id="2" name="Title 1"/>
          <p:cNvSpPr>
            <a:spLocks noGrp="1"/>
          </p:cNvSpPr>
          <p:nvPr>
            <p:ph type="title"/>
          </p:nvPr>
        </p:nvSpPr>
        <p:spPr/>
        <p:txBody>
          <a:bodyPr/>
          <a:lstStyle/>
          <a:p>
            <a:r>
              <a:rPr lang="en-US" dirty="0" smtClean="0"/>
              <a:t>Future Enhancements</a:t>
            </a:r>
            <a:endParaRPr lang="en-US" dirty="0"/>
          </a:p>
        </p:txBody>
      </p:sp>
    </p:spTree>
    <p:extLst>
      <p:ext uri="{BB962C8B-B14F-4D97-AF65-F5344CB8AC3E}">
        <p14:creationId xmlns:p14="http://schemas.microsoft.com/office/powerpoint/2010/main" xmlns="" val="1289929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37160" indent="0"/>
            <a:r>
              <a:rPr lang="en-US" dirty="0" smtClean="0"/>
              <a:t>Problem Statement</a:t>
            </a:r>
          </a:p>
          <a:p>
            <a:pPr marL="137160" indent="0"/>
            <a:r>
              <a:rPr lang="en-US" dirty="0" smtClean="0"/>
              <a:t>Task Specification</a:t>
            </a:r>
          </a:p>
          <a:p>
            <a:pPr marL="137160" indent="0"/>
            <a:r>
              <a:rPr lang="en-US" dirty="0" smtClean="0"/>
              <a:t>Project Plan</a:t>
            </a:r>
          </a:p>
          <a:p>
            <a:pPr marL="137160" indent="0"/>
            <a:r>
              <a:rPr lang="en-US" dirty="0" smtClean="0"/>
              <a:t>FSM</a:t>
            </a:r>
          </a:p>
          <a:p>
            <a:pPr marL="137160" indent="0"/>
            <a:r>
              <a:rPr lang="en-US" dirty="0" smtClean="0"/>
              <a:t>Innovation and Challenges</a:t>
            </a:r>
          </a:p>
          <a:p>
            <a:pPr marL="137160" indent="0"/>
            <a:r>
              <a:rPr lang="en-US" dirty="0" smtClean="0"/>
              <a:t>Task Completed</a:t>
            </a:r>
          </a:p>
          <a:p>
            <a:pPr marL="137160" indent="0"/>
            <a:r>
              <a:rPr lang="en-US" dirty="0" smtClean="0"/>
              <a:t>Tasks Planned Initially</a:t>
            </a:r>
          </a:p>
          <a:p>
            <a:pPr marL="137160" indent="0"/>
            <a:r>
              <a:rPr lang="en-US" dirty="0" smtClean="0"/>
              <a:t>Review Test Plan/Cases</a:t>
            </a:r>
          </a:p>
          <a:p>
            <a:pPr marL="137160" indent="0"/>
            <a:r>
              <a:rPr lang="en-US" dirty="0" smtClean="0"/>
              <a:t>Reusability Features</a:t>
            </a:r>
          </a:p>
          <a:p>
            <a:pPr marL="137160" indent="0"/>
            <a:r>
              <a:rPr lang="en-US" dirty="0" smtClean="0"/>
              <a:t>Future Enhancements</a:t>
            </a:r>
          </a:p>
          <a:p>
            <a:pPr marL="137160" indent="0"/>
            <a:endParaRPr lang="en-US" dirty="0" smtClean="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xmlns="" val="100241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
            </a:pPr>
            <a:r>
              <a:rPr lang="en-US" dirty="0" smtClean="0"/>
              <a:t> Making the hexapod to move in all the directions , climbing the obstacles and then to dance. All the three tasks are demonstrated sequentially by our code</a:t>
            </a:r>
          </a:p>
          <a:p>
            <a:pPr marL="137160" indent="0">
              <a:buNone/>
            </a:pPr>
            <a:r>
              <a:rPr lang="en-US" dirty="0"/>
              <a:t>	</a:t>
            </a:r>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xmlns="" val="325561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dirty="0" smtClean="0"/>
              <a:t>Motion of a Hexapod: It can move in 12 different directions</a:t>
            </a:r>
          </a:p>
          <a:p>
            <a:pPr>
              <a:buFont typeface="Wingdings" pitchFamily="2" charset="2"/>
              <a:buChar char="q"/>
            </a:pPr>
            <a:r>
              <a:rPr lang="en-US" dirty="0" smtClean="0"/>
              <a:t>3 types of gait motion </a:t>
            </a:r>
          </a:p>
          <a:p>
            <a:pPr lvl="1">
              <a:buFont typeface="Wingdings" pitchFamily="2" charset="2"/>
              <a:buChar char="q"/>
            </a:pPr>
            <a:r>
              <a:rPr lang="en-US" dirty="0" smtClean="0"/>
              <a:t>2 Tripod gait motion</a:t>
            </a:r>
          </a:p>
          <a:p>
            <a:pPr lvl="1">
              <a:buFont typeface="Wingdings" pitchFamily="2" charset="2"/>
              <a:buChar char="q"/>
            </a:pPr>
            <a:r>
              <a:rPr lang="en-US" dirty="0" smtClean="0"/>
              <a:t>Two legged motion </a:t>
            </a:r>
          </a:p>
          <a:p>
            <a:pPr>
              <a:buFont typeface="Wingdings" pitchFamily="2" charset="2"/>
              <a:buChar char="q"/>
            </a:pPr>
            <a:r>
              <a:rPr lang="en-US" dirty="0" smtClean="0"/>
              <a:t>Motion can also be controlled by the keyboard through ZigBee module.</a:t>
            </a:r>
          </a:p>
          <a:p>
            <a:pPr>
              <a:buFont typeface="Wingdings" pitchFamily="2" charset="2"/>
              <a:buChar char="q"/>
            </a:pPr>
            <a:r>
              <a:rPr lang="en-US" dirty="0" smtClean="0"/>
              <a:t>Obstacle Climbing</a:t>
            </a:r>
          </a:p>
          <a:p>
            <a:pPr>
              <a:buFont typeface="Wingdings" pitchFamily="2" charset="2"/>
              <a:buChar char="q"/>
            </a:pPr>
            <a:r>
              <a:rPr lang="en-US" dirty="0" smtClean="0"/>
              <a:t>Dancing: 3 different dancing steps</a:t>
            </a:r>
          </a:p>
          <a:p>
            <a:pPr>
              <a:buFont typeface="Wingdings" pitchFamily="2" charset="2"/>
              <a:buChar char="q"/>
            </a:pPr>
            <a:endParaRPr lang="en-US" dirty="0"/>
          </a:p>
          <a:p>
            <a:pPr marL="137160" indent="0">
              <a:buNone/>
            </a:pPr>
            <a:endParaRPr lang="en-US" dirty="0"/>
          </a:p>
          <a:p>
            <a:pPr marL="137160" indent="0">
              <a:buNone/>
            </a:pPr>
            <a:endParaRPr lang="en-US" dirty="0" smtClean="0"/>
          </a:p>
        </p:txBody>
      </p:sp>
      <p:sp>
        <p:nvSpPr>
          <p:cNvPr id="2" name="Title 1"/>
          <p:cNvSpPr>
            <a:spLocks noGrp="1"/>
          </p:cNvSpPr>
          <p:nvPr>
            <p:ph type="title"/>
          </p:nvPr>
        </p:nvSpPr>
        <p:spPr>
          <a:xfrm>
            <a:off x="457200" y="76200"/>
            <a:ext cx="8229600" cy="1447800"/>
          </a:xfrm>
        </p:spPr>
        <p:txBody>
          <a:bodyPr>
            <a:normAutofit/>
          </a:bodyPr>
          <a:lstStyle/>
          <a:p>
            <a:r>
              <a:rPr lang="en-US" dirty="0" smtClean="0"/>
              <a:t>Task Specification</a:t>
            </a:r>
            <a:br>
              <a:rPr lang="en-US" dirty="0" smtClean="0"/>
            </a:br>
            <a:endParaRPr lang="en-US" dirty="0"/>
          </a:p>
        </p:txBody>
      </p:sp>
    </p:spTree>
    <p:extLst>
      <p:ext uri="{BB962C8B-B14F-4D97-AF65-F5344CB8AC3E}">
        <p14:creationId xmlns:p14="http://schemas.microsoft.com/office/powerpoint/2010/main" xmlns="" val="3565400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864307"/>
          </a:xfrm>
        </p:spPr>
        <p:txBody>
          <a:bodyPr/>
          <a:lstStyle/>
          <a:p>
            <a:pPr marL="137160" indent="0"/>
            <a:r>
              <a:rPr lang="en-US" dirty="0" smtClean="0"/>
              <a:t>Work Division</a:t>
            </a:r>
          </a:p>
          <a:p>
            <a:pPr marL="393192" lvl="1" indent="0"/>
            <a:r>
              <a:rPr lang="en-US" dirty="0" smtClean="0"/>
              <a:t>Srijit </a:t>
            </a:r>
            <a:r>
              <a:rPr lang="en-US" dirty="0" err="1" smtClean="0"/>
              <a:t>Dutt</a:t>
            </a:r>
            <a:r>
              <a:rPr lang="en-US" dirty="0" smtClean="0"/>
              <a:t> : Coding</a:t>
            </a:r>
          </a:p>
          <a:p>
            <a:pPr marL="393192" lvl="1" indent="0"/>
            <a:r>
              <a:rPr lang="en-US" dirty="0" err="1" smtClean="0"/>
              <a:t>Uday</a:t>
            </a:r>
            <a:r>
              <a:rPr lang="en-US" dirty="0" smtClean="0"/>
              <a:t> Kumar</a:t>
            </a:r>
            <a:r>
              <a:rPr lang="en-US" dirty="0" smtClean="0"/>
              <a:t>: </a:t>
            </a:r>
            <a:r>
              <a:rPr lang="en-US" dirty="0" smtClean="0"/>
              <a:t>Initial participation for topic selection</a:t>
            </a:r>
            <a:endParaRPr lang="en-US" dirty="0" smtClean="0"/>
          </a:p>
          <a:p>
            <a:pPr marL="393192" lvl="1" indent="0"/>
            <a:r>
              <a:rPr lang="en-US" dirty="0" err="1" smtClean="0"/>
              <a:t>Venkatesh</a:t>
            </a:r>
            <a:r>
              <a:rPr lang="en-US" dirty="0" smtClean="0"/>
              <a:t> </a:t>
            </a:r>
            <a:r>
              <a:rPr lang="en-US" dirty="0" err="1" smtClean="0"/>
              <a:t>Velga</a:t>
            </a:r>
            <a:r>
              <a:rPr lang="en-US" dirty="0" smtClean="0"/>
              <a:t> : </a:t>
            </a:r>
            <a:r>
              <a:rPr lang="en-US" dirty="0" smtClean="0"/>
              <a:t>Documentation </a:t>
            </a:r>
            <a:r>
              <a:rPr lang="en-US" smtClean="0"/>
              <a:t>and presentation</a:t>
            </a:r>
            <a:endParaRPr lang="en-US" dirty="0" smtClean="0"/>
          </a:p>
          <a:p>
            <a:pPr marL="137160" indent="0"/>
            <a:endParaRPr lang="en-US" dirty="0" smtClean="0"/>
          </a:p>
          <a:p>
            <a:pPr marL="137160" indent="0"/>
            <a:endParaRPr lang="en-US" dirty="0"/>
          </a:p>
        </p:txBody>
      </p:sp>
      <p:sp>
        <p:nvSpPr>
          <p:cNvPr id="2" name="Title 1"/>
          <p:cNvSpPr>
            <a:spLocks noGrp="1"/>
          </p:cNvSpPr>
          <p:nvPr>
            <p:ph type="title"/>
          </p:nvPr>
        </p:nvSpPr>
        <p:spPr/>
        <p:txBody>
          <a:bodyPr/>
          <a:lstStyle/>
          <a:p>
            <a:r>
              <a:rPr lang="en-US" dirty="0" smtClean="0"/>
              <a:t>Project Plan</a:t>
            </a:r>
            <a:endParaRPr lang="en-US" dirty="0"/>
          </a:p>
        </p:txBody>
      </p:sp>
      <p:graphicFrame>
        <p:nvGraphicFramePr>
          <p:cNvPr id="6" name="Table 5"/>
          <p:cNvGraphicFramePr>
            <a:graphicFrameLocks noGrp="1"/>
          </p:cNvGraphicFramePr>
          <p:nvPr/>
        </p:nvGraphicFramePr>
        <p:xfrm>
          <a:off x="1428728" y="2877816"/>
          <a:ext cx="6096000" cy="3383280"/>
        </p:xfrm>
        <a:graphic>
          <a:graphicData uri="http://schemas.openxmlformats.org/drawingml/2006/table">
            <a:tbl>
              <a:tblPr firstRow="1" bandRow="1">
                <a:tableStyleId>{5C22544A-7EE6-4342-B048-85BDC9FD1C3A}</a:tableStyleId>
              </a:tblPr>
              <a:tblGrid>
                <a:gridCol w="3048000"/>
                <a:gridCol w="3048000"/>
              </a:tblGrid>
              <a:tr h="230736">
                <a:tc>
                  <a:txBody>
                    <a:bodyPr/>
                    <a:lstStyle/>
                    <a:p>
                      <a:pPr algn="ctr"/>
                      <a:r>
                        <a:rPr lang="en-US" dirty="0" smtClean="0"/>
                        <a:t>Task</a:t>
                      </a:r>
                      <a:endParaRPr lang="en-IN" dirty="0"/>
                    </a:p>
                  </a:txBody>
                  <a:tcPr/>
                </a:tc>
                <a:tc>
                  <a:txBody>
                    <a:bodyPr/>
                    <a:lstStyle/>
                    <a:p>
                      <a:pPr algn="ctr"/>
                      <a:r>
                        <a:rPr lang="en-US" dirty="0" smtClean="0"/>
                        <a:t>Date</a:t>
                      </a:r>
                      <a:endParaRPr lang="en-IN" dirty="0"/>
                    </a:p>
                  </a:txBody>
                  <a:tcPr/>
                </a:tc>
              </a:tr>
              <a:tr h="398257">
                <a:tc>
                  <a:txBody>
                    <a:bodyPr/>
                    <a:lstStyle/>
                    <a:p>
                      <a:pPr algn="l"/>
                      <a:r>
                        <a:rPr lang="en-US" dirty="0" smtClean="0"/>
                        <a:t>Survey, Project Topic</a:t>
                      </a:r>
                      <a:r>
                        <a:rPr lang="en-US" baseline="0" dirty="0" smtClean="0"/>
                        <a:t> Selection</a:t>
                      </a:r>
                      <a:endParaRPr lang="en-IN" dirty="0"/>
                    </a:p>
                  </a:txBody>
                  <a:tcPr/>
                </a:tc>
                <a:tc>
                  <a:txBody>
                    <a:bodyPr/>
                    <a:lstStyle/>
                    <a:p>
                      <a:r>
                        <a:rPr lang="en-US" dirty="0" smtClean="0"/>
                        <a:t>16</a:t>
                      </a:r>
                      <a:r>
                        <a:rPr lang="en-US" baseline="30000" dirty="0" smtClean="0"/>
                        <a:t>th</a:t>
                      </a:r>
                      <a:r>
                        <a:rPr lang="en-US" dirty="0" smtClean="0"/>
                        <a:t> Sep</a:t>
                      </a:r>
                      <a:endParaRPr lang="en-IN" dirty="0"/>
                    </a:p>
                  </a:txBody>
                  <a:tcPr/>
                </a:tc>
              </a:tr>
              <a:tr h="398257">
                <a:tc>
                  <a:txBody>
                    <a:bodyPr/>
                    <a:lstStyle/>
                    <a:p>
                      <a:r>
                        <a:rPr lang="en-US" dirty="0" smtClean="0"/>
                        <a:t>Designing Basic Hexapod Servo Control Routines</a:t>
                      </a:r>
                      <a:endParaRPr lang="en-IN" dirty="0"/>
                    </a:p>
                  </a:txBody>
                  <a:tcPr/>
                </a:tc>
                <a:tc>
                  <a:txBody>
                    <a:bodyPr/>
                    <a:lstStyle/>
                    <a:p>
                      <a:r>
                        <a:rPr lang="en-US" dirty="0" smtClean="0"/>
                        <a:t>3</a:t>
                      </a:r>
                      <a:r>
                        <a:rPr lang="en-US" baseline="30000" dirty="0" smtClean="0"/>
                        <a:t>rd</a:t>
                      </a:r>
                      <a:r>
                        <a:rPr lang="en-US" dirty="0" smtClean="0"/>
                        <a:t> Oct</a:t>
                      </a:r>
                    </a:p>
                    <a:p>
                      <a:endParaRPr lang="en-IN" dirty="0"/>
                    </a:p>
                  </a:txBody>
                  <a:tcPr/>
                </a:tc>
              </a:tr>
              <a:tr h="230736">
                <a:tc>
                  <a:txBody>
                    <a:bodyPr/>
                    <a:lstStyle/>
                    <a:p>
                      <a:r>
                        <a:rPr lang="en-US" dirty="0" smtClean="0"/>
                        <a:t>Different Hexapod Gaits</a:t>
                      </a:r>
                      <a:endParaRPr lang="en-IN" dirty="0"/>
                    </a:p>
                  </a:txBody>
                  <a:tcPr/>
                </a:tc>
                <a:tc>
                  <a:txBody>
                    <a:bodyPr/>
                    <a:lstStyle/>
                    <a:p>
                      <a:r>
                        <a:rPr lang="en-US" smtClean="0"/>
                        <a:t>10</a:t>
                      </a:r>
                      <a:r>
                        <a:rPr lang="en-US" baseline="30000" smtClean="0"/>
                        <a:t>th</a:t>
                      </a:r>
                      <a:r>
                        <a:rPr lang="en-US" smtClean="0"/>
                        <a:t> Oct</a:t>
                      </a:r>
                      <a:endParaRPr lang="en-IN" dirty="0"/>
                    </a:p>
                  </a:txBody>
                  <a:tcPr/>
                </a:tc>
              </a:tr>
              <a:tr h="3982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Advanced</a:t>
                      </a:r>
                      <a:r>
                        <a:rPr lang="en-US" baseline="0" dirty="0" smtClean="0"/>
                        <a:t> Hexapod Motions, ZigBee Module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17</a:t>
                      </a:r>
                      <a:r>
                        <a:rPr lang="en-US" baseline="30000" dirty="0" smtClean="0"/>
                        <a:t>th</a:t>
                      </a:r>
                      <a:r>
                        <a:rPr lang="en-US" baseline="0" dirty="0" smtClean="0"/>
                        <a:t> Oct</a:t>
                      </a:r>
                      <a:endParaRPr lang="en-IN" dirty="0" smtClean="0"/>
                    </a:p>
                    <a:p>
                      <a:endParaRPr lang="en-IN" dirty="0"/>
                    </a:p>
                  </a:txBody>
                  <a:tcPr/>
                </a:tc>
              </a:tr>
              <a:tr h="230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Obstacle Climbing</a:t>
                      </a:r>
                      <a:endParaRPr lang="en-IN" dirty="0"/>
                    </a:p>
                  </a:txBody>
                  <a:tcPr/>
                </a:tc>
                <a:tc>
                  <a:txBody>
                    <a:bodyPr/>
                    <a:lstStyle/>
                    <a:p>
                      <a:r>
                        <a:rPr lang="en-US" dirty="0" smtClean="0"/>
                        <a:t>24</a:t>
                      </a:r>
                      <a:r>
                        <a:rPr lang="en-US" baseline="30000" dirty="0" smtClean="0"/>
                        <a:t>th</a:t>
                      </a:r>
                      <a:r>
                        <a:rPr lang="en-US" dirty="0" smtClean="0"/>
                        <a:t> Oct</a:t>
                      </a:r>
                      <a:endParaRPr lang="en-IN" dirty="0"/>
                    </a:p>
                  </a:txBody>
                  <a:tcPr/>
                </a:tc>
              </a:tr>
              <a:tr h="230736">
                <a:tc>
                  <a:txBody>
                    <a:bodyPr/>
                    <a:lstStyle/>
                    <a:p>
                      <a:r>
                        <a:rPr lang="en-US" dirty="0" smtClean="0"/>
                        <a:t>Documentation</a:t>
                      </a:r>
                      <a:endParaRPr lang="en-IN" dirty="0"/>
                    </a:p>
                  </a:txBody>
                  <a:tcPr/>
                </a:tc>
                <a:tc>
                  <a:txBody>
                    <a:bodyPr/>
                    <a:lstStyle/>
                    <a:p>
                      <a:r>
                        <a:rPr lang="en-US" dirty="0" smtClean="0"/>
                        <a:t>7</a:t>
                      </a:r>
                      <a:r>
                        <a:rPr lang="en-US" baseline="30000" dirty="0" smtClean="0"/>
                        <a:t>th</a:t>
                      </a:r>
                      <a:r>
                        <a:rPr lang="en-US" dirty="0" smtClean="0"/>
                        <a:t> Nov</a:t>
                      </a:r>
                      <a:endParaRPr lang="en-IN" dirty="0"/>
                    </a:p>
                  </a:txBody>
                  <a:tcPr/>
                </a:tc>
              </a:tr>
            </a:tbl>
          </a:graphicData>
        </a:graphic>
      </p:graphicFrame>
    </p:spTree>
    <p:extLst>
      <p:ext uri="{BB962C8B-B14F-4D97-AF65-F5344CB8AC3E}">
        <p14:creationId xmlns:p14="http://schemas.microsoft.com/office/powerpoint/2010/main" xmlns="" val="3193099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endParaRPr lang="en-US" dirty="0"/>
          </a:p>
        </p:txBody>
      </p:sp>
      <p:sp>
        <p:nvSpPr>
          <p:cNvPr id="2" name="Title 1"/>
          <p:cNvSpPr>
            <a:spLocks noGrp="1"/>
          </p:cNvSpPr>
          <p:nvPr>
            <p:ph type="title"/>
          </p:nvPr>
        </p:nvSpPr>
        <p:spPr/>
        <p:txBody>
          <a:bodyPr/>
          <a:lstStyle/>
          <a:p>
            <a:r>
              <a:rPr lang="en-US" dirty="0" smtClean="0"/>
              <a:t>FSM</a:t>
            </a:r>
            <a:endParaRPr lang="en-US" dirty="0"/>
          </a:p>
        </p:txBody>
      </p:sp>
      <p:sp>
        <p:nvSpPr>
          <p:cNvPr id="4" name="Oval 3"/>
          <p:cNvSpPr/>
          <p:nvPr/>
        </p:nvSpPr>
        <p:spPr>
          <a:xfrm>
            <a:off x="1371600" y="25146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Hexapod in rest</a:t>
            </a:r>
            <a:endParaRPr lang="en-US" dirty="0"/>
          </a:p>
        </p:txBody>
      </p:sp>
      <p:cxnSp>
        <p:nvCxnSpPr>
          <p:cNvPr id="6" name="Straight Arrow Connector 5"/>
          <p:cNvCxnSpPr>
            <a:stCxn id="4" idx="6"/>
          </p:cNvCxnSpPr>
          <p:nvPr/>
        </p:nvCxnSpPr>
        <p:spPr>
          <a:xfrm>
            <a:off x="3124200" y="2895600"/>
            <a:ext cx="914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038600" y="2438400"/>
            <a:ext cx="18288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Moves Forward to some distance</a:t>
            </a:r>
            <a:endParaRPr lang="en-US" dirty="0"/>
          </a:p>
        </p:txBody>
      </p:sp>
      <p:cxnSp>
        <p:nvCxnSpPr>
          <p:cNvPr id="9" name="Straight Arrow Connector 8"/>
          <p:cNvCxnSpPr/>
          <p:nvPr/>
        </p:nvCxnSpPr>
        <p:spPr>
          <a:xfrm>
            <a:off x="5867400" y="3048000"/>
            <a:ext cx="914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1800" y="2438400"/>
            <a:ext cx="1752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Climbs</a:t>
            </a:r>
          </a:p>
          <a:p>
            <a:pPr algn="ctr"/>
            <a:r>
              <a:rPr lang="en-US" dirty="0" smtClean="0"/>
              <a:t>Obstacle</a:t>
            </a:r>
            <a:endParaRPr lang="en-US" dirty="0"/>
          </a:p>
        </p:txBody>
      </p:sp>
      <p:cxnSp>
        <p:nvCxnSpPr>
          <p:cNvPr id="12" name="Straight Arrow Connector 11"/>
          <p:cNvCxnSpPr/>
          <p:nvPr/>
        </p:nvCxnSpPr>
        <p:spPr>
          <a:xfrm>
            <a:off x="7772400" y="3657600"/>
            <a:ext cx="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781800" y="4419600"/>
            <a:ext cx="16764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Dancing Hexapod</a:t>
            </a:r>
            <a:endParaRPr lang="en-US" dirty="0"/>
          </a:p>
        </p:txBody>
      </p:sp>
      <p:sp>
        <p:nvSpPr>
          <p:cNvPr id="14" name="TextBox 13"/>
          <p:cNvSpPr txBox="1"/>
          <p:nvPr/>
        </p:nvSpPr>
        <p:spPr>
          <a:xfrm>
            <a:off x="3124200" y="2438400"/>
            <a:ext cx="907473" cy="923330"/>
          </a:xfrm>
          <a:prstGeom prst="rect">
            <a:avLst/>
          </a:prstGeom>
          <a:noFill/>
        </p:spPr>
        <p:txBody>
          <a:bodyPr wrap="square" rtlCol="0">
            <a:spAutoFit/>
          </a:bodyPr>
          <a:lstStyle/>
          <a:p>
            <a:r>
              <a:rPr lang="en-US" dirty="0" smtClean="0"/>
              <a:t>Burn the code 1</a:t>
            </a:r>
            <a:endParaRPr lang="en-US" dirty="0"/>
          </a:p>
        </p:txBody>
      </p:sp>
      <p:cxnSp>
        <p:nvCxnSpPr>
          <p:cNvPr id="16" name="Straight Arrow Connector 15"/>
          <p:cNvCxnSpPr>
            <a:stCxn id="13" idx="2"/>
          </p:cNvCxnSpPr>
          <p:nvPr/>
        </p:nvCxnSpPr>
        <p:spPr>
          <a:xfrm flipH="1">
            <a:off x="2362200" y="4953000"/>
            <a:ext cx="44196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362200" y="3276600"/>
            <a:ext cx="0" cy="1752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76399" y="3283527"/>
            <a:ext cx="327891" cy="12102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66800" y="3429000"/>
            <a:ext cx="773544" cy="923330"/>
          </a:xfrm>
          <a:prstGeom prst="rect">
            <a:avLst/>
          </a:prstGeom>
          <a:noFill/>
        </p:spPr>
        <p:txBody>
          <a:bodyPr wrap="square" rtlCol="0">
            <a:spAutoFit/>
          </a:bodyPr>
          <a:lstStyle/>
          <a:p>
            <a:r>
              <a:rPr lang="en-US" dirty="0" smtClean="0"/>
              <a:t>Burn Code 2 </a:t>
            </a:r>
            <a:endParaRPr lang="en-US" dirty="0"/>
          </a:p>
        </p:txBody>
      </p:sp>
      <p:sp>
        <p:nvSpPr>
          <p:cNvPr id="27" name="Oval 26"/>
          <p:cNvSpPr/>
          <p:nvPr/>
        </p:nvSpPr>
        <p:spPr>
          <a:xfrm>
            <a:off x="533400" y="4442997"/>
            <a:ext cx="1714500" cy="15768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Hexapod using Key pad</a:t>
            </a:r>
            <a:endParaRPr lang="en-US" dirty="0"/>
          </a:p>
        </p:txBody>
      </p:sp>
    </p:spTree>
    <p:extLst>
      <p:ext uri="{BB962C8B-B14F-4D97-AF65-F5344CB8AC3E}">
        <p14:creationId xmlns:p14="http://schemas.microsoft.com/office/powerpoint/2010/main" xmlns="" val="2152993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37160" indent="0"/>
            <a:r>
              <a:rPr lang="en-US" dirty="0" smtClean="0"/>
              <a:t>Battery Lifetime (Battery lasts about 10min and requires 30-45mins to charge)</a:t>
            </a:r>
          </a:p>
          <a:p>
            <a:pPr marL="137160" indent="0"/>
            <a:r>
              <a:rPr lang="en-US" dirty="0" smtClean="0"/>
              <a:t>Calibration of 18 servos : Different legs move by different angles when given the same movement command</a:t>
            </a:r>
          </a:p>
          <a:p>
            <a:pPr marL="137160" indent="0"/>
            <a:r>
              <a:rPr lang="en-US" dirty="0" smtClean="0"/>
              <a:t>Differences of grip between the various legs of the hexapod</a:t>
            </a:r>
            <a:endParaRPr lang="en-US" dirty="0"/>
          </a:p>
        </p:txBody>
      </p:sp>
      <p:sp>
        <p:nvSpPr>
          <p:cNvPr id="2" name="Title 1"/>
          <p:cNvSpPr>
            <a:spLocks noGrp="1"/>
          </p:cNvSpPr>
          <p:nvPr>
            <p:ph type="title"/>
          </p:nvPr>
        </p:nvSpPr>
        <p:spPr/>
        <p:txBody>
          <a:bodyPr/>
          <a:lstStyle/>
          <a:p>
            <a:r>
              <a:rPr lang="en-US" dirty="0" smtClean="0"/>
              <a:t>Challenges</a:t>
            </a:r>
            <a:endParaRPr lang="en-US" dirty="0"/>
          </a:p>
        </p:txBody>
      </p:sp>
    </p:spTree>
    <p:extLst>
      <p:ext uri="{BB962C8B-B14F-4D97-AF65-F5344CB8AC3E}">
        <p14:creationId xmlns:p14="http://schemas.microsoft.com/office/powerpoint/2010/main" xmlns="" val="1896113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37160" indent="0"/>
            <a:r>
              <a:rPr lang="en-US" dirty="0" smtClean="0"/>
              <a:t>Obstacle Climbing</a:t>
            </a:r>
          </a:p>
          <a:p>
            <a:pPr marL="393192" lvl="1" indent="0"/>
            <a:r>
              <a:rPr lang="en-US" dirty="0" smtClean="0"/>
              <a:t>The height of the obstacle climbed by the hexapod is comparable to the maximum height the robot can lift it’s body to</a:t>
            </a:r>
          </a:p>
          <a:p>
            <a:pPr marL="137160" indent="0"/>
            <a:r>
              <a:rPr lang="en-US" dirty="0" smtClean="0"/>
              <a:t>Different gaits for different terrain types </a:t>
            </a:r>
          </a:p>
          <a:p>
            <a:endParaRPr lang="en-IN" dirty="0"/>
          </a:p>
        </p:txBody>
      </p:sp>
      <p:sp>
        <p:nvSpPr>
          <p:cNvPr id="3" name="Title 2"/>
          <p:cNvSpPr>
            <a:spLocks noGrp="1"/>
          </p:cNvSpPr>
          <p:nvPr>
            <p:ph type="title"/>
          </p:nvPr>
        </p:nvSpPr>
        <p:spPr/>
        <p:txBody>
          <a:bodyPr/>
          <a:lstStyle/>
          <a:p>
            <a:r>
              <a:rPr lang="en-US" dirty="0" smtClean="0"/>
              <a:t>Innovations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smtClean="0"/>
              <a:t>Motion of Hexapod(Completed)</a:t>
            </a:r>
          </a:p>
          <a:p>
            <a:pPr lvl="1"/>
            <a:r>
              <a:rPr lang="en-US" dirty="0" smtClean="0"/>
              <a:t>The problem we faced here is that due to frictional effect the motion is not as expected.</a:t>
            </a:r>
          </a:p>
          <a:p>
            <a:pPr lvl="1"/>
            <a:r>
              <a:rPr lang="en-US" dirty="0" smtClean="0"/>
              <a:t>The solution is we and the other team got the rubbers attached to the bottom of the legs to reduce the friction effect</a:t>
            </a:r>
            <a:endParaRPr lang="en-US" dirty="0"/>
          </a:p>
          <a:p>
            <a:pPr lvl="0"/>
            <a:r>
              <a:rPr lang="en-US" dirty="0"/>
              <a:t> </a:t>
            </a:r>
            <a:r>
              <a:rPr lang="en-US" dirty="0" smtClean="0"/>
              <a:t>Obstacle Climbing(Completed)</a:t>
            </a:r>
          </a:p>
          <a:p>
            <a:pPr lvl="0"/>
            <a:r>
              <a:rPr lang="en-US" dirty="0" smtClean="0"/>
              <a:t>Dancing(Completed)</a:t>
            </a:r>
          </a:p>
          <a:p>
            <a:pPr lvl="0"/>
            <a:r>
              <a:rPr lang="en-US" dirty="0" smtClean="0"/>
              <a:t>The common problem faced during all the three tasks implementation is the battery </a:t>
            </a:r>
            <a:endParaRPr lang="en-US" dirty="0"/>
          </a:p>
          <a:p>
            <a:pPr marL="137160" indent="0">
              <a:buNone/>
            </a:pPr>
            <a:endParaRPr lang="en-US" dirty="0"/>
          </a:p>
        </p:txBody>
      </p:sp>
      <p:sp>
        <p:nvSpPr>
          <p:cNvPr id="2" name="Title 1"/>
          <p:cNvSpPr>
            <a:spLocks noGrp="1"/>
          </p:cNvSpPr>
          <p:nvPr>
            <p:ph type="title"/>
          </p:nvPr>
        </p:nvSpPr>
        <p:spPr/>
        <p:txBody>
          <a:bodyPr/>
          <a:lstStyle/>
          <a:p>
            <a:r>
              <a:rPr lang="en-US" dirty="0" smtClean="0"/>
              <a:t>Task Completed</a:t>
            </a:r>
            <a:endParaRPr lang="en-US" dirty="0"/>
          </a:p>
        </p:txBody>
      </p:sp>
    </p:spTree>
    <p:extLst>
      <p:ext uri="{BB962C8B-B14F-4D97-AF65-F5344CB8AC3E}">
        <p14:creationId xmlns:p14="http://schemas.microsoft.com/office/powerpoint/2010/main" xmlns="" val="38646626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528</Words>
  <Application>Microsoft Office PowerPoint</Application>
  <PresentationFormat>On-screen Show (4:3)</PresentationFormat>
  <Paragraphs>92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Building a Locomotion Based Hexapod Application</vt:lpstr>
      <vt:lpstr>Agenda</vt:lpstr>
      <vt:lpstr>Problem Statement</vt:lpstr>
      <vt:lpstr>Task Specification </vt:lpstr>
      <vt:lpstr>Project Plan</vt:lpstr>
      <vt:lpstr>FSM</vt:lpstr>
      <vt:lpstr>Challenges</vt:lpstr>
      <vt:lpstr>Innovations</vt:lpstr>
      <vt:lpstr>Task Completed</vt:lpstr>
      <vt:lpstr>Tasks planned initially</vt:lpstr>
      <vt:lpstr>Review, Test Plan/Cases </vt:lpstr>
      <vt:lpstr>Re-usability features  </vt:lpstr>
      <vt:lpstr>Future Enhancements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Hexapod Performance</dc:title>
  <dc:creator>venkatesh</dc:creator>
  <cp:lastModifiedBy>srijit</cp:lastModifiedBy>
  <cp:revision>33</cp:revision>
  <dcterms:created xsi:type="dcterms:W3CDTF">2010-09-27T18:14:33Z</dcterms:created>
  <dcterms:modified xsi:type="dcterms:W3CDTF">2010-11-15T10:06:33Z</dcterms:modified>
</cp:coreProperties>
</file>