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0" r:id="rId5"/>
    <p:sldId id="272" r:id="rId6"/>
    <p:sldId id="278" r:id="rId7"/>
    <p:sldId id="279" r:id="rId8"/>
    <p:sldId id="280" r:id="rId9"/>
    <p:sldId id="281" r:id="rId10"/>
    <p:sldId id="269" r:id="rId11"/>
    <p:sldId id="267" r:id="rId12"/>
    <p:sldId id="273" r:id="rId13"/>
    <p:sldId id="277" r:id="rId14"/>
    <p:sldId id="282" r:id="rId15"/>
    <p:sldId id="276" r:id="rId16"/>
    <p:sldId id="274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39C14-23B6-4972-9A75-029E141474B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859EF4-1CDF-4216-847B-F4386A9063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err="1" smtClean="0">
              <a:latin typeface="+mn-lt"/>
            </a:rPr>
            <a:t>Xigbee</a:t>
          </a:r>
          <a:r>
            <a:rPr lang="en-US" sz="2200" dirty="0" smtClean="0">
              <a:latin typeface="+mn-lt"/>
            </a:rPr>
            <a:t> </a:t>
          </a:r>
          <a:r>
            <a:rPr lang="en-US" sz="2200" dirty="0">
              <a:latin typeface="+mn-lt"/>
            </a:rPr>
            <a:t>Communication between PC and robot</a:t>
          </a:r>
        </a:p>
      </dgm:t>
    </dgm:pt>
    <dgm:pt modelId="{8EA622BC-B197-4A93-B251-90F91FE385DE}" type="parTrans" cxnId="{81BD46FC-748C-4904-8E7D-294C0963C466}">
      <dgm:prSet/>
      <dgm:spPr/>
      <dgm:t>
        <a:bodyPr/>
        <a:lstStyle/>
        <a:p>
          <a:endParaRPr lang="en-US"/>
        </a:p>
      </dgm:t>
    </dgm:pt>
    <dgm:pt modelId="{F9E6202E-8554-4316-9223-3490E3B4ADB9}" type="sibTrans" cxnId="{81BD46FC-748C-4904-8E7D-294C0963C46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810F2FA-0BF6-4CE0-B752-818682B6743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/>
            <a:t>Processing </a:t>
          </a:r>
          <a:r>
            <a:rPr lang="en-US" sz="2200" dirty="0"/>
            <a:t>of Image taken by robot using </a:t>
          </a:r>
          <a:r>
            <a:rPr lang="en-US" sz="2200" dirty="0" err="1"/>
            <a:t>Matlab</a:t>
          </a:r>
          <a:r>
            <a:rPr lang="en-US" sz="2200" dirty="0"/>
            <a:t> for detection of poles </a:t>
          </a:r>
        </a:p>
      </dgm:t>
    </dgm:pt>
    <dgm:pt modelId="{28339B86-E698-4D35-878A-A6615A933685}" type="parTrans" cxnId="{0B78559C-CBCC-4886-A8BB-CF13B4D4A0D4}">
      <dgm:prSet/>
      <dgm:spPr/>
      <dgm:t>
        <a:bodyPr/>
        <a:lstStyle/>
        <a:p>
          <a:endParaRPr lang="en-US"/>
        </a:p>
      </dgm:t>
    </dgm:pt>
    <dgm:pt modelId="{C49D0016-49D0-462E-909B-5134A4EF7BBB}" type="sibTrans" cxnId="{0B78559C-CBCC-4886-A8BB-CF13B4D4A0D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174177D-A3E6-42EE-BE76-22E685C78FE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/>
            <a:t>Localization </a:t>
          </a:r>
          <a:r>
            <a:rPr lang="en-US" sz="2200" dirty="0"/>
            <a:t>of  robot using poles as references</a:t>
          </a:r>
        </a:p>
      </dgm:t>
    </dgm:pt>
    <dgm:pt modelId="{0B3EE1BF-5FE2-41DD-A0D6-CB67563D5027}" type="parTrans" cxnId="{D432965B-132F-4C39-9922-AD1DEE528B42}">
      <dgm:prSet/>
      <dgm:spPr/>
      <dgm:t>
        <a:bodyPr/>
        <a:lstStyle/>
        <a:p>
          <a:endParaRPr lang="en-US"/>
        </a:p>
      </dgm:t>
    </dgm:pt>
    <dgm:pt modelId="{6EDBF9A3-8E0F-4B14-8E06-0F0E9D9AB975}" type="sibTrans" cxnId="{D432965B-132F-4C39-9922-AD1DEE528B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3A14106-5E60-4702-9539-F3047694D444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/>
            <a:t>Coverage </a:t>
          </a:r>
          <a:r>
            <a:rPr lang="en-US" sz="2200" dirty="0"/>
            <a:t>of area to be cleaned by </a:t>
          </a:r>
          <a:r>
            <a:rPr lang="en-US" sz="2200" dirty="0" smtClean="0"/>
            <a:t>individual </a:t>
          </a:r>
          <a:r>
            <a:rPr lang="en-US" sz="2200" dirty="0"/>
            <a:t>robot</a:t>
          </a:r>
        </a:p>
      </dgm:t>
    </dgm:pt>
    <dgm:pt modelId="{830ADF82-1D70-4F59-B9E9-32A0CB82A178}" type="parTrans" cxnId="{11923B10-FA53-4F96-B623-C809B2C7AC04}">
      <dgm:prSet/>
      <dgm:spPr/>
      <dgm:t>
        <a:bodyPr/>
        <a:lstStyle/>
        <a:p>
          <a:endParaRPr lang="en-US"/>
        </a:p>
      </dgm:t>
    </dgm:pt>
    <dgm:pt modelId="{EA8E28F1-0C6A-40C3-B8B5-6D8FC1DE0346}" type="sibTrans" cxnId="{11923B10-FA53-4F96-B623-C809B2C7AC04}">
      <dgm:prSet/>
      <dgm:spPr/>
      <dgm:t>
        <a:bodyPr/>
        <a:lstStyle/>
        <a:p>
          <a:endParaRPr lang="en-US"/>
        </a:p>
      </dgm:t>
    </dgm:pt>
    <dgm:pt modelId="{46F0FF66-D172-4F6B-8BE9-578ED3BE68C3}" type="pres">
      <dgm:prSet presAssocID="{B6B39C14-23B6-4972-9A75-029E141474B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E05049-979A-467C-B7F7-2564BC2A7FA1}" type="pres">
      <dgm:prSet presAssocID="{B6B39C14-23B6-4972-9A75-029E141474B5}" presName="dummyMaxCanvas" presStyleCnt="0">
        <dgm:presLayoutVars/>
      </dgm:prSet>
      <dgm:spPr/>
    </dgm:pt>
    <dgm:pt modelId="{BA6655BD-7DC3-462C-AAD1-4F71DC2F9D41}" type="pres">
      <dgm:prSet presAssocID="{B6B39C14-23B6-4972-9A75-029E141474B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84DF7-FCDD-469C-8F35-C9FA66DF0F3D}" type="pres">
      <dgm:prSet presAssocID="{B6B39C14-23B6-4972-9A75-029E141474B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82933-4CEB-4257-A7D0-66AED3F0C056}" type="pres">
      <dgm:prSet presAssocID="{B6B39C14-23B6-4972-9A75-029E141474B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B601B-7015-42D4-968F-D7DD7B3C7E69}" type="pres">
      <dgm:prSet presAssocID="{B6B39C14-23B6-4972-9A75-029E141474B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70489-EFBB-446F-AE91-4321ECC7D99A}" type="pres">
      <dgm:prSet presAssocID="{B6B39C14-23B6-4972-9A75-029E141474B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F141E-9851-4772-94EC-F58DD67FA3F8}" type="pres">
      <dgm:prSet presAssocID="{B6B39C14-23B6-4972-9A75-029E141474B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F4892-A464-432F-B125-122516CD9BBC}" type="pres">
      <dgm:prSet presAssocID="{B6B39C14-23B6-4972-9A75-029E141474B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ED73-CA2C-4664-8952-8235F2B90631}" type="pres">
      <dgm:prSet presAssocID="{B6B39C14-23B6-4972-9A75-029E141474B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5F118-7CFB-46C3-9F58-01E61A8247D8}" type="pres">
      <dgm:prSet presAssocID="{B6B39C14-23B6-4972-9A75-029E141474B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44D32-234D-4419-86FA-3D580F5836F1}" type="pres">
      <dgm:prSet presAssocID="{B6B39C14-23B6-4972-9A75-029E141474B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88E42-8648-4D1D-BFA9-956003D8D4F2}" type="pres">
      <dgm:prSet presAssocID="{B6B39C14-23B6-4972-9A75-029E141474B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DBB69-BBB9-446A-AE38-6A23F4B1B266}" type="presOf" srcId="{1A859EF4-1CDF-4216-847B-F4386A9063A4}" destId="{14B0ED73-CA2C-4664-8952-8235F2B90631}" srcOrd="1" destOrd="0" presId="urn:microsoft.com/office/officeart/2005/8/layout/vProcess5"/>
    <dgm:cxn modelId="{DE34CB56-8A47-407C-9604-9D4C3002247C}" type="presOf" srcId="{43A14106-5E60-4702-9539-F3047694D444}" destId="{6B3B601B-7015-42D4-968F-D7DD7B3C7E69}" srcOrd="0" destOrd="0" presId="urn:microsoft.com/office/officeart/2005/8/layout/vProcess5"/>
    <dgm:cxn modelId="{4F01AA0F-1B26-4210-BA08-5D0228D03508}" type="presOf" srcId="{2174177D-A3E6-42EE-BE76-22E685C78FE2}" destId="{8CE44D32-234D-4419-86FA-3D580F5836F1}" srcOrd="1" destOrd="0" presId="urn:microsoft.com/office/officeart/2005/8/layout/vProcess5"/>
    <dgm:cxn modelId="{A57E27F7-05F1-4BF2-A955-6B8D53D36202}" type="presOf" srcId="{C49D0016-49D0-462E-909B-5134A4EF7BBB}" destId="{92CF141E-9851-4772-94EC-F58DD67FA3F8}" srcOrd="0" destOrd="0" presId="urn:microsoft.com/office/officeart/2005/8/layout/vProcess5"/>
    <dgm:cxn modelId="{F1AB5447-3C2B-4B6E-AC85-EEC3FAC24373}" type="presOf" srcId="{6EDBF9A3-8E0F-4B14-8E06-0F0E9D9AB975}" destId="{5C3F4892-A464-432F-B125-122516CD9BBC}" srcOrd="0" destOrd="0" presId="urn:microsoft.com/office/officeart/2005/8/layout/vProcess5"/>
    <dgm:cxn modelId="{52ABFE3B-4DF0-4957-B3DC-197DB76B1B3C}" type="presOf" srcId="{2174177D-A3E6-42EE-BE76-22E685C78FE2}" destId="{50682933-4CEB-4257-A7D0-66AED3F0C056}" srcOrd="0" destOrd="0" presId="urn:microsoft.com/office/officeart/2005/8/layout/vProcess5"/>
    <dgm:cxn modelId="{D432965B-132F-4C39-9922-AD1DEE528B42}" srcId="{B6B39C14-23B6-4972-9A75-029E141474B5}" destId="{2174177D-A3E6-42EE-BE76-22E685C78FE2}" srcOrd="2" destOrd="0" parTransId="{0B3EE1BF-5FE2-41DD-A0D6-CB67563D5027}" sibTransId="{6EDBF9A3-8E0F-4B14-8E06-0F0E9D9AB975}"/>
    <dgm:cxn modelId="{11923B10-FA53-4F96-B623-C809B2C7AC04}" srcId="{B6B39C14-23B6-4972-9A75-029E141474B5}" destId="{43A14106-5E60-4702-9539-F3047694D444}" srcOrd="3" destOrd="0" parTransId="{830ADF82-1D70-4F59-B9E9-32A0CB82A178}" sibTransId="{EA8E28F1-0C6A-40C3-B8B5-6D8FC1DE0346}"/>
    <dgm:cxn modelId="{0B78559C-CBCC-4886-A8BB-CF13B4D4A0D4}" srcId="{B6B39C14-23B6-4972-9A75-029E141474B5}" destId="{2810F2FA-0BF6-4CE0-B752-818682B6743F}" srcOrd="1" destOrd="0" parTransId="{28339B86-E698-4D35-878A-A6615A933685}" sibTransId="{C49D0016-49D0-462E-909B-5134A4EF7BBB}"/>
    <dgm:cxn modelId="{81BD46FC-748C-4904-8E7D-294C0963C466}" srcId="{B6B39C14-23B6-4972-9A75-029E141474B5}" destId="{1A859EF4-1CDF-4216-847B-F4386A9063A4}" srcOrd="0" destOrd="0" parTransId="{8EA622BC-B197-4A93-B251-90F91FE385DE}" sibTransId="{F9E6202E-8554-4316-9223-3490E3B4ADB9}"/>
    <dgm:cxn modelId="{991F37F6-E257-4C4A-AD1E-F728DE4C13D8}" type="presOf" srcId="{1A859EF4-1CDF-4216-847B-F4386A9063A4}" destId="{BA6655BD-7DC3-462C-AAD1-4F71DC2F9D41}" srcOrd="0" destOrd="0" presId="urn:microsoft.com/office/officeart/2005/8/layout/vProcess5"/>
    <dgm:cxn modelId="{7B5E81F7-4E11-416A-B9AA-DC3AA8BA0E24}" type="presOf" srcId="{F9E6202E-8554-4316-9223-3490E3B4ADB9}" destId="{CF070489-EFBB-446F-AE91-4321ECC7D99A}" srcOrd="0" destOrd="0" presId="urn:microsoft.com/office/officeart/2005/8/layout/vProcess5"/>
    <dgm:cxn modelId="{CA735028-6E30-4240-8451-9ECE4EA399C5}" type="presOf" srcId="{2810F2FA-0BF6-4CE0-B752-818682B6743F}" destId="{04E84DF7-FCDD-469C-8F35-C9FA66DF0F3D}" srcOrd="0" destOrd="0" presId="urn:microsoft.com/office/officeart/2005/8/layout/vProcess5"/>
    <dgm:cxn modelId="{97385FAA-91EF-4260-BCEF-98D4E7C06A5F}" type="presOf" srcId="{B6B39C14-23B6-4972-9A75-029E141474B5}" destId="{46F0FF66-D172-4F6B-8BE9-578ED3BE68C3}" srcOrd="0" destOrd="0" presId="urn:microsoft.com/office/officeart/2005/8/layout/vProcess5"/>
    <dgm:cxn modelId="{CDF0E359-34E8-4F0C-B9E1-2149266B051F}" type="presOf" srcId="{2810F2FA-0BF6-4CE0-B752-818682B6743F}" destId="{B005F118-7CFB-46C3-9F58-01E61A8247D8}" srcOrd="1" destOrd="0" presId="urn:microsoft.com/office/officeart/2005/8/layout/vProcess5"/>
    <dgm:cxn modelId="{4441D858-0525-49C2-9FF6-B105EFFB0F4E}" type="presOf" srcId="{43A14106-5E60-4702-9539-F3047694D444}" destId="{4F588E42-8648-4D1D-BFA9-956003D8D4F2}" srcOrd="1" destOrd="0" presId="urn:microsoft.com/office/officeart/2005/8/layout/vProcess5"/>
    <dgm:cxn modelId="{5689A896-4CF5-410E-8F1B-68DBD9835FE9}" type="presParOf" srcId="{46F0FF66-D172-4F6B-8BE9-578ED3BE68C3}" destId="{EDE05049-979A-467C-B7F7-2564BC2A7FA1}" srcOrd="0" destOrd="0" presId="urn:microsoft.com/office/officeart/2005/8/layout/vProcess5"/>
    <dgm:cxn modelId="{F0085C0C-DDAC-4BF4-94A0-C907478DA9E4}" type="presParOf" srcId="{46F0FF66-D172-4F6B-8BE9-578ED3BE68C3}" destId="{BA6655BD-7DC3-462C-AAD1-4F71DC2F9D41}" srcOrd="1" destOrd="0" presId="urn:microsoft.com/office/officeart/2005/8/layout/vProcess5"/>
    <dgm:cxn modelId="{AD3F361E-3021-477E-9B63-72A44CD115F2}" type="presParOf" srcId="{46F0FF66-D172-4F6B-8BE9-578ED3BE68C3}" destId="{04E84DF7-FCDD-469C-8F35-C9FA66DF0F3D}" srcOrd="2" destOrd="0" presId="urn:microsoft.com/office/officeart/2005/8/layout/vProcess5"/>
    <dgm:cxn modelId="{761ED964-71E6-432E-9642-4B4086DE4BE3}" type="presParOf" srcId="{46F0FF66-D172-4F6B-8BE9-578ED3BE68C3}" destId="{50682933-4CEB-4257-A7D0-66AED3F0C056}" srcOrd="3" destOrd="0" presId="urn:microsoft.com/office/officeart/2005/8/layout/vProcess5"/>
    <dgm:cxn modelId="{3F116FFE-0332-4EE3-900E-A7D81A5F0FDE}" type="presParOf" srcId="{46F0FF66-D172-4F6B-8BE9-578ED3BE68C3}" destId="{6B3B601B-7015-42D4-968F-D7DD7B3C7E69}" srcOrd="4" destOrd="0" presId="urn:microsoft.com/office/officeart/2005/8/layout/vProcess5"/>
    <dgm:cxn modelId="{9B43E34A-26CE-42A4-AFB0-3C57B2289B8F}" type="presParOf" srcId="{46F0FF66-D172-4F6B-8BE9-578ED3BE68C3}" destId="{CF070489-EFBB-446F-AE91-4321ECC7D99A}" srcOrd="5" destOrd="0" presId="urn:microsoft.com/office/officeart/2005/8/layout/vProcess5"/>
    <dgm:cxn modelId="{1FA0D215-7A94-4DD0-8A79-05497258452A}" type="presParOf" srcId="{46F0FF66-D172-4F6B-8BE9-578ED3BE68C3}" destId="{92CF141E-9851-4772-94EC-F58DD67FA3F8}" srcOrd="6" destOrd="0" presId="urn:microsoft.com/office/officeart/2005/8/layout/vProcess5"/>
    <dgm:cxn modelId="{55621E0E-3077-4F94-AE31-9F6B7CB8FEF2}" type="presParOf" srcId="{46F0FF66-D172-4F6B-8BE9-578ED3BE68C3}" destId="{5C3F4892-A464-432F-B125-122516CD9BBC}" srcOrd="7" destOrd="0" presId="urn:microsoft.com/office/officeart/2005/8/layout/vProcess5"/>
    <dgm:cxn modelId="{F21D87E5-20A5-4A2C-8D70-8DD4C896A0BE}" type="presParOf" srcId="{46F0FF66-D172-4F6B-8BE9-578ED3BE68C3}" destId="{14B0ED73-CA2C-4664-8952-8235F2B90631}" srcOrd="8" destOrd="0" presId="urn:microsoft.com/office/officeart/2005/8/layout/vProcess5"/>
    <dgm:cxn modelId="{8D3D8937-2D1C-48E9-B895-B84FD5EC24A1}" type="presParOf" srcId="{46F0FF66-D172-4F6B-8BE9-578ED3BE68C3}" destId="{B005F118-7CFB-46C3-9F58-01E61A8247D8}" srcOrd="9" destOrd="0" presId="urn:microsoft.com/office/officeart/2005/8/layout/vProcess5"/>
    <dgm:cxn modelId="{625F52A9-F861-4EE8-884E-7CC9AABF11D8}" type="presParOf" srcId="{46F0FF66-D172-4F6B-8BE9-578ED3BE68C3}" destId="{8CE44D32-234D-4419-86FA-3D580F5836F1}" srcOrd="10" destOrd="0" presId="urn:microsoft.com/office/officeart/2005/8/layout/vProcess5"/>
    <dgm:cxn modelId="{30365421-92C4-4C64-AC16-0FA44BA05C4A}" type="presParOf" srcId="{46F0FF66-D172-4F6B-8BE9-578ED3BE68C3}" destId="{4F588E42-8648-4D1D-BFA9-956003D8D4F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6655BD-7DC3-462C-AAD1-4F71DC2F9D41}">
      <dsp:nvSpPr>
        <dsp:cNvPr id="0" name=""/>
        <dsp:cNvSpPr/>
      </dsp:nvSpPr>
      <dsp:spPr>
        <a:xfrm>
          <a:off x="0" y="0"/>
          <a:ext cx="6583680" cy="96567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+mn-lt"/>
            </a:rPr>
            <a:t>Xigbee</a:t>
          </a:r>
          <a:r>
            <a:rPr lang="en-US" sz="2200" kern="1200" dirty="0" smtClean="0">
              <a:latin typeface="+mn-lt"/>
            </a:rPr>
            <a:t> </a:t>
          </a:r>
          <a:r>
            <a:rPr lang="en-US" sz="2200" kern="1200" dirty="0">
              <a:latin typeface="+mn-lt"/>
            </a:rPr>
            <a:t>Communication between PC and robot</a:t>
          </a:r>
        </a:p>
      </dsp:txBody>
      <dsp:txXfrm>
        <a:off x="0" y="0"/>
        <a:ext cx="5516607" cy="965676"/>
      </dsp:txXfrm>
    </dsp:sp>
    <dsp:sp modelId="{04E84DF7-FCDD-469C-8F35-C9FA66DF0F3D}">
      <dsp:nvSpPr>
        <dsp:cNvPr id="0" name=""/>
        <dsp:cNvSpPr/>
      </dsp:nvSpPr>
      <dsp:spPr>
        <a:xfrm>
          <a:off x="551383" y="1141253"/>
          <a:ext cx="6583680" cy="96567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Processing </a:t>
          </a:r>
          <a:r>
            <a:rPr lang="en-US" sz="2200" kern="1200" dirty="0"/>
            <a:t>of Image taken by robot using </a:t>
          </a:r>
          <a:r>
            <a:rPr lang="en-US" sz="2200" kern="1200" dirty="0" err="1"/>
            <a:t>Matlab</a:t>
          </a:r>
          <a:r>
            <a:rPr lang="en-US" sz="2200" kern="1200" dirty="0"/>
            <a:t> for detection of poles </a:t>
          </a:r>
        </a:p>
      </dsp:txBody>
      <dsp:txXfrm>
        <a:off x="551383" y="1141253"/>
        <a:ext cx="5404607" cy="965676"/>
      </dsp:txXfrm>
    </dsp:sp>
    <dsp:sp modelId="{50682933-4CEB-4257-A7D0-66AED3F0C056}">
      <dsp:nvSpPr>
        <dsp:cNvPr id="0" name=""/>
        <dsp:cNvSpPr/>
      </dsp:nvSpPr>
      <dsp:spPr>
        <a:xfrm>
          <a:off x="1094536" y="2282507"/>
          <a:ext cx="6583680" cy="96567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Localization </a:t>
          </a:r>
          <a:r>
            <a:rPr lang="en-US" sz="2200" kern="1200" dirty="0"/>
            <a:t>of  robot using poles as references</a:t>
          </a:r>
        </a:p>
      </dsp:txBody>
      <dsp:txXfrm>
        <a:off x="1094536" y="2282507"/>
        <a:ext cx="5412836" cy="965676"/>
      </dsp:txXfrm>
    </dsp:sp>
    <dsp:sp modelId="{6B3B601B-7015-42D4-968F-D7DD7B3C7E69}">
      <dsp:nvSpPr>
        <dsp:cNvPr id="0" name=""/>
        <dsp:cNvSpPr/>
      </dsp:nvSpPr>
      <dsp:spPr>
        <a:xfrm>
          <a:off x="1645920" y="3423760"/>
          <a:ext cx="6583680" cy="96567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Coverage </a:t>
          </a:r>
          <a:r>
            <a:rPr lang="en-US" sz="2200" kern="1200" dirty="0"/>
            <a:t>of area to be cleaned by </a:t>
          </a:r>
          <a:r>
            <a:rPr lang="en-US" sz="2200" kern="1200" dirty="0" smtClean="0"/>
            <a:t>individual </a:t>
          </a:r>
          <a:r>
            <a:rPr lang="en-US" sz="2200" kern="1200" dirty="0"/>
            <a:t>robot</a:t>
          </a:r>
        </a:p>
      </dsp:txBody>
      <dsp:txXfrm>
        <a:off x="1645920" y="3423760"/>
        <a:ext cx="5404607" cy="965676"/>
      </dsp:txXfrm>
    </dsp:sp>
    <dsp:sp modelId="{CF070489-EFBB-446F-AE91-4321ECC7D99A}">
      <dsp:nvSpPr>
        <dsp:cNvPr id="0" name=""/>
        <dsp:cNvSpPr/>
      </dsp:nvSpPr>
      <dsp:spPr>
        <a:xfrm>
          <a:off x="5955990" y="739620"/>
          <a:ext cx="627689" cy="627689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955990" y="739620"/>
        <a:ext cx="627689" cy="627689"/>
      </dsp:txXfrm>
    </dsp:sp>
    <dsp:sp modelId="{92CF141E-9851-4772-94EC-F58DD67FA3F8}">
      <dsp:nvSpPr>
        <dsp:cNvPr id="0" name=""/>
        <dsp:cNvSpPr/>
      </dsp:nvSpPr>
      <dsp:spPr>
        <a:xfrm>
          <a:off x="6507373" y="1880873"/>
          <a:ext cx="627689" cy="627689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507373" y="1880873"/>
        <a:ext cx="627689" cy="627689"/>
      </dsp:txXfrm>
    </dsp:sp>
    <dsp:sp modelId="{5C3F4892-A464-432F-B125-122516CD9BBC}">
      <dsp:nvSpPr>
        <dsp:cNvPr id="0" name=""/>
        <dsp:cNvSpPr/>
      </dsp:nvSpPr>
      <dsp:spPr>
        <a:xfrm>
          <a:off x="7050527" y="3022127"/>
          <a:ext cx="627689" cy="627689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050527" y="3022127"/>
        <a:ext cx="627689" cy="627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6AD1DC-78D9-4026-AE27-3770850689A2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542FAD-4247-4C47-91D3-329AC36688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001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Collaborative Cleaning Robots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7854696" cy="2466536"/>
          </a:xfrm>
        </p:spPr>
        <p:txBody>
          <a:bodyPr>
            <a:normAutofit/>
          </a:bodyPr>
          <a:lstStyle/>
          <a:p>
            <a:pPr marR="0">
              <a:lnSpc>
                <a:spcPct val="80000"/>
              </a:lnSpc>
            </a:pPr>
            <a:r>
              <a:rPr lang="en-IN" sz="2800" dirty="0" smtClean="0">
                <a:latin typeface="Times New Roman" pitchFamily="16" charset="0"/>
                <a:cs typeface="Times New Roman" pitchFamily="16" charset="0"/>
              </a:rPr>
              <a:t>Group – 11</a:t>
            </a:r>
          </a:p>
          <a:p>
            <a:pPr marR="0">
              <a:lnSpc>
                <a:spcPct val="80000"/>
              </a:lnSpc>
            </a:pPr>
            <a:endParaRPr lang="en-IN" sz="2800" dirty="0" smtClean="0">
              <a:latin typeface="Times New Roman" pitchFamily="16" charset="0"/>
              <a:cs typeface="Times New Roman" pitchFamily="16" charset="0"/>
            </a:endParaRPr>
          </a:p>
          <a:p>
            <a:pPr marR="0">
              <a:lnSpc>
                <a:spcPct val="80000"/>
              </a:lnSpc>
            </a:pPr>
            <a:r>
              <a:rPr lang="en-IN" sz="2800" dirty="0" err="1" smtClean="0">
                <a:cs typeface="Times New Roman" pitchFamily="16" charset="0"/>
              </a:rPr>
              <a:t>Ashutosh</a:t>
            </a:r>
            <a:r>
              <a:rPr lang="en-IN" sz="2800" dirty="0" smtClean="0">
                <a:cs typeface="Times New Roman" pitchFamily="16" charset="0"/>
              </a:rPr>
              <a:t> Patel 09305003</a:t>
            </a:r>
          </a:p>
          <a:p>
            <a:pPr marR="0">
              <a:lnSpc>
                <a:spcPct val="80000"/>
              </a:lnSpc>
            </a:pPr>
            <a:r>
              <a:rPr lang="en-IN" sz="2800" dirty="0" err="1" smtClean="0">
                <a:cs typeface="Times New Roman" pitchFamily="16" charset="0"/>
              </a:rPr>
              <a:t>Jitendra</a:t>
            </a:r>
            <a:r>
              <a:rPr lang="en-IN" sz="2800" dirty="0" smtClean="0">
                <a:cs typeface="Times New Roman" pitchFamily="16" charset="0"/>
              </a:rPr>
              <a:t> </a:t>
            </a:r>
            <a:r>
              <a:rPr lang="en-IN" sz="2800" dirty="0" err="1" smtClean="0">
                <a:cs typeface="Times New Roman" pitchFamily="16" charset="0"/>
              </a:rPr>
              <a:t>Sahu</a:t>
            </a:r>
            <a:r>
              <a:rPr lang="en-IN" sz="2800" dirty="0" smtClean="0">
                <a:cs typeface="Times New Roman" pitchFamily="16" charset="0"/>
              </a:rPr>
              <a:t> 09305059</a:t>
            </a:r>
          </a:p>
          <a:p>
            <a:pPr marR="0">
              <a:lnSpc>
                <a:spcPct val="80000"/>
              </a:lnSpc>
            </a:pPr>
            <a:r>
              <a:rPr lang="en-US" dirty="0" err="1" smtClean="0"/>
              <a:t>Chinmay</a:t>
            </a:r>
            <a:r>
              <a:rPr lang="en-US" dirty="0" smtClean="0"/>
              <a:t> </a:t>
            </a:r>
            <a:r>
              <a:rPr lang="en-US" dirty="0" err="1" smtClean="0"/>
              <a:t>Vaishampayan</a:t>
            </a:r>
            <a:r>
              <a:rPr lang="en-US" dirty="0" smtClean="0"/>
              <a:t> 09305918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Challenges and solutions</a:t>
            </a:r>
            <a:endParaRPr lang="en-IN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IN" dirty="0" smtClean="0"/>
              <a:t>Challenges:</a:t>
            </a:r>
          </a:p>
          <a:p>
            <a:pPr lvl="1"/>
            <a:r>
              <a:rPr lang="en-IN" dirty="0" smtClean="0"/>
              <a:t>Positions of robots</a:t>
            </a:r>
          </a:p>
          <a:p>
            <a:pPr lvl="1"/>
            <a:r>
              <a:rPr lang="en-IN" dirty="0" smtClean="0"/>
              <a:t>Coverage of area need to be cleaned</a:t>
            </a:r>
          </a:p>
          <a:p>
            <a:pPr lvl="1" eaLnBrk="1" hangingPunct="1"/>
            <a:r>
              <a:rPr lang="en-IN" dirty="0" smtClean="0"/>
              <a:t>Coordination between </a:t>
            </a:r>
            <a:r>
              <a:rPr lang="en-IN" dirty="0" smtClean="0"/>
              <a:t>robots</a:t>
            </a:r>
          </a:p>
          <a:p>
            <a:pPr lvl="1" eaLnBrk="1" hangingPunct="1"/>
            <a:r>
              <a:rPr lang="en-IN" dirty="0" smtClean="0"/>
              <a:t>Communication between robots</a:t>
            </a:r>
            <a:endParaRPr lang="en-IN" dirty="0" smtClean="0"/>
          </a:p>
          <a:p>
            <a:pPr eaLnBrk="1" hangingPunct="1"/>
            <a:r>
              <a:rPr lang="en-IN" dirty="0" smtClean="0"/>
              <a:t>Solution: </a:t>
            </a:r>
          </a:p>
          <a:p>
            <a:pPr lvl="1" eaLnBrk="1" hangingPunct="1"/>
            <a:r>
              <a:rPr lang="en-IN" dirty="0" smtClean="0"/>
              <a:t>Use of 4 different </a:t>
            </a:r>
            <a:r>
              <a:rPr lang="en-IN" dirty="0" err="1" smtClean="0"/>
              <a:t>color</a:t>
            </a:r>
            <a:r>
              <a:rPr lang="en-IN" dirty="0" smtClean="0"/>
              <a:t> poles to divide area among robots</a:t>
            </a:r>
          </a:p>
          <a:p>
            <a:pPr lvl="1" eaLnBrk="1" hangingPunct="1"/>
            <a:r>
              <a:rPr lang="en-IN" dirty="0" smtClean="0"/>
              <a:t>Calibration at each side </a:t>
            </a:r>
          </a:p>
          <a:p>
            <a:pPr lvl="1" eaLnBrk="1" hangingPunct="1"/>
            <a:r>
              <a:rPr lang="en-IN" dirty="0" smtClean="0"/>
              <a:t>Use rectangular motion </a:t>
            </a:r>
          </a:p>
          <a:p>
            <a:pPr lvl="1" eaLnBrk="1" hangingPunct="1"/>
            <a:r>
              <a:rPr lang="en-IN" dirty="0" smtClean="0"/>
              <a:t>Communication of robots using </a:t>
            </a:r>
            <a:r>
              <a:rPr lang="en-IN" dirty="0" err="1" smtClean="0"/>
              <a:t>ZigBee</a:t>
            </a:r>
            <a:endParaRPr lang="en-IN" dirty="0" smtClean="0"/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Collaboration cleaning</a:t>
            </a:r>
          </a:p>
          <a:p>
            <a:pPr lvl="0"/>
            <a:r>
              <a:rPr lang="en-US" dirty="0" smtClean="0"/>
              <a:t>Positioning  and Coverage</a:t>
            </a:r>
          </a:p>
          <a:p>
            <a:pPr lvl="0"/>
            <a:r>
              <a:rPr lang="en-US" dirty="0" smtClean="0"/>
              <a:t>Make broadcast addressing into </a:t>
            </a:r>
            <a:r>
              <a:rPr lang="en-US" dirty="0" err="1" smtClean="0"/>
              <a:t>unicast</a:t>
            </a:r>
            <a:r>
              <a:rPr lang="en-US" dirty="0" smtClean="0"/>
              <a:t> addressing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Positioning: Robot was able to position itself</a:t>
            </a:r>
          </a:p>
          <a:p>
            <a:pPr lvl="1"/>
            <a:r>
              <a:rPr lang="en-US" dirty="0" smtClean="0"/>
              <a:t>Detect different color poles</a:t>
            </a:r>
          </a:p>
          <a:p>
            <a:pPr lvl="1"/>
            <a:r>
              <a:rPr lang="en-US" dirty="0" smtClean="0"/>
              <a:t>Sends angles and distances to </a:t>
            </a:r>
            <a:r>
              <a:rPr lang="en-US" dirty="0" err="1" smtClean="0"/>
              <a:t>matlab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Calculate parameters of rectangular area</a:t>
            </a:r>
          </a:p>
          <a:p>
            <a:pPr lvl="1"/>
            <a:r>
              <a:rPr lang="en-US" dirty="0" smtClean="0"/>
              <a:t>Divides the area and calculates starting point of each area</a:t>
            </a:r>
          </a:p>
          <a:p>
            <a:pPr lvl="1"/>
            <a:r>
              <a:rPr lang="en-US" dirty="0" smtClean="0"/>
              <a:t>Moves to the red-blue line and calibrates itself</a:t>
            </a:r>
          </a:p>
          <a:p>
            <a:pPr lvl="1"/>
            <a:r>
              <a:rPr lang="en-US" dirty="0" smtClean="0"/>
              <a:t>Goes to starting point on red-blue line and calibrates itself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Covering: It also covers the area which it has divided and assigned to it</a:t>
            </a:r>
          </a:p>
          <a:p>
            <a:pPr lvl="1"/>
            <a:r>
              <a:rPr lang="en-US" dirty="0" smtClean="0"/>
              <a:t>Sweeps the area 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3429000"/>
            <a:ext cx="4572000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3352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647700" y="49149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43000" y="3276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3000" y="5867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3276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15000" y="5943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05000" y="6096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76300" y="47625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09800" y="3429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219994" y="4800600"/>
            <a:ext cx="2742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67794" y="6095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1639094" y="4761706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2286000"/>
          <a:ext cx="6781800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 Involved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Zigbee</a:t>
                      </a:r>
                      <a:r>
                        <a:rPr lang="en-US" dirty="0" smtClean="0"/>
                        <a:t> Communication</a:t>
                      </a:r>
                    </a:p>
                    <a:p>
                      <a:r>
                        <a:rPr lang="en-US" dirty="0" smtClean="0"/>
                        <a:t> - PC 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Bot</a:t>
                      </a:r>
                      <a:r>
                        <a:rPr lang="en-US" baseline="0" dirty="0" smtClean="0"/>
                        <a:t> communication</a:t>
                      </a:r>
                    </a:p>
                    <a:p>
                      <a:r>
                        <a:rPr lang="en-US" baseline="0" dirty="0" smtClean="0"/>
                        <a:t> - MATLAB – </a:t>
                      </a:r>
                      <a:r>
                        <a:rPr lang="en-US" baseline="0" dirty="0" err="1" smtClean="0"/>
                        <a:t>Bot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Jitendra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Chinmay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Ashutosh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Positioning</a:t>
                      </a:r>
                    </a:p>
                    <a:p>
                      <a:r>
                        <a:rPr lang="en-US" baseline="0" dirty="0" smtClean="0"/>
                        <a:t> - Detection of poles </a:t>
                      </a:r>
                    </a:p>
                    <a:p>
                      <a:r>
                        <a:rPr lang="en-US" baseline="0" dirty="0" smtClean="0"/>
                        <a:t> - Calculation of Rectangular Area</a:t>
                      </a:r>
                    </a:p>
                    <a:p>
                      <a:r>
                        <a:rPr lang="en-US" baseline="0" dirty="0" smtClean="0"/>
                        <a:t> -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Chinmay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Ashutosh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Coverage and Testing</a:t>
                      </a:r>
                    </a:p>
                    <a:p>
                      <a:r>
                        <a:rPr lang="en-US" dirty="0" smtClean="0"/>
                        <a:t> - Calibration</a:t>
                      </a:r>
                    </a:p>
                    <a:p>
                      <a:r>
                        <a:rPr lang="en-US" dirty="0" smtClean="0"/>
                        <a:t> - Rectangular motion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Chinmay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Jitendra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Ashutosh</a:t>
                      </a:r>
                      <a:r>
                        <a:rPr lang="en-US" dirty="0" smtClean="0"/>
                        <a:t> , </a:t>
                      </a:r>
                      <a:r>
                        <a:rPr lang="en-US" dirty="0" err="1" smtClean="0"/>
                        <a:t>Jitendra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Ashutosh</a:t>
                      </a:r>
                      <a:r>
                        <a:rPr lang="en-US" smtClean="0"/>
                        <a:t>, Jitendra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different starting positions go to red blue line</a:t>
            </a:r>
          </a:p>
          <a:p>
            <a:r>
              <a:rPr lang="en-US" dirty="0" smtClean="0"/>
              <a:t>Calibration for different stating positions	</a:t>
            </a:r>
          </a:p>
          <a:p>
            <a:pPr lvl="1"/>
            <a:r>
              <a:rPr lang="en-US" dirty="0" smtClean="0"/>
              <a:t>Near Red-Blue line , inside rectangle </a:t>
            </a:r>
          </a:p>
          <a:p>
            <a:pPr lvl="1"/>
            <a:r>
              <a:rPr lang="en-US" dirty="0" smtClean="0"/>
              <a:t>Near Red-Blue line , outside rectangle</a:t>
            </a:r>
          </a:p>
          <a:p>
            <a:pPr lvl="1"/>
            <a:r>
              <a:rPr lang="en-US" dirty="0" smtClean="0"/>
              <a:t>Robots inclined more towards blue pole</a:t>
            </a:r>
          </a:p>
          <a:p>
            <a:pPr lvl="1"/>
            <a:r>
              <a:rPr lang="en-US" dirty="0" smtClean="0"/>
              <a:t>Robots inclined more towards red pole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entire project is built with the functions. </a:t>
            </a:r>
          </a:p>
          <a:p>
            <a:pPr lvl="0"/>
            <a:r>
              <a:rPr lang="en-US" dirty="0" smtClean="0"/>
              <a:t>F</a:t>
            </a:r>
            <a:r>
              <a:rPr lang="en-US" smtClean="0"/>
              <a:t>unctions </a:t>
            </a:r>
            <a:r>
              <a:rPr lang="en-US" dirty="0" smtClean="0"/>
              <a:t>can be reused in the future project. </a:t>
            </a:r>
          </a:p>
          <a:p>
            <a:pPr lvl="1"/>
            <a:r>
              <a:rPr lang="en-US" dirty="0" smtClean="0"/>
              <a:t>Calibrate</a:t>
            </a:r>
          </a:p>
          <a:p>
            <a:pPr lvl="1"/>
            <a:r>
              <a:rPr lang="en-US" dirty="0" smtClean="0"/>
              <a:t>Detect poles</a:t>
            </a:r>
          </a:p>
          <a:p>
            <a:pPr lvl="1"/>
            <a:r>
              <a:rPr lang="en-US" dirty="0" smtClean="0"/>
              <a:t>MATLAB-</a:t>
            </a:r>
            <a:r>
              <a:rPr lang="en-US" dirty="0" err="1" smtClean="0"/>
              <a:t>Bot</a:t>
            </a:r>
            <a:r>
              <a:rPr lang="en-US" dirty="0" smtClean="0"/>
              <a:t> communication </a:t>
            </a:r>
          </a:p>
          <a:p>
            <a:pPr lvl="1"/>
            <a:r>
              <a:rPr lang="en-US" dirty="0" smtClean="0"/>
              <a:t>Rectangular motion area coverage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Range of sharp sensors can be increased </a:t>
            </a:r>
          </a:p>
          <a:p>
            <a:pPr lvl="0"/>
            <a:r>
              <a:rPr lang="en-US" dirty="0" smtClean="0"/>
              <a:t>Area can be of any shape</a:t>
            </a:r>
          </a:p>
          <a:p>
            <a:pPr lvl="0"/>
            <a:r>
              <a:rPr lang="en-US" dirty="0" smtClean="0"/>
              <a:t>Instead of </a:t>
            </a:r>
            <a:r>
              <a:rPr lang="en-US" dirty="0" err="1" smtClean="0"/>
              <a:t>zigbee</a:t>
            </a:r>
            <a:r>
              <a:rPr lang="en-US" dirty="0" smtClean="0"/>
              <a:t> communication, </a:t>
            </a:r>
            <a:r>
              <a:rPr lang="en-US" dirty="0" err="1" smtClean="0"/>
              <a:t>wifi</a:t>
            </a:r>
            <a:r>
              <a:rPr lang="en-US" dirty="0" smtClean="0"/>
              <a:t> can be used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85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Meant for cleaning a rectangular space using multiple robots</a:t>
            </a:r>
          </a:p>
          <a:p>
            <a:r>
              <a:rPr lang="en-US" i="1" dirty="0" smtClean="0"/>
              <a:t>Reduce time required for cleaning</a:t>
            </a:r>
          </a:p>
          <a:p>
            <a:r>
              <a:rPr lang="en-US" i="1" dirty="0" smtClean="0"/>
              <a:t>Directs robots to clean in specific non-overlapping areas</a:t>
            </a:r>
          </a:p>
          <a:p>
            <a:r>
              <a:rPr lang="en-US" i="1" dirty="0" smtClean="0"/>
              <a:t>Can be used in various environments like rooms, grounds, farms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Master robot senses for 4 poles and calculates the length/width of rectangular space.</a:t>
            </a:r>
          </a:p>
          <a:p>
            <a:pPr lvl="0"/>
            <a:r>
              <a:rPr lang="en-US" dirty="0" smtClean="0"/>
              <a:t>Divides the space in equal parts. </a:t>
            </a:r>
          </a:p>
          <a:p>
            <a:pPr lvl="0"/>
            <a:r>
              <a:rPr lang="en-US" dirty="0" smtClean="0"/>
              <a:t>Number of parts will be decided on the basis of number of robots available and area of space to be cleaned.</a:t>
            </a:r>
          </a:p>
          <a:p>
            <a:pPr lvl="0"/>
            <a:r>
              <a:rPr lang="en-US" dirty="0" smtClean="0"/>
              <a:t>Communicates the area and starting points to robots using </a:t>
            </a:r>
            <a:r>
              <a:rPr lang="en-US" dirty="0" err="1" smtClean="0"/>
              <a:t>zigbee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Robots then clean allotted area in rectangular fashion.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Coverage</a:t>
            </a:r>
            <a:r>
              <a:rPr lang="en-US" dirty="0" smtClean="0"/>
              <a:t> – The robot should cover the area which has been assigned to it and should  not cross into area assigned to other robots.</a:t>
            </a:r>
          </a:p>
          <a:p>
            <a:pPr lvl="0"/>
            <a:r>
              <a:rPr lang="en-US" b="1" dirty="0" smtClean="0"/>
              <a:t>Positioning </a:t>
            </a:r>
            <a:r>
              <a:rPr lang="en-US" dirty="0" smtClean="0"/>
              <a:t>– Robot should position itself into his area  with respect to other robots</a:t>
            </a:r>
          </a:p>
          <a:p>
            <a:pPr lvl="0"/>
            <a:r>
              <a:rPr lang="en-US" b="1" dirty="0" smtClean="0"/>
              <a:t>Accuracy of servo motor </a:t>
            </a:r>
            <a:r>
              <a:rPr lang="en-US" dirty="0" smtClean="0"/>
              <a:t>– For image detection the accuracy of servo motor is important</a:t>
            </a:r>
          </a:p>
          <a:p>
            <a:pPr lvl="0"/>
            <a:r>
              <a:rPr lang="en-US" b="1" dirty="0" smtClean="0"/>
              <a:t>Sharp sensor limitation </a:t>
            </a:r>
            <a:r>
              <a:rPr lang="en-US" dirty="0" smtClean="0"/>
              <a:t>– Sharp sensor cannot sense beyond 80cm.</a:t>
            </a:r>
          </a:p>
          <a:p>
            <a:pPr lvl="0"/>
            <a:r>
              <a:rPr lang="en-US" b="1" dirty="0" smtClean="0"/>
              <a:t>Color detection </a:t>
            </a:r>
            <a:r>
              <a:rPr lang="en-US" dirty="0" smtClean="0"/>
              <a:t>– Robot should indentify the actual colors of the poles and nothing else.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working - Positioning</a:t>
            </a:r>
            <a:endParaRPr lang="en-US" dirty="0"/>
          </a:p>
        </p:txBody>
      </p:sp>
      <p:pic>
        <p:nvPicPr>
          <p:cNvPr id="10" name="Content Placeholder 9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0800000">
            <a:off x="4114800" y="4038600"/>
            <a:ext cx="1136575" cy="902044"/>
          </a:xfrm>
        </p:spPr>
      </p:pic>
      <p:sp>
        <p:nvSpPr>
          <p:cNvPr id="5" name="Rectangle 4"/>
          <p:cNvSpPr/>
          <p:nvPr/>
        </p:nvSpPr>
        <p:spPr>
          <a:xfrm>
            <a:off x="2057400" y="2209800"/>
            <a:ext cx="6324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28800" y="1981200"/>
            <a:ext cx="4572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1981200"/>
            <a:ext cx="457200" cy="533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53400" y="5943600"/>
            <a:ext cx="4572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28800" y="5943600"/>
            <a:ext cx="4572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0" idx="2"/>
            <a:endCxn id="12" idx="5"/>
          </p:cNvCxnSpPr>
          <p:nvPr/>
        </p:nvCxnSpPr>
        <p:spPr>
          <a:xfrm rot="16200000" flipV="1">
            <a:off x="2650009" y="2005522"/>
            <a:ext cx="1602115" cy="246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3" idx="2"/>
          </p:cNvCxnSpPr>
          <p:nvPr/>
        </p:nvCxnSpPr>
        <p:spPr>
          <a:xfrm rot="5400000" flipH="1" flipV="1">
            <a:off x="5522893" y="1408094"/>
            <a:ext cx="1790700" cy="3470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rved Down Arrow 27"/>
          <p:cNvSpPr/>
          <p:nvPr/>
        </p:nvSpPr>
        <p:spPr>
          <a:xfrm>
            <a:off x="4191000" y="3505200"/>
            <a:ext cx="1066800" cy="228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43200" y="3352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24600" y="3352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19600" y="30480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000" y="22860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09800" y="5029200"/>
            <a:ext cx="601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=a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+b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-2abcos(A)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35" grpId="0"/>
      <p:bldP spid="36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working - Positioning</a:t>
            </a:r>
            <a:endParaRPr lang="en-US" dirty="0"/>
          </a:p>
        </p:txBody>
      </p:sp>
      <p:pic>
        <p:nvPicPr>
          <p:cNvPr id="10" name="Content Placeholder 9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436479">
            <a:off x="4114800" y="4038600"/>
            <a:ext cx="1136575" cy="902044"/>
          </a:xfrm>
        </p:spPr>
      </p:pic>
      <p:sp>
        <p:nvSpPr>
          <p:cNvPr id="5" name="Rectangle 4"/>
          <p:cNvSpPr/>
          <p:nvPr/>
        </p:nvSpPr>
        <p:spPr>
          <a:xfrm>
            <a:off x="2057400" y="2209800"/>
            <a:ext cx="6324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28800" y="1981200"/>
            <a:ext cx="4572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1981200"/>
            <a:ext cx="457200" cy="533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53400" y="5943600"/>
            <a:ext cx="4572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28800" y="5943600"/>
            <a:ext cx="457200" cy="533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0" idx="2"/>
            <a:endCxn id="13" idx="2"/>
          </p:cNvCxnSpPr>
          <p:nvPr/>
        </p:nvCxnSpPr>
        <p:spPr>
          <a:xfrm flipV="1">
            <a:off x="5133043" y="2247900"/>
            <a:ext cx="3020357" cy="2272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rved Down Arrow 27"/>
          <p:cNvSpPr/>
          <p:nvPr/>
        </p:nvSpPr>
        <p:spPr>
          <a:xfrm rot="5400000">
            <a:off x="5580811" y="4325189"/>
            <a:ext cx="1127837" cy="2498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0" y="53340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24600" y="3352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24600" y="42672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82000" y="40386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38400" y="2438400"/>
            <a:ext cx="3810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=b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+d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-2bdcos(B)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0" idx="2"/>
            <a:endCxn id="14" idx="1"/>
          </p:cNvCxnSpPr>
          <p:nvPr/>
        </p:nvCxnSpPr>
        <p:spPr>
          <a:xfrm>
            <a:off x="5133043" y="4520622"/>
            <a:ext cx="3087312" cy="1501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35" grpId="0"/>
      <p:bldP spid="36" grpId="0"/>
      <p:bldP spid="37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working - Positioning</a:t>
            </a:r>
            <a:endParaRPr lang="en-US" dirty="0"/>
          </a:p>
        </p:txBody>
      </p:sp>
      <p:pic>
        <p:nvPicPr>
          <p:cNvPr id="10" name="Content Placeholder 9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0800000">
            <a:off x="4191000" y="4038600"/>
            <a:ext cx="1136575" cy="902044"/>
          </a:xfrm>
        </p:spPr>
      </p:pic>
      <p:sp>
        <p:nvSpPr>
          <p:cNvPr id="5" name="Rectangle 4"/>
          <p:cNvSpPr/>
          <p:nvPr/>
        </p:nvSpPr>
        <p:spPr>
          <a:xfrm>
            <a:off x="2057400" y="2209800"/>
            <a:ext cx="6324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28800" y="1981200"/>
            <a:ext cx="4572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1981200"/>
            <a:ext cx="457200" cy="533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53400" y="5943600"/>
            <a:ext cx="4572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28800" y="5943600"/>
            <a:ext cx="4572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10000" y="23622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0" y="40386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5" idx="2"/>
          </p:cNvCxnSpPr>
          <p:nvPr/>
        </p:nvCxnSpPr>
        <p:spPr>
          <a:xfrm rot="16200000" flipH="1">
            <a:off x="3200400" y="42291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9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4191000" y="1828800"/>
            <a:ext cx="1136575" cy="902044"/>
          </a:xfrm>
          <a:prstGeom prst="rect">
            <a:avLst/>
          </a:prstGeom>
        </p:spPr>
      </p:pic>
      <p:pic>
        <p:nvPicPr>
          <p:cNvPr id="23" name="Content Placeholder 9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876461">
            <a:off x="4114800" y="1828800"/>
            <a:ext cx="1136575" cy="902044"/>
          </a:xfrm>
          <a:prstGeom prst="rect">
            <a:avLst/>
          </a:prstGeom>
        </p:spPr>
      </p:pic>
      <p:pic>
        <p:nvPicPr>
          <p:cNvPr id="24" name="Content Placeholder 9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573771">
            <a:off x="4147921" y="1774326"/>
            <a:ext cx="1136575" cy="902044"/>
          </a:xfrm>
          <a:prstGeom prst="rect">
            <a:avLst/>
          </a:prstGeom>
        </p:spPr>
      </p:pic>
      <p:pic>
        <p:nvPicPr>
          <p:cNvPr id="25" name="Content Placeholder 9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4174825" y="1737010"/>
            <a:ext cx="1136575" cy="902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232 L -0.22534 0.0055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working -Coverage</a:t>
            </a:r>
            <a:endParaRPr lang="en-US" dirty="0"/>
          </a:p>
        </p:txBody>
      </p:sp>
      <p:pic>
        <p:nvPicPr>
          <p:cNvPr id="10" name="Content Placeholder 9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828800"/>
            <a:ext cx="1136575" cy="902044"/>
          </a:xfrm>
        </p:spPr>
      </p:pic>
      <p:sp>
        <p:nvSpPr>
          <p:cNvPr id="5" name="Rectangle 4"/>
          <p:cNvSpPr/>
          <p:nvPr/>
        </p:nvSpPr>
        <p:spPr>
          <a:xfrm>
            <a:off x="2057400" y="2209800"/>
            <a:ext cx="6324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28800" y="1981200"/>
            <a:ext cx="4572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1981200"/>
            <a:ext cx="457200" cy="533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53400" y="5943600"/>
            <a:ext cx="4572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28800" y="5943600"/>
            <a:ext cx="4572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Connector 19"/>
          <p:cNvCxnSpPr>
            <a:stCxn id="5" idx="0"/>
            <a:endCxn id="5" idx="2"/>
          </p:cNvCxnSpPr>
          <p:nvPr/>
        </p:nvCxnSpPr>
        <p:spPr>
          <a:xfrm rot="16200000" flipH="1">
            <a:off x="3200400" y="42291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9.25069E-8 C 0.00521 0.06105 0.00556 0.07192 0.01007 0.11586 C 0.01181 0.16998 0.01042 0.15241 0.01858 0.18733 C 0.01771 0.22271 0.02153 0.27105 0.01302 0.30504 C 0.01007 0.33349 0.01094 0.35962 0.01302 0.38807 C 0.01424 0.42253 0.0158 0.43201 0.01441 0.46531 C 0.01285 0.56915 0.01302 0.5259 0.01302 0.59482 L 0.07708 0.59274 L 0.07569 -0.00185 L 0.13264 -0.00185 L 0.13559 0.58904 L 0.19549 0.58904 L 0.19115 -0.0037 L 0.24809 -0.0037 L 0.25243 0.58696 L 0.26962 0.58302 " pathEditMode="relative" rAng="0" ptsTypes="ffffffAAAAAAAAAA">
                                      <p:cBhvr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</TotalTime>
  <Words>530</Words>
  <Application>Microsoft Office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Collaborative Cleaning Robots </vt:lpstr>
      <vt:lpstr>Problem statement </vt:lpstr>
      <vt:lpstr> Project Requirements</vt:lpstr>
      <vt:lpstr>Project Plan </vt:lpstr>
      <vt:lpstr>Critical Steps</vt:lpstr>
      <vt:lpstr>Project working - Positioning</vt:lpstr>
      <vt:lpstr>Project working - Positioning</vt:lpstr>
      <vt:lpstr>Project working - Positioning</vt:lpstr>
      <vt:lpstr>Project working -Coverage</vt:lpstr>
      <vt:lpstr>Challenges and solutions</vt:lpstr>
      <vt:lpstr>Innovation</vt:lpstr>
      <vt:lpstr>Task Completed</vt:lpstr>
      <vt:lpstr>Task Completed</vt:lpstr>
      <vt:lpstr>Work division</vt:lpstr>
      <vt:lpstr>Test Cases</vt:lpstr>
      <vt:lpstr>Reusability</vt:lpstr>
      <vt:lpstr>Future Enhancements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Cleaning Robots </dc:title>
  <dc:creator>ashutosh</dc:creator>
  <cp:lastModifiedBy>ashutosh</cp:lastModifiedBy>
  <cp:revision>48</cp:revision>
  <dcterms:created xsi:type="dcterms:W3CDTF">2010-11-12T07:12:50Z</dcterms:created>
  <dcterms:modified xsi:type="dcterms:W3CDTF">2010-11-12T11:46:23Z</dcterms:modified>
</cp:coreProperties>
</file>