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65" r:id="rId3"/>
    <p:sldId id="276" r:id="rId4"/>
    <p:sldId id="277" r:id="rId5"/>
    <p:sldId id="278" r:id="rId6"/>
    <p:sldId id="279" r:id="rId7"/>
    <p:sldId id="264" r:id="rId8"/>
    <p:sldId id="285" r:id="rId9"/>
    <p:sldId id="280" r:id="rId10"/>
    <p:sldId id="281" r:id="rId11"/>
    <p:sldId id="282" r:id="rId12"/>
    <p:sldId id="283" r:id="rId13"/>
    <p:sldId id="284" r:id="rId14"/>
    <p:sldId id="27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89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3F5BEAD3-3C75-49BE-A1E6-45CBFEC54270}" type="datetimeFigureOut">
              <a:rPr lang="en-US"/>
              <a:pPr>
                <a:defRPr/>
              </a:pPr>
              <a:t>11/12/2010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51A6D75-4000-478E-B8D0-62504DB4A37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18A90CD-8824-4AE2-A069-C37492026A3D}" type="datetimeFigureOut">
              <a:rPr lang="en-US"/>
              <a:pPr>
                <a:defRPr/>
              </a:pPr>
              <a:t>11/12/2010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308FDB5-69C8-4147-B9EC-959EDBD29B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B96029B-3E2A-47AF-925C-1DD1166BFF18}" type="datetimeFigureOut">
              <a:rPr lang="en-US"/>
              <a:pPr>
                <a:defRPr/>
              </a:pPr>
              <a:t>11/12/2010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A054FF1-0ECC-405A-A9F1-E2CEC467C3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7DC63F1-D496-43C9-B41F-211116EC8FB6}" type="datetimeFigureOut">
              <a:rPr lang="en-US"/>
              <a:pPr>
                <a:defRPr/>
              </a:pPr>
              <a:t>11/12/2010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E625EAF-A0B1-486D-BFBD-846D0861FF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8DDCC82-3684-4582-B0D3-8E2E4BAA2B32}" type="datetimeFigureOut">
              <a:rPr lang="en-US"/>
              <a:pPr>
                <a:defRPr/>
              </a:pPr>
              <a:t>11/12/2010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B97267-D156-4355-A6A3-461813FDBF2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62A657C-0D7E-4D32-8123-4707A0BC5345}" type="datetimeFigureOut">
              <a:rPr lang="en-US"/>
              <a:pPr>
                <a:defRPr/>
              </a:pPr>
              <a:t>11/12/2010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F28AFA8-6F2F-4802-AD32-93EF384E67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63CD060-C570-43FD-8D5C-C818494856DC}" type="datetimeFigureOut">
              <a:rPr lang="en-US"/>
              <a:pPr>
                <a:defRPr/>
              </a:pPr>
              <a:t>11/12/2010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DAD60FB0-E442-45CA-A756-55D3151309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7F532B0A-29AE-43E3-BE88-8F987CEA4466}" type="datetimeFigureOut">
              <a:rPr lang="en-US"/>
              <a:pPr>
                <a:defRPr/>
              </a:pPr>
              <a:t>11/12/2010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A1A7A81A-B22F-4296-95CB-9AA81CB91B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4233676-7EBB-4AF8-BCBA-1F620ECF4523}" type="datetimeFigureOut">
              <a:rPr lang="en-US"/>
              <a:pPr>
                <a:defRPr/>
              </a:pPr>
              <a:t>11/12/2010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00A3043-DB0F-4073-8C78-862EC7583E0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FACEB61-FA22-4110-95AA-C39CAD833AA6}" type="datetimeFigureOut">
              <a:rPr lang="en-US"/>
              <a:pPr>
                <a:defRPr/>
              </a:pPr>
              <a:t>11/12/2010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0B1582E-BA1A-455B-A8A4-87F8D14072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DB7701D-F9BF-40D5-AA32-B6A97174331E}" type="datetimeFigureOut">
              <a:rPr lang="en-US"/>
              <a:pPr>
                <a:defRPr/>
              </a:pPr>
              <a:t>11/12/2010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F3A6FC8-938D-4FCA-B4E0-9B3205721A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31500455-9974-4733-B53C-F6E79F9A3412}" type="datetimeFigureOut">
              <a:rPr lang="en-US"/>
              <a:pPr>
                <a:defRPr/>
              </a:pPr>
              <a:t>11/12/2010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CBBA5245-93DD-4046-A536-54E9840623FF}"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09" r:id="rId1"/>
    <p:sldLayoutId id="2147483701" r:id="rId2"/>
    <p:sldLayoutId id="2147483710" r:id="rId3"/>
    <p:sldLayoutId id="2147483702" r:id="rId4"/>
    <p:sldLayoutId id="2147483703" r:id="rId5"/>
    <p:sldLayoutId id="2147483704" r:id="rId6"/>
    <p:sldLayoutId id="2147483705" r:id="rId7"/>
    <p:sldLayoutId id="2147483706" r:id="rId8"/>
    <p:sldLayoutId id="2147483711" r:id="rId9"/>
    <p:sldLayoutId id="2147483707" r:id="rId10"/>
    <p:sldLayoutId id="214748370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eaLnBrk="1" fontAlgn="auto" hangingPunct="1">
              <a:spcAft>
                <a:spcPts val="0"/>
              </a:spcAft>
              <a:defRPr/>
            </a:pPr>
            <a:r>
              <a:rPr lang="en-US" dirty="0" smtClean="0"/>
              <a:t>Making a Robot Traverse Along an Arbitrary Curved Path</a:t>
            </a:r>
            <a:endParaRPr lang="en-US" dirty="0"/>
          </a:p>
        </p:txBody>
      </p:sp>
      <p:sp>
        <p:nvSpPr>
          <p:cNvPr id="5123" name="Subtitle 2"/>
          <p:cNvSpPr>
            <a:spLocks noGrp="1"/>
          </p:cNvSpPr>
          <p:nvPr>
            <p:ph type="subTitle" idx="1"/>
          </p:nvPr>
        </p:nvSpPr>
        <p:spPr>
          <a:xfrm>
            <a:off x="533400" y="3228975"/>
            <a:ext cx="7854950" cy="1752600"/>
          </a:xfrm>
        </p:spPr>
        <p:txBody>
          <a:bodyPr/>
          <a:lstStyle/>
          <a:p>
            <a:pPr marR="0" eaLnBrk="1" hangingPunct="1"/>
            <a:r>
              <a:rPr lang="en-US" smtClean="0"/>
              <a:t>Team 21</a:t>
            </a:r>
          </a:p>
          <a:p>
            <a:pPr marR="0" eaLnBrk="1" hangingPunct="1"/>
            <a:r>
              <a:rPr lang="en-US" smtClean="0"/>
              <a:t>Rakesh Dhanireddy – 10305069</a:t>
            </a:r>
          </a:p>
          <a:p>
            <a:pPr marR="0" eaLnBrk="1" hangingPunct="1"/>
            <a:r>
              <a:rPr lang="en-US" smtClean="0"/>
              <a:t>Revya Naik - 09305078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Robot successfully reproduced the first image on the ground as shown in the video. </a:t>
            </a:r>
          </a:p>
          <a:p>
            <a:r>
              <a:rPr lang="en-US" dirty="0" smtClean="0"/>
              <a:t>In the second case the Robot was accurately tracing all the curves, but the relative positioning between the curves was in error. The error is getting significantly magnified because of the scaling used to draw a large size picture</a:t>
            </a:r>
          </a:p>
          <a:p>
            <a:r>
              <a:rPr lang="en-US" dirty="0" smtClean="0"/>
              <a:t>The register which holds angles, distances is only 8 bit wide and hence the angle has to be rounded to nearest 8-bit integer.</a:t>
            </a:r>
          </a:p>
          <a:p>
            <a:r>
              <a:rPr lang="en-US" dirty="0" smtClean="0"/>
              <a:t>This caused problems as a change in 0.5 degrees will also affect the accuracy of relative positioning of curves, as the distances between curves are large.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features</a:t>
            </a:r>
            <a:endParaRPr lang="en-US" dirty="0"/>
          </a:p>
        </p:txBody>
      </p:sp>
      <p:sp>
        <p:nvSpPr>
          <p:cNvPr id="3" name="Content Placeholder 2"/>
          <p:cNvSpPr>
            <a:spLocks noGrp="1"/>
          </p:cNvSpPr>
          <p:nvPr>
            <p:ph idx="1"/>
          </p:nvPr>
        </p:nvSpPr>
        <p:spPr/>
        <p:txBody>
          <a:bodyPr/>
          <a:lstStyle/>
          <a:p>
            <a:r>
              <a:rPr lang="en-US" dirty="0" smtClean="0"/>
              <a:t>The code is broadly divided into two parts – </a:t>
            </a:r>
            <a:r>
              <a:rPr lang="en-US" dirty="0" err="1" smtClean="0"/>
              <a:t>Matlab</a:t>
            </a:r>
            <a:r>
              <a:rPr lang="en-US" dirty="0" smtClean="0"/>
              <a:t> where image processing, data extraction are done, C part where the actual implementation of the tasks is done with the help of generated data</a:t>
            </a:r>
          </a:p>
          <a:p>
            <a:r>
              <a:rPr lang="en-US" dirty="0" smtClean="0"/>
              <a:t>The </a:t>
            </a:r>
            <a:r>
              <a:rPr lang="en-US" dirty="0" err="1" smtClean="0"/>
              <a:t>Matlab</a:t>
            </a:r>
            <a:r>
              <a:rPr lang="en-US" dirty="0" smtClean="0"/>
              <a:t> Code is designed into 8 functions with well defined interfaces, each one implementing  a specific well defined subtask</a:t>
            </a:r>
          </a:p>
          <a:p>
            <a:r>
              <a:rPr lang="en-US" dirty="0" smtClean="0"/>
              <a:t>All the functions in </a:t>
            </a:r>
            <a:r>
              <a:rPr lang="en-US" dirty="0" err="1" smtClean="0"/>
              <a:t>Matlab</a:t>
            </a:r>
            <a:r>
              <a:rPr lang="en-US" dirty="0" smtClean="0"/>
              <a:t>, C have been fully documented explaining the working of the code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lstStyle/>
          <a:p>
            <a:r>
              <a:rPr lang="en-US" dirty="0" smtClean="0"/>
              <a:t>The project as of now doesn’t handle curves which cross themselves like the alphabet A B etc. The project can be extended to handle such curves</a:t>
            </a:r>
          </a:p>
          <a:p>
            <a:r>
              <a:rPr lang="en-US" dirty="0" smtClean="0"/>
              <a:t>The accuracy of the relative positioning of the curves can be improved by helping the robot realize its current position by providing the error feedback.</a:t>
            </a:r>
          </a:p>
          <a:p>
            <a:r>
              <a:rPr lang="en-US" dirty="0" smtClean="0"/>
              <a:t>The input given to the project can be online </a:t>
            </a:r>
            <a:r>
              <a:rPr lang="en-US" dirty="0" err="1" smtClean="0"/>
              <a:t>i.e</a:t>
            </a:r>
            <a:r>
              <a:rPr lang="en-US" dirty="0" smtClean="0"/>
              <a:t> the robot traverses the curves as one draws the curves on an input device such as touch pad or touch screen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smtClean="0"/>
              <a:t>Thank You</a:t>
            </a:r>
            <a:endParaRPr/>
          </a:p>
        </p:txBody>
      </p:sp>
      <p:sp>
        <p:nvSpPr>
          <p:cNvPr id="13315" name="Text Placeholder 2"/>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Project Problem Statement</a:t>
            </a:r>
          </a:p>
        </p:txBody>
      </p:sp>
      <p:sp>
        <p:nvSpPr>
          <p:cNvPr id="3" name="Content Placeholder 2"/>
          <p:cNvSpPr>
            <a:spLocks noGrp="1"/>
          </p:cNvSpPr>
          <p:nvPr>
            <p:ph idx="1"/>
          </p:nvPr>
        </p:nvSpPr>
        <p:spPr/>
        <p:txBody>
          <a:bodyPr>
            <a:normAutofit/>
          </a:bodyPr>
          <a:lstStyle/>
          <a:p>
            <a:pPr eaLnBrk="1" hangingPunct="1">
              <a:defRPr/>
            </a:pPr>
            <a:r>
              <a:rPr lang="en-US" dirty="0" smtClean="0"/>
              <a:t>The aim of the project is to make the Firebird V robot traverse along arbitrarily shaped curved </a:t>
            </a:r>
            <a:r>
              <a:rPr lang="en-US" dirty="0" smtClean="0"/>
              <a:t>paths</a:t>
            </a:r>
            <a:endParaRPr lang="en-US" dirty="0" smtClean="0"/>
          </a:p>
          <a:p>
            <a:pPr eaLnBrk="1" hangingPunct="1">
              <a:defRPr/>
            </a:pPr>
            <a:r>
              <a:rPr lang="en-US" dirty="0" smtClean="0"/>
              <a:t>The degree of accuracy in tracing the path can be verified by attaching a Marker to the Robot so that it draws the curve as it traces the path</a:t>
            </a:r>
          </a:p>
          <a:p>
            <a:pPr eaLnBrk="1" hangingPunct="1">
              <a:defRPr/>
            </a:pPr>
            <a:r>
              <a:rPr lang="en-US" dirty="0" smtClean="0"/>
              <a:t>The image may contain multiple instances of curves, in which case the Robot is supposed to draw all the curves by lifting the Marker </a:t>
            </a:r>
            <a:r>
              <a:rPr lang="en-US" dirty="0" smtClean="0"/>
              <a:t>up and </a:t>
            </a:r>
            <a:r>
              <a:rPr lang="en-US" dirty="0" smtClean="0"/>
              <a:t>down at appropriate points</a:t>
            </a:r>
          </a:p>
          <a:p>
            <a:pPr eaLnBrk="1" hangingPunct="1">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Specification</a:t>
            </a:r>
            <a:endParaRPr lang="en-US" dirty="0"/>
          </a:p>
        </p:txBody>
      </p:sp>
      <p:sp>
        <p:nvSpPr>
          <p:cNvPr id="3" name="Content Placeholder 2"/>
          <p:cNvSpPr>
            <a:spLocks noGrp="1"/>
          </p:cNvSpPr>
          <p:nvPr>
            <p:ph idx="1"/>
          </p:nvPr>
        </p:nvSpPr>
        <p:spPr/>
        <p:txBody>
          <a:bodyPr/>
          <a:lstStyle/>
          <a:p>
            <a:r>
              <a:rPr lang="en-US" dirty="0" smtClean="0"/>
              <a:t>Tasks:</a:t>
            </a:r>
          </a:p>
          <a:p>
            <a:pPr lvl="1"/>
            <a:r>
              <a:rPr lang="en-US" dirty="0" smtClean="0"/>
              <a:t>1. Given a binary image representing an arbitrary 2 dimensional curve, we should extract the appropriate data from the image and make the robot should faithfully trace the curve by means of a marker attached to it.</a:t>
            </a:r>
          </a:p>
          <a:p>
            <a:pPr lvl="1"/>
            <a:r>
              <a:rPr lang="en-US" dirty="0" smtClean="0"/>
              <a:t>2. If the image consists of multiple instances of curves, the robot should trace all the curves by moving the marker up and down whenever necessary.</a:t>
            </a:r>
          </a:p>
          <a:p>
            <a:pPr lvl="1"/>
            <a:endParaRPr lang="en-US" dirty="0" smtClean="0"/>
          </a:p>
          <a:p>
            <a:pPr lvl="1">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r>
              <a:rPr lang="en-US" dirty="0" smtClean="0"/>
              <a:t>We divided our work into four parts :  </a:t>
            </a:r>
          </a:p>
          <a:p>
            <a:pPr lvl="2"/>
            <a:r>
              <a:rPr lang="en-US" dirty="0" smtClean="0"/>
              <a:t>I</a:t>
            </a:r>
            <a:r>
              <a:rPr lang="en-US" dirty="0" smtClean="0"/>
              <a:t>mage processing to extract the list of co-ordinates of segments</a:t>
            </a:r>
          </a:p>
          <a:p>
            <a:pPr lvl="2"/>
            <a:r>
              <a:rPr lang="en-US" dirty="0" smtClean="0"/>
              <a:t>Generating useful data - lengths of segments, angle between segments, directions of turn at the end of each segment – from the list of co-ordinates</a:t>
            </a:r>
          </a:p>
          <a:p>
            <a:pPr lvl="2"/>
            <a:r>
              <a:rPr lang="en-US" dirty="0" smtClean="0"/>
              <a:t>Implement the code in C to test the accuracy of data, test the path traced by the robot</a:t>
            </a:r>
          </a:p>
          <a:p>
            <a:pPr lvl="2"/>
            <a:r>
              <a:rPr lang="en-US" dirty="0" smtClean="0"/>
              <a:t>Extend the project to include cases of multiple curves in the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Division</a:t>
            </a:r>
            <a:endParaRPr lang="en-US" dirty="0"/>
          </a:p>
        </p:txBody>
      </p:sp>
      <p:sp>
        <p:nvSpPr>
          <p:cNvPr id="3" name="Content Placeholder 2"/>
          <p:cNvSpPr>
            <a:spLocks noGrp="1"/>
          </p:cNvSpPr>
          <p:nvPr>
            <p:ph idx="1"/>
          </p:nvPr>
        </p:nvSpPr>
        <p:spPr/>
        <p:txBody>
          <a:bodyPr/>
          <a:lstStyle/>
          <a:p>
            <a:r>
              <a:rPr lang="en-US" dirty="0" smtClean="0"/>
              <a:t>Image processing, generation of useful data from the list of co-ordinates – </a:t>
            </a:r>
            <a:r>
              <a:rPr lang="en-US" dirty="0" err="1" smtClean="0"/>
              <a:t>Rakesh</a:t>
            </a:r>
            <a:r>
              <a:rPr lang="en-US" dirty="0" smtClean="0"/>
              <a:t> </a:t>
            </a:r>
          </a:p>
          <a:p>
            <a:r>
              <a:rPr lang="en-US" dirty="0" smtClean="0"/>
              <a:t>Implementation of the C code to test the generated data – </a:t>
            </a:r>
            <a:r>
              <a:rPr lang="en-US" dirty="0" err="1" smtClean="0"/>
              <a:t>Revya</a:t>
            </a:r>
            <a:r>
              <a:rPr lang="en-US" dirty="0" smtClean="0"/>
              <a:t> </a:t>
            </a:r>
            <a:r>
              <a:rPr lang="en-US" dirty="0" err="1" smtClean="0"/>
              <a:t>Naik</a:t>
            </a:r>
            <a:endParaRPr lang="en-US" dirty="0" smtClean="0"/>
          </a:p>
          <a:p>
            <a:r>
              <a:rPr lang="en-US" dirty="0" smtClean="0"/>
              <a:t>Critical Tasks – Generation of accurate angles, directions of turn proved to be critical</a:t>
            </a:r>
          </a:p>
          <a:p>
            <a:r>
              <a:rPr lang="en-US" dirty="0" smtClean="0"/>
              <a:t>Dates of completion :</a:t>
            </a:r>
          </a:p>
          <a:p>
            <a:pPr lvl="2"/>
            <a:r>
              <a:rPr lang="en-US" dirty="0" smtClean="0"/>
              <a:t>23</a:t>
            </a:r>
            <a:r>
              <a:rPr lang="en-US" baseline="30000" dirty="0" smtClean="0"/>
              <a:t>rd</a:t>
            </a:r>
            <a:r>
              <a:rPr lang="en-US" dirty="0" smtClean="0"/>
              <a:t> Oct – Image processing, Data generation complete</a:t>
            </a:r>
          </a:p>
          <a:p>
            <a:pPr lvl="2"/>
            <a:r>
              <a:rPr lang="en-US" dirty="0" smtClean="0"/>
              <a:t>27</a:t>
            </a:r>
            <a:r>
              <a:rPr lang="en-US" baseline="30000" dirty="0" smtClean="0"/>
              <a:t>th</a:t>
            </a:r>
            <a:r>
              <a:rPr lang="en-US" dirty="0" smtClean="0"/>
              <a:t> Oct -  C code to test the </a:t>
            </a:r>
            <a:r>
              <a:rPr lang="en-US" dirty="0" err="1" smtClean="0"/>
              <a:t>bot</a:t>
            </a:r>
            <a:r>
              <a:rPr lang="en-US" dirty="0" smtClean="0"/>
              <a:t> with the generated data</a:t>
            </a:r>
          </a:p>
          <a:p>
            <a:pPr lvl="2"/>
            <a:r>
              <a:rPr lang="en-US" dirty="0" smtClean="0"/>
              <a:t>7</a:t>
            </a:r>
            <a:r>
              <a:rPr lang="en-US" baseline="30000" dirty="0" smtClean="0"/>
              <a:t>th</a:t>
            </a:r>
            <a:r>
              <a:rPr lang="en-US" dirty="0" smtClean="0"/>
              <a:t> Nov – Extension of the project to include multiple curves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1143000"/>
          </a:xfrm>
        </p:spPr>
        <p:txBody>
          <a:bodyPr>
            <a:normAutofit fontScale="90000"/>
          </a:bodyPr>
          <a:lstStyle/>
          <a:p>
            <a:pPr eaLnBrk="1" fontAlgn="auto" hangingPunct="1">
              <a:spcAft>
                <a:spcPts val="0"/>
              </a:spcAft>
              <a:defRPr/>
            </a:pPr>
            <a:r>
              <a:rPr lang="en-US" dirty="0" smtClean="0"/>
              <a:t>Flow chart</a:t>
            </a:r>
            <a:br>
              <a:rPr lang="en-US" dirty="0" smtClean="0"/>
            </a:br>
            <a:endParaRPr lang="en-US" dirty="0"/>
          </a:p>
        </p:txBody>
      </p:sp>
      <p:sp>
        <p:nvSpPr>
          <p:cNvPr id="3" name="Oval 2"/>
          <p:cNvSpPr/>
          <p:nvPr/>
        </p:nvSpPr>
        <p:spPr>
          <a:xfrm>
            <a:off x="2514600" y="1066800"/>
            <a:ext cx="19050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Start </a:t>
            </a:r>
          </a:p>
        </p:txBody>
      </p:sp>
      <p:sp>
        <p:nvSpPr>
          <p:cNvPr id="5" name="Rectangle 4"/>
          <p:cNvSpPr/>
          <p:nvPr/>
        </p:nvSpPr>
        <p:spPr>
          <a:xfrm>
            <a:off x="1447800" y="1905000"/>
            <a:ext cx="38862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Process the input image to extract connected components.</a:t>
            </a:r>
            <a:endParaRPr lang="en-US" dirty="0">
              <a:solidFill>
                <a:schemeClr val="tx1"/>
              </a:solidFill>
            </a:endParaRPr>
          </a:p>
        </p:txBody>
      </p:sp>
      <p:cxnSp>
        <p:nvCxnSpPr>
          <p:cNvPr id="11" name="Straight Arrow Connector 10"/>
          <p:cNvCxnSpPr/>
          <p:nvPr/>
        </p:nvCxnSpPr>
        <p:spPr>
          <a:xfrm rot="5400000">
            <a:off x="3278188" y="1751012"/>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277394" y="3809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8" idx="3"/>
          </p:cNvCxnSpPr>
          <p:nvPr/>
        </p:nvCxnSpPr>
        <p:spPr>
          <a:xfrm flipV="1">
            <a:off x="5715000" y="5640388"/>
            <a:ext cx="685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0"/>
          </p:cNvCxnSpPr>
          <p:nvPr/>
        </p:nvCxnSpPr>
        <p:spPr>
          <a:xfrm rot="16200000" flipH="1">
            <a:off x="3581400" y="49530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0800000">
            <a:off x="1143000" y="5715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26" name="TextBox 100"/>
          <p:cNvSpPr txBox="1">
            <a:spLocks noChangeArrowheads="1"/>
          </p:cNvSpPr>
          <p:nvPr/>
        </p:nvSpPr>
        <p:spPr bwMode="auto">
          <a:xfrm>
            <a:off x="5105400" y="5029200"/>
            <a:ext cx="479425" cy="369888"/>
          </a:xfrm>
          <a:prstGeom prst="rect">
            <a:avLst/>
          </a:prstGeom>
          <a:noFill/>
          <a:ln w="9525">
            <a:noFill/>
            <a:miter lim="800000"/>
            <a:headEnd/>
            <a:tailEnd/>
          </a:ln>
        </p:spPr>
        <p:txBody>
          <a:bodyPr wrap="none">
            <a:spAutoFit/>
          </a:bodyPr>
          <a:lstStyle/>
          <a:p>
            <a:r>
              <a:rPr lang="en-US">
                <a:latin typeface="Constantia" pitchFamily="18" charset="0"/>
              </a:rPr>
              <a:t>No</a:t>
            </a:r>
          </a:p>
        </p:txBody>
      </p:sp>
      <p:sp>
        <p:nvSpPr>
          <p:cNvPr id="9227" name="TextBox 102"/>
          <p:cNvSpPr txBox="1">
            <a:spLocks noChangeArrowheads="1"/>
          </p:cNvSpPr>
          <p:nvPr/>
        </p:nvSpPr>
        <p:spPr bwMode="auto">
          <a:xfrm>
            <a:off x="1066800" y="5105400"/>
            <a:ext cx="506413" cy="369888"/>
          </a:xfrm>
          <a:prstGeom prst="rect">
            <a:avLst/>
          </a:prstGeom>
          <a:noFill/>
          <a:ln w="9525">
            <a:noFill/>
            <a:miter lim="800000"/>
            <a:headEnd/>
            <a:tailEnd/>
          </a:ln>
        </p:spPr>
        <p:txBody>
          <a:bodyPr wrap="none">
            <a:spAutoFit/>
          </a:bodyPr>
          <a:lstStyle/>
          <a:p>
            <a:r>
              <a:rPr lang="en-US">
                <a:latin typeface="Constantia" pitchFamily="18" charset="0"/>
              </a:rPr>
              <a:t>Yes</a:t>
            </a:r>
          </a:p>
        </p:txBody>
      </p:sp>
      <p:sp>
        <p:nvSpPr>
          <p:cNvPr id="29" name="Rectangle 28"/>
          <p:cNvSpPr/>
          <p:nvPr/>
        </p:nvSpPr>
        <p:spPr>
          <a:xfrm>
            <a:off x="1447800" y="2971800"/>
            <a:ext cx="41148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Generate sequences of consecutive points from the connected components.</a:t>
            </a:r>
            <a:endParaRPr lang="en-US" dirty="0">
              <a:solidFill>
                <a:schemeClr val="tx1"/>
              </a:solidFill>
            </a:endParaRPr>
          </a:p>
        </p:txBody>
      </p:sp>
      <p:cxnSp>
        <p:nvCxnSpPr>
          <p:cNvPr id="30" name="Straight Arrow Connector 29"/>
          <p:cNvCxnSpPr/>
          <p:nvPr/>
        </p:nvCxnSpPr>
        <p:spPr>
          <a:xfrm rot="5400000">
            <a:off x="3240088" y="2779712"/>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90600" y="4038600"/>
            <a:ext cx="50292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Extract displacements, directions of the turns, magnitude of the angle by which the robot turns</a:t>
            </a:r>
            <a:endParaRPr lang="en-US" dirty="0">
              <a:solidFill>
                <a:schemeClr val="tx1"/>
              </a:solidFill>
            </a:endParaRPr>
          </a:p>
        </p:txBody>
      </p:sp>
      <p:sp>
        <p:nvSpPr>
          <p:cNvPr id="38" name="Flowchart: Decision 37"/>
          <p:cNvSpPr/>
          <p:nvPr/>
        </p:nvSpPr>
        <p:spPr>
          <a:xfrm>
            <a:off x="2057400" y="5257800"/>
            <a:ext cx="3657600" cy="9937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Is the robot on a curve ?</a:t>
            </a:r>
          </a:p>
        </p:txBody>
      </p:sp>
      <p:sp>
        <p:nvSpPr>
          <p:cNvPr id="41" name="Rectangle 40"/>
          <p:cNvSpPr/>
          <p:nvPr/>
        </p:nvSpPr>
        <p:spPr>
          <a:xfrm>
            <a:off x="228600" y="5410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Marker  down</a:t>
            </a:r>
          </a:p>
        </p:txBody>
      </p:sp>
      <p:sp>
        <p:nvSpPr>
          <p:cNvPr id="42" name="Rectangle 41"/>
          <p:cNvSpPr/>
          <p:nvPr/>
        </p:nvSpPr>
        <p:spPr>
          <a:xfrm>
            <a:off x="6400800" y="5181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Marker  up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and Challenges</a:t>
            </a:r>
            <a:endParaRPr lang="en-US" dirty="0"/>
          </a:p>
        </p:txBody>
      </p:sp>
      <p:sp>
        <p:nvSpPr>
          <p:cNvPr id="3" name="Content Placeholder 2"/>
          <p:cNvSpPr>
            <a:spLocks noGrp="1"/>
          </p:cNvSpPr>
          <p:nvPr>
            <p:ph idx="1"/>
          </p:nvPr>
        </p:nvSpPr>
        <p:spPr/>
        <p:txBody>
          <a:bodyPr/>
          <a:lstStyle/>
          <a:p>
            <a:r>
              <a:rPr lang="en-US" dirty="0" smtClean="0"/>
              <a:t>The Robot is capable of handling arbitrarily complex curve instead of straight line images</a:t>
            </a:r>
            <a:r>
              <a:rPr lang="en-US" dirty="0" smtClean="0"/>
              <a:t>.</a:t>
            </a:r>
          </a:p>
          <a:p>
            <a:r>
              <a:rPr lang="en-US" dirty="0" smtClean="0"/>
              <a:t> </a:t>
            </a:r>
            <a:r>
              <a:rPr lang="en-US" dirty="0" smtClean="0"/>
              <a:t>Thus the Project can be used to enable the robot maneuver around arbitrarily shaped obstacles by drawing the trajectory it follows</a:t>
            </a:r>
            <a:r>
              <a:rPr lang="en-US" dirty="0" smtClean="0"/>
              <a:t>.</a:t>
            </a:r>
          </a:p>
          <a:p>
            <a:r>
              <a:rPr lang="en-US" dirty="0" smtClean="0"/>
              <a:t>Challenges – The main challenge was to extract the precise angles, displacements required for each segment of the path from the image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completed</a:t>
            </a:r>
            <a:endParaRPr lang="en-US" dirty="0"/>
          </a:p>
        </p:txBody>
      </p:sp>
      <p:sp>
        <p:nvSpPr>
          <p:cNvPr id="3" name="Content Placeholder 2"/>
          <p:cNvSpPr>
            <a:spLocks noGrp="1"/>
          </p:cNvSpPr>
          <p:nvPr>
            <p:ph idx="1"/>
          </p:nvPr>
        </p:nvSpPr>
        <p:spPr/>
        <p:txBody>
          <a:bodyPr>
            <a:normAutofit lnSpcReduction="10000"/>
          </a:bodyPr>
          <a:lstStyle/>
          <a:p>
            <a:r>
              <a:rPr lang="en-US" dirty="0" smtClean="0"/>
              <a:t>We successfully completed the task 1 – moving the robot along curved path. The marker attached to the robot reproduces the curve in the image fairly accurately.</a:t>
            </a:r>
          </a:p>
          <a:p>
            <a:r>
              <a:rPr lang="en-US" dirty="0" smtClean="0"/>
              <a:t>In task 2 – extending the project to draw multiple curves, we succeeded partially. The Robot draws multiple curves faithfully, but the relative positioning between curves isn’t quite accurate.</a:t>
            </a:r>
          </a:p>
          <a:p>
            <a:r>
              <a:rPr lang="en-US" dirty="0" smtClean="0"/>
              <a:t>The problem can only be solved if the angle by which robot turns can be more accurately controlled (to the level of (1/2) degree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Performance</a:t>
            </a:r>
            <a:endParaRPr lang="en-US" dirty="0"/>
          </a:p>
        </p:txBody>
      </p:sp>
      <p:sp>
        <p:nvSpPr>
          <p:cNvPr id="3" name="Content Placeholder 2"/>
          <p:cNvSpPr>
            <a:spLocks noGrp="1"/>
          </p:cNvSpPr>
          <p:nvPr>
            <p:ph idx="1"/>
          </p:nvPr>
        </p:nvSpPr>
        <p:spPr/>
        <p:txBody>
          <a:bodyPr/>
          <a:lstStyle/>
          <a:p>
            <a:r>
              <a:rPr lang="en-US" dirty="0" smtClean="0"/>
              <a:t>We tested the final version of the project with images containing multiple arbitrary curves such as the following images:</a:t>
            </a:r>
          </a:p>
          <a:p>
            <a:endParaRPr lang="en-US" dirty="0" smtClean="0"/>
          </a:p>
          <a:p>
            <a:pPr>
              <a:buNone/>
            </a:pPr>
            <a:endParaRPr lang="en-US" dirty="0"/>
          </a:p>
        </p:txBody>
      </p:sp>
      <p:pic>
        <p:nvPicPr>
          <p:cNvPr id="4" name="Picture 3" descr="mushape.bmp"/>
          <p:cNvPicPr>
            <a:picLocks noChangeAspect="1"/>
          </p:cNvPicPr>
          <p:nvPr/>
        </p:nvPicPr>
        <p:blipFill>
          <a:blip r:embed="rId2"/>
          <a:stretch>
            <a:fillRect/>
          </a:stretch>
        </p:blipFill>
        <p:spPr>
          <a:xfrm>
            <a:off x="838200" y="3471333"/>
            <a:ext cx="3386667" cy="2472267"/>
          </a:xfrm>
          <a:prstGeom prst="rect">
            <a:avLst/>
          </a:prstGeom>
        </p:spPr>
      </p:pic>
      <p:pic>
        <p:nvPicPr>
          <p:cNvPr id="5" name="Picture 4" descr="smiley.bmp"/>
          <p:cNvPicPr>
            <a:picLocks noChangeAspect="1"/>
          </p:cNvPicPr>
          <p:nvPr/>
        </p:nvPicPr>
        <p:blipFill>
          <a:blip r:embed="rId3"/>
          <a:stretch>
            <a:fillRect/>
          </a:stretch>
        </p:blipFill>
        <p:spPr>
          <a:xfrm>
            <a:off x="4724401" y="3048000"/>
            <a:ext cx="2895600" cy="344593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
      <outs:isPinned>true</outs:isPinned>
    </outs:relatedDate>
    <outs:relatedDate>
      <outs:type>2</outs:type>
      <outs:displayName>Created</outs:displayName>
      <outs:dateTime>2010-09-28T04:39:35Z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revya</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EDBC299-1BD5-4F2F-8551-B56E5D8B59B2}">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Flow</Template>
  <TotalTime>657</TotalTime>
  <Words>841</Words>
  <Application>Microsoft Office PowerPoint</Application>
  <PresentationFormat>On-screen Show (4:3)</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Constantia</vt:lpstr>
      <vt:lpstr>Wingdings 2</vt:lpstr>
      <vt:lpstr>Flow</vt:lpstr>
      <vt:lpstr>Making a Robot Traverse Along an Arbitrary Curved Path</vt:lpstr>
      <vt:lpstr>Project Problem Statement</vt:lpstr>
      <vt:lpstr>Task Specification</vt:lpstr>
      <vt:lpstr>Project Plan</vt:lpstr>
      <vt:lpstr>Work Division</vt:lpstr>
      <vt:lpstr>Flow chart </vt:lpstr>
      <vt:lpstr>Innovation and Challenges</vt:lpstr>
      <vt:lpstr>Tasks completed</vt:lpstr>
      <vt:lpstr>Test Cases, Performance</vt:lpstr>
      <vt:lpstr>Performance</vt:lpstr>
      <vt:lpstr>Reusability features</vt:lpstr>
      <vt:lpstr>Future Enhancements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Robot Traverse along an   Arbitrary Curve</dc:title>
  <dc:creator>revya</dc:creator>
  <cp:lastModifiedBy>Rakesh</cp:lastModifiedBy>
  <cp:revision>56</cp:revision>
  <dcterms:created xsi:type="dcterms:W3CDTF">2010-09-28T04:39:35Z</dcterms:created>
  <dcterms:modified xsi:type="dcterms:W3CDTF">2010-11-12T08:02:37Z</dcterms:modified>
</cp:coreProperties>
</file>