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2C6B0C-E7A1-4E26-B7A2-025959DEBBBC}">
          <p14:sldIdLst>
            <p14:sldId id="256"/>
            <p14:sldId id="257"/>
            <p14:sldId id="258"/>
            <p14:sldId id="259"/>
            <p14:sldId id="260"/>
            <p14:sldId id="261"/>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C00D-32F4-4B01-8465-1A54025C1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6F20B9-00D3-4D6F-9757-AAD98C0BA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8068F8-0F62-4170-9444-AD6DE47C88BF}"/>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5" name="Footer Placeholder 4">
            <a:extLst>
              <a:ext uri="{FF2B5EF4-FFF2-40B4-BE49-F238E27FC236}">
                <a16:creationId xmlns:a16="http://schemas.microsoft.com/office/drawing/2014/main" id="{9F349A2F-F3BD-46D0-8DAA-502820606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35D4B-2BC1-4FC5-81B9-0121D97092E5}"/>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72705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96E8-CFA4-4D46-8454-6E9BAC1C2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4A2DD5-D152-4466-BC5D-2B1DDE6DB6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A13CE-E60F-42B5-86AE-C6E01389BACB}"/>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5" name="Footer Placeholder 4">
            <a:extLst>
              <a:ext uri="{FF2B5EF4-FFF2-40B4-BE49-F238E27FC236}">
                <a16:creationId xmlns:a16="http://schemas.microsoft.com/office/drawing/2014/main" id="{5BF3C586-AA17-425F-AEF9-54FBA8577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6AB84-6D07-47BF-8543-3C6F6B099EEB}"/>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78958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7EE64-A5E2-493F-A499-2B9872DD91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25F9B4-2488-4726-B7A7-43195D4683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0B8D9-4560-4F89-B803-2211BF22CF9E}"/>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5" name="Footer Placeholder 4">
            <a:extLst>
              <a:ext uri="{FF2B5EF4-FFF2-40B4-BE49-F238E27FC236}">
                <a16:creationId xmlns:a16="http://schemas.microsoft.com/office/drawing/2014/main" id="{73A80913-9E05-4253-9813-D2C0D1075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2D684-F7A5-42BD-B313-5643AC2CD80E}"/>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213415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ED4F-648B-4F32-BE21-936F60D8F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0FADD-F3A7-4495-96FF-1D2DE70ABF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A5C97-8362-4907-A1FC-BB48411BC5FF}"/>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5" name="Footer Placeholder 4">
            <a:extLst>
              <a:ext uri="{FF2B5EF4-FFF2-40B4-BE49-F238E27FC236}">
                <a16:creationId xmlns:a16="http://schemas.microsoft.com/office/drawing/2014/main" id="{499629B2-EF6F-4B5D-AB04-C310C7BE6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2B5FE-A372-4CC0-90EC-0B2AB4CA556E}"/>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44499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9488-39B2-43E7-8E26-CDBE53E08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2A6CF-30ED-4788-A261-8A18B924A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F0E253-5BBD-4533-B93A-4E3A716DC9D6}"/>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5" name="Footer Placeholder 4">
            <a:extLst>
              <a:ext uri="{FF2B5EF4-FFF2-40B4-BE49-F238E27FC236}">
                <a16:creationId xmlns:a16="http://schemas.microsoft.com/office/drawing/2014/main" id="{3F5A766E-F149-4AD9-AA14-68B7EB9AE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92FA-A2BF-45DA-9D8A-965FFB279552}"/>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371801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245D-897D-4711-90A8-6EE8CC0E1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A5FC61-8545-421B-8E1E-5ED8BF2720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339409-E913-4737-A20C-A945AFF053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BC1193-153F-49D5-A01D-A729536AE13B}"/>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6" name="Footer Placeholder 5">
            <a:extLst>
              <a:ext uri="{FF2B5EF4-FFF2-40B4-BE49-F238E27FC236}">
                <a16:creationId xmlns:a16="http://schemas.microsoft.com/office/drawing/2014/main" id="{54CB1EE7-1561-4816-9D88-4A5320D6A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EAE1E-2D0D-4438-9766-10241CA74D4D}"/>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16163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34DB-2273-44B6-8084-7A2F46EDF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938E24-530E-41EC-BE3A-189051EF2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5DC3F2-9114-4528-A52C-38907223C7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D06CC-24DC-452F-B1A4-0816248E4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75B253-B2F8-4EC2-AE83-6B65D92DF9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462EB8-C876-4DFB-915D-41F64A43F2DB}"/>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8" name="Footer Placeholder 7">
            <a:extLst>
              <a:ext uri="{FF2B5EF4-FFF2-40B4-BE49-F238E27FC236}">
                <a16:creationId xmlns:a16="http://schemas.microsoft.com/office/drawing/2014/main" id="{33D9A0E0-5638-402B-AAAD-AA8CA0BAD9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9CB009-B5A9-434C-A58F-0B317872F6F3}"/>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22691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8F4D-2757-4C81-B1A7-204DE29D1D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1EE880-2C31-4E9E-988E-C5917CA02204}"/>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4" name="Footer Placeholder 3">
            <a:extLst>
              <a:ext uri="{FF2B5EF4-FFF2-40B4-BE49-F238E27FC236}">
                <a16:creationId xmlns:a16="http://schemas.microsoft.com/office/drawing/2014/main" id="{771A324A-EAAF-4C65-B696-9022A555D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AAB48-EA49-40AD-8E48-BC1B9D8FEB6F}"/>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33596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FD9EA-C1F6-4457-AB4E-CCC4389DA3E3}"/>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3" name="Footer Placeholder 2">
            <a:extLst>
              <a:ext uri="{FF2B5EF4-FFF2-40B4-BE49-F238E27FC236}">
                <a16:creationId xmlns:a16="http://schemas.microsoft.com/office/drawing/2014/main" id="{2767F477-6A58-4B43-BD37-FB7E577369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CB3582-7EAF-4582-8120-934097114F83}"/>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188045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CD16-6D00-4847-B0B4-EA96E9F59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DDA28B-50AE-4BC2-BF93-702317420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729837-6F2E-4DE3-B96F-7D7363654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B4E3D7-C574-442D-97CE-25458F76044E}"/>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6" name="Footer Placeholder 5">
            <a:extLst>
              <a:ext uri="{FF2B5EF4-FFF2-40B4-BE49-F238E27FC236}">
                <a16:creationId xmlns:a16="http://schemas.microsoft.com/office/drawing/2014/main" id="{285828E8-025B-445F-A3A6-AB0B0B340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0A350-B04D-424A-8757-544A50BFD7E9}"/>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84111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5CFF-1548-4B5F-A617-8732922D9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9336FD-885C-4C30-AF1C-B5C2477B2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A639AF-7235-40E7-BECF-F6765A8A4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9AB36C-BBB1-48DF-9FAE-E19DEFB622B3}"/>
              </a:ext>
            </a:extLst>
          </p:cNvPr>
          <p:cNvSpPr>
            <a:spLocks noGrp="1"/>
          </p:cNvSpPr>
          <p:nvPr>
            <p:ph type="dt" sz="half" idx="10"/>
          </p:nvPr>
        </p:nvSpPr>
        <p:spPr/>
        <p:txBody>
          <a:bodyPr/>
          <a:lstStyle/>
          <a:p>
            <a:fld id="{623CB2DF-D8BE-4A66-B076-9AAE464408BD}" type="datetimeFigureOut">
              <a:rPr lang="en-US" smtClean="0"/>
              <a:t>3/23/2022</a:t>
            </a:fld>
            <a:endParaRPr lang="en-US"/>
          </a:p>
        </p:txBody>
      </p:sp>
      <p:sp>
        <p:nvSpPr>
          <p:cNvPr id="6" name="Footer Placeholder 5">
            <a:extLst>
              <a:ext uri="{FF2B5EF4-FFF2-40B4-BE49-F238E27FC236}">
                <a16:creationId xmlns:a16="http://schemas.microsoft.com/office/drawing/2014/main" id="{FCA54910-E1F5-4EAE-86CF-17699DBFF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9EF9F-3090-46FF-AA24-CF1EAB7EDACA}"/>
              </a:ext>
            </a:extLst>
          </p:cNvPr>
          <p:cNvSpPr>
            <a:spLocks noGrp="1"/>
          </p:cNvSpPr>
          <p:nvPr>
            <p:ph type="sldNum" sz="quarter" idx="12"/>
          </p:nvPr>
        </p:nvSpPr>
        <p:spPr/>
        <p:txBody>
          <a:bodyPr/>
          <a:lstStyle/>
          <a:p>
            <a:fld id="{8F2A0A31-AF7A-43BB-B0D6-5FA15FC87C8F}" type="slidenum">
              <a:rPr lang="en-US" smtClean="0"/>
              <a:t>‹#›</a:t>
            </a:fld>
            <a:endParaRPr lang="en-US"/>
          </a:p>
        </p:txBody>
      </p:sp>
    </p:spTree>
    <p:extLst>
      <p:ext uri="{BB962C8B-B14F-4D97-AF65-F5344CB8AC3E}">
        <p14:creationId xmlns:p14="http://schemas.microsoft.com/office/powerpoint/2010/main" val="198625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6ED94-40F7-462D-A106-885B1EE69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AAE3D7-A662-4987-B928-86C19EC58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CBC94-FB9D-421B-943F-37BD5A732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CB2DF-D8BE-4A66-B076-9AAE464408BD}" type="datetimeFigureOut">
              <a:rPr lang="en-US" smtClean="0"/>
              <a:t>3/23/2022</a:t>
            </a:fld>
            <a:endParaRPr lang="en-US"/>
          </a:p>
        </p:txBody>
      </p:sp>
      <p:sp>
        <p:nvSpPr>
          <p:cNvPr id="5" name="Footer Placeholder 4">
            <a:extLst>
              <a:ext uri="{FF2B5EF4-FFF2-40B4-BE49-F238E27FC236}">
                <a16:creationId xmlns:a16="http://schemas.microsoft.com/office/drawing/2014/main" id="{CFFF7F21-8235-4A4B-B321-5FBBDD883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2253C9-815A-4145-A503-53AB38E41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A0A31-AF7A-43BB-B0D6-5FA15FC87C8F}" type="slidenum">
              <a:rPr lang="en-US" smtClean="0"/>
              <a:t>‹#›</a:t>
            </a:fld>
            <a:endParaRPr lang="en-US"/>
          </a:p>
        </p:txBody>
      </p:sp>
    </p:spTree>
    <p:extLst>
      <p:ext uri="{BB962C8B-B14F-4D97-AF65-F5344CB8AC3E}">
        <p14:creationId xmlns:p14="http://schemas.microsoft.com/office/powerpoint/2010/main" val="208520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A812-2970-4D4F-AC95-9D0D1E7E86F6}"/>
              </a:ext>
            </a:extLst>
          </p:cNvPr>
          <p:cNvSpPr>
            <a:spLocks noGrp="1"/>
          </p:cNvSpPr>
          <p:nvPr>
            <p:ph type="ctrTitle"/>
          </p:nvPr>
        </p:nvSpPr>
        <p:spPr>
          <a:xfrm>
            <a:off x="1599501" y="124073"/>
            <a:ext cx="9144000" cy="2387600"/>
          </a:xfrm>
        </p:spPr>
        <p:txBody>
          <a:bodyPr>
            <a:normAutofit/>
          </a:bodyPr>
          <a:lstStyle/>
          <a:p>
            <a:pPr algn="r"/>
            <a:r>
              <a:rPr lang="en-US" sz="4800" dirty="0">
                <a:latin typeface="Bauhaus 93" panose="04030905020B02020C02" pitchFamily="82" charset="0"/>
              </a:rPr>
              <a:t>Basic Computer Organization</a:t>
            </a:r>
          </a:p>
        </p:txBody>
      </p:sp>
      <p:sp>
        <p:nvSpPr>
          <p:cNvPr id="3" name="Subtitle 2">
            <a:extLst>
              <a:ext uri="{FF2B5EF4-FFF2-40B4-BE49-F238E27FC236}">
                <a16:creationId xmlns:a16="http://schemas.microsoft.com/office/drawing/2014/main" id="{393D1382-EA92-48DF-882F-0C469B8A3773}"/>
              </a:ext>
            </a:extLst>
          </p:cNvPr>
          <p:cNvSpPr>
            <a:spLocks noGrp="1"/>
          </p:cNvSpPr>
          <p:nvPr>
            <p:ph type="subTitle" idx="1"/>
          </p:nvPr>
        </p:nvSpPr>
        <p:spPr/>
        <p:txBody>
          <a:bodyPr/>
          <a:lstStyle/>
          <a:p>
            <a:pPr algn="r"/>
            <a:r>
              <a:rPr lang="en-US" dirty="0" err="1"/>
              <a:t>Eyasir</a:t>
            </a:r>
            <a:r>
              <a:rPr lang="en-US" dirty="0"/>
              <a:t> Ahamed</a:t>
            </a:r>
          </a:p>
          <a:p>
            <a:pPr algn="r"/>
            <a:r>
              <a:rPr lang="en-US" dirty="0"/>
              <a:t>Batch-02</a:t>
            </a:r>
          </a:p>
          <a:p>
            <a:pPr algn="r"/>
            <a:r>
              <a:rPr lang="en-US" dirty="0"/>
              <a:t>Dept. of </a:t>
            </a:r>
            <a:r>
              <a:rPr lang="en-US" b="1" dirty="0"/>
              <a:t>CSE</a:t>
            </a:r>
          </a:p>
        </p:txBody>
      </p:sp>
    </p:spTree>
    <p:extLst>
      <p:ext uri="{BB962C8B-B14F-4D97-AF65-F5344CB8AC3E}">
        <p14:creationId xmlns:p14="http://schemas.microsoft.com/office/powerpoint/2010/main" val="67346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23BA2D2-7E5E-4A39-91DD-94402FAAFFAE}"/>
              </a:ext>
            </a:extLst>
          </p:cNvPr>
          <p:cNvSpPr>
            <a:spLocks noGrp="1" noChangeArrowheads="1"/>
          </p:cNvSpPr>
          <p:nvPr>
            <p:ph type="title"/>
          </p:nvPr>
        </p:nvSpPr>
        <p:spPr bwMode="auto">
          <a:xfrm>
            <a:off x="838200" y="956248"/>
            <a:ext cx="835780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BASIC COMPUTER ORGANIZATION:</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DF31B54B-FE4B-4B86-8447-27A9E109879D}"/>
              </a:ext>
            </a:extLst>
          </p:cNvPr>
          <p:cNvSpPr>
            <a:spLocks noGrp="1" noChangeArrowheads="1"/>
          </p:cNvSpPr>
          <p:nvPr>
            <p:ph idx="1"/>
          </p:nvPr>
        </p:nvSpPr>
        <p:spPr bwMode="auto">
          <a:xfrm>
            <a:off x="838200" y="2354692"/>
            <a:ext cx="826283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 standard fully featured desktop configuration has basically four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types of featured devices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514350" lvl="0" indent="-514350" eaLnBrk="0" fontAlgn="base" hangingPunct="0">
              <a:lnSpc>
                <a:spcPct val="100000"/>
              </a:lnSpc>
              <a:spcBef>
                <a:spcPct val="0"/>
              </a:spcBef>
              <a:spcAft>
                <a:spcPct val="0"/>
              </a:spcAft>
              <a:buAutoNum type="arabicPeriod"/>
            </a:pPr>
            <a:r>
              <a:rPr lang="en-US" sz="1600" dirty="0"/>
              <a:t>Input Devices  </a:t>
            </a:r>
          </a:p>
          <a:p>
            <a:pPr marL="514350" lvl="0" indent="-514350" eaLnBrk="0" fontAlgn="base" hangingPunct="0">
              <a:lnSpc>
                <a:spcPct val="100000"/>
              </a:lnSpc>
              <a:spcBef>
                <a:spcPct val="0"/>
              </a:spcBef>
              <a:spcAft>
                <a:spcPct val="0"/>
              </a:spcAft>
              <a:buAutoNum type="arabicPeriod"/>
            </a:pPr>
            <a:r>
              <a:rPr lang="en-US" sz="1600" dirty="0"/>
              <a:t>Output Devices                   </a:t>
            </a:r>
          </a:p>
          <a:p>
            <a:pPr marL="514350" lvl="0" indent="-514350" eaLnBrk="0" fontAlgn="base" hangingPunct="0">
              <a:lnSpc>
                <a:spcPct val="100000"/>
              </a:lnSpc>
              <a:spcBef>
                <a:spcPct val="0"/>
              </a:spcBef>
              <a:spcAft>
                <a:spcPct val="0"/>
              </a:spcAft>
              <a:buAutoNum type="arabicPeriod"/>
            </a:pPr>
            <a:r>
              <a:rPr lang="en-US" sz="1600" dirty="0"/>
              <a:t>Memory  </a:t>
            </a:r>
          </a:p>
          <a:p>
            <a:pPr marL="514350" lvl="0" indent="-514350" eaLnBrk="0" fontAlgn="base" hangingPunct="0">
              <a:lnSpc>
                <a:spcPct val="100000"/>
              </a:lnSpc>
              <a:spcBef>
                <a:spcPct val="0"/>
              </a:spcBef>
              <a:spcAft>
                <a:spcPct val="0"/>
              </a:spcAft>
              <a:buAutoNum type="arabicPeriod"/>
            </a:pPr>
            <a:r>
              <a:rPr lang="en-US" sz="1600" dirty="0"/>
              <a:t>Storage Devices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839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9CC51E-3BE5-41CD-89D7-1CC7E02EF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590" y="1253331"/>
            <a:ext cx="6416379" cy="4351338"/>
          </a:xfrm>
        </p:spPr>
      </p:pic>
      <p:sp>
        <p:nvSpPr>
          <p:cNvPr id="4" name="Rectangle 1">
            <a:extLst>
              <a:ext uri="{FF2B5EF4-FFF2-40B4-BE49-F238E27FC236}">
                <a16:creationId xmlns:a16="http://schemas.microsoft.com/office/drawing/2014/main" id="{44CAB08A-FC5A-41AD-9EC4-8683ABF97EBC}"/>
              </a:ext>
            </a:extLst>
          </p:cNvPr>
          <p:cNvSpPr>
            <a:spLocks noGrp="1" noChangeArrowheads="1"/>
          </p:cNvSpPr>
          <p:nvPr>
            <p:ph type="title"/>
          </p:nvPr>
        </p:nvSpPr>
        <p:spPr bwMode="auto">
          <a:xfrm>
            <a:off x="1098259" y="562068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424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E909EA0-1C51-49B3-9C95-5825EF9C6C5C}"/>
              </a:ext>
            </a:extLst>
          </p:cNvPr>
          <p:cNvSpPr>
            <a:spLocks noGrp="1" noChangeArrowheads="1"/>
          </p:cNvSpPr>
          <p:nvPr>
            <p:ph type="title"/>
          </p:nvPr>
        </p:nvSpPr>
        <p:spPr bwMode="auto">
          <a:xfrm>
            <a:off x="899860" y="833191"/>
            <a:ext cx="4374916"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sng"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Introduction to CPU</a:t>
            </a:r>
            <a:endParaRPr kumimoji="0" lang="en-US" altLang="en-US" sz="4000" b="0"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C190B6A-527D-47F9-B785-F99FCB27D470}"/>
              </a:ext>
            </a:extLst>
          </p:cNvPr>
          <p:cNvSpPr>
            <a:spLocks noGrp="1" noChangeArrowheads="1"/>
          </p:cNvSpPr>
          <p:nvPr>
            <p:ph idx="1"/>
          </p:nvPr>
        </p:nvSpPr>
        <p:spPr bwMode="auto">
          <a:xfrm>
            <a:off x="899860" y="2182688"/>
            <a:ext cx="2842188"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CPU</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a:t>
            </a:r>
            <a:r>
              <a:rPr kumimoji="0" lang="en-US" altLang="en-US" sz="7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Arithmetic / Logic Unit (ALU)</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a:t>
            </a:r>
            <a:r>
              <a:rPr kumimoji="0" lang="en-US" altLang="en-US" sz="7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Control Unit</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a:t>
            </a:r>
            <a:r>
              <a:rPr kumimoji="0" lang="en-US" altLang="en-US" sz="7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Main Memory</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a:t>
            </a:r>
            <a:r>
              <a:rPr kumimoji="0" lang="en-US" altLang="en-US" sz="7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External Memory</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a:t>
            </a:r>
            <a:r>
              <a:rPr kumimoji="0" lang="en-US" altLang="en-US" sz="7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Input / Output Devices</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30000" dirty="0">
                <a:ln>
                  <a:noFill/>
                </a:ln>
                <a:solidFill>
                  <a:srgbClr val="333333"/>
                </a:solidFill>
                <a:effectLst/>
                <a:latin typeface="Wingdings" panose="05000000000000000000" pitchFamily="2" charset="2"/>
              </a:rPr>
              <a:t>§</a:t>
            </a:r>
            <a:r>
              <a:rPr kumimoji="0" lang="en-US" altLang="en-US" sz="7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System Bus</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818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8D5E-8B31-4DC6-B1EE-F33BE08AD951}"/>
              </a:ext>
            </a:extLst>
          </p:cNvPr>
          <p:cNvSpPr>
            <a:spLocks noGrp="1"/>
          </p:cNvSpPr>
          <p:nvPr>
            <p:ph type="title"/>
          </p:nvPr>
        </p:nvSpPr>
        <p:spPr/>
        <p:txBody>
          <a:bodyPr/>
          <a:lstStyle/>
          <a:p>
            <a:pPr algn="ctr"/>
            <a:r>
              <a:rPr lang="en-US" altLang="en-US" u="sng" dirty="0">
                <a:solidFill>
                  <a:srgbClr val="333333"/>
                </a:solidFill>
                <a:latin typeface="Times New Roman" panose="02020603050405020304" pitchFamily="18" charset="0"/>
                <a:cs typeface="Times New Roman" panose="02020603050405020304" pitchFamily="18" charset="0"/>
              </a:rPr>
              <a:t>CPU OPERATION</a:t>
            </a:r>
            <a:endParaRPr lang="en-US" dirty="0"/>
          </a:p>
        </p:txBody>
      </p:sp>
      <p:sp>
        <p:nvSpPr>
          <p:cNvPr id="4" name="Rectangle 1">
            <a:extLst>
              <a:ext uri="{FF2B5EF4-FFF2-40B4-BE49-F238E27FC236}">
                <a16:creationId xmlns:a16="http://schemas.microsoft.com/office/drawing/2014/main" id="{FB73A331-8695-4FC3-8F6D-FDBF10BD933D}"/>
              </a:ext>
            </a:extLst>
          </p:cNvPr>
          <p:cNvSpPr>
            <a:spLocks noGrp="1" noChangeArrowheads="1"/>
          </p:cNvSpPr>
          <p:nvPr>
            <p:ph idx="1"/>
          </p:nvPr>
        </p:nvSpPr>
        <p:spPr bwMode="auto">
          <a:xfrm>
            <a:off x="1724578" y="2349240"/>
            <a:ext cx="8742843"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fundamental operation of most CPUs</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To execute a sequence of stored instructions called a program.</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sz="7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program is represented by a series of numbers that are kept in some kind of computer memory.</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sz="7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There are four steps that nearly all CPUs use in their operation: fetch, decode, execute, and write back.</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3.</a:t>
            </a:r>
            <a:r>
              <a:rPr kumimoji="0" lang="en-US" altLang="en-US" sz="7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Fetch:</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  Retrieving an instruction from program memory.</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  The location in program memory is determined by a program counter (PC)</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 After an instruction is fetched, the PC is incremented by the length of the instruction word in terms of memory units.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1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5325-A02C-4726-91D2-20BDABCE97DB}"/>
              </a:ext>
            </a:extLst>
          </p:cNvPr>
          <p:cNvSpPr>
            <a:spLocks noGrp="1"/>
          </p:cNvSpPr>
          <p:nvPr>
            <p:ph type="title"/>
          </p:nvPr>
        </p:nvSpPr>
        <p:spPr>
          <a:xfrm>
            <a:off x="838200" y="365125"/>
            <a:ext cx="10515600" cy="1325563"/>
          </a:xfrm>
        </p:spPr>
        <p:txBody>
          <a:bodyPr>
            <a:normAutofit/>
          </a:bodyPr>
          <a:lstStyle/>
          <a:p>
            <a:r>
              <a:rPr lang="en-US" b="1" dirty="0"/>
              <a:t>BASIC COMPUTER ORGANIZATION</a:t>
            </a:r>
            <a:br>
              <a:rPr lang="en-US" b="1" dirty="0"/>
            </a:br>
            <a:endParaRPr lang="en-US" sz="1200" dirty="0"/>
          </a:p>
        </p:txBody>
      </p:sp>
      <p:pic>
        <p:nvPicPr>
          <p:cNvPr id="5" name="Content Placeholder 4">
            <a:extLst>
              <a:ext uri="{FF2B5EF4-FFF2-40B4-BE49-F238E27FC236}">
                <a16:creationId xmlns:a16="http://schemas.microsoft.com/office/drawing/2014/main" id="{25CEBB5E-5BEB-4883-93A7-799E9AA164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88828" y="2155970"/>
            <a:ext cx="3929099" cy="2166617"/>
          </a:xfrm>
        </p:spPr>
      </p:pic>
      <p:sp>
        <p:nvSpPr>
          <p:cNvPr id="6" name="Content Placeholder 5">
            <a:extLst>
              <a:ext uri="{FF2B5EF4-FFF2-40B4-BE49-F238E27FC236}">
                <a16:creationId xmlns:a16="http://schemas.microsoft.com/office/drawing/2014/main" id="{6C8971A0-1E18-4B8A-AC88-1234E4347C93}"/>
              </a:ext>
            </a:extLst>
          </p:cNvPr>
          <p:cNvSpPr>
            <a:spLocks noGrp="1"/>
          </p:cNvSpPr>
          <p:nvPr>
            <p:ph sz="half" idx="2"/>
          </p:nvPr>
        </p:nvSpPr>
        <p:spPr>
          <a:xfrm>
            <a:off x="1470169" y="1690687"/>
            <a:ext cx="7447328" cy="3695045"/>
          </a:xfrm>
        </p:spPr>
        <p:txBody>
          <a:bodyPr>
            <a:noAutofit/>
          </a:bodyPr>
          <a:lstStyle/>
          <a:p>
            <a:r>
              <a:rPr lang="en-US" sz="1400" dirty="0" err="1"/>
              <a:t>Process→Output</a:t>
            </a:r>
            <a:r>
              <a:rPr lang="en-US" sz="1400" dirty="0"/>
              <a:t> (a certain input is processed to generate specific output).</a:t>
            </a:r>
          </a:p>
          <a:p>
            <a:r>
              <a:rPr lang="en-US" sz="1400" dirty="0"/>
              <a:t>As per the diagram explained below…..</a:t>
            </a:r>
          </a:p>
          <a:p>
            <a:r>
              <a:rPr lang="en-US" sz="1400" i="1" dirty="0"/>
              <a:t>ARITHMETIC LOGICAL UNIT(ALU) — </a:t>
            </a:r>
            <a:r>
              <a:rPr lang="en-US" sz="1400" dirty="0"/>
              <a:t>The ALU perform</a:t>
            </a:r>
            <a:r>
              <a:rPr lang="en-US" sz="1400" i="1" dirty="0"/>
              <a:t> </a:t>
            </a:r>
            <a:r>
              <a:rPr lang="en-US" sz="1400" dirty="0"/>
              <a:t>all four arithmetic function (+,-,*,/) and some logical (&lt;,&gt;,=,&lt;=,&gt;=,!=) operations. When two numbers are required to be added this numbers are sent from memory to ALU where addition takes place and the result is put back in the memory. In the same way, other arithmetic operations are performed through (ALU only).</a:t>
            </a:r>
          </a:p>
          <a:p>
            <a:r>
              <a:rPr lang="en-US" sz="1400" i="1" dirty="0"/>
              <a:t>CONTROL UNIT</a:t>
            </a:r>
            <a:r>
              <a:rPr lang="en-US" sz="1400" dirty="0"/>
              <a:t> — The CU controls and guides the interpretation, flow and manipulation of all data and information. The CU sends control signal until the required operation are done properly by ALU and MEMORY. Another important function of CU is </a:t>
            </a:r>
            <a:r>
              <a:rPr lang="en-US" sz="1400" b="1" dirty="0"/>
              <a:t>program execution</a:t>
            </a:r>
            <a:r>
              <a:rPr lang="en-US" sz="1400" dirty="0"/>
              <a:t> i.e., carrying out all the instructions stored in the program. The CU gets program instructions from memory and execute them one after the other. After getting the information from MEMORY in CU, the instructions us decoded and interpreted i.e., which operations is to be perform.</a:t>
            </a:r>
          </a:p>
          <a:p>
            <a:r>
              <a:rPr lang="en-US" sz="1400" i="1" dirty="0"/>
              <a:t>Registers</a:t>
            </a:r>
            <a:r>
              <a:rPr lang="en-US" sz="1400" dirty="0"/>
              <a:t> — Registers processor registers are small units of data holding places. The CPU uses the REGISTERS to temporarily hold some important processing-information during the time the processing is taking place</a:t>
            </a:r>
          </a:p>
          <a:p>
            <a:r>
              <a:rPr lang="en-US" sz="1400" dirty="0"/>
              <a:t>THE MEMORY — The MEMORY of a computer is more like a predefined working place, where it temporarily keeps information and data to facilitate it’s performance. Each MEMORY location has its own unique MEMORY address. When the task is performed, it clear it’s MEMORY and MEMORY space is then available for the next task to be performed. When the power is off, the information stored will erased and unable to recover</a:t>
            </a:r>
          </a:p>
          <a:p>
            <a:pPr marL="0" indent="0">
              <a:buNone/>
            </a:pPr>
            <a:endParaRPr lang="en-US" sz="1400" dirty="0"/>
          </a:p>
        </p:txBody>
      </p:sp>
    </p:spTree>
    <p:extLst>
      <p:ext uri="{BB962C8B-B14F-4D97-AF65-F5344CB8AC3E}">
        <p14:creationId xmlns:p14="http://schemas.microsoft.com/office/powerpoint/2010/main" val="233639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566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71</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Bauhaus 93</vt:lpstr>
      <vt:lpstr>Calibri</vt:lpstr>
      <vt:lpstr>Calibri Light</vt:lpstr>
      <vt:lpstr>Times New Roman</vt:lpstr>
      <vt:lpstr>Wingdings</vt:lpstr>
      <vt:lpstr>Office Theme</vt:lpstr>
      <vt:lpstr>Basic Computer Organization</vt:lpstr>
      <vt:lpstr>BASIC COMPUTER ORGANIZATION:  </vt:lpstr>
      <vt:lpstr> </vt:lpstr>
      <vt:lpstr>Introduction to CPU  </vt:lpstr>
      <vt:lpstr>CPU OPERATION</vt:lpstr>
      <vt:lpstr>BASIC COMPUTER ORGANIZATION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Computer Organization</dc:title>
  <dc:creator>DELL</dc:creator>
  <cp:lastModifiedBy>DELL</cp:lastModifiedBy>
  <cp:revision>21</cp:revision>
  <dcterms:created xsi:type="dcterms:W3CDTF">2022-03-23T08:53:00Z</dcterms:created>
  <dcterms:modified xsi:type="dcterms:W3CDTF">2022-03-23T09:30:26Z</dcterms:modified>
</cp:coreProperties>
</file>