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9" r:id="rId4"/>
    <p:sldId id="258" r:id="rId5"/>
    <p:sldId id="257" r:id="rId6"/>
    <p:sldId id="296" r:id="rId7"/>
    <p:sldId id="290" r:id="rId8"/>
    <p:sldId id="291" r:id="rId9"/>
    <p:sldId id="259" r:id="rId10"/>
    <p:sldId id="263" r:id="rId11"/>
    <p:sldId id="261" r:id="rId12"/>
    <p:sldId id="297" r:id="rId13"/>
    <p:sldId id="300" r:id="rId14"/>
    <p:sldId id="298" r:id="rId15"/>
    <p:sldId id="299" r:id="rId16"/>
    <p:sldId id="286" r:id="rId17"/>
    <p:sldId id="302" r:id="rId18"/>
    <p:sldId id="303" r:id="rId19"/>
    <p:sldId id="304" r:id="rId20"/>
    <p:sldId id="305" r:id="rId21"/>
    <p:sldId id="306" r:id="rId22"/>
    <p:sldId id="301" r:id="rId23"/>
    <p:sldId id="288" r:id="rId24"/>
    <p:sldId id="294" r:id="rId25"/>
    <p:sldId id="268" r:id="rId26"/>
    <p:sldId id="269" r:id="rId27"/>
    <p:sldId id="272" r:id="rId28"/>
    <p:sldId id="274" r:id="rId29"/>
    <p:sldId id="287" r:id="rId30"/>
    <p:sldId id="275" r:id="rId31"/>
    <p:sldId id="276" r:id="rId32"/>
    <p:sldId id="277" r:id="rId33"/>
    <p:sldId id="278" r:id="rId34"/>
    <p:sldId id="281" r:id="rId35"/>
    <p:sldId id="282" r:id="rId36"/>
    <p:sldId id="283" r:id="rId37"/>
    <p:sldId id="307" r:id="rId38"/>
    <p:sldId id="310" r:id="rId39"/>
    <p:sldId id="311" r:id="rId40"/>
    <p:sldId id="312" r:id="rId41"/>
    <p:sldId id="313" r:id="rId42"/>
    <p:sldId id="314" r:id="rId43"/>
    <p:sldId id="308" r:id="rId44"/>
    <p:sldId id="315" r:id="rId45"/>
    <p:sldId id="316" r:id="rId46"/>
    <p:sldId id="317" r:id="rId47"/>
    <p:sldId id="319" r:id="rId48"/>
    <p:sldId id="320" r:id="rId49"/>
    <p:sldId id="321" r:id="rId50"/>
    <p:sldId id="309" r:id="rId51"/>
    <p:sldId id="324" r:id="rId52"/>
    <p:sldId id="323" r:id="rId53"/>
    <p:sldId id="325" r:id="rId54"/>
    <p:sldId id="326" r:id="rId55"/>
    <p:sldId id="327" r:id="rId56"/>
    <p:sldId id="328" r:id="rId57"/>
    <p:sldId id="329" r:id="rId58"/>
    <p:sldId id="330" r:id="rId59"/>
    <p:sldId id="33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85" autoAdjust="0"/>
    <p:restoredTop sz="94660"/>
  </p:normalViewPr>
  <p:slideViewPr>
    <p:cSldViewPr snapToGrid="0">
      <p:cViewPr varScale="1">
        <p:scale>
          <a:sx n="73" d="100"/>
          <a:sy n="73" d="100"/>
        </p:scale>
        <p:origin x="3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41AFD-5DA7-7C96-E657-E6A281A75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104B1CE-6C18-44E7-0DC9-6CA6F74C2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75444BD-4C4F-2A4D-9BE2-A66296BEDA2B}"/>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5" name="Footer Placeholder 4">
            <a:extLst>
              <a:ext uri="{FF2B5EF4-FFF2-40B4-BE49-F238E27FC236}">
                <a16:creationId xmlns="" xmlns:a16="http://schemas.microsoft.com/office/drawing/2014/main" id="{68879866-BA31-9102-1CC2-F573BCBB0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AFA3F69-A704-015B-6AA3-2CE25C4DC9EA}"/>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333620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C6AB4F-5145-16B5-9600-30478D00C0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831E680-309F-6E51-1D1A-D415D4F86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DF1BA8A-E166-B291-91B8-D4842B95B8E8}"/>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5" name="Footer Placeholder 4">
            <a:extLst>
              <a:ext uri="{FF2B5EF4-FFF2-40B4-BE49-F238E27FC236}">
                <a16:creationId xmlns="" xmlns:a16="http://schemas.microsoft.com/office/drawing/2014/main" id="{9F383E2C-959D-338A-6D86-F697734B3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AAC277-970A-7C60-DC39-6CCBB65D0DB2}"/>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235320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9E475FA-908F-44C9-E480-22ECE0F76E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179729C-05A1-E8FC-D958-98C71386D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F18490-E7D2-7F63-EC2B-FF7EDDE30D1C}"/>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5" name="Footer Placeholder 4">
            <a:extLst>
              <a:ext uri="{FF2B5EF4-FFF2-40B4-BE49-F238E27FC236}">
                <a16:creationId xmlns="" xmlns:a16="http://schemas.microsoft.com/office/drawing/2014/main" id="{E48DCEF0-DF2F-6FE5-BA54-47D71678F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B503A72-B774-0143-395A-0E25CBF72EFF}"/>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97776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2559F-0ED0-1062-B9CC-C35A643B2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7C94A05-C5EA-D7FE-B825-C64FBF6817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6C7FE0-BB01-F247-FA2E-340F8B4CACC7}"/>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5" name="Footer Placeholder 4">
            <a:extLst>
              <a:ext uri="{FF2B5EF4-FFF2-40B4-BE49-F238E27FC236}">
                <a16:creationId xmlns="" xmlns:a16="http://schemas.microsoft.com/office/drawing/2014/main" id="{B73D240B-A729-1DA1-1124-1BB03BAF7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51B46AC-E16E-32BF-6BD2-0541E9926EE1}"/>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278586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A05F5-C221-A0F2-0B59-DCFB37EF6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33A32E4-CF7F-45E1-4235-EFDB3C6BE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DBB9CDA-B2D2-34B1-57AC-9A84E3527318}"/>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5" name="Footer Placeholder 4">
            <a:extLst>
              <a:ext uri="{FF2B5EF4-FFF2-40B4-BE49-F238E27FC236}">
                <a16:creationId xmlns="" xmlns:a16="http://schemas.microsoft.com/office/drawing/2014/main" id="{D69A2937-4D07-D7BE-825D-5C86CB711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44430BC-31D0-6231-6F0B-65DB1390CBBD}"/>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336311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84C665-8521-DEE8-CD67-27E667F6D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DB8F8B9-E8A8-AF83-5224-92A851CF7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42EBF37-4F2D-47E1-E5D1-BDB8477675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A706B52-5CEE-0B4E-0FF5-593AC429B15B}"/>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6" name="Footer Placeholder 5">
            <a:extLst>
              <a:ext uri="{FF2B5EF4-FFF2-40B4-BE49-F238E27FC236}">
                <a16:creationId xmlns="" xmlns:a16="http://schemas.microsoft.com/office/drawing/2014/main" id="{EFDF4AFC-59A1-B2EF-AC12-E51D903EE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193E2C-7976-160F-5960-1CBA1D880530}"/>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360889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85EF22-CC88-77AB-8728-839C2DBA49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7FA23E0-2F5B-F739-1C58-F5546530E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752B9E7-950C-51C0-85A1-9EF6F3EF5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1DD317C-586E-EC88-170F-909CB7C747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C791FAD-D302-8EE6-7E59-27428D3AC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9481EDA-D564-314A-FA66-FA0DB2F10487}"/>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8" name="Footer Placeholder 7">
            <a:extLst>
              <a:ext uri="{FF2B5EF4-FFF2-40B4-BE49-F238E27FC236}">
                <a16:creationId xmlns="" xmlns:a16="http://schemas.microsoft.com/office/drawing/2014/main" id="{0C3A3316-FA51-9160-2319-37D3843CCF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3081ABF-E103-717C-6537-3761D2769D99}"/>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55019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1C9E2E-F21D-B966-031A-A994A126EB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0860398-C568-BF84-05A4-D3B13439C0ED}"/>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4" name="Footer Placeholder 3">
            <a:extLst>
              <a:ext uri="{FF2B5EF4-FFF2-40B4-BE49-F238E27FC236}">
                <a16:creationId xmlns="" xmlns:a16="http://schemas.microsoft.com/office/drawing/2014/main" id="{0B358D5B-548D-9B1A-E777-CABC8C3B45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F296BB7-4D45-A97F-6E7E-38824BFA9DF4}"/>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114720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4288127-68D2-4ECD-159A-72043C515793}"/>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3" name="Footer Placeholder 2">
            <a:extLst>
              <a:ext uri="{FF2B5EF4-FFF2-40B4-BE49-F238E27FC236}">
                <a16:creationId xmlns="" xmlns:a16="http://schemas.microsoft.com/office/drawing/2014/main" id="{460CEEF9-B4F2-6CDF-BA26-20ECC12DB4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CB7DF55-1503-DD3B-3B5A-5C64916A6263}"/>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56907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68838-FC25-7C0D-8ED0-6580B218A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581E707-8BF8-BC0C-F0D2-EA2179E0D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27C05B6-35BE-3F7F-0547-2F1F549F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E6F2E21-295E-FCD2-917D-FE6C56CD501F}"/>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6" name="Footer Placeholder 5">
            <a:extLst>
              <a:ext uri="{FF2B5EF4-FFF2-40B4-BE49-F238E27FC236}">
                <a16:creationId xmlns="" xmlns:a16="http://schemas.microsoft.com/office/drawing/2014/main" id="{B8A7A311-69D9-3447-E33D-E467EEEE2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7BB3C95-4B37-D38A-6669-6CEFFBFFC908}"/>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424351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484400-B05D-F195-53E4-72008FF1B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4A6BF11-835E-3124-6759-4B00361AB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9C03F13A-F235-5C3A-1880-90F82C425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2A827BF-9257-10AC-7690-03580CF9BA09}"/>
              </a:ext>
            </a:extLst>
          </p:cNvPr>
          <p:cNvSpPr>
            <a:spLocks noGrp="1"/>
          </p:cNvSpPr>
          <p:nvPr>
            <p:ph type="dt" sz="half" idx="10"/>
          </p:nvPr>
        </p:nvSpPr>
        <p:spPr/>
        <p:txBody>
          <a:bodyPr/>
          <a:lstStyle/>
          <a:p>
            <a:fld id="{EC51ECA7-A58F-42B9-A3CD-6EED4C8CEDD1}" type="datetimeFigureOut">
              <a:rPr lang="en-US" smtClean="0"/>
              <a:t>07-Jul-23</a:t>
            </a:fld>
            <a:endParaRPr lang="en-US"/>
          </a:p>
        </p:txBody>
      </p:sp>
      <p:sp>
        <p:nvSpPr>
          <p:cNvPr id="6" name="Footer Placeholder 5">
            <a:extLst>
              <a:ext uri="{FF2B5EF4-FFF2-40B4-BE49-F238E27FC236}">
                <a16:creationId xmlns="" xmlns:a16="http://schemas.microsoft.com/office/drawing/2014/main" id="{D273368D-D79E-CB30-D65F-689E4EEC2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EF60DE6-2CCC-4524-59B5-013B169EC521}"/>
              </a:ext>
            </a:extLst>
          </p:cNvPr>
          <p:cNvSpPr>
            <a:spLocks noGrp="1"/>
          </p:cNvSpPr>
          <p:nvPr>
            <p:ph type="sldNum" sz="quarter" idx="12"/>
          </p:nvPr>
        </p:nvSpPr>
        <p:spPr/>
        <p:txBody>
          <a:bodyPr/>
          <a:lstStyle/>
          <a:p>
            <a:fld id="{4875B604-815C-438F-83B3-2203F3D188AF}" type="slidenum">
              <a:rPr lang="en-US" smtClean="0"/>
              <a:t>‹#›</a:t>
            </a:fld>
            <a:endParaRPr lang="en-US"/>
          </a:p>
        </p:txBody>
      </p:sp>
    </p:spTree>
    <p:extLst>
      <p:ext uri="{BB962C8B-B14F-4D97-AF65-F5344CB8AC3E}">
        <p14:creationId xmlns:p14="http://schemas.microsoft.com/office/powerpoint/2010/main" val="67510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FBC5891-A0F5-542B-8723-CB028D1592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5A6F027-D5CB-0BE9-D4B0-A21DF2B12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D1BF10C-AB4F-16F7-A508-65123A369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1ECA7-A58F-42B9-A3CD-6EED4C8CEDD1}" type="datetimeFigureOut">
              <a:rPr lang="en-US" smtClean="0"/>
              <a:t>07-Jul-23</a:t>
            </a:fld>
            <a:endParaRPr lang="en-US"/>
          </a:p>
        </p:txBody>
      </p:sp>
      <p:sp>
        <p:nvSpPr>
          <p:cNvPr id="5" name="Footer Placeholder 4">
            <a:extLst>
              <a:ext uri="{FF2B5EF4-FFF2-40B4-BE49-F238E27FC236}">
                <a16:creationId xmlns="" xmlns:a16="http://schemas.microsoft.com/office/drawing/2014/main" id="{30A4E8FD-93EB-1763-F6F8-AC9C712447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92FC5008-668D-DC71-048E-0AE595096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5B604-815C-438F-83B3-2203F3D188AF}" type="slidenum">
              <a:rPr lang="en-US" smtClean="0"/>
              <a:t>‹#›</a:t>
            </a:fld>
            <a:endParaRPr lang="en-US"/>
          </a:p>
        </p:txBody>
      </p:sp>
    </p:spTree>
    <p:extLst>
      <p:ext uri="{BB962C8B-B14F-4D97-AF65-F5344CB8AC3E}">
        <p14:creationId xmlns:p14="http://schemas.microsoft.com/office/powerpoint/2010/main" val="261842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431.png"/><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33.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0.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https://www.programiz.com/dsa/sorting-algorith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2D24-6B13-4D81-D916-9CD95DD92DD5}"/>
              </a:ext>
            </a:extLst>
          </p:cNvPr>
          <p:cNvSpPr>
            <a:spLocks noGrp="1"/>
          </p:cNvSpPr>
          <p:nvPr>
            <p:ph type="ctrTitle"/>
          </p:nvPr>
        </p:nvSpPr>
        <p:spPr/>
        <p:txBody>
          <a:bodyPr/>
          <a:lstStyle/>
          <a:p>
            <a:r>
              <a:rPr lang="en-US" dirty="0">
                <a:solidFill>
                  <a:schemeClr val="accent5">
                    <a:lumMod val="75000"/>
                  </a:schemeClr>
                </a:solidFill>
              </a:rPr>
              <a:t>Sorting Algorithms</a:t>
            </a:r>
          </a:p>
        </p:txBody>
      </p:sp>
      <p:sp>
        <p:nvSpPr>
          <p:cNvPr id="3" name="Subtitle 2">
            <a:extLst>
              <a:ext uri="{FF2B5EF4-FFF2-40B4-BE49-F238E27FC236}">
                <a16:creationId xmlns="" xmlns:a16="http://schemas.microsoft.com/office/drawing/2014/main" id="{9EAD19A7-D9E8-E664-02C4-574C9F36DAD6}"/>
              </a:ext>
            </a:extLst>
          </p:cNvPr>
          <p:cNvSpPr>
            <a:spLocks noGrp="1"/>
          </p:cNvSpPr>
          <p:nvPr>
            <p:ph type="subTitle" idx="1"/>
          </p:nvPr>
        </p:nvSpPr>
        <p:spPr/>
        <p:txBody>
          <a:bodyPr/>
          <a:lstStyle/>
          <a:p>
            <a:r>
              <a:rPr lang="en-US" dirty="0">
                <a:solidFill>
                  <a:srgbClr val="00B050"/>
                </a:solidFill>
              </a:rPr>
              <a:t>Md. Tohidul Islam</a:t>
            </a:r>
          </a:p>
          <a:p>
            <a:r>
              <a:rPr lang="en-US" dirty="0">
                <a:solidFill>
                  <a:srgbClr val="00B050"/>
                </a:solidFill>
              </a:rPr>
              <a:t>Department of Computer Science and Engineering</a:t>
            </a:r>
          </a:p>
          <a:p>
            <a:r>
              <a:rPr lang="en-US" dirty="0">
                <a:solidFill>
                  <a:srgbClr val="00B050"/>
                </a:solidFill>
              </a:rPr>
              <a:t>University of Rajshahi</a:t>
            </a:r>
          </a:p>
        </p:txBody>
      </p:sp>
    </p:spTree>
    <p:extLst>
      <p:ext uri="{BB962C8B-B14F-4D97-AF65-F5344CB8AC3E}">
        <p14:creationId xmlns:p14="http://schemas.microsoft.com/office/powerpoint/2010/main" val="152421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2D24-6B13-4D81-D916-9CD95DD92DD5}"/>
              </a:ext>
            </a:extLst>
          </p:cNvPr>
          <p:cNvSpPr>
            <a:spLocks noGrp="1"/>
          </p:cNvSpPr>
          <p:nvPr>
            <p:ph type="ctrTitle"/>
          </p:nvPr>
        </p:nvSpPr>
        <p:spPr/>
        <p:txBody>
          <a:bodyPr/>
          <a:lstStyle/>
          <a:p>
            <a:pPr algn="l"/>
            <a:r>
              <a:rPr lang="en-US" dirty="0">
                <a:solidFill>
                  <a:srgbClr val="00B050"/>
                </a:solidFill>
              </a:rPr>
              <a:t>Sorting Algorithms</a:t>
            </a:r>
          </a:p>
        </p:txBody>
      </p:sp>
      <p:sp>
        <p:nvSpPr>
          <p:cNvPr id="3" name="Subtitle 2">
            <a:extLst>
              <a:ext uri="{FF2B5EF4-FFF2-40B4-BE49-F238E27FC236}">
                <a16:creationId xmlns="" xmlns:a16="http://schemas.microsoft.com/office/drawing/2014/main" id="{9EAD19A7-D9E8-E664-02C4-574C9F36DAD6}"/>
              </a:ext>
            </a:extLst>
          </p:cNvPr>
          <p:cNvSpPr>
            <a:spLocks noGrp="1"/>
          </p:cNvSpPr>
          <p:nvPr>
            <p:ph type="subTitle" idx="1"/>
          </p:nvPr>
        </p:nvSpPr>
        <p:spPr/>
        <p:txBody>
          <a:bodyPr/>
          <a:lstStyle/>
          <a:p>
            <a:pPr algn="l"/>
            <a:r>
              <a:rPr lang="en-US" dirty="0">
                <a:solidFill>
                  <a:schemeClr val="accent1"/>
                </a:solidFill>
              </a:rPr>
              <a:t>Selection Sort</a:t>
            </a:r>
          </a:p>
        </p:txBody>
      </p:sp>
    </p:spTree>
    <p:extLst>
      <p:ext uri="{BB962C8B-B14F-4D97-AF65-F5344CB8AC3E}">
        <p14:creationId xmlns:p14="http://schemas.microsoft.com/office/powerpoint/2010/main" val="2580631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53F8FD-5C22-CBC3-8AE8-B06993498F51}"/>
              </a:ext>
            </a:extLst>
          </p:cNvPr>
          <p:cNvSpPr>
            <a:spLocks noGrp="1"/>
          </p:cNvSpPr>
          <p:nvPr>
            <p:ph type="title"/>
          </p:nvPr>
        </p:nvSpPr>
        <p:spPr>
          <a:xfrm>
            <a:off x="358588" y="1"/>
            <a:ext cx="11474824" cy="1006074"/>
          </a:xfrm>
        </p:spPr>
        <p:txBody>
          <a:bodyPr/>
          <a:lstStyle/>
          <a:p>
            <a:r>
              <a:rPr lang="en-US" dirty="0"/>
              <a:t>Selection Sort</a:t>
            </a:r>
          </a:p>
        </p:txBody>
      </p:sp>
      <p:sp>
        <p:nvSpPr>
          <p:cNvPr id="3" name="Content Placeholder 2">
            <a:extLst>
              <a:ext uri="{FF2B5EF4-FFF2-40B4-BE49-F238E27FC236}">
                <a16:creationId xmlns="" xmlns:mc="http://schemas.openxmlformats.org/markup-compatibility/2006" xmlns:a14="http://schemas.microsoft.com/office/drawing/2010/main" xmlns:a16="http://schemas.microsoft.com/office/drawing/2014/main" id="{9F3C4DAA-17A0-AA85-EBB8-3DEC492486EF}"/>
              </a:ext>
            </a:extLst>
          </p:cNvPr>
          <p:cNvSpPr>
            <a:spLocks noGrp="1"/>
          </p:cNvSpPr>
          <p:nvPr>
            <p:ph idx="1"/>
          </p:nvPr>
        </p:nvSpPr>
        <p:spPr>
          <a:xfrm>
            <a:off x="358588" y="1085531"/>
            <a:ext cx="11474824" cy="5176203"/>
          </a:xfrm>
        </p:spPr>
        <p:txBody>
          <a:bodyPr>
            <a:normAutofit fontScale="92500" lnSpcReduction="20000"/>
          </a:bodyPr>
          <a:lstStyle/>
          <a:p>
            <a:pPr marL="365760">
              <a:lnSpc>
                <a:spcPct val="100000"/>
              </a:lnSpc>
              <a:spcBef>
                <a:spcPts val="0"/>
              </a:spcBef>
            </a:pPr>
            <a:r>
              <a:rPr lang="en-US" sz="3600" dirty="0" smtClean="0"/>
              <a:t>the </a:t>
            </a:r>
            <a:r>
              <a:rPr lang="en-US" sz="3600" dirty="0"/>
              <a:t>list is divided into two parts, the sorted part at the left end and the unsorted part at the right end. </a:t>
            </a:r>
            <a:endParaRPr lang="en-US" sz="3600" dirty="0" smtClean="0"/>
          </a:p>
          <a:p>
            <a:pPr marL="365760">
              <a:lnSpc>
                <a:spcPct val="100000"/>
              </a:lnSpc>
              <a:spcBef>
                <a:spcPts val="0"/>
              </a:spcBef>
            </a:pPr>
            <a:endParaRPr lang="en-US" sz="3600" dirty="0" smtClean="0"/>
          </a:p>
          <a:p>
            <a:pPr marL="365760">
              <a:lnSpc>
                <a:spcPct val="100000"/>
              </a:lnSpc>
              <a:spcBef>
                <a:spcPts val="0"/>
              </a:spcBef>
            </a:pPr>
            <a:r>
              <a:rPr lang="en-US" sz="3600" dirty="0" smtClean="0"/>
              <a:t>Initially</a:t>
            </a:r>
            <a:r>
              <a:rPr lang="en-US" sz="3600" dirty="0"/>
              <a:t>, the sorted part is empty and the unsorted part is the entire list</a:t>
            </a:r>
            <a:r>
              <a:rPr lang="en-US" sz="3600" dirty="0" smtClean="0"/>
              <a:t>.</a:t>
            </a:r>
          </a:p>
          <a:p>
            <a:pPr marL="365760">
              <a:lnSpc>
                <a:spcPct val="100000"/>
              </a:lnSpc>
              <a:spcBef>
                <a:spcPts val="0"/>
              </a:spcBef>
            </a:pPr>
            <a:endParaRPr lang="en-US" sz="3600" dirty="0"/>
          </a:p>
          <a:p>
            <a:pPr marL="365760">
              <a:lnSpc>
                <a:spcPct val="100000"/>
              </a:lnSpc>
              <a:spcBef>
                <a:spcPts val="0"/>
              </a:spcBef>
            </a:pPr>
            <a:r>
              <a:rPr lang="en-US" sz="3600" dirty="0"/>
              <a:t>selects the smallest element from an unsorted list in each iteration and places that element at the beginning of the unsorted list.</a:t>
            </a:r>
          </a:p>
          <a:p>
            <a:pPr marL="365760">
              <a:lnSpc>
                <a:spcPct val="100000"/>
              </a:lnSpc>
              <a:spcBef>
                <a:spcPts val="0"/>
              </a:spcBef>
            </a:pPr>
            <a:endParaRPr lang="en-US" sz="3600" dirty="0" smtClean="0"/>
          </a:p>
          <a:p>
            <a:pPr marL="365760">
              <a:lnSpc>
                <a:spcPct val="100000"/>
              </a:lnSpc>
              <a:spcBef>
                <a:spcPts val="0"/>
              </a:spcBef>
            </a:pPr>
            <a:r>
              <a:rPr lang="en-US" sz="3600" dirty="0" smtClean="0"/>
              <a:t>This </a:t>
            </a:r>
            <a:r>
              <a:rPr lang="en-US" sz="3600" dirty="0"/>
              <a:t>process continues moving unsorted array boundary by one element to the right.</a:t>
            </a:r>
          </a:p>
        </p:txBody>
      </p:sp>
      <p:sp>
        <p:nvSpPr>
          <p:cNvPr id="4" name="Footer Placeholder 4">
            <a:extLst>
              <a:ext uri="{FF2B5EF4-FFF2-40B4-BE49-F238E27FC236}">
                <a16:creationId xmlns="" xmlns:a16="http://schemas.microsoft.com/office/drawing/2014/main" id="{13750591-62F0-593F-11D8-492F9E4B2C9D}"/>
              </a:ext>
            </a:extLst>
          </p:cNvPr>
          <p:cNvSpPr>
            <a:spLocks noGrp="1"/>
          </p:cNvSpPr>
          <p:nvPr>
            <p:ph type="ftr" sz="quarter" idx="11"/>
          </p:nvPr>
        </p:nvSpPr>
        <p:spPr>
          <a:xfrm>
            <a:off x="1945341" y="6356350"/>
            <a:ext cx="941294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Nexa Book" panose="02000000000000000000" pitchFamily="2" charset="0"/>
              <a:ea typeface="+mn-ea"/>
              <a:cs typeface="+mn-cs"/>
            </a:endParaRPr>
          </a:p>
        </p:txBody>
      </p:sp>
      <p:sp>
        <p:nvSpPr>
          <p:cNvPr id="5" name="Slide Number Placeholder 5">
            <a:extLst>
              <a:ext uri="{FF2B5EF4-FFF2-40B4-BE49-F238E27FC236}">
                <a16:creationId xmlns="" xmlns:a16="http://schemas.microsoft.com/office/drawing/2014/main" id="{9EE9DCA0-B014-1394-C982-5213224AC080}"/>
              </a:ext>
            </a:extLst>
          </p:cNvPr>
          <p:cNvSpPr>
            <a:spLocks noGrp="1"/>
          </p:cNvSpPr>
          <p:nvPr>
            <p:ph type="sldNum" sz="quarter" idx="12"/>
          </p:nvPr>
        </p:nvSpPr>
        <p:spPr>
          <a:xfrm>
            <a:off x="11358282" y="6356350"/>
            <a:ext cx="47513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AD88A9-5B8B-4CFE-9098-C79CBACC1835}" type="slidenum">
              <a:rPr kumimoji="0" lang="en-US" sz="1200" b="0" i="0" u="none" strike="noStrike" kern="1200" cap="none" spc="0" normalizeH="0" baseline="0" noProof="0" smtClean="0">
                <a:ln>
                  <a:noFill/>
                </a:ln>
                <a:solidFill>
                  <a:srgbClr val="7030A0"/>
                </a:solidFill>
                <a:effectLst/>
                <a:uLnTx/>
                <a:uFillTx/>
                <a:latin typeface="Nexa Bold Regular"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7030A0"/>
              </a:solidFill>
              <a:effectLst/>
              <a:uLnTx/>
              <a:uFillTx/>
              <a:latin typeface="Nexa Bold Regular" panose="02000000000000000000" pitchFamily="2" charset="0"/>
              <a:ea typeface="+mn-ea"/>
              <a:cs typeface="+mn-cs"/>
            </a:endParaRPr>
          </a:p>
        </p:txBody>
      </p:sp>
    </p:spTree>
    <p:extLst>
      <p:ext uri="{BB962C8B-B14F-4D97-AF65-F5344CB8AC3E}">
        <p14:creationId xmlns:p14="http://schemas.microsoft.com/office/powerpoint/2010/main" val="120261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3FD1D-97D0-A525-A3F9-429449E126ED}"/>
              </a:ext>
            </a:extLst>
          </p:cNvPr>
          <p:cNvSpPr>
            <a:spLocks noGrp="1"/>
          </p:cNvSpPr>
          <p:nvPr>
            <p:ph type="title"/>
          </p:nvPr>
        </p:nvSpPr>
        <p:spPr>
          <a:xfrm>
            <a:off x="358588" y="1"/>
            <a:ext cx="11474824" cy="1006074"/>
          </a:xfrm>
        </p:spPr>
        <p:txBody>
          <a:bodyPr>
            <a:normAutofit/>
          </a:bodyPr>
          <a:lstStyle/>
          <a:p>
            <a:r>
              <a:rPr lang="en-US" dirty="0"/>
              <a:t>How Selection Sort Works</a:t>
            </a:r>
            <a:r>
              <a:rPr lang="en-US" dirty="0" smtClean="0"/>
              <a:t>?</a:t>
            </a:r>
            <a:endParaRPr lang="en-US" dirty="0"/>
          </a:p>
        </p:txBody>
      </p:sp>
      <p:sp>
        <p:nvSpPr>
          <p:cNvPr id="3" name="Content Placeholder 2">
            <a:extLst>
              <a:ext uri="{FF2B5EF4-FFF2-40B4-BE49-F238E27FC236}">
                <a16:creationId xmlns="" xmlns:a16="http://schemas.microsoft.com/office/drawing/2014/main" id="{54C1FB8F-CF79-C372-4C63-809EE4DB0E4B}"/>
              </a:ext>
            </a:extLst>
          </p:cNvPr>
          <p:cNvSpPr>
            <a:spLocks noGrp="1"/>
          </p:cNvSpPr>
          <p:nvPr>
            <p:ph idx="1"/>
          </p:nvPr>
        </p:nvSpPr>
        <p:spPr>
          <a:xfrm>
            <a:off x="358588" y="1360169"/>
            <a:ext cx="11474824" cy="5176203"/>
          </a:xfrm>
        </p:spPr>
        <p:txBody>
          <a:bodyPr/>
          <a:lstStyle/>
          <a:p>
            <a:pPr marL="0" indent="0">
              <a:buNone/>
            </a:pPr>
            <a:r>
              <a:rPr lang="en-US" dirty="0" smtClean="0"/>
              <a:t>Consider the following data to be sorted :</a:t>
            </a:r>
          </a:p>
          <a:p>
            <a:pPr marL="0" indent="0">
              <a:buNone/>
            </a:pPr>
            <a:r>
              <a:rPr lang="en-US" dirty="0" smtClean="0"/>
              <a:t> </a:t>
            </a:r>
          </a:p>
          <a:p>
            <a:r>
              <a:rPr lang="en-US" dirty="0"/>
              <a:t>Set the first element as </a:t>
            </a:r>
            <a:r>
              <a:rPr lang="en-US" dirty="0" smtClean="0"/>
              <a:t>minimum.</a:t>
            </a:r>
          </a:p>
          <a:p>
            <a:r>
              <a:rPr lang="en-US" dirty="0"/>
              <a:t>Compare minimum with the second element. If the second element is smaller than minimum, assign the second element as minimum</a:t>
            </a:r>
            <a:r>
              <a:rPr lang="en-US" dirty="0" smtClean="0"/>
              <a:t>.</a:t>
            </a:r>
          </a:p>
          <a:p>
            <a:endParaRPr lang="en-US" dirty="0"/>
          </a:p>
          <a:p>
            <a:r>
              <a:rPr lang="en-US" dirty="0"/>
              <a:t>Compare minimum with the third element. Again, if the third element is smaller, then assign minimum to the third element otherwise do nothing</a:t>
            </a:r>
            <a:r>
              <a:rPr lang="en-US" dirty="0" smtClean="0"/>
              <a:t>.</a:t>
            </a:r>
          </a:p>
          <a:p>
            <a:endParaRPr lang="en-US" dirty="0"/>
          </a:p>
          <a:p>
            <a:r>
              <a:rPr lang="en-US" dirty="0" smtClean="0"/>
              <a:t> </a:t>
            </a:r>
            <a:r>
              <a:rPr lang="en-US" dirty="0"/>
              <a:t>The process goes on until the last element.</a:t>
            </a:r>
          </a:p>
        </p:txBody>
      </p:sp>
      <p:sp>
        <p:nvSpPr>
          <p:cNvPr id="4" name="Footer Placeholder 4">
            <a:extLst>
              <a:ext uri="{FF2B5EF4-FFF2-40B4-BE49-F238E27FC236}">
                <a16:creationId xmlns="" xmlns:a16="http://schemas.microsoft.com/office/drawing/2014/main" id="{91AA69D8-6706-D54B-DF96-30A763C042E2}"/>
              </a:ext>
            </a:extLst>
          </p:cNvPr>
          <p:cNvSpPr>
            <a:spLocks noGrp="1"/>
          </p:cNvSpPr>
          <p:nvPr>
            <p:ph type="ftr" sz="quarter" idx="11"/>
          </p:nvPr>
        </p:nvSpPr>
        <p:spPr>
          <a:xfrm>
            <a:off x="1945341" y="6356350"/>
            <a:ext cx="941294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Nexa Book" panose="02000000000000000000" pitchFamily="2" charset="0"/>
              <a:ea typeface="+mn-ea"/>
              <a:cs typeface="+mn-cs"/>
            </a:endParaRPr>
          </a:p>
        </p:txBody>
      </p:sp>
      <p:sp>
        <p:nvSpPr>
          <p:cNvPr id="5" name="Slide Number Placeholder 5">
            <a:extLst>
              <a:ext uri="{FF2B5EF4-FFF2-40B4-BE49-F238E27FC236}">
                <a16:creationId xmlns="" xmlns:a16="http://schemas.microsoft.com/office/drawing/2014/main" id="{8B99AC79-7E43-1302-A43B-6D044E75EFD9}"/>
              </a:ext>
            </a:extLst>
          </p:cNvPr>
          <p:cNvSpPr>
            <a:spLocks noGrp="1"/>
          </p:cNvSpPr>
          <p:nvPr>
            <p:ph type="sldNum" sz="quarter" idx="12"/>
          </p:nvPr>
        </p:nvSpPr>
        <p:spPr>
          <a:xfrm>
            <a:off x="11358282" y="6356350"/>
            <a:ext cx="47513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AD88A9-5B8B-4CFE-9098-C79CBACC1835}" type="slidenum">
              <a:rPr kumimoji="0" lang="en-US" sz="1200" b="0" i="0" u="none" strike="noStrike" kern="1200" cap="none" spc="0" normalizeH="0" baseline="0" noProof="0" smtClean="0">
                <a:ln>
                  <a:noFill/>
                </a:ln>
                <a:solidFill>
                  <a:srgbClr val="7030A0"/>
                </a:solidFill>
                <a:effectLst/>
                <a:uLnTx/>
                <a:uFillTx/>
                <a:latin typeface="Nexa Bold Regular"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7030A0"/>
              </a:solidFill>
              <a:effectLst/>
              <a:uLnTx/>
              <a:uFillTx/>
              <a:latin typeface="Nexa Bold Regular" panose="02000000000000000000" pitchFamily="2" charset="0"/>
              <a:ea typeface="+mn-ea"/>
              <a:cs typeface="+mn-cs"/>
            </a:endParaRPr>
          </a:p>
        </p:txBody>
      </p:sp>
      <p:pic>
        <p:nvPicPr>
          <p:cNvPr id="2050" name="Picture 2" descr="Selection Sort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2030" y="1653048"/>
            <a:ext cx="3143250" cy="80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137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3FD1D-97D0-A525-A3F9-429449E126ED}"/>
              </a:ext>
            </a:extLst>
          </p:cNvPr>
          <p:cNvSpPr>
            <a:spLocks noGrp="1"/>
          </p:cNvSpPr>
          <p:nvPr>
            <p:ph type="title"/>
          </p:nvPr>
        </p:nvSpPr>
        <p:spPr>
          <a:xfrm>
            <a:off x="358588" y="1"/>
            <a:ext cx="11474824" cy="1006074"/>
          </a:xfrm>
        </p:spPr>
        <p:txBody>
          <a:bodyPr>
            <a:normAutofit/>
          </a:bodyPr>
          <a:lstStyle/>
          <a:p>
            <a:r>
              <a:rPr lang="en-US" dirty="0"/>
              <a:t>How Selection Sort Works</a:t>
            </a:r>
            <a:r>
              <a:rPr lang="en-US" dirty="0" smtClean="0"/>
              <a:t>?</a:t>
            </a:r>
            <a:endParaRPr lang="en-US" dirty="0"/>
          </a:p>
        </p:txBody>
      </p:sp>
      <p:sp>
        <p:nvSpPr>
          <p:cNvPr id="3" name="Content Placeholder 2">
            <a:extLst>
              <a:ext uri="{FF2B5EF4-FFF2-40B4-BE49-F238E27FC236}">
                <a16:creationId xmlns="" xmlns:a16="http://schemas.microsoft.com/office/drawing/2014/main" id="{54C1FB8F-CF79-C372-4C63-809EE4DB0E4B}"/>
              </a:ext>
            </a:extLst>
          </p:cNvPr>
          <p:cNvSpPr>
            <a:spLocks noGrp="1"/>
          </p:cNvSpPr>
          <p:nvPr>
            <p:ph idx="1"/>
          </p:nvPr>
        </p:nvSpPr>
        <p:spPr>
          <a:xfrm>
            <a:off x="358588" y="1360169"/>
            <a:ext cx="11474824" cy="5176203"/>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a:t>After each iteration, minimum is placed in the front of the unsorted list.</a:t>
            </a:r>
          </a:p>
          <a:p>
            <a:pPr marL="0" indent="0">
              <a:buNone/>
            </a:pPr>
            <a:endParaRPr lang="en-US" dirty="0" smtClean="0"/>
          </a:p>
          <a:p>
            <a:pPr marL="0" indent="0">
              <a:buNone/>
            </a:pPr>
            <a:endParaRPr lang="en-US" dirty="0" smtClean="0"/>
          </a:p>
          <a:p>
            <a:pPr marL="0" indent="0">
              <a:buNone/>
            </a:pPr>
            <a:endParaRPr lang="en-US" dirty="0"/>
          </a:p>
          <a:p>
            <a:r>
              <a:rPr lang="en-US" dirty="0" smtClean="0"/>
              <a:t>For </a:t>
            </a:r>
            <a:r>
              <a:rPr lang="en-US" dirty="0"/>
              <a:t>each iteration, indexing starts from the first unsorted element. </a:t>
            </a:r>
          </a:p>
          <a:p>
            <a:r>
              <a:rPr lang="en-US" dirty="0" smtClean="0"/>
              <a:t>Above Steps are </a:t>
            </a:r>
            <a:r>
              <a:rPr lang="en-US" dirty="0"/>
              <a:t>repeated until all the elements are placed at their correct positions. </a:t>
            </a:r>
          </a:p>
        </p:txBody>
      </p:sp>
      <p:sp>
        <p:nvSpPr>
          <p:cNvPr id="4" name="Footer Placeholder 4">
            <a:extLst>
              <a:ext uri="{FF2B5EF4-FFF2-40B4-BE49-F238E27FC236}">
                <a16:creationId xmlns="" xmlns:a16="http://schemas.microsoft.com/office/drawing/2014/main" id="{91AA69D8-6706-D54B-DF96-30A763C042E2}"/>
              </a:ext>
            </a:extLst>
          </p:cNvPr>
          <p:cNvSpPr>
            <a:spLocks noGrp="1"/>
          </p:cNvSpPr>
          <p:nvPr>
            <p:ph type="ftr" sz="quarter" idx="11"/>
          </p:nvPr>
        </p:nvSpPr>
        <p:spPr>
          <a:xfrm>
            <a:off x="1945341" y="6356350"/>
            <a:ext cx="941294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Nexa Book" panose="02000000000000000000" pitchFamily="2" charset="0"/>
              <a:ea typeface="+mn-ea"/>
              <a:cs typeface="+mn-cs"/>
            </a:endParaRPr>
          </a:p>
        </p:txBody>
      </p:sp>
      <p:sp>
        <p:nvSpPr>
          <p:cNvPr id="5" name="Slide Number Placeholder 5">
            <a:extLst>
              <a:ext uri="{FF2B5EF4-FFF2-40B4-BE49-F238E27FC236}">
                <a16:creationId xmlns="" xmlns:a16="http://schemas.microsoft.com/office/drawing/2014/main" id="{8B99AC79-7E43-1302-A43B-6D044E75EFD9}"/>
              </a:ext>
            </a:extLst>
          </p:cNvPr>
          <p:cNvSpPr>
            <a:spLocks noGrp="1"/>
          </p:cNvSpPr>
          <p:nvPr>
            <p:ph type="sldNum" sz="quarter" idx="12"/>
          </p:nvPr>
        </p:nvSpPr>
        <p:spPr>
          <a:xfrm>
            <a:off x="11358282" y="6356350"/>
            <a:ext cx="47513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AD88A9-5B8B-4CFE-9098-C79CBACC1835}" type="slidenum">
              <a:rPr kumimoji="0" lang="en-US" sz="1200" b="0" i="0" u="none" strike="noStrike" kern="1200" cap="none" spc="0" normalizeH="0" baseline="0" noProof="0" smtClean="0">
                <a:ln>
                  <a:noFill/>
                </a:ln>
                <a:solidFill>
                  <a:srgbClr val="7030A0"/>
                </a:solidFill>
                <a:effectLst/>
                <a:uLnTx/>
                <a:uFillTx/>
                <a:latin typeface="Nexa Bold Regular"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7030A0"/>
              </a:solidFill>
              <a:effectLst/>
              <a:uLnTx/>
              <a:uFillTx/>
              <a:latin typeface="Nexa Bold Regular" panose="02000000000000000000" pitchFamily="2" charset="0"/>
              <a:ea typeface="+mn-ea"/>
              <a:cs typeface="+mn-cs"/>
            </a:endParaRPr>
          </a:p>
        </p:txBody>
      </p:sp>
      <p:pic>
        <p:nvPicPr>
          <p:cNvPr id="6" name="Picture 5"/>
          <p:cNvPicPr>
            <a:picLocks noChangeAspect="1"/>
          </p:cNvPicPr>
          <p:nvPr/>
        </p:nvPicPr>
        <p:blipFill>
          <a:blip r:embed="rId2"/>
          <a:stretch>
            <a:fillRect/>
          </a:stretch>
        </p:blipFill>
        <p:spPr>
          <a:xfrm>
            <a:off x="358588" y="744683"/>
            <a:ext cx="7181850" cy="2663536"/>
          </a:xfrm>
          <a:prstGeom prst="rect">
            <a:avLst/>
          </a:prstGeom>
        </p:spPr>
      </p:pic>
      <p:pic>
        <p:nvPicPr>
          <p:cNvPr id="7" name="Picture 6"/>
          <p:cNvPicPr>
            <a:picLocks noChangeAspect="1"/>
          </p:cNvPicPr>
          <p:nvPr/>
        </p:nvPicPr>
        <p:blipFill>
          <a:blip r:embed="rId3"/>
          <a:stretch>
            <a:fillRect/>
          </a:stretch>
        </p:blipFill>
        <p:spPr>
          <a:xfrm>
            <a:off x="358588" y="3689351"/>
            <a:ext cx="7372248" cy="1111250"/>
          </a:xfrm>
          <a:prstGeom prst="rect">
            <a:avLst/>
          </a:prstGeom>
        </p:spPr>
      </p:pic>
    </p:spTree>
    <p:extLst>
      <p:ext uri="{BB962C8B-B14F-4D97-AF65-F5344CB8AC3E}">
        <p14:creationId xmlns:p14="http://schemas.microsoft.com/office/powerpoint/2010/main" val="1262863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3FD1D-97D0-A525-A3F9-429449E126ED}"/>
              </a:ext>
            </a:extLst>
          </p:cNvPr>
          <p:cNvSpPr>
            <a:spLocks noGrp="1"/>
          </p:cNvSpPr>
          <p:nvPr>
            <p:ph type="title"/>
          </p:nvPr>
        </p:nvSpPr>
        <p:spPr>
          <a:xfrm>
            <a:off x="358588" y="1"/>
            <a:ext cx="11474824" cy="1006074"/>
          </a:xfrm>
        </p:spPr>
        <p:txBody>
          <a:bodyPr/>
          <a:lstStyle/>
          <a:p>
            <a:r>
              <a:rPr lang="en-US" dirty="0"/>
              <a:t>How Selection Sort Works?</a:t>
            </a:r>
          </a:p>
        </p:txBody>
      </p:sp>
      <p:pic>
        <p:nvPicPr>
          <p:cNvPr id="6" name="Content Placeholder 5"/>
          <p:cNvPicPr>
            <a:picLocks noGrp="1" noChangeAspect="1"/>
          </p:cNvPicPr>
          <p:nvPr>
            <p:ph idx="1"/>
          </p:nvPr>
        </p:nvPicPr>
        <p:blipFill>
          <a:blip r:embed="rId2"/>
          <a:stretch>
            <a:fillRect/>
          </a:stretch>
        </p:blipFill>
        <p:spPr>
          <a:xfrm>
            <a:off x="0" y="1006075"/>
            <a:ext cx="4007863" cy="5175250"/>
          </a:xfrm>
          <a:prstGeom prst="rect">
            <a:avLst/>
          </a:prstGeom>
        </p:spPr>
      </p:pic>
      <p:sp>
        <p:nvSpPr>
          <p:cNvPr id="4" name="Footer Placeholder 4">
            <a:extLst>
              <a:ext uri="{FF2B5EF4-FFF2-40B4-BE49-F238E27FC236}">
                <a16:creationId xmlns="" xmlns:a16="http://schemas.microsoft.com/office/drawing/2014/main" id="{91AA69D8-6706-D54B-DF96-30A763C042E2}"/>
              </a:ext>
            </a:extLst>
          </p:cNvPr>
          <p:cNvSpPr>
            <a:spLocks noGrp="1"/>
          </p:cNvSpPr>
          <p:nvPr>
            <p:ph type="ftr" sz="quarter" idx="11"/>
          </p:nvPr>
        </p:nvSpPr>
        <p:spPr>
          <a:xfrm>
            <a:off x="1945341" y="6356350"/>
            <a:ext cx="941294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Nexa Book" panose="02000000000000000000" pitchFamily="2" charset="0"/>
              <a:ea typeface="+mn-ea"/>
              <a:cs typeface="+mn-cs"/>
            </a:endParaRPr>
          </a:p>
        </p:txBody>
      </p:sp>
      <p:sp>
        <p:nvSpPr>
          <p:cNvPr id="5" name="Slide Number Placeholder 5">
            <a:extLst>
              <a:ext uri="{FF2B5EF4-FFF2-40B4-BE49-F238E27FC236}">
                <a16:creationId xmlns="" xmlns:a16="http://schemas.microsoft.com/office/drawing/2014/main" id="{8B99AC79-7E43-1302-A43B-6D044E75EFD9}"/>
              </a:ext>
            </a:extLst>
          </p:cNvPr>
          <p:cNvSpPr>
            <a:spLocks noGrp="1"/>
          </p:cNvSpPr>
          <p:nvPr>
            <p:ph type="sldNum" sz="quarter" idx="12"/>
          </p:nvPr>
        </p:nvSpPr>
        <p:spPr>
          <a:xfrm>
            <a:off x="11358282" y="6356350"/>
            <a:ext cx="47513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AD88A9-5B8B-4CFE-9098-C79CBACC1835}" type="slidenum">
              <a:rPr kumimoji="0" lang="en-US" sz="1200" b="0" i="0" u="none" strike="noStrike" kern="1200" cap="none" spc="0" normalizeH="0" baseline="0" noProof="0" smtClean="0">
                <a:ln>
                  <a:noFill/>
                </a:ln>
                <a:solidFill>
                  <a:srgbClr val="7030A0"/>
                </a:solidFill>
                <a:effectLst/>
                <a:uLnTx/>
                <a:uFillTx/>
                <a:latin typeface="Nexa Bold Regular"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7030A0"/>
              </a:solidFill>
              <a:effectLst/>
              <a:uLnTx/>
              <a:uFillTx/>
              <a:latin typeface="Nexa Bold Regular" panose="02000000000000000000" pitchFamily="2" charset="0"/>
              <a:ea typeface="+mn-ea"/>
              <a:cs typeface="+mn-cs"/>
            </a:endParaRPr>
          </a:p>
        </p:txBody>
      </p:sp>
      <p:pic>
        <p:nvPicPr>
          <p:cNvPr id="7" name="Picture 6"/>
          <p:cNvPicPr>
            <a:picLocks noChangeAspect="1"/>
          </p:cNvPicPr>
          <p:nvPr/>
        </p:nvPicPr>
        <p:blipFill>
          <a:blip r:embed="rId3"/>
          <a:stretch>
            <a:fillRect/>
          </a:stretch>
        </p:blipFill>
        <p:spPr>
          <a:xfrm>
            <a:off x="4345818" y="1048142"/>
            <a:ext cx="3444944" cy="4274275"/>
          </a:xfrm>
          <a:prstGeom prst="rect">
            <a:avLst/>
          </a:prstGeom>
        </p:spPr>
      </p:pic>
      <p:pic>
        <p:nvPicPr>
          <p:cNvPr id="8" name="Picture 7"/>
          <p:cNvPicPr>
            <a:picLocks noChangeAspect="1"/>
          </p:cNvPicPr>
          <p:nvPr/>
        </p:nvPicPr>
        <p:blipFill>
          <a:blip r:embed="rId4"/>
          <a:stretch>
            <a:fillRect/>
          </a:stretch>
        </p:blipFill>
        <p:spPr>
          <a:xfrm>
            <a:off x="7790762" y="4153988"/>
            <a:ext cx="4120242" cy="2202361"/>
          </a:xfrm>
          <a:prstGeom prst="rect">
            <a:avLst/>
          </a:prstGeom>
        </p:spPr>
      </p:pic>
      <p:pic>
        <p:nvPicPr>
          <p:cNvPr id="9" name="Picture 8"/>
          <p:cNvPicPr>
            <a:picLocks noChangeAspect="1"/>
          </p:cNvPicPr>
          <p:nvPr/>
        </p:nvPicPr>
        <p:blipFill>
          <a:blip r:embed="rId5"/>
          <a:stretch>
            <a:fillRect/>
          </a:stretch>
        </p:blipFill>
        <p:spPr>
          <a:xfrm>
            <a:off x="7846448" y="1099859"/>
            <a:ext cx="4064556" cy="2828978"/>
          </a:xfrm>
          <a:prstGeom prst="rect">
            <a:avLst/>
          </a:prstGeom>
        </p:spPr>
      </p:pic>
    </p:spTree>
    <p:extLst>
      <p:ext uri="{BB962C8B-B14F-4D97-AF65-F5344CB8AC3E}">
        <p14:creationId xmlns:p14="http://schemas.microsoft.com/office/powerpoint/2010/main" val="3178808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3FD1D-97D0-A525-A3F9-429449E126ED}"/>
              </a:ext>
            </a:extLst>
          </p:cNvPr>
          <p:cNvSpPr>
            <a:spLocks noGrp="1"/>
          </p:cNvSpPr>
          <p:nvPr>
            <p:ph type="title"/>
          </p:nvPr>
        </p:nvSpPr>
        <p:spPr>
          <a:xfrm>
            <a:off x="358588" y="1"/>
            <a:ext cx="11474824" cy="1006074"/>
          </a:xfrm>
        </p:spPr>
        <p:txBody>
          <a:bodyPr>
            <a:normAutofit/>
          </a:bodyPr>
          <a:lstStyle/>
          <a:p>
            <a:r>
              <a:rPr lang="en-US" b="1" dirty="0"/>
              <a:t>Time </a:t>
            </a:r>
            <a:r>
              <a:rPr lang="en-US" b="1" dirty="0" smtClean="0"/>
              <a:t>Complexities:</a:t>
            </a:r>
            <a:r>
              <a:rPr lang="en-US" dirty="0"/>
              <a:t> </a:t>
            </a:r>
            <a:r>
              <a:rPr lang="en-IN" dirty="0" smtClean="0"/>
              <a:t>Selection </a:t>
            </a:r>
            <a:r>
              <a:rPr lang="en-IN" dirty="0"/>
              <a:t>Sort</a:t>
            </a:r>
            <a:endParaRPr lang="en-US" dirty="0"/>
          </a:p>
        </p:txBody>
      </p:sp>
      <p:sp>
        <p:nvSpPr>
          <p:cNvPr id="4" name="Footer Placeholder 4">
            <a:extLst>
              <a:ext uri="{FF2B5EF4-FFF2-40B4-BE49-F238E27FC236}">
                <a16:creationId xmlns="" xmlns:a16="http://schemas.microsoft.com/office/drawing/2014/main" id="{91AA69D8-6706-D54B-DF96-30A763C042E2}"/>
              </a:ext>
            </a:extLst>
          </p:cNvPr>
          <p:cNvSpPr>
            <a:spLocks noGrp="1"/>
          </p:cNvSpPr>
          <p:nvPr>
            <p:ph type="ftr" sz="quarter" idx="11"/>
          </p:nvPr>
        </p:nvSpPr>
        <p:spPr>
          <a:xfrm>
            <a:off x="1945341" y="6356350"/>
            <a:ext cx="941294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Nexa Book" panose="02000000000000000000" pitchFamily="2" charset="0"/>
              <a:ea typeface="+mn-ea"/>
              <a:cs typeface="+mn-cs"/>
            </a:endParaRPr>
          </a:p>
        </p:txBody>
      </p:sp>
      <p:sp>
        <p:nvSpPr>
          <p:cNvPr id="5" name="Slide Number Placeholder 5">
            <a:extLst>
              <a:ext uri="{FF2B5EF4-FFF2-40B4-BE49-F238E27FC236}">
                <a16:creationId xmlns="" xmlns:a16="http://schemas.microsoft.com/office/drawing/2014/main" id="{8B99AC79-7E43-1302-A43B-6D044E75EFD9}"/>
              </a:ext>
            </a:extLst>
          </p:cNvPr>
          <p:cNvSpPr>
            <a:spLocks noGrp="1"/>
          </p:cNvSpPr>
          <p:nvPr>
            <p:ph type="sldNum" sz="quarter" idx="12"/>
          </p:nvPr>
        </p:nvSpPr>
        <p:spPr>
          <a:xfrm>
            <a:off x="11358282" y="6356350"/>
            <a:ext cx="47513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AD88A9-5B8B-4CFE-9098-C79CBACC1835}" type="slidenum">
              <a:rPr kumimoji="0" lang="en-US" sz="1200" b="0" i="0" u="none" strike="noStrike" kern="1200" cap="none" spc="0" normalizeH="0" baseline="0" noProof="0" smtClean="0">
                <a:ln>
                  <a:noFill/>
                </a:ln>
                <a:solidFill>
                  <a:srgbClr val="7030A0"/>
                </a:solidFill>
                <a:effectLst/>
                <a:uLnTx/>
                <a:uFillTx/>
                <a:latin typeface="Nexa Bold Regular"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7030A0"/>
              </a:solidFill>
              <a:effectLst/>
              <a:uLnTx/>
              <a:uFillTx/>
              <a:latin typeface="Nexa Bold Regular" panose="02000000000000000000" pitchFamily="2" charset="0"/>
              <a:ea typeface="+mn-ea"/>
              <a:cs typeface="+mn-cs"/>
            </a:endParaRPr>
          </a:p>
        </p:txBody>
      </p:sp>
      <p:sp>
        <p:nvSpPr>
          <p:cNvPr id="6" name="Rectangle 1"/>
          <p:cNvSpPr>
            <a:spLocks noGrp="1" noChangeArrowheads="1"/>
          </p:cNvSpPr>
          <p:nvPr>
            <p:ph idx="1"/>
          </p:nvPr>
        </p:nvSpPr>
        <p:spPr bwMode="auto">
          <a:xfrm>
            <a:off x="1231611" y="1599245"/>
            <a:ext cx="7396577" cy="61555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euclid_circular_a"/>
              </a:rPr>
              <a:t>Worst Case Complexity:</a:t>
            </a:r>
            <a:r>
              <a:rPr kumimoji="0" lang="en-US" sz="4000" b="0" i="0" u="none" strike="noStrike" cap="none" normalizeH="0" baseline="0" dirty="0" smtClean="0">
                <a:ln>
                  <a:noFill/>
                </a:ln>
                <a:solidFill>
                  <a:schemeClr val="tx1"/>
                </a:solidFill>
                <a:effectLst/>
                <a:latin typeface="euclid_circular_a"/>
              </a:rPr>
              <a:t> </a:t>
            </a:r>
            <a:r>
              <a:rPr kumimoji="0" lang="en-US" sz="4000" b="0" i="0" u="none" strike="noStrike" cap="none" normalizeH="0" baseline="0" dirty="0" smtClean="0">
                <a:ln>
                  <a:noFill/>
                </a:ln>
                <a:solidFill>
                  <a:schemeClr val="tx1"/>
                </a:solidFill>
                <a:effectLst/>
                <a:latin typeface="Droid Sans Mono"/>
              </a:rPr>
              <a:t>O(n</a:t>
            </a:r>
            <a:r>
              <a:rPr kumimoji="0" lang="en-US" sz="4000" b="0" i="0" u="none" strike="noStrike" cap="none" normalizeH="0" baseline="30000" dirty="0" smtClean="0">
                <a:ln>
                  <a:noFill/>
                </a:ln>
                <a:solidFill>
                  <a:schemeClr val="tx1"/>
                </a:solidFill>
                <a:effectLst/>
                <a:latin typeface="Droid Sans Mono"/>
              </a:rPr>
              <a:t>2</a:t>
            </a:r>
            <a:r>
              <a:rPr kumimoji="0" lang="en-US" sz="4000" b="0" i="0" u="none" strike="noStrike" cap="none" normalizeH="0" baseline="0" dirty="0" smtClean="0">
                <a:ln>
                  <a:noFill/>
                </a:ln>
                <a:solidFill>
                  <a:schemeClr val="tx1"/>
                </a:solidFill>
                <a:effectLst/>
                <a:latin typeface="Droid Sans Mono"/>
              </a:rPr>
              <a:t>)</a:t>
            </a:r>
            <a:r>
              <a:rPr kumimoji="0" lang="en-US" sz="4000" b="0" i="0" u="none" strike="noStrike" cap="none" normalizeH="0" baseline="0" dirty="0" smtClean="0">
                <a:ln>
                  <a:noFill/>
                </a:ln>
                <a:solidFill>
                  <a:schemeClr val="tx1"/>
                </a:solidFill>
                <a:effectLst/>
              </a:rPr>
              <a:t> </a:t>
            </a:r>
          </a:p>
        </p:txBody>
      </p:sp>
      <p:sp>
        <p:nvSpPr>
          <p:cNvPr id="7" name="Rectangle 2"/>
          <p:cNvSpPr>
            <a:spLocks noChangeArrowheads="1"/>
          </p:cNvSpPr>
          <p:nvPr/>
        </p:nvSpPr>
        <p:spPr bwMode="auto">
          <a:xfrm>
            <a:off x="1231610" y="2398203"/>
            <a:ext cx="7819668" cy="61555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euclid_circular_a"/>
              </a:rPr>
              <a:t>Best Case Complexity:</a:t>
            </a:r>
            <a:r>
              <a:rPr kumimoji="0" lang="en-US" sz="4000" b="0" i="0" u="none" strike="noStrike" cap="none" normalizeH="0" baseline="0" dirty="0" smtClean="0">
                <a:ln>
                  <a:noFill/>
                </a:ln>
                <a:solidFill>
                  <a:schemeClr val="tx1"/>
                </a:solidFill>
                <a:effectLst/>
                <a:latin typeface="euclid_circular_a"/>
              </a:rPr>
              <a:t> </a:t>
            </a:r>
            <a:r>
              <a:rPr kumimoji="0" lang="en-US" sz="4000" b="0" i="0" u="none" strike="noStrike" cap="none" normalizeH="0" baseline="0" dirty="0" smtClean="0">
                <a:ln>
                  <a:noFill/>
                </a:ln>
                <a:solidFill>
                  <a:schemeClr val="tx1"/>
                </a:solidFill>
                <a:effectLst/>
                <a:latin typeface="Droid Sans Mono"/>
              </a:rPr>
              <a:t>O(n</a:t>
            </a:r>
            <a:r>
              <a:rPr kumimoji="0" lang="en-US" sz="4000" b="0" i="0" u="none" strike="noStrike" cap="none" normalizeH="0" baseline="30000" dirty="0" smtClean="0">
                <a:ln>
                  <a:noFill/>
                </a:ln>
                <a:solidFill>
                  <a:schemeClr val="tx1"/>
                </a:solidFill>
                <a:effectLst/>
                <a:latin typeface="Droid Sans Mono"/>
              </a:rPr>
              <a:t>2</a:t>
            </a:r>
            <a:r>
              <a:rPr kumimoji="0" lang="en-US" sz="4000" b="0" i="0" u="none" strike="noStrike" cap="none" normalizeH="0" baseline="0" dirty="0" smtClean="0">
                <a:ln>
                  <a:noFill/>
                </a:ln>
                <a:solidFill>
                  <a:schemeClr val="tx1"/>
                </a:solidFill>
                <a:effectLst/>
                <a:latin typeface="Droid Sans Mono"/>
              </a:rPr>
              <a:t>)</a:t>
            </a:r>
            <a:r>
              <a:rPr kumimoji="0" lang="en-US" sz="4000" b="0" i="0" u="none" strike="noStrike" cap="none" normalizeH="0" baseline="0" dirty="0" smtClean="0">
                <a:ln>
                  <a:noFill/>
                </a:ln>
                <a:solidFill>
                  <a:schemeClr val="tx1"/>
                </a:solidFill>
                <a:effectLst/>
              </a:rPr>
              <a:t> </a:t>
            </a:r>
          </a:p>
        </p:txBody>
      </p:sp>
      <p:sp>
        <p:nvSpPr>
          <p:cNvPr id="8" name="Rectangle 3"/>
          <p:cNvSpPr>
            <a:spLocks noChangeArrowheads="1"/>
          </p:cNvSpPr>
          <p:nvPr/>
        </p:nvSpPr>
        <p:spPr bwMode="auto">
          <a:xfrm rot="10800000" flipV="1">
            <a:off x="1231610" y="3180444"/>
            <a:ext cx="8764444" cy="61555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euclid_circular_a"/>
              </a:rPr>
              <a:t>Average Case Complexity:</a:t>
            </a:r>
            <a:r>
              <a:rPr kumimoji="0" lang="en-US" sz="4000" b="0" i="0" u="none" strike="noStrike" cap="none" normalizeH="0" baseline="0" dirty="0" smtClean="0">
                <a:ln>
                  <a:noFill/>
                </a:ln>
                <a:solidFill>
                  <a:schemeClr val="tx1"/>
                </a:solidFill>
                <a:effectLst/>
                <a:latin typeface="euclid_circular_a"/>
              </a:rPr>
              <a:t> </a:t>
            </a:r>
            <a:r>
              <a:rPr kumimoji="0" lang="en-US" sz="4000" b="0" i="0" u="none" strike="noStrike" cap="none" normalizeH="0" baseline="0" dirty="0" smtClean="0">
                <a:ln>
                  <a:noFill/>
                </a:ln>
                <a:solidFill>
                  <a:schemeClr val="tx1"/>
                </a:solidFill>
                <a:effectLst/>
                <a:latin typeface="Droid Sans Mono"/>
              </a:rPr>
              <a:t>O(n</a:t>
            </a:r>
            <a:r>
              <a:rPr kumimoji="0" lang="en-US" sz="4000" b="0" i="0" u="none" strike="noStrike" cap="none" normalizeH="0" baseline="30000" dirty="0" smtClean="0">
                <a:ln>
                  <a:noFill/>
                </a:ln>
                <a:solidFill>
                  <a:schemeClr val="tx1"/>
                </a:solidFill>
                <a:effectLst/>
                <a:latin typeface="Droid Sans Mono"/>
              </a:rPr>
              <a:t>2</a:t>
            </a:r>
            <a:r>
              <a:rPr kumimoji="0" lang="en-US" sz="4000" b="0" i="0" u="none" strike="noStrike" cap="none" normalizeH="0" baseline="0" dirty="0" smtClean="0">
                <a:ln>
                  <a:noFill/>
                </a:ln>
                <a:solidFill>
                  <a:schemeClr val="tx1"/>
                </a:solidFill>
                <a:effectLst/>
                <a:latin typeface="Droid Sans Mono"/>
              </a:rPr>
              <a:t>)</a:t>
            </a:r>
            <a:r>
              <a:rPr kumimoji="0" lang="en-US" sz="4000" b="0" i="0" u="none" strike="noStrike" cap="none" normalizeH="0" baseline="0" dirty="0" smtClean="0">
                <a:ln>
                  <a:noFill/>
                </a:ln>
                <a:solidFill>
                  <a:schemeClr val="tx1"/>
                </a:solidFill>
                <a:effectLst/>
              </a:rPr>
              <a:t> </a:t>
            </a:r>
          </a:p>
        </p:txBody>
      </p:sp>
      <p:sp>
        <p:nvSpPr>
          <p:cNvPr id="9" name="Rectangle 8"/>
          <p:cNvSpPr/>
          <p:nvPr/>
        </p:nvSpPr>
        <p:spPr>
          <a:xfrm>
            <a:off x="1251279" y="4061927"/>
            <a:ext cx="10801063" cy="1938992"/>
          </a:xfrm>
          <a:prstGeom prst="rect">
            <a:avLst/>
          </a:prstGeom>
        </p:spPr>
        <p:txBody>
          <a:bodyPr wrap="square">
            <a:spAutoFit/>
          </a:bodyPr>
          <a:lstStyle/>
          <a:p>
            <a:r>
              <a:rPr lang="en-US" sz="4000" b="1" dirty="0"/>
              <a:t>Space Complexity:</a:t>
            </a:r>
          </a:p>
          <a:p>
            <a:r>
              <a:rPr lang="en-US" sz="4000" dirty="0" smtClean="0"/>
              <a:t>Space </a:t>
            </a:r>
            <a:r>
              <a:rPr lang="en-US" sz="4000" dirty="0"/>
              <a:t>complexity is O(1) because an extra variable temp is used.</a:t>
            </a:r>
          </a:p>
        </p:txBody>
      </p:sp>
    </p:spTree>
    <p:extLst>
      <p:ext uri="{BB962C8B-B14F-4D97-AF65-F5344CB8AC3E}">
        <p14:creationId xmlns:p14="http://schemas.microsoft.com/office/powerpoint/2010/main" val="902624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2D24-6B13-4D81-D916-9CD95DD92DD5}"/>
              </a:ext>
            </a:extLst>
          </p:cNvPr>
          <p:cNvSpPr>
            <a:spLocks noGrp="1"/>
          </p:cNvSpPr>
          <p:nvPr>
            <p:ph type="ctrTitle"/>
          </p:nvPr>
        </p:nvSpPr>
        <p:spPr/>
        <p:txBody>
          <a:bodyPr/>
          <a:lstStyle/>
          <a:p>
            <a:pPr algn="l"/>
            <a:r>
              <a:rPr lang="en-US" dirty="0">
                <a:solidFill>
                  <a:srgbClr val="00B050"/>
                </a:solidFill>
              </a:rPr>
              <a:t>Sorting Algorithms</a:t>
            </a:r>
          </a:p>
        </p:txBody>
      </p:sp>
      <p:sp>
        <p:nvSpPr>
          <p:cNvPr id="3" name="Subtitle 2">
            <a:extLst>
              <a:ext uri="{FF2B5EF4-FFF2-40B4-BE49-F238E27FC236}">
                <a16:creationId xmlns="" xmlns:a16="http://schemas.microsoft.com/office/drawing/2014/main" id="{9EAD19A7-D9E8-E664-02C4-574C9F36DAD6}"/>
              </a:ext>
            </a:extLst>
          </p:cNvPr>
          <p:cNvSpPr>
            <a:spLocks noGrp="1"/>
          </p:cNvSpPr>
          <p:nvPr>
            <p:ph type="subTitle" idx="1"/>
          </p:nvPr>
        </p:nvSpPr>
        <p:spPr/>
        <p:txBody>
          <a:bodyPr/>
          <a:lstStyle/>
          <a:p>
            <a:pPr algn="l"/>
            <a:r>
              <a:rPr lang="en-US" dirty="0" smtClean="0">
                <a:solidFill>
                  <a:schemeClr val="accent1"/>
                </a:solidFill>
              </a:rPr>
              <a:t>Insertion </a:t>
            </a:r>
            <a:r>
              <a:rPr lang="en-US" dirty="0">
                <a:solidFill>
                  <a:schemeClr val="accent1"/>
                </a:solidFill>
              </a:rPr>
              <a:t>Sort</a:t>
            </a:r>
          </a:p>
        </p:txBody>
      </p:sp>
    </p:spTree>
    <p:extLst>
      <p:ext uri="{BB962C8B-B14F-4D97-AF65-F5344CB8AC3E}">
        <p14:creationId xmlns:p14="http://schemas.microsoft.com/office/powerpoint/2010/main" val="2831527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Insertion </a:t>
            </a:r>
            <a:r>
              <a:rPr lang="en-US" b="1" dirty="0" smtClean="0"/>
              <a:t>Sort</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t>The array is virtually split into a sorted and an unsorted part. </a:t>
            </a:r>
            <a:endParaRPr lang="en-US" i="1" dirty="0" smtClean="0"/>
          </a:p>
          <a:p>
            <a:endParaRPr lang="en-US" i="1" dirty="0" smtClean="0"/>
          </a:p>
          <a:p>
            <a:r>
              <a:rPr lang="en-US" i="1" dirty="0" smtClean="0"/>
              <a:t>Values </a:t>
            </a:r>
            <a:r>
              <a:rPr lang="en-US" i="1" dirty="0"/>
              <a:t>from the unsorted part are picked and placed at the correct position in the sorted part</a:t>
            </a:r>
            <a:r>
              <a:rPr lang="en-US" i="1" dirty="0" smtClean="0"/>
              <a:t>.</a:t>
            </a:r>
          </a:p>
          <a:p>
            <a:endParaRPr lang="en-US" i="1" dirty="0" smtClean="0"/>
          </a:p>
          <a:p>
            <a:r>
              <a:rPr lang="en-US" i="1" dirty="0"/>
              <a:t>To sort an array of size N in ascending order iterate over the array and compare the current element (key) to its predecessor, if the key element is smaller than its predecessor, compare it to the elements before. </a:t>
            </a:r>
            <a:endParaRPr lang="en-US" i="1" dirty="0" smtClean="0"/>
          </a:p>
          <a:p>
            <a:endParaRPr lang="en-US" i="1" dirty="0" smtClean="0"/>
          </a:p>
          <a:p>
            <a:r>
              <a:rPr lang="en-US" i="1" dirty="0" smtClean="0"/>
              <a:t>Move </a:t>
            </a:r>
            <a:r>
              <a:rPr lang="en-US" i="1" dirty="0"/>
              <a:t>the greater elements one position up to make space for the swapped element.</a:t>
            </a:r>
            <a:endParaRPr lang="en-US" dirty="0"/>
          </a:p>
        </p:txBody>
      </p:sp>
    </p:spTree>
    <p:extLst>
      <p:ext uri="{BB962C8B-B14F-4D97-AF65-F5344CB8AC3E}">
        <p14:creationId xmlns:p14="http://schemas.microsoft.com/office/powerpoint/2010/main" val="3911709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pPr fontAlgn="base"/>
            <a:r>
              <a:rPr lang="en-US" b="1" dirty="0"/>
              <a:t>Working of Insertion Sort</a:t>
            </a:r>
          </a:p>
        </p:txBody>
      </p:sp>
      <p:sp>
        <p:nvSpPr>
          <p:cNvPr id="3" name="Content Placeholder 2"/>
          <p:cNvSpPr>
            <a:spLocks noGrp="1"/>
          </p:cNvSpPr>
          <p:nvPr>
            <p:ph idx="1"/>
          </p:nvPr>
        </p:nvSpPr>
        <p:spPr>
          <a:xfrm>
            <a:off x="613954" y="1214846"/>
            <a:ext cx="11090366" cy="5329645"/>
          </a:xfrm>
        </p:spPr>
        <p:txBody>
          <a:bodyPr>
            <a:normAutofit/>
          </a:bodyPr>
          <a:lstStyle/>
          <a:p>
            <a:r>
              <a:rPr lang="en-US" i="1" dirty="0" smtClean="0"/>
              <a:t>Consider an example: </a:t>
            </a:r>
            <a:r>
              <a:rPr lang="en-US" i="1" dirty="0" err="1" smtClean="0"/>
              <a:t>arr</a:t>
            </a:r>
            <a:r>
              <a:rPr lang="en-US" i="1" dirty="0" smtClean="0"/>
              <a:t>[]: </a:t>
            </a:r>
            <a:r>
              <a:rPr lang="en-US" b="1" i="1" dirty="0" smtClean="0"/>
              <a:t>{12, 11, 13, 5, 6}</a:t>
            </a:r>
          </a:p>
          <a:p>
            <a:pPr marL="0" indent="0">
              <a:buNone/>
            </a:pPr>
            <a:endParaRPr lang="en-US" dirty="0"/>
          </a:p>
          <a:p>
            <a:pPr marL="0" indent="0">
              <a:buNone/>
            </a:pPr>
            <a:endParaRPr lang="en-US" dirty="0" smtClean="0">
              <a:solidFill>
                <a:srgbClr val="FF0000"/>
              </a:solidFill>
            </a:endParaRPr>
          </a:p>
          <a:p>
            <a:pPr marL="0" indent="0">
              <a:buNone/>
            </a:pPr>
            <a:r>
              <a:rPr lang="en-US" dirty="0" smtClean="0">
                <a:solidFill>
                  <a:srgbClr val="FF0000"/>
                </a:solidFill>
              </a:rPr>
              <a:t>First Pass:</a:t>
            </a:r>
          </a:p>
          <a:p>
            <a:pPr marL="0" indent="0">
              <a:buNone/>
            </a:pPr>
            <a:r>
              <a:rPr lang="en-US" i="1" dirty="0"/>
              <a:t>Initially, the first two elements of the array are </a:t>
            </a:r>
            <a:r>
              <a:rPr lang="en-US" i="1" dirty="0" smtClean="0"/>
              <a:t>compared.</a:t>
            </a:r>
          </a:p>
          <a:p>
            <a:pPr marL="0" indent="0">
              <a:buNone/>
            </a:pPr>
            <a:endParaRPr lang="en-US" i="1" dirty="0"/>
          </a:p>
          <a:p>
            <a:pPr fontAlgn="base"/>
            <a:endParaRPr lang="en-US" i="1" dirty="0" smtClean="0"/>
          </a:p>
          <a:p>
            <a:pPr fontAlgn="base"/>
            <a:r>
              <a:rPr lang="en-US" i="1" dirty="0" smtClean="0"/>
              <a:t>Here</a:t>
            </a:r>
            <a:r>
              <a:rPr lang="en-US" i="1" dirty="0"/>
              <a:t>, 12 is greater than 11 hence </a:t>
            </a:r>
            <a:r>
              <a:rPr lang="en-US" i="1" dirty="0" smtClean="0"/>
              <a:t>swap </a:t>
            </a:r>
            <a:r>
              <a:rPr lang="en-US" i="1" dirty="0"/>
              <a:t>11 and 12.</a:t>
            </a:r>
          </a:p>
          <a:p>
            <a:pPr fontAlgn="base"/>
            <a:r>
              <a:rPr lang="en-US" i="1" dirty="0"/>
              <a:t>So, for now 11 is stored in a sorted sub-array.</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32691009"/>
              </p:ext>
            </p:extLst>
          </p:nvPr>
        </p:nvGraphicFramePr>
        <p:xfrm>
          <a:off x="1168037" y="1823475"/>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dirty="0" smtClean="0"/>
                        <a:t>13</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6</a:t>
                      </a:r>
                      <a:endParaRPr lang="en-US" sz="20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57774878"/>
              </p:ext>
            </p:extLst>
          </p:nvPr>
        </p:nvGraphicFramePr>
        <p:xfrm>
          <a:off x="1294311" y="3909179"/>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1" dirty="0" smtClean="0"/>
                        <a:t>12</a:t>
                      </a:r>
                      <a:endParaRPr lang="en-US" sz="2000" b="1" dirty="0"/>
                    </a:p>
                  </a:txBody>
                  <a:tcPr/>
                </a:tc>
                <a:tc>
                  <a:txBody>
                    <a:bodyPr/>
                    <a:lstStyle/>
                    <a:p>
                      <a:pPr algn="ctr"/>
                      <a:r>
                        <a:rPr lang="en-US" sz="2000" b="1" dirty="0" smtClean="0"/>
                        <a:t>11</a:t>
                      </a:r>
                      <a:endParaRPr lang="en-US" sz="2000" b="1" dirty="0"/>
                    </a:p>
                  </a:txBody>
                  <a:tcPr/>
                </a:tc>
                <a:tc>
                  <a:txBody>
                    <a:bodyPr/>
                    <a:lstStyle/>
                    <a:p>
                      <a:pPr algn="ctr"/>
                      <a:r>
                        <a:rPr lang="en-US" sz="2000" dirty="0" smtClean="0"/>
                        <a:t>13</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6</a:t>
                      </a:r>
                      <a:endParaRPr lang="en-US" sz="20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06382193"/>
              </p:ext>
            </p:extLst>
          </p:nvPr>
        </p:nvGraphicFramePr>
        <p:xfrm>
          <a:off x="1368334" y="5832974"/>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1" dirty="0" smtClean="0"/>
                        <a:t>11</a:t>
                      </a:r>
                      <a:endParaRPr lang="en-US" sz="2000" b="1" dirty="0"/>
                    </a:p>
                  </a:txBody>
                  <a:tcPr/>
                </a:tc>
                <a:tc>
                  <a:txBody>
                    <a:bodyPr/>
                    <a:lstStyle/>
                    <a:p>
                      <a:pPr algn="ctr"/>
                      <a:r>
                        <a:rPr lang="en-US" sz="2000" b="1" dirty="0" smtClean="0"/>
                        <a:t>12</a:t>
                      </a:r>
                      <a:endParaRPr lang="en-US" sz="2000" b="1" dirty="0"/>
                    </a:p>
                  </a:txBody>
                  <a:tcPr/>
                </a:tc>
                <a:tc>
                  <a:txBody>
                    <a:bodyPr/>
                    <a:lstStyle/>
                    <a:p>
                      <a:pPr algn="ctr"/>
                      <a:r>
                        <a:rPr lang="en-US" sz="2000" dirty="0" smtClean="0"/>
                        <a:t>13</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6</a:t>
                      </a:r>
                      <a:endParaRPr lang="en-US" sz="2000" dirty="0"/>
                    </a:p>
                  </a:txBody>
                  <a:tcPr/>
                </a:tc>
              </a:tr>
            </a:tbl>
          </a:graphicData>
        </a:graphic>
      </p:graphicFrame>
    </p:spTree>
    <p:extLst>
      <p:ext uri="{BB962C8B-B14F-4D97-AF65-F5344CB8AC3E}">
        <p14:creationId xmlns:p14="http://schemas.microsoft.com/office/powerpoint/2010/main" val="1604067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pPr fontAlgn="base"/>
            <a:r>
              <a:rPr lang="en-US" b="1" dirty="0"/>
              <a:t>Working of Insertion Sort</a:t>
            </a:r>
          </a:p>
        </p:txBody>
      </p:sp>
      <p:sp>
        <p:nvSpPr>
          <p:cNvPr id="3" name="Content Placeholder 2"/>
          <p:cNvSpPr>
            <a:spLocks noGrp="1"/>
          </p:cNvSpPr>
          <p:nvPr>
            <p:ph idx="1"/>
          </p:nvPr>
        </p:nvSpPr>
        <p:spPr>
          <a:xfrm>
            <a:off x="613954" y="1214846"/>
            <a:ext cx="11090366" cy="5329645"/>
          </a:xfrm>
        </p:spPr>
        <p:txBody>
          <a:bodyPr>
            <a:normAutofit/>
          </a:bodyPr>
          <a:lstStyle/>
          <a:p>
            <a:pPr marL="0" indent="0">
              <a:buNone/>
            </a:pPr>
            <a:r>
              <a:rPr lang="en-US" dirty="0" smtClean="0">
                <a:solidFill>
                  <a:srgbClr val="FF0000"/>
                </a:solidFill>
              </a:rPr>
              <a:t>Second Pass:</a:t>
            </a:r>
          </a:p>
          <a:p>
            <a:pPr marL="0" indent="0">
              <a:buNone/>
            </a:pPr>
            <a:r>
              <a:rPr lang="en-US" i="1" dirty="0" smtClean="0"/>
              <a:t>Now compare the next two </a:t>
            </a:r>
            <a:r>
              <a:rPr lang="en-US" i="1" dirty="0"/>
              <a:t>elements of the </a:t>
            </a:r>
            <a:r>
              <a:rPr lang="en-US" i="1" dirty="0" smtClean="0"/>
              <a:t>array.</a:t>
            </a:r>
          </a:p>
          <a:p>
            <a:pPr marL="0" indent="0">
              <a:buNone/>
            </a:pPr>
            <a:endParaRPr lang="en-US" i="1" dirty="0"/>
          </a:p>
          <a:p>
            <a:pPr marL="0" indent="0" fontAlgn="base">
              <a:buNone/>
            </a:pPr>
            <a:r>
              <a:rPr lang="en-US" i="1" dirty="0" smtClean="0"/>
              <a:t>Here</a:t>
            </a:r>
            <a:r>
              <a:rPr lang="en-US" i="1" dirty="0"/>
              <a:t>, 13 is greater than 12, </a:t>
            </a:r>
            <a:r>
              <a:rPr lang="en-US" i="1" dirty="0" smtClean="0"/>
              <a:t>hence</a:t>
            </a:r>
            <a:r>
              <a:rPr lang="en-US" i="1" dirty="0"/>
              <a:t>, no swapping will occur. 12 also stored in a sorted sub-array along with </a:t>
            </a:r>
            <a:r>
              <a:rPr lang="en-US" i="1" dirty="0" smtClean="0"/>
              <a:t>11.</a:t>
            </a:r>
          </a:p>
          <a:p>
            <a:pPr marL="0" indent="0" fontAlgn="base">
              <a:buNone/>
            </a:pPr>
            <a:r>
              <a:rPr lang="en-US" i="1" dirty="0" smtClean="0">
                <a:solidFill>
                  <a:srgbClr val="FF0000"/>
                </a:solidFill>
              </a:rPr>
              <a:t>Third</a:t>
            </a:r>
            <a:r>
              <a:rPr lang="en-US" dirty="0" smtClean="0">
                <a:solidFill>
                  <a:srgbClr val="FF0000"/>
                </a:solidFill>
              </a:rPr>
              <a:t> </a:t>
            </a:r>
            <a:r>
              <a:rPr lang="en-US" dirty="0">
                <a:solidFill>
                  <a:srgbClr val="FF0000"/>
                </a:solidFill>
              </a:rPr>
              <a:t>Pass:</a:t>
            </a:r>
          </a:p>
          <a:p>
            <a:pPr marL="0" indent="0">
              <a:buNone/>
            </a:pPr>
            <a:r>
              <a:rPr lang="en-US" i="1" dirty="0"/>
              <a:t>Now compare </a:t>
            </a:r>
            <a:r>
              <a:rPr lang="en-US" i="1" dirty="0" smtClean="0"/>
              <a:t>13 and 5 of </a:t>
            </a:r>
            <a:r>
              <a:rPr lang="en-US" i="1" dirty="0"/>
              <a:t>the array.</a:t>
            </a:r>
          </a:p>
          <a:p>
            <a:pPr marL="0" indent="0">
              <a:buNone/>
            </a:pPr>
            <a:endParaRPr lang="en-US" i="1" dirty="0" smtClean="0"/>
          </a:p>
          <a:p>
            <a:pPr marL="0" indent="0" fontAlgn="base">
              <a:buNone/>
            </a:pPr>
            <a:r>
              <a:rPr lang="en-US" i="1" dirty="0"/>
              <a:t>Both 5 and 13 are not present at their correct place so swap them</a:t>
            </a:r>
          </a:p>
          <a:p>
            <a:pPr marL="0" indent="0" fontAlgn="base">
              <a:buNone/>
            </a:pPr>
            <a:endParaRPr lang="en-US" i="1" dirty="0"/>
          </a:p>
          <a:p>
            <a:pPr marL="0" indent="0" fontAlgn="base">
              <a:buNone/>
            </a:pPr>
            <a:endParaRPr lang="en-US" i="1" dirty="0"/>
          </a:p>
          <a:p>
            <a:pPr marL="0" indent="0">
              <a:buNone/>
            </a:pP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852313644"/>
              </p:ext>
            </p:extLst>
          </p:nvPr>
        </p:nvGraphicFramePr>
        <p:xfrm>
          <a:off x="1002574" y="2289674"/>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0" dirty="0" smtClean="0"/>
                        <a:t>11</a:t>
                      </a:r>
                      <a:endParaRPr lang="en-US" sz="2000" b="0" dirty="0"/>
                    </a:p>
                  </a:txBody>
                  <a:tcPr/>
                </a:tc>
                <a:tc>
                  <a:txBody>
                    <a:bodyPr/>
                    <a:lstStyle/>
                    <a:p>
                      <a:pPr algn="ctr"/>
                      <a:r>
                        <a:rPr lang="en-US" sz="2000" b="1" dirty="0" smtClean="0"/>
                        <a:t>12</a:t>
                      </a:r>
                      <a:endParaRPr lang="en-US" sz="2000" b="1" dirty="0"/>
                    </a:p>
                  </a:txBody>
                  <a:tcPr/>
                </a:tc>
                <a:tc>
                  <a:txBody>
                    <a:bodyPr/>
                    <a:lstStyle/>
                    <a:p>
                      <a:pPr algn="ctr"/>
                      <a:r>
                        <a:rPr lang="en-US" sz="2000" b="1" dirty="0" smtClean="0"/>
                        <a:t>13</a:t>
                      </a:r>
                      <a:endParaRPr lang="en-US" sz="2000" b="1" dirty="0"/>
                    </a:p>
                  </a:txBody>
                  <a:tcPr/>
                </a:tc>
                <a:tc>
                  <a:txBody>
                    <a:bodyPr/>
                    <a:lstStyle/>
                    <a:p>
                      <a:pPr algn="ctr"/>
                      <a:r>
                        <a:rPr lang="en-US" sz="2000" dirty="0" smtClean="0"/>
                        <a:t>5</a:t>
                      </a:r>
                      <a:endParaRPr lang="en-US" sz="2000" dirty="0"/>
                    </a:p>
                  </a:txBody>
                  <a:tcPr/>
                </a:tc>
                <a:tc>
                  <a:txBody>
                    <a:bodyPr/>
                    <a:lstStyle/>
                    <a:p>
                      <a:pPr algn="ctr"/>
                      <a:r>
                        <a:rPr lang="en-US" sz="2000" dirty="0" smtClean="0"/>
                        <a:t>6</a:t>
                      </a:r>
                      <a:endParaRPr lang="en-US" sz="20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18768146"/>
              </p:ext>
            </p:extLst>
          </p:nvPr>
        </p:nvGraphicFramePr>
        <p:xfrm>
          <a:off x="994954" y="4773794"/>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0" dirty="0" smtClean="0"/>
                        <a:t>11</a:t>
                      </a:r>
                      <a:endParaRPr lang="en-US" sz="2000" b="0" dirty="0"/>
                    </a:p>
                  </a:txBody>
                  <a:tcPr/>
                </a:tc>
                <a:tc>
                  <a:txBody>
                    <a:bodyPr/>
                    <a:lstStyle/>
                    <a:p>
                      <a:pPr algn="ctr"/>
                      <a:r>
                        <a:rPr lang="en-US" sz="2000" b="0" dirty="0" smtClean="0"/>
                        <a:t>12</a:t>
                      </a:r>
                      <a:endParaRPr lang="en-US" sz="2000" b="0" dirty="0"/>
                    </a:p>
                  </a:txBody>
                  <a:tcPr/>
                </a:tc>
                <a:tc>
                  <a:txBody>
                    <a:bodyPr/>
                    <a:lstStyle/>
                    <a:p>
                      <a:pPr algn="ctr"/>
                      <a:r>
                        <a:rPr lang="en-US" sz="2000" b="1" dirty="0" smtClean="0"/>
                        <a:t>13</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dirty="0" smtClean="0"/>
                        <a:t>6</a:t>
                      </a:r>
                      <a:endParaRPr lang="en-US" sz="20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863049"/>
              </p:ext>
            </p:extLst>
          </p:nvPr>
        </p:nvGraphicFramePr>
        <p:xfrm>
          <a:off x="1033054" y="5726294"/>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0" dirty="0" smtClean="0"/>
                        <a:t>11</a:t>
                      </a:r>
                      <a:endParaRPr lang="en-US" sz="2000" b="0" dirty="0"/>
                    </a:p>
                  </a:txBody>
                  <a:tcPr/>
                </a:tc>
                <a:tc>
                  <a:txBody>
                    <a:bodyPr/>
                    <a:lstStyle/>
                    <a:p>
                      <a:pPr algn="ctr"/>
                      <a:r>
                        <a:rPr lang="en-US" sz="2000" b="0" dirty="0" smtClean="0"/>
                        <a:t>12</a:t>
                      </a:r>
                      <a:endParaRPr lang="en-US" sz="2000" b="0" dirty="0"/>
                    </a:p>
                  </a:txBody>
                  <a:tcPr/>
                </a:tc>
                <a:tc>
                  <a:txBody>
                    <a:bodyPr/>
                    <a:lstStyle/>
                    <a:p>
                      <a:pPr algn="ctr"/>
                      <a:r>
                        <a:rPr lang="en-US" sz="2000" b="1" dirty="0" smtClean="0"/>
                        <a:t>5</a:t>
                      </a:r>
                      <a:endParaRPr lang="en-US" sz="2000" b="1" dirty="0"/>
                    </a:p>
                  </a:txBody>
                  <a:tcPr/>
                </a:tc>
                <a:tc>
                  <a:txBody>
                    <a:bodyPr/>
                    <a:lstStyle/>
                    <a:p>
                      <a:pPr algn="ctr"/>
                      <a:r>
                        <a:rPr lang="en-US" sz="2000" b="1" dirty="0" smtClean="0"/>
                        <a:t>13</a:t>
                      </a:r>
                      <a:endParaRPr lang="en-US" sz="2000" b="1" dirty="0"/>
                    </a:p>
                  </a:txBody>
                  <a:tcPr/>
                </a:tc>
                <a:tc>
                  <a:txBody>
                    <a:bodyPr/>
                    <a:lstStyle/>
                    <a:p>
                      <a:pPr algn="ctr"/>
                      <a:r>
                        <a:rPr lang="en-US" sz="2000" dirty="0" smtClean="0"/>
                        <a:t>6</a:t>
                      </a:r>
                      <a:endParaRPr lang="en-US" sz="2000" dirty="0"/>
                    </a:p>
                  </a:txBody>
                  <a:tcPr/>
                </a:tc>
              </a:tr>
            </a:tbl>
          </a:graphicData>
        </a:graphic>
      </p:graphicFrame>
    </p:spTree>
    <p:extLst>
      <p:ext uri="{BB962C8B-B14F-4D97-AF65-F5344CB8AC3E}">
        <p14:creationId xmlns:p14="http://schemas.microsoft.com/office/powerpoint/2010/main" val="4183282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2331FE3-C80D-17EF-70B6-0197BCEE8688}"/>
              </a:ext>
            </a:extLst>
          </p:cNvPr>
          <p:cNvSpPr>
            <a:spLocks noGrp="1" noChangeArrowheads="1"/>
          </p:cNvSpPr>
          <p:nvPr/>
        </p:nvSpPr>
        <p:spPr bwMode="auto">
          <a:xfrm>
            <a:off x="842211" y="372269"/>
            <a:ext cx="9254289"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a:lstStyle>
          <a:p>
            <a:pPr algn="l" eaLnBrk="1" hangingPunct="1"/>
            <a:r>
              <a:rPr lang="en-US" altLang="en-US" dirty="0">
                <a:latin typeface="Tahoma" panose="020B0604030504040204" pitchFamily="34" charset="0"/>
              </a:rPr>
              <a:t>Sorting</a:t>
            </a:r>
          </a:p>
        </p:txBody>
      </p:sp>
      <p:sp>
        <p:nvSpPr>
          <p:cNvPr id="3" name="Rectangle 2">
            <a:extLst>
              <a:ext uri="{FF2B5EF4-FFF2-40B4-BE49-F238E27FC236}">
                <a16:creationId xmlns="" xmlns:a16="http://schemas.microsoft.com/office/drawing/2014/main" id="{4B2C6C42-7CE7-1662-CB8A-170D41CCAC28}"/>
              </a:ext>
            </a:extLst>
          </p:cNvPr>
          <p:cNvSpPr>
            <a:spLocks noGrp="1" noChangeArrowheads="1"/>
          </p:cNvSpPr>
          <p:nvPr/>
        </p:nvSpPr>
        <p:spPr bwMode="auto">
          <a:xfrm>
            <a:off x="842211" y="1304131"/>
            <a:ext cx="1063591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EB641B"/>
              </a:buClr>
              <a:buSzPct val="95000"/>
              <a:buFont typeface="Wingdings 2" panose="05020102010507070707" pitchFamily="18" charset="2"/>
              <a:buChar char=""/>
              <a:defRPr sz="2200" kern="1200">
                <a:solidFill>
                  <a:schemeClr val="tx1"/>
                </a:solidFill>
                <a:latin typeface="+mn-lt"/>
                <a:ea typeface="MS PGothic" panose="020B0600070205080204" pitchFamily="34" charset="-128"/>
                <a:cs typeface="ＭＳ Ｐゴシック" charset="0"/>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kern="1200">
                <a:solidFill>
                  <a:schemeClr val="tx1"/>
                </a:solidFill>
                <a:latin typeface="+mn-lt"/>
                <a:ea typeface="MS PGothic" panose="020B0600070205080204" pitchFamily="34" charset="-128"/>
                <a:cs typeface="+mn-cs"/>
              </a:defRPr>
            </a:lvl3pPr>
            <a:lvl4pPr marL="1187450" indent="-209550" algn="l" rtl="0" eaLnBrk="0" fontAlgn="base" hangingPunct="0">
              <a:spcBef>
                <a:spcPct val="20000"/>
              </a:spcBef>
              <a:spcAft>
                <a:spcPct val="0"/>
              </a:spcAft>
              <a:buClr>
                <a:srgbClr val="EB641B"/>
              </a:buClr>
              <a:buSzPct val="65000"/>
              <a:buFont typeface="Wingdings 2" panose="05020102010507070707" pitchFamily="18" charset="2"/>
              <a:buChar char=""/>
              <a:defRPr sz="1700" kern="1200">
                <a:solidFill>
                  <a:schemeClr val="tx1"/>
                </a:solidFill>
                <a:latin typeface="+mn-lt"/>
                <a:ea typeface="MS PGothic" panose="020B0600070205080204" pitchFamily="34" charset="-128"/>
                <a:cs typeface="+mn-cs"/>
              </a:defRPr>
            </a:lvl4pPr>
            <a:lvl5pPr marL="1462088" indent="-209550" algn="l" rtl="0" eaLnBrk="0" fontAlgn="base" hangingPunct="0">
              <a:spcBef>
                <a:spcPct val="20000"/>
              </a:spcBef>
              <a:spcAft>
                <a:spcPct val="0"/>
              </a:spcAft>
              <a:buClr>
                <a:srgbClr val="39639D"/>
              </a:buClr>
              <a:buSzPct val="65000"/>
              <a:buFont typeface="Wingdings 2" panose="05020102010507070707" pitchFamily="18" charset="2"/>
              <a:buChar char=""/>
              <a:defRPr sz="1700" kern="1200">
                <a:solidFill>
                  <a:schemeClr val="tx1"/>
                </a:solidFill>
                <a:latin typeface="+mn-lt"/>
                <a:ea typeface="MS PGothic" panose="020B0600070205080204" pitchFamily="34" charset="-128"/>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en-US" altLang="en-US" sz="2800" dirty="0" smtClean="0">
                <a:latin typeface="Tahoma" panose="020B0604030504040204" pitchFamily="34" charset="0"/>
              </a:rPr>
              <a:t>Rearranging </a:t>
            </a:r>
            <a:r>
              <a:rPr lang="en-US" altLang="en-US" sz="2800" dirty="0">
                <a:latin typeface="Tahoma" panose="020B0604030504040204" pitchFamily="34" charset="0"/>
              </a:rPr>
              <a:t>the values in an array or collection into a specific order (usually into their "natural ordering").</a:t>
            </a:r>
          </a:p>
          <a:p>
            <a:pPr lvl="1" eaLnBrk="1" hangingPunct="1"/>
            <a:endParaRPr lang="en-US" altLang="en-US" sz="1000" dirty="0">
              <a:latin typeface="Tahoma" panose="020B0604030504040204" pitchFamily="34" charset="0"/>
            </a:endParaRPr>
          </a:p>
          <a:p>
            <a:pPr eaLnBrk="1" hangingPunct="1"/>
            <a:r>
              <a:rPr lang="en-US" altLang="en-US" sz="3000" dirty="0">
                <a:latin typeface="Tahoma" panose="020B0604030504040204" pitchFamily="34" charset="0"/>
              </a:rPr>
              <a:t>one of the fundamental problems in computer </a:t>
            </a:r>
            <a:r>
              <a:rPr lang="en-US" altLang="en-US" sz="3000" dirty="0" smtClean="0">
                <a:latin typeface="Tahoma" panose="020B0604030504040204" pitchFamily="34" charset="0"/>
              </a:rPr>
              <a:t>science </a:t>
            </a:r>
          </a:p>
          <a:p>
            <a:pPr eaLnBrk="1" hangingPunct="1"/>
            <a:r>
              <a:rPr lang="en-US" altLang="en-US" sz="2800" dirty="0" smtClean="0">
                <a:latin typeface="Tahoma" panose="020B0604030504040204" pitchFamily="34" charset="0"/>
              </a:rPr>
              <a:t>can </a:t>
            </a:r>
            <a:r>
              <a:rPr lang="en-US" altLang="en-US" sz="2800" dirty="0">
                <a:latin typeface="Tahoma" panose="020B0604030504040204" pitchFamily="34" charset="0"/>
              </a:rPr>
              <a:t>be solved in many ways:</a:t>
            </a:r>
          </a:p>
          <a:p>
            <a:pPr eaLnBrk="1" hangingPunct="1"/>
            <a:r>
              <a:rPr lang="en-US" altLang="en-US" sz="2800" dirty="0">
                <a:latin typeface="Tahoma" panose="020B0604030504040204" pitchFamily="34" charset="0"/>
              </a:rPr>
              <a:t>there are many sorting algorithms</a:t>
            </a:r>
          </a:p>
          <a:p>
            <a:pPr eaLnBrk="1" hangingPunct="1"/>
            <a:r>
              <a:rPr lang="en-US" altLang="en-US" sz="2800" dirty="0">
                <a:latin typeface="Tahoma" panose="020B0604030504040204" pitchFamily="34" charset="0"/>
              </a:rPr>
              <a:t>some are faster/slower than others</a:t>
            </a:r>
          </a:p>
          <a:p>
            <a:pPr eaLnBrk="1" hangingPunct="1"/>
            <a:r>
              <a:rPr lang="en-US" altLang="en-US" sz="2800" dirty="0">
                <a:latin typeface="Tahoma" panose="020B0604030504040204" pitchFamily="34" charset="0"/>
              </a:rPr>
              <a:t>some use more/less memory than others</a:t>
            </a:r>
          </a:p>
          <a:p>
            <a:pPr eaLnBrk="1" hangingPunct="1"/>
            <a:r>
              <a:rPr lang="en-US" altLang="en-US" sz="2800" dirty="0">
                <a:latin typeface="Tahoma" panose="020B0604030504040204" pitchFamily="34" charset="0"/>
              </a:rPr>
              <a:t>some work better with specific kinds of data</a:t>
            </a:r>
          </a:p>
          <a:p>
            <a:pPr eaLnBrk="1" hangingPunct="1"/>
            <a:r>
              <a:rPr lang="en-US" altLang="en-US" sz="2800" dirty="0">
                <a:latin typeface="Tahoma" panose="020B0604030504040204" pitchFamily="34" charset="0"/>
              </a:rPr>
              <a:t>some can utilize multiple computers / processors, ...</a:t>
            </a:r>
          </a:p>
        </p:txBody>
      </p:sp>
    </p:spTree>
    <p:extLst>
      <p:ext uri="{BB962C8B-B14F-4D97-AF65-F5344CB8AC3E}">
        <p14:creationId xmlns:p14="http://schemas.microsoft.com/office/powerpoint/2010/main" val="405423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pPr fontAlgn="base"/>
            <a:r>
              <a:rPr lang="en-US" b="1" dirty="0"/>
              <a:t>Working of Insertion Sort</a:t>
            </a:r>
          </a:p>
        </p:txBody>
      </p:sp>
      <p:sp>
        <p:nvSpPr>
          <p:cNvPr id="3" name="Content Placeholder 2"/>
          <p:cNvSpPr>
            <a:spLocks noGrp="1"/>
          </p:cNvSpPr>
          <p:nvPr>
            <p:ph idx="1"/>
          </p:nvPr>
        </p:nvSpPr>
        <p:spPr>
          <a:xfrm>
            <a:off x="613954" y="1214846"/>
            <a:ext cx="11090366" cy="5643154"/>
          </a:xfrm>
        </p:spPr>
        <p:txBody>
          <a:bodyPr>
            <a:normAutofit/>
          </a:bodyPr>
          <a:lstStyle/>
          <a:p>
            <a:pPr marL="0" indent="0" fontAlgn="base">
              <a:buNone/>
            </a:pPr>
            <a:r>
              <a:rPr lang="en-US" i="1" dirty="0" smtClean="0"/>
              <a:t>After </a:t>
            </a:r>
            <a:r>
              <a:rPr lang="en-US" i="1" dirty="0"/>
              <a:t>swapping, elements 12 and 5 are not sorted, thus swap </a:t>
            </a:r>
            <a:r>
              <a:rPr lang="en-US" i="1" dirty="0" smtClean="0"/>
              <a:t>again.</a:t>
            </a:r>
            <a:endParaRPr lang="en-US" i="1" dirty="0"/>
          </a:p>
          <a:p>
            <a:pPr marL="0" indent="0">
              <a:buNone/>
            </a:pPr>
            <a:endParaRPr lang="en-US" i="1" dirty="0"/>
          </a:p>
          <a:p>
            <a:pPr marL="0" indent="0" fontAlgn="base">
              <a:buNone/>
            </a:pPr>
            <a:r>
              <a:rPr lang="en-US" i="1" dirty="0"/>
              <a:t>Here, again 11 and 5 are not sorted, hence swap </a:t>
            </a:r>
            <a:r>
              <a:rPr lang="en-US" i="1" dirty="0" smtClean="0"/>
              <a:t>again.</a:t>
            </a:r>
            <a:endParaRPr lang="en-US" i="1" dirty="0"/>
          </a:p>
          <a:p>
            <a:pPr marL="0" indent="0">
              <a:buNone/>
            </a:pPr>
            <a:endParaRPr lang="en-US" i="1" dirty="0" smtClean="0"/>
          </a:p>
          <a:p>
            <a:pPr marL="0" indent="0" fontAlgn="base">
              <a:buNone/>
            </a:pPr>
            <a:r>
              <a:rPr lang="en-US" i="1" dirty="0"/>
              <a:t>Here, 5 is at its correct </a:t>
            </a:r>
            <a:r>
              <a:rPr lang="en-US" i="1" dirty="0" smtClean="0"/>
              <a:t>position.</a:t>
            </a:r>
            <a:endParaRPr lang="en-US" i="1" dirty="0"/>
          </a:p>
          <a:p>
            <a:pPr marL="0" indent="0">
              <a:buNone/>
            </a:pPr>
            <a:r>
              <a:rPr lang="en-US" b="1" i="1" dirty="0">
                <a:solidFill>
                  <a:srgbClr val="FF0000"/>
                </a:solidFill>
              </a:rPr>
              <a:t>Fourth Pass:</a:t>
            </a:r>
            <a:endParaRPr lang="en-US" i="1" dirty="0" smtClean="0">
              <a:solidFill>
                <a:srgbClr val="FF0000"/>
              </a:solidFill>
            </a:endParaRPr>
          </a:p>
          <a:p>
            <a:pPr fontAlgn="base"/>
            <a:r>
              <a:rPr lang="en-US" i="1" dirty="0" smtClean="0"/>
              <a:t>The </a:t>
            </a:r>
            <a:r>
              <a:rPr lang="en-US" i="1" dirty="0"/>
              <a:t>elements which are present in the sorted sub-array are </a:t>
            </a:r>
            <a:r>
              <a:rPr lang="en-US" b="1" i="1" dirty="0"/>
              <a:t>5, 11 </a:t>
            </a:r>
            <a:r>
              <a:rPr lang="en-US" i="1" dirty="0"/>
              <a:t>and </a:t>
            </a:r>
            <a:r>
              <a:rPr lang="en-US" b="1" i="1" dirty="0"/>
              <a:t>12</a:t>
            </a:r>
            <a:endParaRPr lang="en-US" i="1" dirty="0"/>
          </a:p>
          <a:p>
            <a:pPr fontAlgn="base"/>
            <a:r>
              <a:rPr lang="en-US" i="1" dirty="0"/>
              <a:t>Moving to the next two elements 13 and 6</a:t>
            </a:r>
          </a:p>
          <a:p>
            <a:pPr marL="0" indent="0" fontAlgn="base">
              <a:buNone/>
            </a:pPr>
            <a:endParaRPr lang="en-US" i="1" dirty="0"/>
          </a:p>
          <a:p>
            <a:pPr marL="0" indent="0" fontAlgn="base">
              <a:buNone/>
            </a:pPr>
            <a:r>
              <a:rPr lang="en-US" i="1" dirty="0"/>
              <a:t>Clearly, they are not sorted, thus perform swap between both</a:t>
            </a:r>
          </a:p>
          <a:p>
            <a:pPr marL="0" indent="0" fontAlgn="base">
              <a:buNone/>
            </a:pPr>
            <a:endParaRPr lang="en-US" i="1" dirty="0"/>
          </a:p>
          <a:p>
            <a:pPr marL="0" indent="0">
              <a:buNone/>
            </a:pP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086538841"/>
              </p:ext>
            </p:extLst>
          </p:nvPr>
        </p:nvGraphicFramePr>
        <p:xfrm>
          <a:off x="838200" y="1794374"/>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0" dirty="0" smtClean="0"/>
                        <a:t>11</a:t>
                      </a:r>
                      <a:endParaRPr lang="en-US" sz="2000" b="0" dirty="0"/>
                    </a:p>
                  </a:txBody>
                  <a:tcPr/>
                </a:tc>
                <a:tc>
                  <a:txBody>
                    <a:bodyPr/>
                    <a:lstStyle/>
                    <a:p>
                      <a:pPr algn="ctr"/>
                      <a:r>
                        <a:rPr lang="en-US" sz="2000" b="1" dirty="0" smtClean="0"/>
                        <a:t>5</a:t>
                      </a:r>
                      <a:endParaRPr lang="en-US" sz="2000" b="1" dirty="0"/>
                    </a:p>
                  </a:txBody>
                  <a:tcPr/>
                </a:tc>
                <a:tc>
                  <a:txBody>
                    <a:bodyPr/>
                    <a:lstStyle/>
                    <a:p>
                      <a:pPr algn="ctr"/>
                      <a:r>
                        <a:rPr lang="en-US" sz="2000" b="1" dirty="0" smtClean="0"/>
                        <a:t>12</a:t>
                      </a:r>
                      <a:endParaRPr lang="en-US" sz="2000" b="1" dirty="0"/>
                    </a:p>
                  </a:txBody>
                  <a:tcPr/>
                </a:tc>
                <a:tc>
                  <a:txBody>
                    <a:bodyPr/>
                    <a:lstStyle/>
                    <a:p>
                      <a:pPr algn="ctr"/>
                      <a:r>
                        <a:rPr lang="en-US" sz="2000" b="0" dirty="0" smtClean="0"/>
                        <a:t>13</a:t>
                      </a:r>
                      <a:endParaRPr lang="en-US" sz="2000" b="0" dirty="0"/>
                    </a:p>
                  </a:txBody>
                  <a:tcPr/>
                </a:tc>
                <a:tc>
                  <a:txBody>
                    <a:bodyPr/>
                    <a:lstStyle/>
                    <a:p>
                      <a:pPr algn="ctr"/>
                      <a:r>
                        <a:rPr lang="en-US" sz="2000" dirty="0" smtClean="0"/>
                        <a:t>6</a:t>
                      </a:r>
                      <a:endParaRPr lang="en-US" sz="2000" dirty="0"/>
                    </a:p>
                  </a:txBody>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646994074"/>
              </p:ext>
            </p:extLst>
          </p:nvPr>
        </p:nvGraphicFramePr>
        <p:xfrm>
          <a:off x="830580" y="2724014"/>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1" dirty="0" smtClean="0"/>
                        <a:t>5</a:t>
                      </a:r>
                      <a:endParaRPr lang="en-US" sz="2000" b="1" dirty="0"/>
                    </a:p>
                  </a:txBody>
                  <a:tcPr/>
                </a:tc>
                <a:tc>
                  <a:txBody>
                    <a:bodyPr/>
                    <a:lstStyle/>
                    <a:p>
                      <a:pPr algn="ctr"/>
                      <a:r>
                        <a:rPr lang="en-US" sz="2000" b="1" dirty="0" smtClean="0"/>
                        <a:t>11</a:t>
                      </a:r>
                      <a:endParaRPr lang="en-US" sz="2000" b="1" dirty="0"/>
                    </a:p>
                  </a:txBody>
                  <a:tcPr/>
                </a:tc>
                <a:tc>
                  <a:txBody>
                    <a:bodyPr/>
                    <a:lstStyle/>
                    <a:p>
                      <a:pPr algn="ctr"/>
                      <a:r>
                        <a:rPr lang="en-US" sz="2000" b="0" dirty="0" smtClean="0"/>
                        <a:t>12</a:t>
                      </a:r>
                      <a:endParaRPr lang="en-US" sz="2000" b="0" dirty="0"/>
                    </a:p>
                  </a:txBody>
                  <a:tcPr/>
                </a:tc>
                <a:tc>
                  <a:txBody>
                    <a:bodyPr/>
                    <a:lstStyle/>
                    <a:p>
                      <a:pPr algn="ctr"/>
                      <a:r>
                        <a:rPr lang="en-US" sz="2000" b="0" dirty="0" smtClean="0"/>
                        <a:t>13</a:t>
                      </a:r>
                      <a:endParaRPr lang="en-US" sz="2000" b="0" dirty="0"/>
                    </a:p>
                  </a:txBody>
                  <a:tcPr/>
                </a:tc>
                <a:tc>
                  <a:txBody>
                    <a:bodyPr/>
                    <a:lstStyle/>
                    <a:p>
                      <a:pPr algn="ctr"/>
                      <a:r>
                        <a:rPr lang="en-US" sz="2000" dirty="0" smtClean="0"/>
                        <a:t>6</a:t>
                      </a:r>
                      <a:endParaRPr lang="en-US" sz="2000" dirty="0"/>
                    </a:p>
                  </a:txBody>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918731636"/>
              </p:ext>
            </p:extLst>
          </p:nvPr>
        </p:nvGraphicFramePr>
        <p:xfrm>
          <a:off x="838200" y="5413874"/>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0" dirty="0" smtClean="0"/>
                        <a:t>5</a:t>
                      </a:r>
                      <a:endParaRPr lang="en-US" sz="2000" b="0" dirty="0"/>
                    </a:p>
                  </a:txBody>
                  <a:tcPr/>
                </a:tc>
                <a:tc>
                  <a:txBody>
                    <a:bodyPr/>
                    <a:lstStyle/>
                    <a:p>
                      <a:pPr algn="ctr"/>
                      <a:r>
                        <a:rPr lang="en-US" sz="2000" b="0" dirty="0" smtClean="0"/>
                        <a:t>11</a:t>
                      </a:r>
                      <a:endParaRPr lang="en-US" sz="2000" b="0" dirty="0"/>
                    </a:p>
                  </a:txBody>
                  <a:tcPr/>
                </a:tc>
                <a:tc>
                  <a:txBody>
                    <a:bodyPr/>
                    <a:lstStyle/>
                    <a:p>
                      <a:pPr algn="ctr"/>
                      <a:r>
                        <a:rPr lang="en-US" sz="2000" b="0" dirty="0" smtClean="0"/>
                        <a:t>12</a:t>
                      </a:r>
                      <a:endParaRPr lang="en-US" sz="2000" b="0" dirty="0"/>
                    </a:p>
                  </a:txBody>
                  <a:tcPr/>
                </a:tc>
                <a:tc>
                  <a:txBody>
                    <a:bodyPr/>
                    <a:lstStyle/>
                    <a:p>
                      <a:pPr algn="ctr"/>
                      <a:r>
                        <a:rPr lang="en-US" sz="2000" b="1" dirty="0" smtClean="0"/>
                        <a:t>13</a:t>
                      </a:r>
                      <a:endParaRPr lang="en-US" sz="2000" b="1" dirty="0"/>
                    </a:p>
                  </a:txBody>
                  <a:tcPr/>
                </a:tc>
                <a:tc>
                  <a:txBody>
                    <a:bodyPr/>
                    <a:lstStyle/>
                    <a:p>
                      <a:pPr algn="ctr"/>
                      <a:r>
                        <a:rPr lang="en-US" sz="2000" b="1" dirty="0" smtClean="0"/>
                        <a:t>6</a:t>
                      </a:r>
                      <a:endParaRPr lang="en-US" sz="2000" b="1"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329073580"/>
              </p:ext>
            </p:extLst>
          </p:nvPr>
        </p:nvGraphicFramePr>
        <p:xfrm>
          <a:off x="830580" y="6389234"/>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0" dirty="0" smtClean="0"/>
                        <a:t>5</a:t>
                      </a:r>
                      <a:endParaRPr lang="en-US" sz="2000" b="0" dirty="0"/>
                    </a:p>
                  </a:txBody>
                  <a:tcPr/>
                </a:tc>
                <a:tc>
                  <a:txBody>
                    <a:bodyPr/>
                    <a:lstStyle/>
                    <a:p>
                      <a:pPr algn="ctr"/>
                      <a:r>
                        <a:rPr lang="en-US" sz="2000" b="0" dirty="0" smtClean="0"/>
                        <a:t>11</a:t>
                      </a:r>
                      <a:endParaRPr lang="en-US" sz="2000" b="0" dirty="0"/>
                    </a:p>
                  </a:txBody>
                  <a:tcPr/>
                </a:tc>
                <a:tc>
                  <a:txBody>
                    <a:bodyPr/>
                    <a:lstStyle/>
                    <a:p>
                      <a:pPr algn="ctr"/>
                      <a:r>
                        <a:rPr lang="en-US" sz="2000" b="0" dirty="0" smtClean="0"/>
                        <a:t>12</a:t>
                      </a:r>
                      <a:endParaRPr lang="en-US" sz="2000" b="0" dirty="0"/>
                    </a:p>
                  </a:txBody>
                  <a:tcPr/>
                </a:tc>
                <a:tc>
                  <a:txBody>
                    <a:bodyPr/>
                    <a:lstStyle/>
                    <a:p>
                      <a:pPr algn="ctr"/>
                      <a:r>
                        <a:rPr lang="en-US" sz="2000" b="1" dirty="0" smtClean="0"/>
                        <a:t>6</a:t>
                      </a:r>
                      <a:endParaRPr lang="en-US" sz="2000" b="1" dirty="0"/>
                    </a:p>
                  </a:txBody>
                  <a:tcPr/>
                </a:tc>
                <a:tc>
                  <a:txBody>
                    <a:bodyPr/>
                    <a:lstStyle/>
                    <a:p>
                      <a:pPr algn="ctr"/>
                      <a:r>
                        <a:rPr lang="en-US" sz="2000" b="1" dirty="0" smtClean="0"/>
                        <a:t>13</a:t>
                      </a:r>
                      <a:endParaRPr lang="en-US" sz="2000" b="1" dirty="0"/>
                    </a:p>
                  </a:txBody>
                  <a:tcPr/>
                </a:tc>
              </a:tr>
            </a:tbl>
          </a:graphicData>
        </a:graphic>
      </p:graphicFrame>
    </p:spTree>
    <p:extLst>
      <p:ext uri="{BB962C8B-B14F-4D97-AF65-F5344CB8AC3E}">
        <p14:creationId xmlns:p14="http://schemas.microsoft.com/office/powerpoint/2010/main" val="614376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pPr fontAlgn="base"/>
            <a:r>
              <a:rPr lang="en-US" b="1" dirty="0"/>
              <a:t>Working of Insertion Sort</a:t>
            </a:r>
          </a:p>
        </p:txBody>
      </p:sp>
      <p:sp>
        <p:nvSpPr>
          <p:cNvPr id="3" name="Content Placeholder 2"/>
          <p:cNvSpPr>
            <a:spLocks noGrp="1"/>
          </p:cNvSpPr>
          <p:nvPr>
            <p:ph idx="1"/>
          </p:nvPr>
        </p:nvSpPr>
        <p:spPr>
          <a:xfrm>
            <a:off x="613954" y="1214846"/>
            <a:ext cx="11090366" cy="5643154"/>
          </a:xfrm>
        </p:spPr>
        <p:txBody>
          <a:bodyPr>
            <a:normAutofit/>
          </a:bodyPr>
          <a:lstStyle/>
          <a:p>
            <a:pPr marL="0" indent="0" fontAlgn="base">
              <a:buNone/>
            </a:pPr>
            <a:r>
              <a:rPr lang="en-US" i="1" dirty="0" smtClean="0"/>
              <a:t>We need two more swapping between 12 and 6; then between 11 and 6.</a:t>
            </a:r>
          </a:p>
          <a:p>
            <a:pPr marL="0" indent="0" fontAlgn="base">
              <a:buNone/>
            </a:pPr>
            <a:endParaRPr lang="en-US" i="1" dirty="0"/>
          </a:p>
          <a:p>
            <a:pPr marL="0" indent="0" fontAlgn="base">
              <a:buNone/>
            </a:pPr>
            <a:endParaRPr lang="en-US" i="1" dirty="0" smtClean="0"/>
          </a:p>
          <a:p>
            <a:pPr marL="0" indent="0" fontAlgn="base">
              <a:buNone/>
            </a:pPr>
            <a:endParaRPr lang="en-US" i="1" dirty="0"/>
          </a:p>
          <a:p>
            <a:pPr marL="0" indent="0" fontAlgn="base">
              <a:buNone/>
            </a:pPr>
            <a:r>
              <a:rPr lang="en-US" i="1" dirty="0" smtClean="0"/>
              <a:t>Finally</a:t>
            </a:r>
            <a:r>
              <a:rPr lang="en-US" i="1" dirty="0"/>
              <a:t>, the array is completely sorted</a:t>
            </a:r>
            <a:r>
              <a:rPr lang="en-US" i="1" dirty="0" smtClean="0"/>
              <a:t>.</a:t>
            </a:r>
          </a:p>
          <a:p>
            <a:pPr marL="0" indent="0" fontAlgn="base">
              <a:buNone/>
            </a:pPr>
            <a:endParaRPr lang="en-US" sz="1400" i="1" dirty="0"/>
          </a:p>
          <a:p>
            <a:pPr fontAlgn="base"/>
            <a:r>
              <a:rPr lang="en-US" b="1" dirty="0"/>
              <a:t>Time Complexity of Insertion Sort</a:t>
            </a:r>
          </a:p>
          <a:p>
            <a:pPr lvl="1" fontAlgn="base"/>
            <a:r>
              <a:rPr lang="en-US" dirty="0"/>
              <a:t>The </a:t>
            </a:r>
            <a:r>
              <a:rPr lang="en-US" b="1" dirty="0"/>
              <a:t>worst-case</a:t>
            </a:r>
            <a:r>
              <a:rPr lang="en-US" dirty="0"/>
              <a:t> time complexity of the Insertion sort is </a:t>
            </a:r>
            <a:r>
              <a:rPr lang="en-US" b="1" dirty="0" smtClean="0"/>
              <a:t>O(n</a:t>
            </a:r>
            <a:r>
              <a:rPr lang="en-US" b="1" baseline="30000" dirty="0" smtClean="0"/>
              <a:t>2</a:t>
            </a:r>
            <a:r>
              <a:rPr lang="en-US" b="1" dirty="0" smtClean="0"/>
              <a:t>)</a:t>
            </a:r>
            <a:endParaRPr lang="en-US" dirty="0"/>
          </a:p>
          <a:p>
            <a:pPr lvl="1" fontAlgn="base"/>
            <a:r>
              <a:rPr lang="en-US" dirty="0"/>
              <a:t>The </a:t>
            </a:r>
            <a:r>
              <a:rPr lang="en-US" b="1" dirty="0"/>
              <a:t>average case</a:t>
            </a:r>
            <a:r>
              <a:rPr lang="en-US" dirty="0"/>
              <a:t> time complexity of the Insertion sort is </a:t>
            </a:r>
            <a:r>
              <a:rPr lang="en-US" b="1" dirty="0" smtClean="0"/>
              <a:t>O(n</a:t>
            </a:r>
            <a:r>
              <a:rPr lang="en-US" b="1" baseline="30000" dirty="0" smtClean="0"/>
              <a:t>2</a:t>
            </a:r>
            <a:r>
              <a:rPr lang="en-US" b="1" dirty="0" smtClean="0"/>
              <a:t>)</a:t>
            </a:r>
            <a:endParaRPr lang="en-US" dirty="0"/>
          </a:p>
          <a:p>
            <a:pPr lvl="1" fontAlgn="base"/>
            <a:r>
              <a:rPr lang="en-US" dirty="0"/>
              <a:t>The time complexity of the </a:t>
            </a:r>
            <a:r>
              <a:rPr lang="en-US" b="1" dirty="0"/>
              <a:t>best case</a:t>
            </a:r>
            <a:r>
              <a:rPr lang="en-US" dirty="0"/>
              <a:t> is </a:t>
            </a:r>
            <a:r>
              <a:rPr lang="en-US" b="1" dirty="0" smtClean="0"/>
              <a:t>O(n)</a:t>
            </a:r>
            <a:r>
              <a:rPr lang="en-US" dirty="0" smtClean="0"/>
              <a:t>.</a:t>
            </a:r>
            <a:endParaRPr lang="en-US" dirty="0"/>
          </a:p>
          <a:p>
            <a:pPr fontAlgn="base"/>
            <a:r>
              <a:rPr lang="en-US" b="1" dirty="0"/>
              <a:t>Space Complexity of Insertion Sort</a:t>
            </a:r>
          </a:p>
          <a:p>
            <a:pPr lvl="1" fontAlgn="base"/>
            <a:r>
              <a:rPr lang="en-US" dirty="0"/>
              <a:t>The auxiliary space complexity of Insertion Sort is</a:t>
            </a:r>
            <a:r>
              <a:rPr lang="en-US" b="1" dirty="0"/>
              <a:t> O(1)</a:t>
            </a:r>
            <a:endParaRPr lang="en-US" dirty="0"/>
          </a:p>
          <a:p>
            <a:pPr marL="0" indent="0" fontAlgn="base">
              <a:buNone/>
            </a:pPr>
            <a:endParaRPr lang="en-US" i="1" dirty="0"/>
          </a:p>
          <a:p>
            <a:pPr marL="0" indent="0">
              <a:buNone/>
            </a:pPr>
            <a:endParaRPr lang="en-US" i="1" dirty="0"/>
          </a:p>
          <a:p>
            <a:pPr marL="0" indent="0" fontAlgn="base">
              <a:buNone/>
            </a:pPr>
            <a:endParaRPr lang="en-US" i="1" dirty="0"/>
          </a:p>
          <a:p>
            <a:pPr marL="0" indent="0">
              <a:buNone/>
            </a:pPr>
            <a:endParaRPr lang="en-US" dirty="0"/>
          </a:p>
        </p:txBody>
      </p:sp>
      <p:graphicFrame>
        <p:nvGraphicFramePr>
          <p:cNvPr id="28" name="Table 27"/>
          <p:cNvGraphicFramePr>
            <a:graphicFrameLocks noGrp="1"/>
          </p:cNvGraphicFramePr>
          <p:nvPr>
            <p:extLst>
              <p:ext uri="{D42A27DB-BD31-4B8C-83A1-F6EECF244321}">
                <p14:modId xmlns:p14="http://schemas.microsoft.com/office/powerpoint/2010/main" val="4246157437"/>
              </p:ext>
            </p:extLst>
          </p:nvPr>
        </p:nvGraphicFramePr>
        <p:xfrm>
          <a:off x="838200" y="1931534"/>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0" dirty="0" smtClean="0"/>
                        <a:t>5</a:t>
                      </a:r>
                      <a:endParaRPr lang="en-US" sz="2000" b="0" dirty="0"/>
                    </a:p>
                  </a:txBody>
                  <a:tcPr/>
                </a:tc>
                <a:tc>
                  <a:txBody>
                    <a:bodyPr/>
                    <a:lstStyle/>
                    <a:p>
                      <a:pPr algn="ctr"/>
                      <a:r>
                        <a:rPr lang="en-US" sz="2000" b="0" dirty="0" smtClean="0"/>
                        <a:t>11</a:t>
                      </a:r>
                      <a:endParaRPr lang="en-US" sz="2000" b="0" dirty="0"/>
                    </a:p>
                  </a:txBody>
                  <a:tcPr/>
                </a:tc>
                <a:tc>
                  <a:txBody>
                    <a:bodyPr/>
                    <a:lstStyle/>
                    <a:p>
                      <a:pPr algn="ctr"/>
                      <a:r>
                        <a:rPr lang="en-US" sz="2000" b="1" dirty="0" smtClean="0"/>
                        <a:t>6</a:t>
                      </a:r>
                      <a:endParaRPr lang="en-US" sz="2000" b="1" dirty="0"/>
                    </a:p>
                  </a:txBody>
                  <a:tcPr/>
                </a:tc>
                <a:tc>
                  <a:txBody>
                    <a:bodyPr/>
                    <a:lstStyle/>
                    <a:p>
                      <a:pPr algn="ctr"/>
                      <a:r>
                        <a:rPr lang="en-US" sz="2000" b="1" dirty="0" smtClean="0"/>
                        <a:t>12</a:t>
                      </a:r>
                      <a:endParaRPr lang="en-US" sz="2000" b="1" dirty="0"/>
                    </a:p>
                  </a:txBody>
                  <a:tcPr/>
                </a:tc>
                <a:tc>
                  <a:txBody>
                    <a:bodyPr/>
                    <a:lstStyle/>
                    <a:p>
                      <a:pPr algn="ctr"/>
                      <a:r>
                        <a:rPr lang="en-US" sz="2000" b="0" dirty="0" smtClean="0"/>
                        <a:t>13</a:t>
                      </a:r>
                      <a:endParaRPr lang="en-US" sz="2000" b="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52804541"/>
              </p:ext>
            </p:extLst>
          </p:nvPr>
        </p:nvGraphicFramePr>
        <p:xfrm>
          <a:off x="876300" y="2671760"/>
          <a:ext cx="7185660" cy="396240"/>
        </p:xfrm>
        <a:graphic>
          <a:graphicData uri="http://schemas.openxmlformats.org/drawingml/2006/table">
            <a:tbl>
              <a:tblPr firstRow="1" bandRow="1">
                <a:tableStyleId>{5940675A-B579-460E-94D1-54222C63F5DA}</a:tableStyleId>
              </a:tblPr>
              <a:tblGrid>
                <a:gridCol w="1437132"/>
                <a:gridCol w="1437132"/>
                <a:gridCol w="1437132"/>
                <a:gridCol w="1437132"/>
                <a:gridCol w="1437132"/>
              </a:tblGrid>
              <a:tr h="370840">
                <a:tc>
                  <a:txBody>
                    <a:bodyPr/>
                    <a:lstStyle/>
                    <a:p>
                      <a:pPr algn="ctr"/>
                      <a:r>
                        <a:rPr lang="en-US" sz="2000" b="0" dirty="0" smtClean="0"/>
                        <a:t>5</a:t>
                      </a:r>
                      <a:endParaRPr lang="en-US" sz="2000" b="0" dirty="0"/>
                    </a:p>
                  </a:txBody>
                  <a:tcPr/>
                </a:tc>
                <a:tc>
                  <a:txBody>
                    <a:bodyPr/>
                    <a:lstStyle/>
                    <a:p>
                      <a:pPr algn="ctr"/>
                      <a:r>
                        <a:rPr lang="en-US" sz="2000" b="1" dirty="0" smtClean="0"/>
                        <a:t>6</a:t>
                      </a:r>
                      <a:endParaRPr lang="en-US" sz="2000" b="1" dirty="0"/>
                    </a:p>
                  </a:txBody>
                  <a:tcPr/>
                </a:tc>
                <a:tc>
                  <a:txBody>
                    <a:bodyPr/>
                    <a:lstStyle/>
                    <a:p>
                      <a:pPr algn="ctr"/>
                      <a:r>
                        <a:rPr lang="en-US" sz="2000" b="1" dirty="0" smtClean="0"/>
                        <a:t>11</a:t>
                      </a:r>
                      <a:endParaRPr lang="en-US" sz="2000" b="1" dirty="0"/>
                    </a:p>
                  </a:txBody>
                  <a:tcPr/>
                </a:tc>
                <a:tc>
                  <a:txBody>
                    <a:bodyPr/>
                    <a:lstStyle/>
                    <a:p>
                      <a:pPr algn="ctr"/>
                      <a:r>
                        <a:rPr lang="en-US" sz="2000" b="0" dirty="0" smtClean="0"/>
                        <a:t>12</a:t>
                      </a:r>
                      <a:endParaRPr lang="en-US" sz="2000" b="0" dirty="0"/>
                    </a:p>
                  </a:txBody>
                  <a:tcPr/>
                </a:tc>
                <a:tc>
                  <a:txBody>
                    <a:bodyPr/>
                    <a:lstStyle/>
                    <a:p>
                      <a:pPr algn="ctr"/>
                      <a:r>
                        <a:rPr lang="en-US" sz="2000" b="0" dirty="0" smtClean="0"/>
                        <a:t>13</a:t>
                      </a:r>
                      <a:endParaRPr lang="en-US" sz="2000" b="0" dirty="0"/>
                    </a:p>
                  </a:txBody>
                  <a:tcPr/>
                </a:tc>
              </a:tr>
            </a:tbl>
          </a:graphicData>
        </a:graphic>
      </p:graphicFrame>
    </p:spTree>
    <p:extLst>
      <p:ext uri="{BB962C8B-B14F-4D97-AF65-F5344CB8AC3E}">
        <p14:creationId xmlns:p14="http://schemas.microsoft.com/office/powerpoint/2010/main" val="2571478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2D24-6B13-4D81-D916-9CD95DD92DD5}"/>
              </a:ext>
            </a:extLst>
          </p:cNvPr>
          <p:cNvSpPr>
            <a:spLocks noGrp="1"/>
          </p:cNvSpPr>
          <p:nvPr>
            <p:ph type="ctrTitle"/>
          </p:nvPr>
        </p:nvSpPr>
        <p:spPr/>
        <p:txBody>
          <a:bodyPr/>
          <a:lstStyle/>
          <a:p>
            <a:pPr algn="l"/>
            <a:r>
              <a:rPr lang="en-US" dirty="0">
                <a:solidFill>
                  <a:srgbClr val="00B050"/>
                </a:solidFill>
              </a:rPr>
              <a:t>Sorting Algorithms</a:t>
            </a:r>
          </a:p>
        </p:txBody>
      </p:sp>
      <p:sp>
        <p:nvSpPr>
          <p:cNvPr id="3" name="Subtitle 2">
            <a:extLst>
              <a:ext uri="{FF2B5EF4-FFF2-40B4-BE49-F238E27FC236}">
                <a16:creationId xmlns="" xmlns:a16="http://schemas.microsoft.com/office/drawing/2014/main" id="{9EAD19A7-D9E8-E664-02C4-574C9F36DAD6}"/>
              </a:ext>
            </a:extLst>
          </p:cNvPr>
          <p:cNvSpPr>
            <a:spLocks noGrp="1"/>
          </p:cNvSpPr>
          <p:nvPr>
            <p:ph type="subTitle" idx="1"/>
          </p:nvPr>
        </p:nvSpPr>
        <p:spPr/>
        <p:txBody>
          <a:bodyPr/>
          <a:lstStyle/>
          <a:p>
            <a:pPr algn="l"/>
            <a:r>
              <a:rPr lang="en-US" dirty="0">
                <a:solidFill>
                  <a:schemeClr val="accent1"/>
                </a:solidFill>
              </a:rPr>
              <a:t>Merge Sort</a:t>
            </a:r>
          </a:p>
        </p:txBody>
      </p:sp>
    </p:spTree>
    <p:extLst>
      <p:ext uri="{BB962C8B-B14F-4D97-AF65-F5344CB8AC3E}">
        <p14:creationId xmlns:p14="http://schemas.microsoft.com/office/powerpoint/2010/main" val="4200524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13CBDE2-7651-D10B-EBDB-82E346505EEB}"/>
              </a:ext>
            </a:extLst>
          </p:cNvPr>
          <p:cNvSpPr>
            <a:spLocks noGrp="1" noChangeArrowheads="1"/>
          </p:cNvSpPr>
          <p:nvPr/>
        </p:nvSpPr>
        <p:spPr bwMode="auto">
          <a:xfrm>
            <a:off x="606425" y="372269"/>
            <a:ext cx="104766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a:lstStyle>
          <a:p>
            <a:pPr algn="l" eaLnBrk="1" hangingPunct="1"/>
            <a:r>
              <a:rPr lang="en-US" altLang="en-US" dirty="0">
                <a:latin typeface="Tahoma" panose="020B0604030504040204" pitchFamily="34" charset="0"/>
              </a:rPr>
              <a:t>Merge sort</a:t>
            </a:r>
          </a:p>
        </p:txBody>
      </p:sp>
      <p:sp>
        <p:nvSpPr>
          <p:cNvPr id="3" name="Rectangle 2">
            <a:extLst>
              <a:ext uri="{FF2B5EF4-FFF2-40B4-BE49-F238E27FC236}">
                <a16:creationId xmlns="" xmlns:a16="http://schemas.microsoft.com/office/drawing/2014/main" id="{9AA34B36-E0BC-6730-AD1B-A9FA89F56D67}"/>
              </a:ext>
            </a:extLst>
          </p:cNvPr>
          <p:cNvSpPr>
            <a:spLocks noGrp="1" noChangeArrowheads="1"/>
          </p:cNvSpPr>
          <p:nvPr/>
        </p:nvSpPr>
        <p:spPr bwMode="auto">
          <a:xfrm>
            <a:off x="606425" y="1304131"/>
            <a:ext cx="1101608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EB641B"/>
              </a:buClr>
              <a:buSzPct val="95000"/>
              <a:buFont typeface="Wingdings 2" panose="05020102010507070707" pitchFamily="18" charset="2"/>
              <a:buChar char=""/>
              <a:defRPr sz="2200" kern="1200">
                <a:solidFill>
                  <a:schemeClr val="tx1"/>
                </a:solidFill>
                <a:latin typeface="+mn-lt"/>
                <a:ea typeface="MS PGothic" panose="020B0600070205080204" pitchFamily="34" charset="-128"/>
                <a:cs typeface="ＭＳ Ｐゴシック" charset="0"/>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kern="1200">
                <a:solidFill>
                  <a:schemeClr val="tx1"/>
                </a:solidFill>
                <a:latin typeface="+mn-lt"/>
                <a:ea typeface="MS PGothic" panose="020B0600070205080204" pitchFamily="34" charset="-128"/>
                <a:cs typeface="+mn-cs"/>
              </a:defRPr>
            </a:lvl3pPr>
            <a:lvl4pPr marL="1187450" indent="-209550" algn="l" rtl="0" eaLnBrk="0" fontAlgn="base" hangingPunct="0">
              <a:spcBef>
                <a:spcPct val="20000"/>
              </a:spcBef>
              <a:spcAft>
                <a:spcPct val="0"/>
              </a:spcAft>
              <a:buClr>
                <a:srgbClr val="EB641B"/>
              </a:buClr>
              <a:buSzPct val="65000"/>
              <a:buFont typeface="Wingdings 2" panose="05020102010507070707" pitchFamily="18" charset="2"/>
              <a:buChar char=""/>
              <a:defRPr sz="1700" kern="1200">
                <a:solidFill>
                  <a:schemeClr val="tx1"/>
                </a:solidFill>
                <a:latin typeface="+mn-lt"/>
                <a:ea typeface="MS PGothic" panose="020B0600070205080204" pitchFamily="34" charset="-128"/>
                <a:cs typeface="+mn-cs"/>
              </a:defRPr>
            </a:lvl4pPr>
            <a:lvl5pPr marL="1462088" indent="-209550" algn="l" rtl="0" eaLnBrk="0" fontAlgn="base" hangingPunct="0">
              <a:spcBef>
                <a:spcPct val="20000"/>
              </a:spcBef>
              <a:spcAft>
                <a:spcPct val="0"/>
              </a:spcAft>
              <a:buClr>
                <a:srgbClr val="39639D"/>
              </a:buClr>
              <a:buSzPct val="65000"/>
              <a:buFont typeface="Wingdings 2" panose="05020102010507070707" pitchFamily="18" charset="2"/>
              <a:buChar char=""/>
              <a:defRPr sz="1700" kern="1200">
                <a:solidFill>
                  <a:schemeClr val="tx1"/>
                </a:solidFill>
                <a:latin typeface="+mn-lt"/>
                <a:ea typeface="MS PGothic" panose="020B0600070205080204" pitchFamily="34" charset="-128"/>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en-US" altLang="en-US" sz="2400" b="1" dirty="0">
                <a:latin typeface="Tahoma" panose="020B0604030504040204" pitchFamily="34" charset="0"/>
              </a:rPr>
              <a:t>merge sort</a:t>
            </a:r>
            <a:r>
              <a:rPr lang="en-US" altLang="en-US" sz="2400" dirty="0">
                <a:latin typeface="Tahoma" panose="020B0604030504040204" pitchFamily="34" charset="0"/>
              </a:rPr>
              <a:t>: Repeatedly divides the data in half, sorts each half, and combines the sorted halves into a sorted whole.</a:t>
            </a:r>
          </a:p>
          <a:p>
            <a:pPr lvl="1" eaLnBrk="1" hangingPunct="1">
              <a:buFontTx/>
              <a:buNone/>
            </a:pPr>
            <a:endParaRPr lang="en-US" altLang="en-US" sz="900" dirty="0">
              <a:latin typeface="Tahoma" panose="020B0604030504040204" pitchFamily="34" charset="0"/>
            </a:endParaRPr>
          </a:p>
          <a:p>
            <a:pPr lvl="1" eaLnBrk="1" hangingPunct="1">
              <a:buFontTx/>
              <a:buNone/>
            </a:pPr>
            <a:r>
              <a:rPr lang="en-US" altLang="en-US" sz="2400" dirty="0">
                <a:latin typeface="Tahoma" panose="020B0604030504040204" pitchFamily="34" charset="0"/>
              </a:rPr>
              <a:t>The algorithm:</a:t>
            </a:r>
          </a:p>
          <a:p>
            <a:pPr lvl="1" eaLnBrk="1" hangingPunct="1"/>
            <a:r>
              <a:rPr lang="en-US" altLang="en-US" sz="2400" dirty="0">
                <a:latin typeface="Tahoma" panose="020B0604030504040204" pitchFamily="34" charset="0"/>
              </a:rPr>
              <a:t>Divide the list into two roughly equal halves.</a:t>
            </a:r>
          </a:p>
          <a:p>
            <a:pPr lvl="1" eaLnBrk="1" hangingPunct="1"/>
            <a:r>
              <a:rPr lang="en-US" altLang="en-US" sz="2400" dirty="0">
                <a:latin typeface="Tahoma" panose="020B0604030504040204" pitchFamily="34" charset="0"/>
              </a:rPr>
              <a:t>Sort the left half.</a:t>
            </a:r>
          </a:p>
          <a:p>
            <a:pPr lvl="1" eaLnBrk="1" hangingPunct="1"/>
            <a:r>
              <a:rPr lang="en-US" altLang="en-US" sz="2400" dirty="0">
                <a:latin typeface="Tahoma" panose="020B0604030504040204" pitchFamily="34" charset="0"/>
              </a:rPr>
              <a:t>Sort the right half.</a:t>
            </a:r>
          </a:p>
          <a:p>
            <a:pPr lvl="1" eaLnBrk="1" hangingPunct="1"/>
            <a:r>
              <a:rPr lang="en-US" altLang="en-US" sz="2400" dirty="0">
                <a:latin typeface="Tahoma" panose="020B0604030504040204" pitchFamily="34" charset="0"/>
              </a:rPr>
              <a:t>Merge the two sorted halves into one sorted list.</a:t>
            </a:r>
          </a:p>
          <a:p>
            <a:pPr lvl="1" eaLnBrk="1" hangingPunct="1"/>
            <a:endParaRPr lang="en-US" altLang="en-US" sz="2400" dirty="0">
              <a:latin typeface="Tahoma" panose="020B0604030504040204" pitchFamily="34" charset="0"/>
            </a:endParaRPr>
          </a:p>
          <a:p>
            <a:pPr lvl="1" eaLnBrk="1" hangingPunct="1"/>
            <a:r>
              <a:rPr lang="en-US" altLang="en-US" sz="2400" dirty="0">
                <a:latin typeface="Tahoma" panose="020B0604030504040204" pitchFamily="34" charset="0"/>
              </a:rPr>
              <a:t>Often implemented recursively.</a:t>
            </a:r>
          </a:p>
          <a:p>
            <a:pPr lvl="1" eaLnBrk="1" hangingPunct="1"/>
            <a:r>
              <a:rPr lang="en-US" altLang="en-US" sz="2400" dirty="0">
                <a:latin typeface="Tahoma" panose="020B0604030504040204" pitchFamily="34" charset="0"/>
              </a:rPr>
              <a:t>An example of a "divide and conquer" algorithm.</a:t>
            </a:r>
          </a:p>
          <a:p>
            <a:pPr lvl="2" eaLnBrk="1" hangingPunct="1"/>
            <a:r>
              <a:rPr lang="en-US" altLang="en-US" sz="2000" dirty="0">
                <a:latin typeface="Tahoma" panose="020B0604030504040204" pitchFamily="34" charset="0"/>
              </a:rPr>
              <a:t>Invented by John von Neumann in 1945</a:t>
            </a:r>
          </a:p>
        </p:txBody>
      </p:sp>
    </p:spTree>
    <p:extLst>
      <p:ext uri="{BB962C8B-B14F-4D97-AF65-F5344CB8AC3E}">
        <p14:creationId xmlns:p14="http://schemas.microsoft.com/office/powerpoint/2010/main" val="4009320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0026DAD-F35B-10DA-AD37-889C1F465062}"/>
              </a:ext>
            </a:extLst>
          </p:cNvPr>
          <p:cNvSpPr>
            <a:spLocks noGrp="1" noChangeArrowheads="1"/>
          </p:cNvSpPr>
          <p:nvPr/>
        </p:nvSpPr>
        <p:spPr bwMode="auto">
          <a:xfrm>
            <a:off x="1010653" y="371475"/>
            <a:ext cx="9200147"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a:lstStyle>
          <a:p>
            <a:pPr eaLnBrk="1" hangingPunct="1"/>
            <a:r>
              <a:rPr lang="en-US" altLang="en-US">
                <a:latin typeface="Tahoma" panose="020B0604030504040204" pitchFamily="34" charset="0"/>
              </a:rPr>
              <a:t>Merge sort example</a:t>
            </a:r>
          </a:p>
        </p:txBody>
      </p:sp>
      <p:pic>
        <p:nvPicPr>
          <p:cNvPr id="3" name="table">
            <a:extLst>
              <a:ext uri="{FF2B5EF4-FFF2-40B4-BE49-F238E27FC236}">
                <a16:creationId xmlns="" xmlns:a16="http://schemas.microsoft.com/office/drawing/2014/main" id="{CBC18933-4FA6-37EF-42FD-CBCD45D94926}"/>
              </a:ext>
            </a:extLst>
          </p:cNvPr>
          <p:cNvPicPr>
            <a:picLocks noChangeAspect="1"/>
          </p:cNvPicPr>
          <p:nvPr/>
        </p:nvPicPr>
        <p:blipFill>
          <a:blip r:embed="rId2"/>
          <a:stretch>
            <a:fillRect/>
          </a:stretch>
        </p:blipFill>
        <p:spPr>
          <a:xfrm>
            <a:off x="3364231" y="1227137"/>
            <a:ext cx="4947919" cy="792248"/>
          </a:xfrm>
          <a:prstGeom prst="rect">
            <a:avLst/>
          </a:prstGeom>
        </p:spPr>
      </p:pic>
      <p:pic>
        <p:nvPicPr>
          <p:cNvPr id="4" name="table">
            <a:extLst>
              <a:ext uri="{FF2B5EF4-FFF2-40B4-BE49-F238E27FC236}">
                <a16:creationId xmlns="" xmlns:a16="http://schemas.microsoft.com/office/drawing/2014/main" id="{67021B97-3985-5429-3649-9AC82A3FF3F8}"/>
              </a:ext>
            </a:extLst>
          </p:cNvPr>
          <p:cNvPicPr>
            <a:picLocks noChangeAspect="1"/>
          </p:cNvPicPr>
          <p:nvPr/>
        </p:nvPicPr>
        <p:blipFill>
          <a:blip r:embed="rId3"/>
          <a:stretch>
            <a:fillRect/>
          </a:stretch>
        </p:blipFill>
        <p:spPr>
          <a:xfrm>
            <a:off x="3133118" y="2493962"/>
            <a:ext cx="2007207" cy="396875"/>
          </a:xfrm>
          <a:prstGeom prst="rect">
            <a:avLst/>
          </a:prstGeom>
        </p:spPr>
      </p:pic>
      <p:pic>
        <p:nvPicPr>
          <p:cNvPr id="5" name="table">
            <a:extLst>
              <a:ext uri="{FF2B5EF4-FFF2-40B4-BE49-F238E27FC236}">
                <a16:creationId xmlns="" xmlns:a16="http://schemas.microsoft.com/office/drawing/2014/main" id="{F121E8DB-FB3D-FD6F-6570-17A005F4B2F7}"/>
              </a:ext>
            </a:extLst>
          </p:cNvPr>
          <p:cNvPicPr>
            <a:picLocks noChangeAspect="1"/>
          </p:cNvPicPr>
          <p:nvPr/>
        </p:nvPicPr>
        <p:blipFill>
          <a:blip r:embed="rId4"/>
          <a:stretch>
            <a:fillRect/>
          </a:stretch>
        </p:blipFill>
        <p:spPr>
          <a:xfrm>
            <a:off x="2702876" y="3208337"/>
            <a:ext cx="1029337" cy="396875"/>
          </a:xfrm>
          <a:prstGeom prst="rect">
            <a:avLst/>
          </a:prstGeom>
        </p:spPr>
      </p:pic>
      <p:pic>
        <p:nvPicPr>
          <p:cNvPr id="6" name="table">
            <a:extLst>
              <a:ext uri="{FF2B5EF4-FFF2-40B4-BE49-F238E27FC236}">
                <a16:creationId xmlns="" xmlns:a16="http://schemas.microsoft.com/office/drawing/2014/main" id="{14C46B8C-A578-2E2C-C31E-EF0539CDFEF2}"/>
              </a:ext>
            </a:extLst>
          </p:cNvPr>
          <p:cNvPicPr>
            <a:picLocks noChangeAspect="1"/>
          </p:cNvPicPr>
          <p:nvPr/>
        </p:nvPicPr>
        <p:blipFill>
          <a:blip r:embed="rId5"/>
          <a:stretch>
            <a:fillRect/>
          </a:stretch>
        </p:blipFill>
        <p:spPr>
          <a:xfrm>
            <a:off x="2595244" y="3879850"/>
            <a:ext cx="514669" cy="396875"/>
          </a:xfrm>
          <a:prstGeom prst="rect">
            <a:avLst/>
          </a:prstGeom>
        </p:spPr>
      </p:pic>
      <p:pic>
        <p:nvPicPr>
          <p:cNvPr id="7" name="table">
            <a:extLst>
              <a:ext uri="{FF2B5EF4-FFF2-40B4-BE49-F238E27FC236}">
                <a16:creationId xmlns="" xmlns:a16="http://schemas.microsoft.com/office/drawing/2014/main" id="{A3A3997A-6D49-04A9-E4D5-F74F60BC0DD3}"/>
              </a:ext>
            </a:extLst>
          </p:cNvPr>
          <p:cNvPicPr>
            <a:picLocks noChangeAspect="1"/>
          </p:cNvPicPr>
          <p:nvPr/>
        </p:nvPicPr>
        <p:blipFill>
          <a:blip r:embed="rId6"/>
          <a:stretch>
            <a:fillRect/>
          </a:stretch>
        </p:blipFill>
        <p:spPr>
          <a:xfrm>
            <a:off x="3360419" y="3879850"/>
            <a:ext cx="514669" cy="396875"/>
          </a:xfrm>
          <a:prstGeom prst="rect">
            <a:avLst/>
          </a:prstGeom>
        </p:spPr>
      </p:pic>
      <p:pic>
        <p:nvPicPr>
          <p:cNvPr id="8" name="table">
            <a:extLst>
              <a:ext uri="{FF2B5EF4-FFF2-40B4-BE49-F238E27FC236}">
                <a16:creationId xmlns="" xmlns:a16="http://schemas.microsoft.com/office/drawing/2014/main" id="{DA4236A2-B533-9572-6F79-852878D820A2}"/>
              </a:ext>
            </a:extLst>
          </p:cNvPr>
          <p:cNvPicPr>
            <a:picLocks noChangeAspect="1"/>
          </p:cNvPicPr>
          <p:nvPr/>
        </p:nvPicPr>
        <p:blipFill>
          <a:blip r:embed="rId7"/>
          <a:stretch>
            <a:fillRect/>
          </a:stretch>
        </p:blipFill>
        <p:spPr>
          <a:xfrm>
            <a:off x="2699701" y="4565650"/>
            <a:ext cx="1029337" cy="396875"/>
          </a:xfrm>
          <a:prstGeom prst="rect">
            <a:avLst/>
          </a:prstGeom>
        </p:spPr>
      </p:pic>
      <p:grpSp>
        <p:nvGrpSpPr>
          <p:cNvPr id="9" name="Group 8">
            <a:extLst>
              <a:ext uri="{FF2B5EF4-FFF2-40B4-BE49-F238E27FC236}">
                <a16:creationId xmlns="" xmlns:a16="http://schemas.microsoft.com/office/drawing/2014/main" id="{7ADB8D31-FCC4-BE32-9E87-325993626412}"/>
              </a:ext>
            </a:extLst>
          </p:cNvPr>
          <p:cNvGrpSpPr>
            <a:grpSpLocks/>
          </p:cNvGrpSpPr>
          <p:nvPr/>
        </p:nvGrpSpPr>
        <p:grpSpPr bwMode="auto">
          <a:xfrm>
            <a:off x="1784806" y="4275137"/>
            <a:ext cx="1861682" cy="366713"/>
            <a:chOff x="288" y="2736"/>
            <a:chExt cx="1049" cy="231"/>
          </a:xfrm>
        </p:grpSpPr>
        <p:grpSp>
          <p:nvGrpSpPr>
            <p:cNvPr id="91" name="Group 90">
              <a:extLst>
                <a:ext uri="{FF2B5EF4-FFF2-40B4-BE49-F238E27FC236}">
                  <a16:creationId xmlns="" xmlns:a16="http://schemas.microsoft.com/office/drawing/2014/main" id="{EFEF6528-9F61-3DC9-9ACF-EA6407C74AEE}"/>
                </a:ext>
              </a:extLst>
            </p:cNvPr>
            <p:cNvGrpSpPr>
              <a:grpSpLocks/>
            </p:cNvGrpSpPr>
            <p:nvPr/>
          </p:nvGrpSpPr>
          <p:grpSpPr bwMode="auto">
            <a:xfrm>
              <a:off x="857" y="2736"/>
              <a:ext cx="480" cy="144"/>
              <a:chOff x="1056" y="2736"/>
              <a:chExt cx="480" cy="144"/>
            </a:xfrm>
          </p:grpSpPr>
          <p:sp>
            <p:nvSpPr>
              <p:cNvPr id="93" name="Line 77">
                <a:extLst>
                  <a:ext uri="{FF2B5EF4-FFF2-40B4-BE49-F238E27FC236}">
                    <a16:creationId xmlns="" xmlns:a16="http://schemas.microsoft.com/office/drawing/2014/main" id="{BE6D9134-C552-F11D-9D45-1E6C72AB42C2}"/>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94" name="Line 78">
                <a:extLst>
                  <a:ext uri="{FF2B5EF4-FFF2-40B4-BE49-F238E27FC236}">
                    <a16:creationId xmlns="" xmlns:a16="http://schemas.microsoft.com/office/drawing/2014/main" id="{2D87D7C6-EC2B-67EC-5B6F-388F615D6D12}"/>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92" name="Text Box 79">
              <a:extLst>
                <a:ext uri="{FF2B5EF4-FFF2-40B4-BE49-F238E27FC236}">
                  <a16:creationId xmlns="" xmlns:a16="http://schemas.microsoft.com/office/drawing/2014/main" id="{E0DA8296-84E0-C6C3-5C77-98C609FE8732}"/>
                </a:ext>
              </a:extLst>
            </p:cNvPr>
            <p:cNvSpPr txBox="1">
              <a:spLocks noChangeArrowheads="1"/>
            </p:cNvSpPr>
            <p:nvPr/>
          </p:nvSpPr>
          <p:spPr bwMode="auto">
            <a:xfrm>
              <a:off x="288" y="2736"/>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merge</a:t>
              </a:r>
            </a:p>
          </p:txBody>
        </p:sp>
      </p:grpSp>
      <p:grpSp>
        <p:nvGrpSpPr>
          <p:cNvPr id="10" name="Group 9">
            <a:extLst>
              <a:ext uri="{FF2B5EF4-FFF2-40B4-BE49-F238E27FC236}">
                <a16:creationId xmlns="" xmlns:a16="http://schemas.microsoft.com/office/drawing/2014/main" id="{5EF47665-4464-70C3-0D3B-311101930C8D}"/>
              </a:ext>
            </a:extLst>
          </p:cNvPr>
          <p:cNvGrpSpPr>
            <a:grpSpLocks/>
          </p:cNvGrpSpPr>
          <p:nvPr/>
        </p:nvGrpSpPr>
        <p:grpSpPr bwMode="auto">
          <a:xfrm>
            <a:off x="2054677" y="3436937"/>
            <a:ext cx="1515611" cy="381000"/>
            <a:chOff x="435" y="2208"/>
            <a:chExt cx="854" cy="240"/>
          </a:xfrm>
        </p:grpSpPr>
        <p:grpSp>
          <p:nvGrpSpPr>
            <p:cNvPr id="87" name="Group 86">
              <a:extLst>
                <a:ext uri="{FF2B5EF4-FFF2-40B4-BE49-F238E27FC236}">
                  <a16:creationId xmlns="" xmlns:a16="http://schemas.microsoft.com/office/drawing/2014/main" id="{8100452C-8232-6287-6A0E-A997360B7E9A}"/>
                </a:ext>
              </a:extLst>
            </p:cNvPr>
            <p:cNvGrpSpPr>
              <a:grpSpLocks/>
            </p:cNvGrpSpPr>
            <p:nvPr/>
          </p:nvGrpSpPr>
          <p:grpSpPr bwMode="auto">
            <a:xfrm>
              <a:off x="905" y="2352"/>
              <a:ext cx="384" cy="96"/>
              <a:chOff x="1104" y="2352"/>
              <a:chExt cx="384" cy="96"/>
            </a:xfrm>
          </p:grpSpPr>
          <p:sp>
            <p:nvSpPr>
              <p:cNvPr id="89" name="Line 82">
                <a:extLst>
                  <a:ext uri="{FF2B5EF4-FFF2-40B4-BE49-F238E27FC236}">
                    <a16:creationId xmlns="" xmlns:a16="http://schemas.microsoft.com/office/drawing/2014/main" id="{DCE140EB-84EE-178C-0610-B8D336363D4E}"/>
                  </a:ext>
                </a:extLst>
              </p:cNvPr>
              <p:cNvSpPr>
                <a:spLocks noChangeShapeType="1"/>
              </p:cNvSpPr>
              <p:nvPr/>
            </p:nvSpPr>
            <p:spPr bwMode="auto">
              <a:xfrm flipH="1">
                <a:off x="1104" y="2352"/>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90" name="Line 83">
                <a:extLst>
                  <a:ext uri="{FF2B5EF4-FFF2-40B4-BE49-F238E27FC236}">
                    <a16:creationId xmlns="" xmlns:a16="http://schemas.microsoft.com/office/drawing/2014/main" id="{B4B75CC1-21D1-51D6-9AA9-B479400BB7EA}"/>
                  </a:ext>
                </a:extLst>
              </p:cNvPr>
              <p:cNvSpPr>
                <a:spLocks noChangeShapeType="1"/>
              </p:cNvSpPr>
              <p:nvPr/>
            </p:nvSpPr>
            <p:spPr bwMode="auto">
              <a:xfrm>
                <a:off x="1296" y="2352"/>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88" name="Text Box 84">
              <a:extLst>
                <a:ext uri="{FF2B5EF4-FFF2-40B4-BE49-F238E27FC236}">
                  <a16:creationId xmlns="" xmlns:a16="http://schemas.microsoft.com/office/drawing/2014/main" id="{BFFB63F6-9A88-2AA7-AE90-9F1E1E29D8C8}"/>
                </a:ext>
              </a:extLst>
            </p:cNvPr>
            <p:cNvSpPr txBox="1">
              <a:spLocks noChangeArrowheads="1"/>
            </p:cNvSpPr>
            <p:nvPr/>
          </p:nvSpPr>
          <p:spPr bwMode="auto">
            <a:xfrm>
              <a:off x="435" y="2208"/>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split</a:t>
              </a:r>
            </a:p>
          </p:txBody>
        </p:sp>
      </p:grpSp>
      <p:pic>
        <p:nvPicPr>
          <p:cNvPr id="11" name="table">
            <a:extLst>
              <a:ext uri="{FF2B5EF4-FFF2-40B4-BE49-F238E27FC236}">
                <a16:creationId xmlns="" xmlns:a16="http://schemas.microsoft.com/office/drawing/2014/main" id="{1645D415-F550-2030-CCA0-84F1422ACD72}"/>
              </a:ext>
            </a:extLst>
          </p:cNvPr>
          <p:cNvPicPr>
            <a:picLocks noChangeAspect="1"/>
          </p:cNvPicPr>
          <p:nvPr/>
        </p:nvPicPr>
        <p:blipFill>
          <a:blip r:embed="rId8"/>
          <a:stretch>
            <a:fillRect/>
          </a:stretch>
        </p:blipFill>
        <p:spPr>
          <a:xfrm>
            <a:off x="4672963" y="3208337"/>
            <a:ext cx="1029337" cy="396875"/>
          </a:xfrm>
          <a:prstGeom prst="rect">
            <a:avLst/>
          </a:prstGeom>
        </p:spPr>
      </p:pic>
      <p:pic>
        <p:nvPicPr>
          <p:cNvPr id="12" name="table">
            <a:extLst>
              <a:ext uri="{FF2B5EF4-FFF2-40B4-BE49-F238E27FC236}">
                <a16:creationId xmlns="" xmlns:a16="http://schemas.microsoft.com/office/drawing/2014/main" id="{49F9788D-2F59-A78E-76B4-448BBB686BC1}"/>
              </a:ext>
            </a:extLst>
          </p:cNvPr>
          <p:cNvPicPr>
            <a:picLocks noChangeAspect="1"/>
          </p:cNvPicPr>
          <p:nvPr/>
        </p:nvPicPr>
        <p:blipFill>
          <a:blip r:embed="rId9"/>
          <a:stretch>
            <a:fillRect/>
          </a:stretch>
        </p:blipFill>
        <p:spPr>
          <a:xfrm>
            <a:off x="4565331" y="3879850"/>
            <a:ext cx="514669" cy="396875"/>
          </a:xfrm>
          <a:prstGeom prst="rect">
            <a:avLst/>
          </a:prstGeom>
        </p:spPr>
      </p:pic>
      <p:pic>
        <p:nvPicPr>
          <p:cNvPr id="13" name="table">
            <a:extLst>
              <a:ext uri="{FF2B5EF4-FFF2-40B4-BE49-F238E27FC236}">
                <a16:creationId xmlns="" xmlns:a16="http://schemas.microsoft.com/office/drawing/2014/main" id="{5F0381B5-E1E9-FF00-C500-A81510592D54}"/>
              </a:ext>
            </a:extLst>
          </p:cNvPr>
          <p:cNvPicPr>
            <a:picLocks noChangeAspect="1"/>
          </p:cNvPicPr>
          <p:nvPr/>
        </p:nvPicPr>
        <p:blipFill>
          <a:blip r:embed="rId10"/>
          <a:stretch>
            <a:fillRect/>
          </a:stretch>
        </p:blipFill>
        <p:spPr>
          <a:xfrm>
            <a:off x="5330506" y="3879850"/>
            <a:ext cx="514669" cy="396875"/>
          </a:xfrm>
          <a:prstGeom prst="rect">
            <a:avLst/>
          </a:prstGeom>
        </p:spPr>
      </p:pic>
      <p:pic>
        <p:nvPicPr>
          <p:cNvPr id="14" name="table">
            <a:extLst>
              <a:ext uri="{FF2B5EF4-FFF2-40B4-BE49-F238E27FC236}">
                <a16:creationId xmlns="" xmlns:a16="http://schemas.microsoft.com/office/drawing/2014/main" id="{31EF2B9D-E8B5-EC42-369A-89DEEA35A927}"/>
              </a:ext>
            </a:extLst>
          </p:cNvPr>
          <p:cNvPicPr>
            <a:picLocks noChangeAspect="1"/>
          </p:cNvPicPr>
          <p:nvPr/>
        </p:nvPicPr>
        <p:blipFill>
          <a:blip r:embed="rId11"/>
          <a:stretch>
            <a:fillRect/>
          </a:stretch>
        </p:blipFill>
        <p:spPr>
          <a:xfrm>
            <a:off x="4669788" y="4565650"/>
            <a:ext cx="1029337" cy="396875"/>
          </a:xfrm>
          <a:prstGeom prst="rect">
            <a:avLst/>
          </a:prstGeom>
        </p:spPr>
      </p:pic>
      <p:grpSp>
        <p:nvGrpSpPr>
          <p:cNvPr id="15" name="Group 14">
            <a:extLst>
              <a:ext uri="{FF2B5EF4-FFF2-40B4-BE49-F238E27FC236}">
                <a16:creationId xmlns="" xmlns:a16="http://schemas.microsoft.com/office/drawing/2014/main" id="{075C48C8-8DCF-D249-D42B-A6F0A986F1E3}"/>
              </a:ext>
            </a:extLst>
          </p:cNvPr>
          <p:cNvGrpSpPr>
            <a:grpSpLocks/>
          </p:cNvGrpSpPr>
          <p:nvPr/>
        </p:nvGrpSpPr>
        <p:grpSpPr bwMode="auto">
          <a:xfrm>
            <a:off x="3754895" y="4275137"/>
            <a:ext cx="1861682" cy="366713"/>
            <a:chOff x="1529" y="2736"/>
            <a:chExt cx="1049" cy="231"/>
          </a:xfrm>
        </p:grpSpPr>
        <p:grpSp>
          <p:nvGrpSpPr>
            <p:cNvPr id="83" name="Group 82">
              <a:extLst>
                <a:ext uri="{FF2B5EF4-FFF2-40B4-BE49-F238E27FC236}">
                  <a16:creationId xmlns="" xmlns:a16="http://schemas.microsoft.com/office/drawing/2014/main" id="{7DE1524F-D90C-3A98-A977-FB3932A6A34A}"/>
                </a:ext>
              </a:extLst>
            </p:cNvPr>
            <p:cNvGrpSpPr>
              <a:grpSpLocks/>
            </p:cNvGrpSpPr>
            <p:nvPr/>
          </p:nvGrpSpPr>
          <p:grpSpPr bwMode="auto">
            <a:xfrm>
              <a:off x="2098" y="2736"/>
              <a:ext cx="480" cy="144"/>
              <a:chOff x="2297" y="2736"/>
              <a:chExt cx="480" cy="144"/>
            </a:xfrm>
          </p:grpSpPr>
          <p:sp>
            <p:nvSpPr>
              <p:cNvPr id="85" name="Line 115">
                <a:extLst>
                  <a:ext uri="{FF2B5EF4-FFF2-40B4-BE49-F238E27FC236}">
                    <a16:creationId xmlns="" xmlns:a16="http://schemas.microsoft.com/office/drawing/2014/main" id="{4410A081-90D2-2C7B-F792-FD5A1AA8D247}"/>
                  </a:ext>
                </a:extLst>
              </p:cNvPr>
              <p:cNvSpPr>
                <a:spLocks noChangeShapeType="1"/>
              </p:cNvSpPr>
              <p:nvPr/>
            </p:nvSpPr>
            <p:spPr bwMode="auto">
              <a:xfrm>
                <a:off x="2297"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86" name="Line 116">
                <a:extLst>
                  <a:ext uri="{FF2B5EF4-FFF2-40B4-BE49-F238E27FC236}">
                    <a16:creationId xmlns="" xmlns:a16="http://schemas.microsoft.com/office/drawing/2014/main" id="{965290D9-ADB8-B50E-C4B1-6E80E555863B}"/>
                  </a:ext>
                </a:extLst>
              </p:cNvPr>
              <p:cNvSpPr>
                <a:spLocks noChangeShapeType="1"/>
              </p:cNvSpPr>
              <p:nvPr/>
            </p:nvSpPr>
            <p:spPr bwMode="auto">
              <a:xfrm flipH="1">
                <a:off x="2585"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84" name="Text Box 117">
              <a:extLst>
                <a:ext uri="{FF2B5EF4-FFF2-40B4-BE49-F238E27FC236}">
                  <a16:creationId xmlns="" xmlns:a16="http://schemas.microsoft.com/office/drawing/2014/main" id="{003C63EB-9191-79D7-3115-27EFF5C5282D}"/>
                </a:ext>
              </a:extLst>
            </p:cNvPr>
            <p:cNvSpPr txBox="1">
              <a:spLocks noChangeArrowheads="1"/>
            </p:cNvSpPr>
            <p:nvPr/>
          </p:nvSpPr>
          <p:spPr bwMode="auto">
            <a:xfrm>
              <a:off x="1529" y="2736"/>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merge</a:t>
              </a:r>
            </a:p>
          </p:txBody>
        </p:sp>
      </p:grpSp>
      <p:grpSp>
        <p:nvGrpSpPr>
          <p:cNvPr id="16" name="Group 15">
            <a:extLst>
              <a:ext uri="{FF2B5EF4-FFF2-40B4-BE49-F238E27FC236}">
                <a16:creationId xmlns="" xmlns:a16="http://schemas.microsoft.com/office/drawing/2014/main" id="{AD8DF939-49C8-817D-780F-B74B39D20650}"/>
              </a:ext>
            </a:extLst>
          </p:cNvPr>
          <p:cNvGrpSpPr>
            <a:grpSpLocks/>
          </p:cNvGrpSpPr>
          <p:nvPr/>
        </p:nvGrpSpPr>
        <p:grpSpPr bwMode="auto">
          <a:xfrm>
            <a:off x="4024764" y="3436937"/>
            <a:ext cx="1515611" cy="381000"/>
            <a:chOff x="1676" y="2208"/>
            <a:chExt cx="854" cy="240"/>
          </a:xfrm>
        </p:grpSpPr>
        <p:grpSp>
          <p:nvGrpSpPr>
            <p:cNvPr id="79" name="Group 78">
              <a:extLst>
                <a:ext uri="{FF2B5EF4-FFF2-40B4-BE49-F238E27FC236}">
                  <a16:creationId xmlns="" xmlns:a16="http://schemas.microsoft.com/office/drawing/2014/main" id="{BE050700-90D4-0FFF-C801-F2DBF87F7AD5}"/>
                </a:ext>
              </a:extLst>
            </p:cNvPr>
            <p:cNvGrpSpPr>
              <a:grpSpLocks/>
            </p:cNvGrpSpPr>
            <p:nvPr/>
          </p:nvGrpSpPr>
          <p:grpSpPr bwMode="auto">
            <a:xfrm>
              <a:off x="2146" y="2352"/>
              <a:ext cx="384" cy="96"/>
              <a:chOff x="2345" y="2352"/>
              <a:chExt cx="384" cy="96"/>
            </a:xfrm>
          </p:grpSpPr>
          <p:sp>
            <p:nvSpPr>
              <p:cNvPr id="81" name="Line 120">
                <a:extLst>
                  <a:ext uri="{FF2B5EF4-FFF2-40B4-BE49-F238E27FC236}">
                    <a16:creationId xmlns="" xmlns:a16="http://schemas.microsoft.com/office/drawing/2014/main" id="{B872805C-80CE-4CCC-E9C1-3B36721F0B22}"/>
                  </a:ext>
                </a:extLst>
              </p:cNvPr>
              <p:cNvSpPr>
                <a:spLocks noChangeShapeType="1"/>
              </p:cNvSpPr>
              <p:nvPr/>
            </p:nvSpPr>
            <p:spPr bwMode="auto">
              <a:xfrm flipH="1">
                <a:off x="2345" y="2352"/>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82" name="Line 121">
                <a:extLst>
                  <a:ext uri="{FF2B5EF4-FFF2-40B4-BE49-F238E27FC236}">
                    <a16:creationId xmlns="" xmlns:a16="http://schemas.microsoft.com/office/drawing/2014/main" id="{C79B71DC-EF67-074A-5619-37CAF0E4FCDD}"/>
                  </a:ext>
                </a:extLst>
              </p:cNvPr>
              <p:cNvSpPr>
                <a:spLocks noChangeShapeType="1"/>
              </p:cNvSpPr>
              <p:nvPr/>
            </p:nvSpPr>
            <p:spPr bwMode="auto">
              <a:xfrm>
                <a:off x="2537" y="2352"/>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80" name="Text Box 122">
              <a:extLst>
                <a:ext uri="{FF2B5EF4-FFF2-40B4-BE49-F238E27FC236}">
                  <a16:creationId xmlns="" xmlns:a16="http://schemas.microsoft.com/office/drawing/2014/main" id="{36ACE46E-35C0-5565-F1E9-4FC35D2373FB}"/>
                </a:ext>
              </a:extLst>
            </p:cNvPr>
            <p:cNvSpPr txBox="1">
              <a:spLocks noChangeArrowheads="1"/>
            </p:cNvSpPr>
            <p:nvPr/>
          </p:nvSpPr>
          <p:spPr bwMode="auto">
            <a:xfrm>
              <a:off x="1676" y="2208"/>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split</a:t>
              </a:r>
            </a:p>
          </p:txBody>
        </p:sp>
      </p:grpSp>
      <p:grpSp>
        <p:nvGrpSpPr>
          <p:cNvPr id="17" name="Group 16">
            <a:extLst>
              <a:ext uri="{FF2B5EF4-FFF2-40B4-BE49-F238E27FC236}">
                <a16:creationId xmlns="" xmlns:a16="http://schemas.microsoft.com/office/drawing/2014/main" id="{D8EF3938-517C-B512-32D8-EE514B7C260C}"/>
              </a:ext>
            </a:extLst>
          </p:cNvPr>
          <p:cNvGrpSpPr>
            <a:grpSpLocks/>
          </p:cNvGrpSpPr>
          <p:nvPr/>
        </p:nvGrpSpPr>
        <p:grpSpPr bwMode="auto">
          <a:xfrm>
            <a:off x="2462267" y="2751145"/>
            <a:ext cx="2708222" cy="381001"/>
            <a:chOff x="771" y="1776"/>
            <a:chExt cx="1526" cy="240"/>
          </a:xfrm>
        </p:grpSpPr>
        <p:sp>
          <p:nvSpPr>
            <p:cNvPr id="75" name="Text Box 124">
              <a:extLst>
                <a:ext uri="{FF2B5EF4-FFF2-40B4-BE49-F238E27FC236}">
                  <a16:creationId xmlns="" xmlns:a16="http://schemas.microsoft.com/office/drawing/2014/main" id="{1F5B5F38-4D0E-05D4-9463-A194FF3513DA}"/>
                </a:ext>
              </a:extLst>
            </p:cNvPr>
            <p:cNvSpPr txBox="1">
              <a:spLocks noChangeArrowheads="1"/>
            </p:cNvSpPr>
            <p:nvPr/>
          </p:nvSpPr>
          <p:spPr bwMode="auto">
            <a:xfrm>
              <a:off x="771" y="1776"/>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split</a:t>
              </a:r>
            </a:p>
          </p:txBody>
        </p:sp>
        <p:grpSp>
          <p:nvGrpSpPr>
            <p:cNvPr id="76" name="Group 75">
              <a:extLst>
                <a:ext uri="{FF2B5EF4-FFF2-40B4-BE49-F238E27FC236}">
                  <a16:creationId xmlns="" xmlns:a16="http://schemas.microsoft.com/office/drawing/2014/main" id="{078A3BCF-DE71-EEF8-88CF-2A4586369EDE}"/>
                </a:ext>
              </a:extLst>
            </p:cNvPr>
            <p:cNvGrpSpPr>
              <a:grpSpLocks/>
            </p:cNvGrpSpPr>
            <p:nvPr/>
          </p:nvGrpSpPr>
          <p:grpSpPr bwMode="auto">
            <a:xfrm>
              <a:off x="1145" y="1872"/>
              <a:ext cx="1152" cy="144"/>
              <a:chOff x="1344" y="1872"/>
              <a:chExt cx="1152" cy="144"/>
            </a:xfrm>
          </p:grpSpPr>
          <p:sp>
            <p:nvSpPr>
              <p:cNvPr id="77" name="Line 126">
                <a:extLst>
                  <a:ext uri="{FF2B5EF4-FFF2-40B4-BE49-F238E27FC236}">
                    <a16:creationId xmlns="" xmlns:a16="http://schemas.microsoft.com/office/drawing/2014/main" id="{CAC9E6A4-4346-DB08-77F3-6B0ABE1DC293}"/>
                  </a:ext>
                </a:extLst>
              </p:cNvPr>
              <p:cNvSpPr>
                <a:spLocks noChangeShapeType="1"/>
              </p:cNvSpPr>
              <p:nvPr/>
            </p:nvSpPr>
            <p:spPr bwMode="auto">
              <a:xfrm flipH="1">
                <a:off x="1344" y="1872"/>
                <a:ext cx="57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78" name="Line 127">
                <a:extLst>
                  <a:ext uri="{FF2B5EF4-FFF2-40B4-BE49-F238E27FC236}">
                    <a16:creationId xmlns="" xmlns:a16="http://schemas.microsoft.com/office/drawing/2014/main" id="{8E2BDF87-71D0-5C5D-0E29-E3327545B882}"/>
                  </a:ext>
                </a:extLst>
              </p:cNvPr>
              <p:cNvSpPr>
                <a:spLocks noChangeShapeType="1"/>
              </p:cNvSpPr>
              <p:nvPr/>
            </p:nvSpPr>
            <p:spPr bwMode="auto">
              <a:xfrm>
                <a:off x="1920" y="1872"/>
                <a:ext cx="57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grpSp>
      <p:pic>
        <p:nvPicPr>
          <p:cNvPr id="18" name="table">
            <a:extLst>
              <a:ext uri="{FF2B5EF4-FFF2-40B4-BE49-F238E27FC236}">
                <a16:creationId xmlns="" xmlns:a16="http://schemas.microsoft.com/office/drawing/2014/main" id="{F9E93B2A-7CF8-19E4-AB50-B61932241BDA}"/>
              </a:ext>
            </a:extLst>
          </p:cNvPr>
          <p:cNvPicPr>
            <a:picLocks noChangeAspect="1"/>
          </p:cNvPicPr>
          <p:nvPr/>
        </p:nvPicPr>
        <p:blipFill>
          <a:blip r:embed="rId12"/>
          <a:stretch>
            <a:fillRect/>
          </a:stretch>
        </p:blipFill>
        <p:spPr>
          <a:xfrm>
            <a:off x="3124513" y="5251450"/>
            <a:ext cx="2058675" cy="396875"/>
          </a:xfrm>
          <a:prstGeom prst="rect">
            <a:avLst/>
          </a:prstGeom>
        </p:spPr>
      </p:pic>
      <p:pic>
        <p:nvPicPr>
          <p:cNvPr id="19" name="table">
            <a:extLst>
              <a:ext uri="{FF2B5EF4-FFF2-40B4-BE49-F238E27FC236}">
                <a16:creationId xmlns="" xmlns:a16="http://schemas.microsoft.com/office/drawing/2014/main" id="{4E8E72EE-32B3-0BD7-ECF3-D5FE450DBE38}"/>
              </a:ext>
            </a:extLst>
          </p:cNvPr>
          <p:cNvPicPr>
            <a:picLocks noChangeAspect="1"/>
          </p:cNvPicPr>
          <p:nvPr/>
        </p:nvPicPr>
        <p:blipFill>
          <a:blip r:embed="rId13"/>
          <a:stretch>
            <a:fillRect/>
          </a:stretch>
        </p:blipFill>
        <p:spPr>
          <a:xfrm>
            <a:off x="7394888" y="2493962"/>
            <a:ext cx="2058675" cy="396875"/>
          </a:xfrm>
          <a:prstGeom prst="rect">
            <a:avLst/>
          </a:prstGeom>
        </p:spPr>
      </p:pic>
      <p:pic>
        <p:nvPicPr>
          <p:cNvPr id="20" name="table">
            <a:extLst>
              <a:ext uri="{FF2B5EF4-FFF2-40B4-BE49-F238E27FC236}">
                <a16:creationId xmlns="" xmlns:a16="http://schemas.microsoft.com/office/drawing/2014/main" id="{DB2AEF8A-D0DF-E8E8-6E76-7288E5953580}"/>
              </a:ext>
            </a:extLst>
          </p:cNvPr>
          <p:cNvPicPr>
            <a:picLocks noChangeAspect="1"/>
          </p:cNvPicPr>
          <p:nvPr/>
        </p:nvPicPr>
        <p:blipFill>
          <a:blip r:embed="rId14"/>
          <a:stretch>
            <a:fillRect/>
          </a:stretch>
        </p:blipFill>
        <p:spPr>
          <a:xfrm>
            <a:off x="6970076" y="3208337"/>
            <a:ext cx="1029337" cy="396875"/>
          </a:xfrm>
          <a:prstGeom prst="rect">
            <a:avLst/>
          </a:prstGeom>
        </p:spPr>
      </p:pic>
      <p:pic>
        <p:nvPicPr>
          <p:cNvPr id="21" name="table">
            <a:extLst>
              <a:ext uri="{FF2B5EF4-FFF2-40B4-BE49-F238E27FC236}">
                <a16:creationId xmlns="" xmlns:a16="http://schemas.microsoft.com/office/drawing/2014/main" id="{E58F0E23-F056-42BB-5E79-05325929E681}"/>
              </a:ext>
            </a:extLst>
          </p:cNvPr>
          <p:cNvPicPr>
            <a:picLocks noChangeAspect="1"/>
          </p:cNvPicPr>
          <p:nvPr/>
        </p:nvPicPr>
        <p:blipFill>
          <a:blip r:embed="rId15"/>
          <a:stretch>
            <a:fillRect/>
          </a:stretch>
        </p:blipFill>
        <p:spPr>
          <a:xfrm>
            <a:off x="6862444" y="3879850"/>
            <a:ext cx="514669" cy="396875"/>
          </a:xfrm>
          <a:prstGeom prst="rect">
            <a:avLst/>
          </a:prstGeom>
        </p:spPr>
      </p:pic>
      <p:pic>
        <p:nvPicPr>
          <p:cNvPr id="22" name="table">
            <a:extLst>
              <a:ext uri="{FF2B5EF4-FFF2-40B4-BE49-F238E27FC236}">
                <a16:creationId xmlns="" xmlns:a16="http://schemas.microsoft.com/office/drawing/2014/main" id="{FA007652-CBCC-12FF-1BB5-FCBED65E8510}"/>
              </a:ext>
            </a:extLst>
          </p:cNvPr>
          <p:cNvPicPr>
            <a:picLocks noChangeAspect="1"/>
          </p:cNvPicPr>
          <p:nvPr/>
        </p:nvPicPr>
        <p:blipFill>
          <a:blip r:embed="rId16"/>
          <a:stretch>
            <a:fillRect/>
          </a:stretch>
        </p:blipFill>
        <p:spPr>
          <a:xfrm>
            <a:off x="7627619" y="3879850"/>
            <a:ext cx="514669" cy="396875"/>
          </a:xfrm>
          <a:prstGeom prst="rect">
            <a:avLst/>
          </a:prstGeom>
        </p:spPr>
      </p:pic>
      <p:pic>
        <p:nvPicPr>
          <p:cNvPr id="23" name="table">
            <a:extLst>
              <a:ext uri="{FF2B5EF4-FFF2-40B4-BE49-F238E27FC236}">
                <a16:creationId xmlns="" xmlns:a16="http://schemas.microsoft.com/office/drawing/2014/main" id="{7E0C23D8-CD39-53DD-927E-2C868DE64661}"/>
              </a:ext>
            </a:extLst>
          </p:cNvPr>
          <p:cNvPicPr>
            <a:picLocks noChangeAspect="1"/>
          </p:cNvPicPr>
          <p:nvPr/>
        </p:nvPicPr>
        <p:blipFill>
          <a:blip r:embed="rId17"/>
          <a:stretch>
            <a:fillRect/>
          </a:stretch>
        </p:blipFill>
        <p:spPr>
          <a:xfrm>
            <a:off x="6966901" y="4565650"/>
            <a:ext cx="1029337" cy="396875"/>
          </a:xfrm>
          <a:prstGeom prst="rect">
            <a:avLst/>
          </a:prstGeom>
        </p:spPr>
      </p:pic>
      <p:grpSp>
        <p:nvGrpSpPr>
          <p:cNvPr id="24" name="Group 23">
            <a:extLst>
              <a:ext uri="{FF2B5EF4-FFF2-40B4-BE49-F238E27FC236}">
                <a16:creationId xmlns="" xmlns:a16="http://schemas.microsoft.com/office/drawing/2014/main" id="{B2614CE0-DD33-8B99-203B-5AE32C57B62D}"/>
              </a:ext>
            </a:extLst>
          </p:cNvPr>
          <p:cNvGrpSpPr>
            <a:grpSpLocks/>
          </p:cNvGrpSpPr>
          <p:nvPr/>
        </p:nvGrpSpPr>
        <p:grpSpPr bwMode="auto">
          <a:xfrm>
            <a:off x="6052006" y="4275137"/>
            <a:ext cx="1861682" cy="366713"/>
            <a:chOff x="2976" y="2736"/>
            <a:chExt cx="1049" cy="231"/>
          </a:xfrm>
        </p:grpSpPr>
        <p:grpSp>
          <p:nvGrpSpPr>
            <p:cNvPr id="71" name="Group 70">
              <a:extLst>
                <a:ext uri="{FF2B5EF4-FFF2-40B4-BE49-F238E27FC236}">
                  <a16:creationId xmlns="" xmlns:a16="http://schemas.microsoft.com/office/drawing/2014/main" id="{0634F5D1-64FF-D647-634F-74E6FB7A9AA3}"/>
                </a:ext>
              </a:extLst>
            </p:cNvPr>
            <p:cNvGrpSpPr>
              <a:grpSpLocks/>
            </p:cNvGrpSpPr>
            <p:nvPr/>
          </p:nvGrpSpPr>
          <p:grpSpPr bwMode="auto">
            <a:xfrm>
              <a:off x="3545" y="2736"/>
              <a:ext cx="480" cy="144"/>
              <a:chOff x="1056" y="2736"/>
              <a:chExt cx="480" cy="144"/>
            </a:xfrm>
          </p:grpSpPr>
          <p:sp>
            <p:nvSpPr>
              <p:cNvPr id="73" name="Line 182">
                <a:extLst>
                  <a:ext uri="{FF2B5EF4-FFF2-40B4-BE49-F238E27FC236}">
                    <a16:creationId xmlns="" xmlns:a16="http://schemas.microsoft.com/office/drawing/2014/main" id="{9CA35B5C-F731-5604-68A3-7BC1247C6902}"/>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74" name="Line 183">
                <a:extLst>
                  <a:ext uri="{FF2B5EF4-FFF2-40B4-BE49-F238E27FC236}">
                    <a16:creationId xmlns="" xmlns:a16="http://schemas.microsoft.com/office/drawing/2014/main" id="{699F7D02-8FE0-4C33-50E9-3653C92B2B50}"/>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72" name="Text Box 184">
              <a:extLst>
                <a:ext uri="{FF2B5EF4-FFF2-40B4-BE49-F238E27FC236}">
                  <a16:creationId xmlns="" xmlns:a16="http://schemas.microsoft.com/office/drawing/2014/main" id="{3E194469-CD12-7108-8B81-560C507E27A6}"/>
                </a:ext>
              </a:extLst>
            </p:cNvPr>
            <p:cNvSpPr txBox="1">
              <a:spLocks noChangeArrowheads="1"/>
            </p:cNvSpPr>
            <p:nvPr/>
          </p:nvSpPr>
          <p:spPr bwMode="auto">
            <a:xfrm>
              <a:off x="2976" y="2736"/>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merge</a:t>
              </a:r>
            </a:p>
          </p:txBody>
        </p:sp>
      </p:grpSp>
      <p:grpSp>
        <p:nvGrpSpPr>
          <p:cNvPr id="25" name="Group 24">
            <a:extLst>
              <a:ext uri="{FF2B5EF4-FFF2-40B4-BE49-F238E27FC236}">
                <a16:creationId xmlns="" xmlns:a16="http://schemas.microsoft.com/office/drawing/2014/main" id="{E73BABEA-54CF-553B-232A-CAD982BCE260}"/>
              </a:ext>
            </a:extLst>
          </p:cNvPr>
          <p:cNvGrpSpPr>
            <a:grpSpLocks/>
          </p:cNvGrpSpPr>
          <p:nvPr/>
        </p:nvGrpSpPr>
        <p:grpSpPr bwMode="auto">
          <a:xfrm>
            <a:off x="6321877" y="3436937"/>
            <a:ext cx="1515611" cy="381000"/>
            <a:chOff x="3123" y="2208"/>
            <a:chExt cx="854" cy="240"/>
          </a:xfrm>
        </p:grpSpPr>
        <p:grpSp>
          <p:nvGrpSpPr>
            <p:cNvPr id="67" name="Group 66">
              <a:extLst>
                <a:ext uri="{FF2B5EF4-FFF2-40B4-BE49-F238E27FC236}">
                  <a16:creationId xmlns="" xmlns:a16="http://schemas.microsoft.com/office/drawing/2014/main" id="{4496A16C-F926-7768-3314-669C085852DD}"/>
                </a:ext>
              </a:extLst>
            </p:cNvPr>
            <p:cNvGrpSpPr>
              <a:grpSpLocks/>
            </p:cNvGrpSpPr>
            <p:nvPr/>
          </p:nvGrpSpPr>
          <p:grpSpPr bwMode="auto">
            <a:xfrm>
              <a:off x="3593" y="2352"/>
              <a:ext cx="384" cy="96"/>
              <a:chOff x="1104" y="2352"/>
              <a:chExt cx="384" cy="96"/>
            </a:xfrm>
          </p:grpSpPr>
          <p:sp>
            <p:nvSpPr>
              <p:cNvPr id="69" name="Line 187">
                <a:extLst>
                  <a:ext uri="{FF2B5EF4-FFF2-40B4-BE49-F238E27FC236}">
                    <a16:creationId xmlns="" xmlns:a16="http://schemas.microsoft.com/office/drawing/2014/main" id="{47857BAA-F54C-B97E-0F31-359148FEE355}"/>
                  </a:ext>
                </a:extLst>
              </p:cNvPr>
              <p:cNvSpPr>
                <a:spLocks noChangeShapeType="1"/>
              </p:cNvSpPr>
              <p:nvPr/>
            </p:nvSpPr>
            <p:spPr bwMode="auto">
              <a:xfrm flipH="1">
                <a:off x="1104" y="2352"/>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70" name="Line 188">
                <a:extLst>
                  <a:ext uri="{FF2B5EF4-FFF2-40B4-BE49-F238E27FC236}">
                    <a16:creationId xmlns="" xmlns:a16="http://schemas.microsoft.com/office/drawing/2014/main" id="{BA057D06-FAF2-FB53-DC4D-F18327A70650}"/>
                  </a:ext>
                </a:extLst>
              </p:cNvPr>
              <p:cNvSpPr>
                <a:spLocks noChangeShapeType="1"/>
              </p:cNvSpPr>
              <p:nvPr/>
            </p:nvSpPr>
            <p:spPr bwMode="auto">
              <a:xfrm>
                <a:off x="1296" y="2352"/>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68" name="Text Box 189">
              <a:extLst>
                <a:ext uri="{FF2B5EF4-FFF2-40B4-BE49-F238E27FC236}">
                  <a16:creationId xmlns="" xmlns:a16="http://schemas.microsoft.com/office/drawing/2014/main" id="{FA6B666D-6833-09CC-7B34-626835CE63DE}"/>
                </a:ext>
              </a:extLst>
            </p:cNvPr>
            <p:cNvSpPr txBox="1">
              <a:spLocks noChangeArrowheads="1"/>
            </p:cNvSpPr>
            <p:nvPr/>
          </p:nvSpPr>
          <p:spPr bwMode="auto">
            <a:xfrm>
              <a:off x="3123" y="2208"/>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split</a:t>
              </a:r>
            </a:p>
          </p:txBody>
        </p:sp>
      </p:grpSp>
      <p:pic>
        <p:nvPicPr>
          <p:cNvPr id="26" name="table">
            <a:extLst>
              <a:ext uri="{FF2B5EF4-FFF2-40B4-BE49-F238E27FC236}">
                <a16:creationId xmlns="" xmlns:a16="http://schemas.microsoft.com/office/drawing/2014/main" id="{063A6679-B5CF-11E2-A8BA-A4014B252B0C}"/>
              </a:ext>
            </a:extLst>
          </p:cNvPr>
          <p:cNvPicPr>
            <a:picLocks noChangeAspect="1"/>
          </p:cNvPicPr>
          <p:nvPr/>
        </p:nvPicPr>
        <p:blipFill>
          <a:blip r:embed="rId18"/>
          <a:stretch>
            <a:fillRect/>
          </a:stretch>
        </p:blipFill>
        <p:spPr>
          <a:xfrm>
            <a:off x="8940163" y="3208337"/>
            <a:ext cx="1029337" cy="396875"/>
          </a:xfrm>
          <a:prstGeom prst="rect">
            <a:avLst/>
          </a:prstGeom>
        </p:spPr>
      </p:pic>
      <p:pic>
        <p:nvPicPr>
          <p:cNvPr id="27" name="table">
            <a:extLst>
              <a:ext uri="{FF2B5EF4-FFF2-40B4-BE49-F238E27FC236}">
                <a16:creationId xmlns="" xmlns:a16="http://schemas.microsoft.com/office/drawing/2014/main" id="{3E92CE16-313A-1E66-472F-1BB158A05BE8}"/>
              </a:ext>
            </a:extLst>
          </p:cNvPr>
          <p:cNvPicPr>
            <a:picLocks noChangeAspect="1"/>
          </p:cNvPicPr>
          <p:nvPr/>
        </p:nvPicPr>
        <p:blipFill>
          <a:blip r:embed="rId19"/>
          <a:stretch>
            <a:fillRect/>
          </a:stretch>
        </p:blipFill>
        <p:spPr>
          <a:xfrm>
            <a:off x="8832531" y="3879850"/>
            <a:ext cx="514669" cy="396875"/>
          </a:xfrm>
          <a:prstGeom prst="rect">
            <a:avLst/>
          </a:prstGeom>
        </p:spPr>
      </p:pic>
      <p:pic>
        <p:nvPicPr>
          <p:cNvPr id="28" name="table">
            <a:extLst>
              <a:ext uri="{FF2B5EF4-FFF2-40B4-BE49-F238E27FC236}">
                <a16:creationId xmlns="" xmlns:a16="http://schemas.microsoft.com/office/drawing/2014/main" id="{2150F87C-D9BD-FE29-5D83-64F9A7C3BDFD}"/>
              </a:ext>
            </a:extLst>
          </p:cNvPr>
          <p:cNvPicPr>
            <a:picLocks noChangeAspect="1"/>
          </p:cNvPicPr>
          <p:nvPr/>
        </p:nvPicPr>
        <p:blipFill>
          <a:blip r:embed="rId20"/>
          <a:stretch>
            <a:fillRect/>
          </a:stretch>
        </p:blipFill>
        <p:spPr>
          <a:xfrm>
            <a:off x="9597706" y="3879850"/>
            <a:ext cx="514669" cy="396875"/>
          </a:xfrm>
          <a:prstGeom prst="rect">
            <a:avLst/>
          </a:prstGeom>
        </p:spPr>
      </p:pic>
      <p:pic>
        <p:nvPicPr>
          <p:cNvPr id="29" name="table">
            <a:extLst>
              <a:ext uri="{FF2B5EF4-FFF2-40B4-BE49-F238E27FC236}">
                <a16:creationId xmlns="" xmlns:a16="http://schemas.microsoft.com/office/drawing/2014/main" id="{A39BB70E-9786-7FEC-082A-E31080511233}"/>
              </a:ext>
            </a:extLst>
          </p:cNvPr>
          <p:cNvPicPr>
            <a:picLocks noChangeAspect="1"/>
          </p:cNvPicPr>
          <p:nvPr/>
        </p:nvPicPr>
        <p:blipFill>
          <a:blip r:embed="rId21"/>
          <a:stretch>
            <a:fillRect/>
          </a:stretch>
        </p:blipFill>
        <p:spPr>
          <a:xfrm>
            <a:off x="8936988" y="4565650"/>
            <a:ext cx="1029337" cy="396875"/>
          </a:xfrm>
          <a:prstGeom prst="rect">
            <a:avLst/>
          </a:prstGeom>
        </p:spPr>
      </p:pic>
      <p:grpSp>
        <p:nvGrpSpPr>
          <p:cNvPr id="30" name="Group 29">
            <a:extLst>
              <a:ext uri="{FF2B5EF4-FFF2-40B4-BE49-F238E27FC236}">
                <a16:creationId xmlns="" xmlns:a16="http://schemas.microsoft.com/office/drawing/2014/main" id="{71AB7D9B-4D0A-41E1-BF52-4F782D99F558}"/>
              </a:ext>
            </a:extLst>
          </p:cNvPr>
          <p:cNvGrpSpPr>
            <a:grpSpLocks/>
          </p:cNvGrpSpPr>
          <p:nvPr/>
        </p:nvGrpSpPr>
        <p:grpSpPr bwMode="auto">
          <a:xfrm>
            <a:off x="8022099" y="4275137"/>
            <a:ext cx="1861682" cy="366713"/>
            <a:chOff x="4217" y="2736"/>
            <a:chExt cx="1049" cy="231"/>
          </a:xfrm>
        </p:grpSpPr>
        <p:grpSp>
          <p:nvGrpSpPr>
            <p:cNvPr id="63" name="Group 62">
              <a:extLst>
                <a:ext uri="{FF2B5EF4-FFF2-40B4-BE49-F238E27FC236}">
                  <a16:creationId xmlns="" xmlns:a16="http://schemas.microsoft.com/office/drawing/2014/main" id="{075BCC25-C78D-53E1-DCB8-603309C24AE9}"/>
                </a:ext>
              </a:extLst>
            </p:cNvPr>
            <p:cNvGrpSpPr>
              <a:grpSpLocks/>
            </p:cNvGrpSpPr>
            <p:nvPr/>
          </p:nvGrpSpPr>
          <p:grpSpPr bwMode="auto">
            <a:xfrm>
              <a:off x="4786" y="2736"/>
              <a:ext cx="480" cy="144"/>
              <a:chOff x="2297" y="2736"/>
              <a:chExt cx="480" cy="144"/>
            </a:xfrm>
          </p:grpSpPr>
          <p:sp>
            <p:nvSpPr>
              <p:cNvPr id="65" name="Line 220">
                <a:extLst>
                  <a:ext uri="{FF2B5EF4-FFF2-40B4-BE49-F238E27FC236}">
                    <a16:creationId xmlns="" xmlns:a16="http://schemas.microsoft.com/office/drawing/2014/main" id="{FA5D22E1-D34D-EF0B-E97A-C512BBAFD92A}"/>
                  </a:ext>
                </a:extLst>
              </p:cNvPr>
              <p:cNvSpPr>
                <a:spLocks noChangeShapeType="1"/>
              </p:cNvSpPr>
              <p:nvPr/>
            </p:nvSpPr>
            <p:spPr bwMode="auto">
              <a:xfrm>
                <a:off x="2297"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66" name="Line 221">
                <a:extLst>
                  <a:ext uri="{FF2B5EF4-FFF2-40B4-BE49-F238E27FC236}">
                    <a16:creationId xmlns="" xmlns:a16="http://schemas.microsoft.com/office/drawing/2014/main" id="{1F226E47-DAD0-1D6E-A942-A8AF54FB2ED7}"/>
                  </a:ext>
                </a:extLst>
              </p:cNvPr>
              <p:cNvSpPr>
                <a:spLocks noChangeShapeType="1"/>
              </p:cNvSpPr>
              <p:nvPr/>
            </p:nvSpPr>
            <p:spPr bwMode="auto">
              <a:xfrm flipH="1">
                <a:off x="2585"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64" name="Text Box 222">
              <a:extLst>
                <a:ext uri="{FF2B5EF4-FFF2-40B4-BE49-F238E27FC236}">
                  <a16:creationId xmlns="" xmlns:a16="http://schemas.microsoft.com/office/drawing/2014/main" id="{274E0B2F-12D3-F05C-3806-3F716830C3E5}"/>
                </a:ext>
              </a:extLst>
            </p:cNvPr>
            <p:cNvSpPr txBox="1">
              <a:spLocks noChangeArrowheads="1"/>
            </p:cNvSpPr>
            <p:nvPr/>
          </p:nvSpPr>
          <p:spPr bwMode="auto">
            <a:xfrm>
              <a:off x="4217" y="2736"/>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merge</a:t>
              </a:r>
            </a:p>
          </p:txBody>
        </p:sp>
      </p:grpSp>
      <p:grpSp>
        <p:nvGrpSpPr>
          <p:cNvPr id="31" name="Group 30">
            <a:extLst>
              <a:ext uri="{FF2B5EF4-FFF2-40B4-BE49-F238E27FC236}">
                <a16:creationId xmlns="" xmlns:a16="http://schemas.microsoft.com/office/drawing/2014/main" id="{708E5BC2-3741-FC19-F701-7F18010BC56A}"/>
              </a:ext>
            </a:extLst>
          </p:cNvPr>
          <p:cNvGrpSpPr>
            <a:grpSpLocks/>
          </p:cNvGrpSpPr>
          <p:nvPr/>
        </p:nvGrpSpPr>
        <p:grpSpPr bwMode="auto">
          <a:xfrm>
            <a:off x="8291964" y="3436937"/>
            <a:ext cx="1515611" cy="381000"/>
            <a:chOff x="4364" y="2208"/>
            <a:chExt cx="854" cy="240"/>
          </a:xfrm>
        </p:grpSpPr>
        <p:grpSp>
          <p:nvGrpSpPr>
            <p:cNvPr id="59" name="Group 58">
              <a:extLst>
                <a:ext uri="{FF2B5EF4-FFF2-40B4-BE49-F238E27FC236}">
                  <a16:creationId xmlns="" xmlns:a16="http://schemas.microsoft.com/office/drawing/2014/main" id="{10284FDE-890B-01F7-79EA-0F2ADE93621B}"/>
                </a:ext>
              </a:extLst>
            </p:cNvPr>
            <p:cNvGrpSpPr>
              <a:grpSpLocks/>
            </p:cNvGrpSpPr>
            <p:nvPr/>
          </p:nvGrpSpPr>
          <p:grpSpPr bwMode="auto">
            <a:xfrm>
              <a:off x="4834" y="2352"/>
              <a:ext cx="384" cy="96"/>
              <a:chOff x="2345" y="2352"/>
              <a:chExt cx="384" cy="96"/>
            </a:xfrm>
          </p:grpSpPr>
          <p:sp>
            <p:nvSpPr>
              <p:cNvPr id="61" name="Line 225">
                <a:extLst>
                  <a:ext uri="{FF2B5EF4-FFF2-40B4-BE49-F238E27FC236}">
                    <a16:creationId xmlns="" xmlns:a16="http://schemas.microsoft.com/office/drawing/2014/main" id="{F7711F0B-C947-6E06-FB43-10D6F0291754}"/>
                  </a:ext>
                </a:extLst>
              </p:cNvPr>
              <p:cNvSpPr>
                <a:spLocks noChangeShapeType="1"/>
              </p:cNvSpPr>
              <p:nvPr/>
            </p:nvSpPr>
            <p:spPr bwMode="auto">
              <a:xfrm flipH="1">
                <a:off x="2345" y="2352"/>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62" name="Line 226">
                <a:extLst>
                  <a:ext uri="{FF2B5EF4-FFF2-40B4-BE49-F238E27FC236}">
                    <a16:creationId xmlns="" xmlns:a16="http://schemas.microsoft.com/office/drawing/2014/main" id="{D7989351-6C44-5E3A-BA19-65F5321307C3}"/>
                  </a:ext>
                </a:extLst>
              </p:cNvPr>
              <p:cNvSpPr>
                <a:spLocks noChangeShapeType="1"/>
              </p:cNvSpPr>
              <p:nvPr/>
            </p:nvSpPr>
            <p:spPr bwMode="auto">
              <a:xfrm>
                <a:off x="2537" y="2352"/>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60" name="Text Box 227">
              <a:extLst>
                <a:ext uri="{FF2B5EF4-FFF2-40B4-BE49-F238E27FC236}">
                  <a16:creationId xmlns="" xmlns:a16="http://schemas.microsoft.com/office/drawing/2014/main" id="{A1F6D7E9-52D5-30C2-6FB1-E2D2299BC067}"/>
                </a:ext>
              </a:extLst>
            </p:cNvPr>
            <p:cNvSpPr txBox="1">
              <a:spLocks noChangeArrowheads="1"/>
            </p:cNvSpPr>
            <p:nvPr/>
          </p:nvSpPr>
          <p:spPr bwMode="auto">
            <a:xfrm>
              <a:off x="4364" y="2208"/>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split</a:t>
              </a:r>
            </a:p>
          </p:txBody>
        </p:sp>
      </p:grpSp>
      <p:grpSp>
        <p:nvGrpSpPr>
          <p:cNvPr id="32" name="Group 31">
            <a:extLst>
              <a:ext uri="{FF2B5EF4-FFF2-40B4-BE49-F238E27FC236}">
                <a16:creationId xmlns="" xmlns:a16="http://schemas.microsoft.com/office/drawing/2014/main" id="{5A17EF67-8844-57BE-F7C6-1B47A63D005C}"/>
              </a:ext>
            </a:extLst>
          </p:cNvPr>
          <p:cNvGrpSpPr>
            <a:grpSpLocks/>
          </p:cNvGrpSpPr>
          <p:nvPr/>
        </p:nvGrpSpPr>
        <p:grpSpPr bwMode="auto">
          <a:xfrm>
            <a:off x="6729467" y="2751145"/>
            <a:ext cx="2708222" cy="381001"/>
            <a:chOff x="3459" y="1776"/>
            <a:chExt cx="1526" cy="240"/>
          </a:xfrm>
        </p:grpSpPr>
        <p:sp>
          <p:nvSpPr>
            <p:cNvPr id="55" name="Text Box 229">
              <a:extLst>
                <a:ext uri="{FF2B5EF4-FFF2-40B4-BE49-F238E27FC236}">
                  <a16:creationId xmlns="" xmlns:a16="http://schemas.microsoft.com/office/drawing/2014/main" id="{A8E71F7A-19F4-7E85-6BAB-C7F3801F3339}"/>
                </a:ext>
              </a:extLst>
            </p:cNvPr>
            <p:cNvSpPr txBox="1">
              <a:spLocks noChangeArrowheads="1"/>
            </p:cNvSpPr>
            <p:nvPr/>
          </p:nvSpPr>
          <p:spPr bwMode="auto">
            <a:xfrm>
              <a:off x="3459" y="1776"/>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split</a:t>
              </a:r>
            </a:p>
          </p:txBody>
        </p:sp>
        <p:grpSp>
          <p:nvGrpSpPr>
            <p:cNvPr id="56" name="Group 55">
              <a:extLst>
                <a:ext uri="{FF2B5EF4-FFF2-40B4-BE49-F238E27FC236}">
                  <a16:creationId xmlns="" xmlns:a16="http://schemas.microsoft.com/office/drawing/2014/main" id="{24A18DDE-D924-8B96-1DF4-6C2DBB959C85}"/>
                </a:ext>
              </a:extLst>
            </p:cNvPr>
            <p:cNvGrpSpPr>
              <a:grpSpLocks/>
            </p:cNvGrpSpPr>
            <p:nvPr/>
          </p:nvGrpSpPr>
          <p:grpSpPr bwMode="auto">
            <a:xfrm>
              <a:off x="3833" y="1872"/>
              <a:ext cx="1152" cy="144"/>
              <a:chOff x="1344" y="1872"/>
              <a:chExt cx="1152" cy="144"/>
            </a:xfrm>
          </p:grpSpPr>
          <p:sp>
            <p:nvSpPr>
              <p:cNvPr id="57" name="Line 231">
                <a:extLst>
                  <a:ext uri="{FF2B5EF4-FFF2-40B4-BE49-F238E27FC236}">
                    <a16:creationId xmlns="" xmlns:a16="http://schemas.microsoft.com/office/drawing/2014/main" id="{052FF2F4-F984-E162-0EBB-076EE3FB98F2}"/>
                  </a:ext>
                </a:extLst>
              </p:cNvPr>
              <p:cNvSpPr>
                <a:spLocks noChangeShapeType="1"/>
              </p:cNvSpPr>
              <p:nvPr/>
            </p:nvSpPr>
            <p:spPr bwMode="auto">
              <a:xfrm flipH="1">
                <a:off x="1344" y="1872"/>
                <a:ext cx="57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58" name="Line 232">
                <a:extLst>
                  <a:ext uri="{FF2B5EF4-FFF2-40B4-BE49-F238E27FC236}">
                    <a16:creationId xmlns="" xmlns:a16="http://schemas.microsoft.com/office/drawing/2014/main" id="{DB248D69-C8DC-E9C3-CA4E-97E6D7B199D9}"/>
                  </a:ext>
                </a:extLst>
              </p:cNvPr>
              <p:cNvSpPr>
                <a:spLocks noChangeShapeType="1"/>
              </p:cNvSpPr>
              <p:nvPr/>
            </p:nvSpPr>
            <p:spPr bwMode="auto">
              <a:xfrm>
                <a:off x="1920" y="1872"/>
                <a:ext cx="57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grpSp>
      <p:pic>
        <p:nvPicPr>
          <p:cNvPr id="33" name="table">
            <a:extLst>
              <a:ext uri="{FF2B5EF4-FFF2-40B4-BE49-F238E27FC236}">
                <a16:creationId xmlns="" xmlns:a16="http://schemas.microsoft.com/office/drawing/2014/main" id="{A3B361BB-4FDC-D51F-661D-6A32F66EA9A9}"/>
              </a:ext>
            </a:extLst>
          </p:cNvPr>
          <p:cNvPicPr>
            <a:picLocks noChangeAspect="1"/>
          </p:cNvPicPr>
          <p:nvPr/>
        </p:nvPicPr>
        <p:blipFill>
          <a:blip r:embed="rId22"/>
          <a:stretch>
            <a:fillRect/>
          </a:stretch>
        </p:blipFill>
        <p:spPr>
          <a:xfrm>
            <a:off x="7391713" y="5251450"/>
            <a:ext cx="2058675" cy="396875"/>
          </a:xfrm>
          <a:prstGeom prst="rect">
            <a:avLst/>
          </a:prstGeom>
        </p:spPr>
      </p:pic>
      <p:pic>
        <p:nvPicPr>
          <p:cNvPr id="34" name="table">
            <a:extLst>
              <a:ext uri="{FF2B5EF4-FFF2-40B4-BE49-F238E27FC236}">
                <a16:creationId xmlns="" xmlns:a16="http://schemas.microsoft.com/office/drawing/2014/main" id="{EA4F1D1C-8FDE-35A4-C28C-68254C569FDC}"/>
              </a:ext>
            </a:extLst>
          </p:cNvPr>
          <p:cNvPicPr>
            <a:picLocks noChangeAspect="1"/>
          </p:cNvPicPr>
          <p:nvPr/>
        </p:nvPicPr>
        <p:blipFill>
          <a:blip r:embed="rId23"/>
          <a:stretch>
            <a:fillRect/>
          </a:stretch>
        </p:blipFill>
        <p:spPr>
          <a:xfrm>
            <a:off x="4229725" y="6089650"/>
            <a:ext cx="4117350" cy="396875"/>
          </a:xfrm>
          <a:prstGeom prst="rect">
            <a:avLst/>
          </a:prstGeom>
        </p:spPr>
      </p:pic>
      <p:grpSp>
        <p:nvGrpSpPr>
          <p:cNvPr id="35" name="Group 34">
            <a:extLst>
              <a:ext uri="{FF2B5EF4-FFF2-40B4-BE49-F238E27FC236}">
                <a16:creationId xmlns="" xmlns:a16="http://schemas.microsoft.com/office/drawing/2014/main" id="{FF98C300-19F3-4CCA-AC40-855262DC5FCD}"/>
              </a:ext>
            </a:extLst>
          </p:cNvPr>
          <p:cNvGrpSpPr>
            <a:grpSpLocks/>
          </p:cNvGrpSpPr>
          <p:nvPr/>
        </p:nvGrpSpPr>
        <p:grpSpPr bwMode="auto">
          <a:xfrm>
            <a:off x="3970273" y="1989142"/>
            <a:ext cx="4259327" cy="457201"/>
            <a:chOff x="1824" y="1296"/>
            <a:chExt cx="2400" cy="288"/>
          </a:xfrm>
        </p:grpSpPr>
        <p:sp>
          <p:nvSpPr>
            <p:cNvPr id="51" name="Text Box 266">
              <a:extLst>
                <a:ext uri="{FF2B5EF4-FFF2-40B4-BE49-F238E27FC236}">
                  <a16:creationId xmlns="" xmlns:a16="http://schemas.microsoft.com/office/drawing/2014/main" id="{3EC1D327-D918-5F44-8A7A-4421540990CE}"/>
                </a:ext>
              </a:extLst>
            </p:cNvPr>
            <p:cNvSpPr txBox="1">
              <a:spLocks noChangeArrowheads="1"/>
            </p:cNvSpPr>
            <p:nvPr/>
          </p:nvSpPr>
          <p:spPr bwMode="auto">
            <a:xfrm>
              <a:off x="1930" y="1296"/>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split</a:t>
              </a:r>
            </a:p>
          </p:txBody>
        </p:sp>
        <p:grpSp>
          <p:nvGrpSpPr>
            <p:cNvPr id="52" name="Group 51">
              <a:extLst>
                <a:ext uri="{FF2B5EF4-FFF2-40B4-BE49-F238E27FC236}">
                  <a16:creationId xmlns="" xmlns:a16="http://schemas.microsoft.com/office/drawing/2014/main" id="{F0CAA8CA-0CFE-1D93-4C33-8494DBB3CA4D}"/>
                </a:ext>
              </a:extLst>
            </p:cNvPr>
            <p:cNvGrpSpPr>
              <a:grpSpLocks/>
            </p:cNvGrpSpPr>
            <p:nvPr/>
          </p:nvGrpSpPr>
          <p:grpSpPr bwMode="auto">
            <a:xfrm>
              <a:off x="1824" y="1344"/>
              <a:ext cx="2400" cy="240"/>
              <a:chOff x="1824" y="1344"/>
              <a:chExt cx="2400" cy="240"/>
            </a:xfrm>
          </p:grpSpPr>
          <p:sp>
            <p:nvSpPr>
              <p:cNvPr id="53" name="Line 268">
                <a:extLst>
                  <a:ext uri="{FF2B5EF4-FFF2-40B4-BE49-F238E27FC236}">
                    <a16:creationId xmlns="" xmlns:a16="http://schemas.microsoft.com/office/drawing/2014/main" id="{F96A38DF-0752-55F5-0CC2-CB1360C2B863}"/>
                  </a:ext>
                </a:extLst>
              </p:cNvPr>
              <p:cNvSpPr>
                <a:spLocks noChangeShapeType="1"/>
              </p:cNvSpPr>
              <p:nvPr/>
            </p:nvSpPr>
            <p:spPr bwMode="auto">
              <a:xfrm flipH="1">
                <a:off x="1824" y="1344"/>
                <a:ext cx="115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54" name="Line 269">
                <a:extLst>
                  <a:ext uri="{FF2B5EF4-FFF2-40B4-BE49-F238E27FC236}">
                    <a16:creationId xmlns="" xmlns:a16="http://schemas.microsoft.com/office/drawing/2014/main" id="{E11A4AEC-907B-89ED-E15C-EB480A94FA49}"/>
                  </a:ext>
                </a:extLst>
              </p:cNvPr>
              <p:cNvSpPr>
                <a:spLocks noChangeShapeType="1"/>
              </p:cNvSpPr>
              <p:nvPr/>
            </p:nvSpPr>
            <p:spPr bwMode="auto">
              <a:xfrm>
                <a:off x="2976" y="1344"/>
                <a:ext cx="124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grpSp>
      <p:grpSp>
        <p:nvGrpSpPr>
          <p:cNvPr id="36" name="Group 35">
            <a:extLst>
              <a:ext uri="{FF2B5EF4-FFF2-40B4-BE49-F238E27FC236}">
                <a16:creationId xmlns="" xmlns:a16="http://schemas.microsoft.com/office/drawing/2014/main" id="{2400DB3B-9137-5B7F-BA3B-AA11994ADA66}"/>
              </a:ext>
            </a:extLst>
          </p:cNvPr>
          <p:cNvGrpSpPr>
            <a:grpSpLocks/>
          </p:cNvGrpSpPr>
          <p:nvPr/>
        </p:nvGrpSpPr>
        <p:grpSpPr bwMode="auto">
          <a:xfrm>
            <a:off x="2204819" y="4960937"/>
            <a:ext cx="3041870" cy="381000"/>
            <a:chOff x="631" y="3168"/>
            <a:chExt cx="1714" cy="240"/>
          </a:xfrm>
        </p:grpSpPr>
        <p:grpSp>
          <p:nvGrpSpPr>
            <p:cNvPr id="47" name="Group 46">
              <a:extLst>
                <a:ext uri="{FF2B5EF4-FFF2-40B4-BE49-F238E27FC236}">
                  <a16:creationId xmlns="" xmlns:a16="http://schemas.microsoft.com/office/drawing/2014/main" id="{258AB716-8E9A-489F-167D-F9182DA193A4}"/>
                </a:ext>
              </a:extLst>
            </p:cNvPr>
            <p:cNvGrpSpPr>
              <a:grpSpLocks/>
            </p:cNvGrpSpPr>
            <p:nvPr/>
          </p:nvGrpSpPr>
          <p:grpSpPr bwMode="auto">
            <a:xfrm>
              <a:off x="1097" y="3168"/>
              <a:ext cx="1248" cy="144"/>
              <a:chOff x="1056" y="2736"/>
              <a:chExt cx="480" cy="144"/>
            </a:xfrm>
          </p:grpSpPr>
          <p:sp>
            <p:nvSpPr>
              <p:cNvPr id="49" name="Line 272">
                <a:extLst>
                  <a:ext uri="{FF2B5EF4-FFF2-40B4-BE49-F238E27FC236}">
                    <a16:creationId xmlns="" xmlns:a16="http://schemas.microsoft.com/office/drawing/2014/main" id="{C5F52317-E231-E3A6-4393-EB6D487B8494}"/>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50" name="Line 273">
                <a:extLst>
                  <a:ext uri="{FF2B5EF4-FFF2-40B4-BE49-F238E27FC236}">
                    <a16:creationId xmlns="" xmlns:a16="http://schemas.microsoft.com/office/drawing/2014/main" id="{F6BC6357-56CA-ABC6-B3FA-DB4D53904D5B}"/>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48" name="Text Box 274">
              <a:extLst>
                <a:ext uri="{FF2B5EF4-FFF2-40B4-BE49-F238E27FC236}">
                  <a16:creationId xmlns="" xmlns:a16="http://schemas.microsoft.com/office/drawing/2014/main" id="{948CF74F-A7BC-A470-FF59-0D728A3F138E}"/>
                </a:ext>
              </a:extLst>
            </p:cNvPr>
            <p:cNvSpPr txBox="1">
              <a:spLocks noChangeArrowheads="1"/>
            </p:cNvSpPr>
            <p:nvPr/>
          </p:nvSpPr>
          <p:spPr bwMode="auto">
            <a:xfrm>
              <a:off x="631" y="3177"/>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merge</a:t>
              </a:r>
            </a:p>
          </p:txBody>
        </p:sp>
      </p:grpSp>
      <p:grpSp>
        <p:nvGrpSpPr>
          <p:cNvPr id="37" name="Group 36">
            <a:extLst>
              <a:ext uri="{FF2B5EF4-FFF2-40B4-BE49-F238E27FC236}">
                <a16:creationId xmlns="" xmlns:a16="http://schemas.microsoft.com/office/drawing/2014/main" id="{052FE4EC-A52F-1B3B-9C09-5EF82A44AE66}"/>
              </a:ext>
            </a:extLst>
          </p:cNvPr>
          <p:cNvGrpSpPr>
            <a:grpSpLocks/>
          </p:cNvGrpSpPr>
          <p:nvPr/>
        </p:nvGrpSpPr>
        <p:grpSpPr bwMode="auto">
          <a:xfrm>
            <a:off x="6472019" y="4960937"/>
            <a:ext cx="3041870" cy="381000"/>
            <a:chOff x="3319" y="3168"/>
            <a:chExt cx="1714" cy="240"/>
          </a:xfrm>
        </p:grpSpPr>
        <p:grpSp>
          <p:nvGrpSpPr>
            <p:cNvPr id="43" name="Group 42">
              <a:extLst>
                <a:ext uri="{FF2B5EF4-FFF2-40B4-BE49-F238E27FC236}">
                  <a16:creationId xmlns="" xmlns:a16="http://schemas.microsoft.com/office/drawing/2014/main" id="{B3005429-147E-011B-7D78-9D4DF5728CD5}"/>
                </a:ext>
              </a:extLst>
            </p:cNvPr>
            <p:cNvGrpSpPr>
              <a:grpSpLocks/>
            </p:cNvGrpSpPr>
            <p:nvPr/>
          </p:nvGrpSpPr>
          <p:grpSpPr bwMode="auto">
            <a:xfrm>
              <a:off x="3785" y="3168"/>
              <a:ext cx="1248" cy="144"/>
              <a:chOff x="1056" y="2736"/>
              <a:chExt cx="480" cy="144"/>
            </a:xfrm>
          </p:grpSpPr>
          <p:sp>
            <p:nvSpPr>
              <p:cNvPr id="45" name="Line 277">
                <a:extLst>
                  <a:ext uri="{FF2B5EF4-FFF2-40B4-BE49-F238E27FC236}">
                    <a16:creationId xmlns="" xmlns:a16="http://schemas.microsoft.com/office/drawing/2014/main" id="{2D7A6B15-A1A0-1280-E8E7-42E61F288DAF}"/>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46" name="Line 278">
                <a:extLst>
                  <a:ext uri="{FF2B5EF4-FFF2-40B4-BE49-F238E27FC236}">
                    <a16:creationId xmlns="" xmlns:a16="http://schemas.microsoft.com/office/drawing/2014/main" id="{53DE0A3D-82A9-9B2F-8F3E-0D20A7217318}"/>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44" name="Text Box 279">
              <a:extLst>
                <a:ext uri="{FF2B5EF4-FFF2-40B4-BE49-F238E27FC236}">
                  <a16:creationId xmlns="" xmlns:a16="http://schemas.microsoft.com/office/drawing/2014/main" id="{E049998B-F4F3-6C1F-FEE3-21DFC5AA13DE}"/>
                </a:ext>
              </a:extLst>
            </p:cNvPr>
            <p:cNvSpPr txBox="1">
              <a:spLocks noChangeArrowheads="1"/>
            </p:cNvSpPr>
            <p:nvPr/>
          </p:nvSpPr>
          <p:spPr bwMode="auto">
            <a:xfrm>
              <a:off x="3319" y="3177"/>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merge</a:t>
              </a:r>
            </a:p>
          </p:txBody>
        </p:sp>
      </p:grpSp>
      <p:grpSp>
        <p:nvGrpSpPr>
          <p:cNvPr id="38" name="Group 37">
            <a:extLst>
              <a:ext uri="{FF2B5EF4-FFF2-40B4-BE49-F238E27FC236}">
                <a16:creationId xmlns="" xmlns:a16="http://schemas.microsoft.com/office/drawing/2014/main" id="{1A5FCC50-9113-13CB-0F64-EC3A6F37217F}"/>
              </a:ext>
            </a:extLst>
          </p:cNvPr>
          <p:cNvGrpSpPr>
            <a:grpSpLocks/>
          </p:cNvGrpSpPr>
          <p:nvPr/>
        </p:nvGrpSpPr>
        <p:grpSpPr bwMode="auto">
          <a:xfrm>
            <a:off x="3606006" y="5646737"/>
            <a:ext cx="4928398" cy="442913"/>
            <a:chOff x="1639" y="3600"/>
            <a:chExt cx="2777" cy="279"/>
          </a:xfrm>
        </p:grpSpPr>
        <p:grpSp>
          <p:nvGrpSpPr>
            <p:cNvPr id="39" name="Group 38">
              <a:extLst>
                <a:ext uri="{FF2B5EF4-FFF2-40B4-BE49-F238E27FC236}">
                  <a16:creationId xmlns="" xmlns:a16="http://schemas.microsoft.com/office/drawing/2014/main" id="{9C03A46A-305D-BCD6-7DD5-045574B0EF3B}"/>
                </a:ext>
              </a:extLst>
            </p:cNvPr>
            <p:cNvGrpSpPr>
              <a:grpSpLocks/>
            </p:cNvGrpSpPr>
            <p:nvPr/>
          </p:nvGrpSpPr>
          <p:grpSpPr bwMode="auto">
            <a:xfrm>
              <a:off x="1728" y="3600"/>
              <a:ext cx="2688" cy="240"/>
              <a:chOff x="1056" y="2736"/>
              <a:chExt cx="480" cy="144"/>
            </a:xfrm>
          </p:grpSpPr>
          <p:sp>
            <p:nvSpPr>
              <p:cNvPr id="41" name="Line 282">
                <a:extLst>
                  <a:ext uri="{FF2B5EF4-FFF2-40B4-BE49-F238E27FC236}">
                    <a16:creationId xmlns="" xmlns:a16="http://schemas.microsoft.com/office/drawing/2014/main" id="{8DB3CA0F-D24D-79B8-301C-0A5B33B83098}"/>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sp>
            <p:nvSpPr>
              <p:cNvPr id="42" name="Line 283">
                <a:extLst>
                  <a:ext uri="{FF2B5EF4-FFF2-40B4-BE49-F238E27FC236}">
                    <a16:creationId xmlns="" xmlns:a16="http://schemas.microsoft.com/office/drawing/2014/main" id="{0A64D1ED-E065-7E3F-4D8C-5B34464C8190}"/>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endParaRPr lang="en-US"/>
              </a:p>
            </p:txBody>
          </p:sp>
        </p:grpSp>
        <p:sp>
          <p:nvSpPr>
            <p:cNvPr id="40" name="Text Box 284">
              <a:extLst>
                <a:ext uri="{FF2B5EF4-FFF2-40B4-BE49-F238E27FC236}">
                  <a16:creationId xmlns="" xmlns:a16="http://schemas.microsoft.com/office/drawing/2014/main" id="{567D25FE-8D1C-6180-F3B2-D0067951AE20}"/>
                </a:ext>
              </a:extLst>
            </p:cNvPr>
            <p:cNvSpPr txBox="1">
              <a:spLocks noChangeArrowheads="1"/>
            </p:cNvSpPr>
            <p:nvPr/>
          </p:nvSpPr>
          <p:spPr bwMode="auto">
            <a:xfrm>
              <a:off x="1639" y="3648"/>
              <a:ext cx="5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eaLnBrk="1" hangingPunct="1"/>
              <a:r>
                <a:rPr lang="en-US" altLang="en-US" sz="1800">
                  <a:latin typeface="Tahoma" panose="020B0604030504040204" pitchFamily="34" charset="0"/>
                </a:rPr>
                <a:t>merge</a:t>
              </a:r>
            </a:p>
          </p:txBody>
        </p:sp>
      </p:grpSp>
    </p:spTree>
    <p:extLst>
      <p:ext uri="{BB962C8B-B14F-4D97-AF65-F5344CB8AC3E}">
        <p14:creationId xmlns:p14="http://schemas.microsoft.com/office/powerpoint/2010/main" val="3056559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3A807F-E97A-7878-E42E-6D6434A8E7C9}"/>
              </a:ext>
            </a:extLst>
          </p:cNvPr>
          <p:cNvSpPr>
            <a:spLocks noGrp="1"/>
          </p:cNvSpPr>
          <p:nvPr>
            <p:ph type="title"/>
          </p:nvPr>
        </p:nvSpPr>
        <p:spPr>
          <a:xfrm>
            <a:off x="358588" y="1"/>
            <a:ext cx="11474824" cy="1006074"/>
          </a:xfrm>
        </p:spPr>
        <p:txBody>
          <a:bodyPr/>
          <a:lstStyle/>
          <a:p>
            <a:r>
              <a:rPr lang="en-IN" dirty="0"/>
              <a:t>Merge Sort</a:t>
            </a:r>
            <a:endParaRPr lang="en-US" dirty="0"/>
          </a:p>
        </p:txBody>
      </p:sp>
      <p:sp>
        <p:nvSpPr>
          <p:cNvPr id="3" name="Footer Placeholder 4">
            <a:extLst>
              <a:ext uri="{FF2B5EF4-FFF2-40B4-BE49-F238E27FC236}">
                <a16:creationId xmlns="" xmlns:a16="http://schemas.microsoft.com/office/drawing/2014/main" id="{54522A13-03E4-B8DD-984D-2E94DB3C0898}"/>
              </a:ext>
            </a:extLst>
          </p:cNvPr>
          <p:cNvSpPr>
            <a:spLocks noGrp="1"/>
          </p:cNvSpPr>
          <p:nvPr>
            <p:ph type="ftr" sz="quarter" idx="11"/>
          </p:nvPr>
        </p:nvSpPr>
        <p:spPr>
          <a:xfrm>
            <a:off x="1945341" y="6356350"/>
            <a:ext cx="9412941" cy="365125"/>
          </a:xfrm>
        </p:spPr>
        <p:txBody>
          <a:bodyPr/>
          <a:lstStyle/>
          <a:p>
            <a:endParaRPr lang="en-US" dirty="0"/>
          </a:p>
        </p:txBody>
      </p:sp>
      <p:sp>
        <p:nvSpPr>
          <p:cNvPr id="4" name="Slide Number Placeholder 5">
            <a:extLst>
              <a:ext uri="{FF2B5EF4-FFF2-40B4-BE49-F238E27FC236}">
                <a16:creationId xmlns="" xmlns:a16="http://schemas.microsoft.com/office/drawing/2014/main" id="{3EF1F79A-09F9-73D8-7E0C-43E33D38F045}"/>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25</a:t>
            </a:fld>
            <a:endParaRPr lang="en-US" dirty="0"/>
          </a:p>
        </p:txBody>
      </p:sp>
      <p:grpSp>
        <p:nvGrpSpPr>
          <p:cNvPr id="5" name="Group 4">
            <a:extLst>
              <a:ext uri="{FF2B5EF4-FFF2-40B4-BE49-F238E27FC236}">
                <a16:creationId xmlns="" xmlns:a16="http://schemas.microsoft.com/office/drawing/2014/main" id="{FDCB5F1A-38B6-3E25-E4ED-ADFFDEF84066}"/>
              </a:ext>
            </a:extLst>
          </p:cNvPr>
          <p:cNvGrpSpPr/>
          <p:nvPr/>
        </p:nvGrpSpPr>
        <p:grpSpPr>
          <a:xfrm>
            <a:off x="358588" y="1006075"/>
            <a:ext cx="11474824" cy="567891"/>
            <a:chOff x="358588" y="1006075"/>
            <a:chExt cx="11474824" cy="567891"/>
          </a:xfrm>
        </p:grpSpPr>
        <p:sp>
          <p:nvSpPr>
            <p:cNvPr id="6" name="Rectangle 5">
              <a:extLst>
                <a:ext uri="{FF2B5EF4-FFF2-40B4-BE49-F238E27FC236}">
                  <a16:creationId xmlns="" xmlns:a16="http://schemas.microsoft.com/office/drawing/2014/main" id="{4546EEBA-2490-1A7D-46E1-E290BEFB661F}"/>
                </a:ext>
              </a:extLst>
            </p:cNvPr>
            <p:cNvSpPr/>
            <p:nvPr/>
          </p:nvSpPr>
          <p:spPr>
            <a:xfrm>
              <a:off x="35858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7" name="Rectangle 6">
              <a:extLst>
                <a:ext uri="{FF2B5EF4-FFF2-40B4-BE49-F238E27FC236}">
                  <a16:creationId xmlns="" xmlns:a16="http://schemas.microsoft.com/office/drawing/2014/main" id="{34361F9F-9B59-AA3A-EEE6-F79809A10511}"/>
                </a:ext>
              </a:extLst>
            </p:cNvPr>
            <p:cNvSpPr/>
            <p:nvPr/>
          </p:nvSpPr>
          <p:spPr>
            <a:xfrm>
              <a:off x="108571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8" name="Rectangle 7">
              <a:extLst>
                <a:ext uri="{FF2B5EF4-FFF2-40B4-BE49-F238E27FC236}">
                  <a16:creationId xmlns="" xmlns:a16="http://schemas.microsoft.com/office/drawing/2014/main" id="{F7C19DEF-906A-50B2-6B2E-133668D46EBB}"/>
                </a:ext>
              </a:extLst>
            </p:cNvPr>
            <p:cNvSpPr/>
            <p:nvPr/>
          </p:nvSpPr>
          <p:spPr>
            <a:xfrm>
              <a:off x="181284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9" name="Rectangle 8">
              <a:extLst>
                <a:ext uri="{FF2B5EF4-FFF2-40B4-BE49-F238E27FC236}">
                  <a16:creationId xmlns="" xmlns:a16="http://schemas.microsoft.com/office/drawing/2014/main" id="{3C876B61-1A96-9A1E-5F8D-B2025A07688D}"/>
                </a:ext>
              </a:extLst>
            </p:cNvPr>
            <p:cNvSpPr/>
            <p:nvPr/>
          </p:nvSpPr>
          <p:spPr>
            <a:xfrm>
              <a:off x="253997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10" name="Rectangle 9">
              <a:extLst>
                <a:ext uri="{FF2B5EF4-FFF2-40B4-BE49-F238E27FC236}">
                  <a16:creationId xmlns="" xmlns:a16="http://schemas.microsoft.com/office/drawing/2014/main" id="{CA54FE4F-6E91-7FF7-7E06-60DC18C29073}"/>
                </a:ext>
              </a:extLst>
            </p:cNvPr>
            <p:cNvSpPr/>
            <p:nvPr/>
          </p:nvSpPr>
          <p:spPr>
            <a:xfrm>
              <a:off x="326710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1" name="Rectangle 10">
              <a:extLst>
                <a:ext uri="{FF2B5EF4-FFF2-40B4-BE49-F238E27FC236}">
                  <a16:creationId xmlns="" xmlns:a16="http://schemas.microsoft.com/office/drawing/2014/main" id="{A0162B15-4202-B168-C9F4-5DD084CC164C}"/>
                </a:ext>
              </a:extLst>
            </p:cNvPr>
            <p:cNvSpPr/>
            <p:nvPr/>
          </p:nvSpPr>
          <p:spPr>
            <a:xfrm>
              <a:off x="3994233"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12" name="Rectangle 11">
              <a:extLst>
                <a:ext uri="{FF2B5EF4-FFF2-40B4-BE49-F238E27FC236}">
                  <a16:creationId xmlns="" xmlns:a16="http://schemas.microsoft.com/office/drawing/2014/main" id="{869AE238-0AEA-3480-9F09-4DA2DEAA00B6}"/>
                </a:ext>
              </a:extLst>
            </p:cNvPr>
            <p:cNvSpPr/>
            <p:nvPr/>
          </p:nvSpPr>
          <p:spPr>
            <a:xfrm>
              <a:off x="4721362"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3" name="Rectangle 12">
              <a:extLst>
                <a:ext uri="{FF2B5EF4-FFF2-40B4-BE49-F238E27FC236}">
                  <a16:creationId xmlns="" xmlns:a16="http://schemas.microsoft.com/office/drawing/2014/main" id="{09DABD94-2477-6C8F-6065-7CA0EF396534}"/>
                </a:ext>
              </a:extLst>
            </p:cNvPr>
            <p:cNvSpPr/>
            <p:nvPr/>
          </p:nvSpPr>
          <p:spPr>
            <a:xfrm>
              <a:off x="544849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14" name="Rectangle 13">
              <a:extLst>
                <a:ext uri="{FF2B5EF4-FFF2-40B4-BE49-F238E27FC236}">
                  <a16:creationId xmlns="" xmlns:a16="http://schemas.microsoft.com/office/drawing/2014/main" id="{8C0B4673-275E-D88E-9C3B-89C32E138820}"/>
                </a:ext>
              </a:extLst>
            </p:cNvPr>
            <p:cNvSpPr/>
            <p:nvPr/>
          </p:nvSpPr>
          <p:spPr>
            <a:xfrm>
              <a:off x="6175620"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5" name="Rectangle 14">
              <a:extLst>
                <a:ext uri="{FF2B5EF4-FFF2-40B4-BE49-F238E27FC236}">
                  <a16:creationId xmlns="" xmlns:a16="http://schemas.microsoft.com/office/drawing/2014/main" id="{ACA94525-19D8-EA24-95C6-ED4B2FA706DB}"/>
                </a:ext>
              </a:extLst>
            </p:cNvPr>
            <p:cNvSpPr/>
            <p:nvPr/>
          </p:nvSpPr>
          <p:spPr>
            <a:xfrm>
              <a:off x="6902749"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16" name="Rectangle 15">
              <a:extLst>
                <a:ext uri="{FF2B5EF4-FFF2-40B4-BE49-F238E27FC236}">
                  <a16:creationId xmlns="" xmlns:a16="http://schemas.microsoft.com/office/drawing/2014/main" id="{F24988F4-BF75-92EB-69AC-69E2F896A3F8}"/>
                </a:ext>
              </a:extLst>
            </p:cNvPr>
            <p:cNvSpPr/>
            <p:nvPr/>
          </p:nvSpPr>
          <p:spPr>
            <a:xfrm>
              <a:off x="762987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17" name="Rectangle 16">
              <a:extLst>
                <a:ext uri="{FF2B5EF4-FFF2-40B4-BE49-F238E27FC236}">
                  <a16:creationId xmlns="" xmlns:a16="http://schemas.microsoft.com/office/drawing/2014/main" id="{7C55CD13-C238-08F0-CDBC-691E43CA4624}"/>
                </a:ext>
              </a:extLst>
            </p:cNvPr>
            <p:cNvSpPr/>
            <p:nvPr/>
          </p:nvSpPr>
          <p:spPr>
            <a:xfrm>
              <a:off x="835700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8" name="Rectangle 17">
              <a:extLst>
                <a:ext uri="{FF2B5EF4-FFF2-40B4-BE49-F238E27FC236}">
                  <a16:creationId xmlns="" xmlns:a16="http://schemas.microsoft.com/office/drawing/2014/main" id="{86775853-D037-8701-2288-DA62DB38D1A0}"/>
                </a:ext>
              </a:extLst>
            </p:cNvPr>
            <p:cNvSpPr/>
            <p:nvPr/>
          </p:nvSpPr>
          <p:spPr>
            <a:xfrm>
              <a:off x="908413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9" name="Rectangle 18">
              <a:extLst>
                <a:ext uri="{FF2B5EF4-FFF2-40B4-BE49-F238E27FC236}">
                  <a16:creationId xmlns="" xmlns:a16="http://schemas.microsoft.com/office/drawing/2014/main" id="{1D6D4EBF-AC0A-F01C-3B79-8A9884EA6B7F}"/>
                </a:ext>
              </a:extLst>
            </p:cNvPr>
            <p:cNvSpPr/>
            <p:nvPr/>
          </p:nvSpPr>
          <p:spPr>
            <a:xfrm>
              <a:off x="981126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0" name="Rectangle 19">
              <a:extLst>
                <a:ext uri="{FF2B5EF4-FFF2-40B4-BE49-F238E27FC236}">
                  <a16:creationId xmlns="" xmlns:a16="http://schemas.microsoft.com/office/drawing/2014/main" id="{281C415D-64B2-A6F1-0CD6-2855DC97EBEC}"/>
                </a:ext>
              </a:extLst>
            </p:cNvPr>
            <p:cNvSpPr/>
            <p:nvPr/>
          </p:nvSpPr>
          <p:spPr>
            <a:xfrm>
              <a:off x="1053839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21" name="Rectangle 20">
              <a:extLst>
                <a:ext uri="{FF2B5EF4-FFF2-40B4-BE49-F238E27FC236}">
                  <a16:creationId xmlns="" xmlns:a16="http://schemas.microsoft.com/office/drawing/2014/main" id="{A7721B6D-7FC9-D162-1F90-1C8B82C10A4B}"/>
                </a:ext>
              </a:extLst>
            </p:cNvPr>
            <p:cNvSpPr/>
            <p:nvPr/>
          </p:nvSpPr>
          <p:spPr>
            <a:xfrm>
              <a:off x="1126552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grpSp>
      <p:sp>
        <p:nvSpPr>
          <p:cNvPr id="22" name="Left Bracket 21">
            <a:extLst>
              <a:ext uri="{FF2B5EF4-FFF2-40B4-BE49-F238E27FC236}">
                <a16:creationId xmlns="" xmlns:a16="http://schemas.microsoft.com/office/drawing/2014/main" id="{A14B5F0A-A4E3-02DC-F12E-4E3D4A3371B3}"/>
              </a:ext>
            </a:extLst>
          </p:cNvPr>
          <p:cNvSpPr/>
          <p:nvPr/>
        </p:nvSpPr>
        <p:spPr>
          <a:xfrm flipH="1">
            <a:off x="11666520" y="785254"/>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ket 22">
            <a:extLst>
              <a:ext uri="{FF2B5EF4-FFF2-40B4-BE49-F238E27FC236}">
                <a16:creationId xmlns="" xmlns:a16="http://schemas.microsoft.com/office/drawing/2014/main" id="{EC5CF9C7-195D-B6AA-2145-0A6533D9A4B3}"/>
              </a:ext>
            </a:extLst>
          </p:cNvPr>
          <p:cNvSpPr/>
          <p:nvPr/>
        </p:nvSpPr>
        <p:spPr>
          <a:xfrm flipH="1">
            <a:off x="5817659" y="785254"/>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ket 23">
            <a:extLst>
              <a:ext uri="{FF2B5EF4-FFF2-40B4-BE49-F238E27FC236}">
                <a16:creationId xmlns="" xmlns:a16="http://schemas.microsoft.com/office/drawing/2014/main" id="{DAFAF1F8-D9C9-50B4-6CF7-0C713ECD8BCB}"/>
              </a:ext>
            </a:extLst>
          </p:cNvPr>
          <p:cNvSpPr/>
          <p:nvPr/>
        </p:nvSpPr>
        <p:spPr>
          <a:xfrm>
            <a:off x="6121278" y="785254"/>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 xmlns:a16="http://schemas.microsoft.com/office/drawing/2014/main" id="{370F7ACA-3918-8806-243E-F0BC2C490FD0}"/>
              </a:ext>
            </a:extLst>
          </p:cNvPr>
          <p:cNvSpPr/>
          <p:nvPr/>
        </p:nvSpPr>
        <p:spPr>
          <a:xfrm>
            <a:off x="272417" y="785254"/>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6" name="Group 25">
            <a:extLst>
              <a:ext uri="{FF2B5EF4-FFF2-40B4-BE49-F238E27FC236}">
                <a16:creationId xmlns="" xmlns:a16="http://schemas.microsoft.com/office/drawing/2014/main" id="{F33D0687-F1C0-925D-C5A3-1DAFD99EFFF3}"/>
              </a:ext>
            </a:extLst>
          </p:cNvPr>
          <p:cNvGrpSpPr/>
          <p:nvPr/>
        </p:nvGrpSpPr>
        <p:grpSpPr>
          <a:xfrm>
            <a:off x="6121278" y="2580039"/>
            <a:ext cx="5798305" cy="1009532"/>
            <a:chOff x="6121278" y="2580039"/>
            <a:chExt cx="5798305" cy="1009532"/>
          </a:xfrm>
        </p:grpSpPr>
        <p:sp>
          <p:nvSpPr>
            <p:cNvPr id="27" name="Rectangle 26">
              <a:extLst>
                <a:ext uri="{FF2B5EF4-FFF2-40B4-BE49-F238E27FC236}">
                  <a16:creationId xmlns="" xmlns:a16="http://schemas.microsoft.com/office/drawing/2014/main" id="{42E3FFF3-4326-C926-FF14-D41D738CBC2C}"/>
                </a:ext>
              </a:extLst>
            </p:cNvPr>
            <p:cNvSpPr/>
            <p:nvPr/>
          </p:nvSpPr>
          <p:spPr>
            <a:xfrm>
              <a:off x="6175620"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8" name="Rectangle 27">
              <a:extLst>
                <a:ext uri="{FF2B5EF4-FFF2-40B4-BE49-F238E27FC236}">
                  <a16:creationId xmlns="" xmlns:a16="http://schemas.microsoft.com/office/drawing/2014/main" id="{EF0B8423-D967-B300-1D6D-AB801F70EA1B}"/>
                </a:ext>
              </a:extLst>
            </p:cNvPr>
            <p:cNvSpPr/>
            <p:nvPr/>
          </p:nvSpPr>
          <p:spPr>
            <a:xfrm>
              <a:off x="6902749"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9" name="Rectangle 28">
              <a:extLst>
                <a:ext uri="{FF2B5EF4-FFF2-40B4-BE49-F238E27FC236}">
                  <a16:creationId xmlns="" xmlns:a16="http://schemas.microsoft.com/office/drawing/2014/main" id="{CE03D3AD-614F-54D9-57D9-636E26C6D957}"/>
                </a:ext>
              </a:extLst>
            </p:cNvPr>
            <p:cNvSpPr/>
            <p:nvPr/>
          </p:nvSpPr>
          <p:spPr>
            <a:xfrm>
              <a:off x="7629878"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30" name="Rectangle 29">
              <a:extLst>
                <a:ext uri="{FF2B5EF4-FFF2-40B4-BE49-F238E27FC236}">
                  <a16:creationId xmlns="" xmlns:a16="http://schemas.microsoft.com/office/drawing/2014/main" id="{9CE764AE-7529-C5FE-34C2-517C7A1AF1FB}"/>
                </a:ext>
              </a:extLst>
            </p:cNvPr>
            <p:cNvSpPr/>
            <p:nvPr/>
          </p:nvSpPr>
          <p:spPr>
            <a:xfrm>
              <a:off x="8357007"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31" name="Rectangle 30">
              <a:extLst>
                <a:ext uri="{FF2B5EF4-FFF2-40B4-BE49-F238E27FC236}">
                  <a16:creationId xmlns="" xmlns:a16="http://schemas.microsoft.com/office/drawing/2014/main" id="{37E3F696-E4DE-074C-673C-F46AD469A8D1}"/>
                </a:ext>
              </a:extLst>
            </p:cNvPr>
            <p:cNvSpPr/>
            <p:nvPr/>
          </p:nvSpPr>
          <p:spPr>
            <a:xfrm>
              <a:off x="9084136"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32" name="Rectangle 31">
              <a:extLst>
                <a:ext uri="{FF2B5EF4-FFF2-40B4-BE49-F238E27FC236}">
                  <a16:creationId xmlns="" xmlns:a16="http://schemas.microsoft.com/office/drawing/2014/main" id="{2B042CC8-D6BF-7EAD-0BEE-BBF3A7079BFE}"/>
                </a:ext>
              </a:extLst>
            </p:cNvPr>
            <p:cNvSpPr/>
            <p:nvPr/>
          </p:nvSpPr>
          <p:spPr>
            <a:xfrm>
              <a:off x="9811265"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33" name="Rectangle 32">
              <a:extLst>
                <a:ext uri="{FF2B5EF4-FFF2-40B4-BE49-F238E27FC236}">
                  <a16:creationId xmlns="" xmlns:a16="http://schemas.microsoft.com/office/drawing/2014/main" id="{2075F915-0747-B84A-8D5F-49232447EDA7}"/>
                </a:ext>
              </a:extLst>
            </p:cNvPr>
            <p:cNvSpPr/>
            <p:nvPr/>
          </p:nvSpPr>
          <p:spPr>
            <a:xfrm>
              <a:off x="10538394"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4" name="Rectangle 33">
              <a:extLst>
                <a:ext uri="{FF2B5EF4-FFF2-40B4-BE49-F238E27FC236}">
                  <a16:creationId xmlns="" xmlns:a16="http://schemas.microsoft.com/office/drawing/2014/main" id="{649FA556-6116-F5CE-A96B-83C65FBAF710}"/>
                </a:ext>
              </a:extLst>
            </p:cNvPr>
            <p:cNvSpPr/>
            <p:nvPr/>
          </p:nvSpPr>
          <p:spPr>
            <a:xfrm>
              <a:off x="11265521"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5" name="Left Bracket 34">
              <a:extLst>
                <a:ext uri="{FF2B5EF4-FFF2-40B4-BE49-F238E27FC236}">
                  <a16:creationId xmlns="" xmlns:a16="http://schemas.microsoft.com/office/drawing/2014/main" id="{1CEE112A-A499-C950-2B53-CB235AB8907E}"/>
                </a:ext>
              </a:extLst>
            </p:cNvPr>
            <p:cNvSpPr/>
            <p:nvPr/>
          </p:nvSpPr>
          <p:spPr>
            <a:xfrm flipH="1">
              <a:off x="11666520" y="2580039"/>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Left Bracket 35">
              <a:extLst>
                <a:ext uri="{FF2B5EF4-FFF2-40B4-BE49-F238E27FC236}">
                  <a16:creationId xmlns="" xmlns:a16="http://schemas.microsoft.com/office/drawing/2014/main" id="{53B3C836-FE2F-6506-ACE0-55A823602E73}"/>
                </a:ext>
              </a:extLst>
            </p:cNvPr>
            <p:cNvSpPr/>
            <p:nvPr/>
          </p:nvSpPr>
          <p:spPr>
            <a:xfrm>
              <a:off x="6121278" y="2580039"/>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7" name="Group 36">
            <a:extLst>
              <a:ext uri="{FF2B5EF4-FFF2-40B4-BE49-F238E27FC236}">
                <a16:creationId xmlns="" xmlns:a16="http://schemas.microsoft.com/office/drawing/2014/main" id="{8CBD48CF-69F7-3D81-C8AC-2DD8E2F7960C}"/>
              </a:ext>
            </a:extLst>
          </p:cNvPr>
          <p:cNvGrpSpPr/>
          <p:nvPr/>
        </p:nvGrpSpPr>
        <p:grpSpPr>
          <a:xfrm>
            <a:off x="272417" y="2580039"/>
            <a:ext cx="5798305" cy="1009532"/>
            <a:chOff x="272417" y="2580039"/>
            <a:chExt cx="5798305" cy="1009532"/>
          </a:xfrm>
        </p:grpSpPr>
        <p:sp>
          <p:nvSpPr>
            <p:cNvPr id="38" name="Rectangle 37">
              <a:extLst>
                <a:ext uri="{FF2B5EF4-FFF2-40B4-BE49-F238E27FC236}">
                  <a16:creationId xmlns="" xmlns:a16="http://schemas.microsoft.com/office/drawing/2014/main" id="{6262A7D9-4331-6148-2525-FBCBE646F2C1}"/>
                </a:ext>
              </a:extLst>
            </p:cNvPr>
            <p:cNvSpPr/>
            <p:nvPr/>
          </p:nvSpPr>
          <p:spPr>
            <a:xfrm>
              <a:off x="358588"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39" name="Rectangle 38">
              <a:extLst>
                <a:ext uri="{FF2B5EF4-FFF2-40B4-BE49-F238E27FC236}">
                  <a16:creationId xmlns="" xmlns:a16="http://schemas.microsoft.com/office/drawing/2014/main" id="{43461502-70B7-B749-AC67-FC3BF36D0B9C}"/>
                </a:ext>
              </a:extLst>
            </p:cNvPr>
            <p:cNvSpPr/>
            <p:nvPr/>
          </p:nvSpPr>
          <p:spPr>
            <a:xfrm>
              <a:off x="1085717"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40" name="Rectangle 39">
              <a:extLst>
                <a:ext uri="{FF2B5EF4-FFF2-40B4-BE49-F238E27FC236}">
                  <a16:creationId xmlns="" xmlns:a16="http://schemas.microsoft.com/office/drawing/2014/main" id="{0F22795D-4227-C53F-432E-19E9783ED162}"/>
                </a:ext>
              </a:extLst>
            </p:cNvPr>
            <p:cNvSpPr/>
            <p:nvPr/>
          </p:nvSpPr>
          <p:spPr>
            <a:xfrm>
              <a:off x="1812846"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41" name="Rectangle 40">
              <a:extLst>
                <a:ext uri="{FF2B5EF4-FFF2-40B4-BE49-F238E27FC236}">
                  <a16:creationId xmlns="" xmlns:a16="http://schemas.microsoft.com/office/drawing/2014/main" id="{5CBA2C65-079C-9EE1-A251-26B8F1D5FAAD}"/>
                </a:ext>
              </a:extLst>
            </p:cNvPr>
            <p:cNvSpPr/>
            <p:nvPr/>
          </p:nvSpPr>
          <p:spPr>
            <a:xfrm>
              <a:off x="2539975"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42" name="Rectangle 41">
              <a:extLst>
                <a:ext uri="{FF2B5EF4-FFF2-40B4-BE49-F238E27FC236}">
                  <a16:creationId xmlns="" xmlns:a16="http://schemas.microsoft.com/office/drawing/2014/main" id="{7F26982B-A09B-2692-085B-ADDAA9387969}"/>
                </a:ext>
              </a:extLst>
            </p:cNvPr>
            <p:cNvSpPr/>
            <p:nvPr/>
          </p:nvSpPr>
          <p:spPr>
            <a:xfrm>
              <a:off x="3267104"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43" name="Rectangle 42">
              <a:extLst>
                <a:ext uri="{FF2B5EF4-FFF2-40B4-BE49-F238E27FC236}">
                  <a16:creationId xmlns="" xmlns:a16="http://schemas.microsoft.com/office/drawing/2014/main" id="{4986C550-ACAE-1CE1-C1D0-9A76831DA44E}"/>
                </a:ext>
              </a:extLst>
            </p:cNvPr>
            <p:cNvSpPr/>
            <p:nvPr/>
          </p:nvSpPr>
          <p:spPr>
            <a:xfrm>
              <a:off x="3994233"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44" name="Rectangle 43">
              <a:extLst>
                <a:ext uri="{FF2B5EF4-FFF2-40B4-BE49-F238E27FC236}">
                  <a16:creationId xmlns="" xmlns:a16="http://schemas.microsoft.com/office/drawing/2014/main" id="{C48FA84A-8B4B-3B4F-3FCC-199C29ED7A2E}"/>
                </a:ext>
              </a:extLst>
            </p:cNvPr>
            <p:cNvSpPr/>
            <p:nvPr/>
          </p:nvSpPr>
          <p:spPr>
            <a:xfrm>
              <a:off x="4721362"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45" name="Rectangle 44">
              <a:extLst>
                <a:ext uri="{FF2B5EF4-FFF2-40B4-BE49-F238E27FC236}">
                  <a16:creationId xmlns="" xmlns:a16="http://schemas.microsoft.com/office/drawing/2014/main" id="{93C02E1F-6A99-966E-8061-C2DB3EF9021E}"/>
                </a:ext>
              </a:extLst>
            </p:cNvPr>
            <p:cNvSpPr/>
            <p:nvPr/>
          </p:nvSpPr>
          <p:spPr>
            <a:xfrm>
              <a:off x="5448491" y="2800860"/>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46" name="Left Bracket 45">
              <a:extLst>
                <a:ext uri="{FF2B5EF4-FFF2-40B4-BE49-F238E27FC236}">
                  <a16:creationId xmlns="" xmlns:a16="http://schemas.microsoft.com/office/drawing/2014/main" id="{3C5D4ED3-6CA6-9ED8-46C6-335A8B097061}"/>
                </a:ext>
              </a:extLst>
            </p:cNvPr>
            <p:cNvSpPr/>
            <p:nvPr/>
          </p:nvSpPr>
          <p:spPr>
            <a:xfrm flipH="1">
              <a:off x="5817659" y="2580039"/>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ket 46">
              <a:extLst>
                <a:ext uri="{FF2B5EF4-FFF2-40B4-BE49-F238E27FC236}">
                  <a16:creationId xmlns="" xmlns:a16="http://schemas.microsoft.com/office/drawing/2014/main" id="{1F7F51F2-7C09-A3BF-227D-0DE225D02F41}"/>
                </a:ext>
              </a:extLst>
            </p:cNvPr>
            <p:cNvSpPr/>
            <p:nvPr/>
          </p:nvSpPr>
          <p:spPr>
            <a:xfrm>
              <a:off x="272417" y="2580039"/>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8" name="Down Arrow 66">
            <a:extLst>
              <a:ext uri="{FF2B5EF4-FFF2-40B4-BE49-F238E27FC236}">
                <a16:creationId xmlns="" xmlns:a16="http://schemas.microsoft.com/office/drawing/2014/main" id="{0FAC4C17-A5F0-890F-C660-301FC0A1ACEC}"/>
              </a:ext>
            </a:extLst>
          </p:cNvPr>
          <p:cNvSpPr/>
          <p:nvPr/>
        </p:nvSpPr>
        <p:spPr>
          <a:xfrm>
            <a:off x="3008376" y="1848369"/>
            <a:ext cx="347472" cy="678087"/>
          </a:xfrm>
          <a:prstGeom prst="downArrow">
            <a:avLst/>
          </a:prstGeom>
          <a:solidFill>
            <a:srgbClr val="2ECC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67">
            <a:extLst>
              <a:ext uri="{FF2B5EF4-FFF2-40B4-BE49-F238E27FC236}">
                <a16:creationId xmlns="" xmlns:a16="http://schemas.microsoft.com/office/drawing/2014/main" id="{24412AD1-36D8-9187-99D7-A4B0EF8BD8EB}"/>
              </a:ext>
            </a:extLst>
          </p:cNvPr>
          <p:cNvSpPr/>
          <p:nvPr/>
        </p:nvSpPr>
        <p:spPr>
          <a:xfrm>
            <a:off x="8833104" y="1848369"/>
            <a:ext cx="347472" cy="678087"/>
          </a:xfrm>
          <a:prstGeom prst="downArrow">
            <a:avLst/>
          </a:prstGeom>
          <a:solidFill>
            <a:srgbClr val="2ECC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 xmlns:a16="http://schemas.microsoft.com/office/drawing/2014/main" id="{C73CF608-ED09-D02A-B9F3-06B141A48BE8}"/>
              </a:ext>
            </a:extLst>
          </p:cNvPr>
          <p:cNvGrpSpPr/>
          <p:nvPr/>
        </p:nvGrpSpPr>
        <p:grpSpPr>
          <a:xfrm>
            <a:off x="358588" y="4835969"/>
            <a:ext cx="11474824" cy="567891"/>
            <a:chOff x="358588" y="4835969"/>
            <a:chExt cx="11474824" cy="567891"/>
          </a:xfrm>
        </p:grpSpPr>
        <p:sp>
          <p:nvSpPr>
            <p:cNvPr id="51" name="Rectangle 50">
              <a:extLst>
                <a:ext uri="{FF2B5EF4-FFF2-40B4-BE49-F238E27FC236}">
                  <a16:creationId xmlns="" xmlns:a16="http://schemas.microsoft.com/office/drawing/2014/main" id="{876A27B5-1F24-FB4F-77A1-936594C0F7F9}"/>
                </a:ext>
              </a:extLst>
            </p:cNvPr>
            <p:cNvSpPr/>
            <p:nvPr/>
          </p:nvSpPr>
          <p:spPr>
            <a:xfrm>
              <a:off x="6175620"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52" name="Rectangle 51">
              <a:extLst>
                <a:ext uri="{FF2B5EF4-FFF2-40B4-BE49-F238E27FC236}">
                  <a16:creationId xmlns="" xmlns:a16="http://schemas.microsoft.com/office/drawing/2014/main" id="{3C597846-6F9F-0B6F-7B68-A78B895B27D9}"/>
                </a:ext>
              </a:extLst>
            </p:cNvPr>
            <p:cNvSpPr/>
            <p:nvPr/>
          </p:nvSpPr>
          <p:spPr>
            <a:xfrm>
              <a:off x="6902749"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53" name="Rectangle 52">
              <a:extLst>
                <a:ext uri="{FF2B5EF4-FFF2-40B4-BE49-F238E27FC236}">
                  <a16:creationId xmlns="" xmlns:a16="http://schemas.microsoft.com/office/drawing/2014/main" id="{7746C647-8473-ADC2-318E-7F4B0DCC847C}"/>
                </a:ext>
              </a:extLst>
            </p:cNvPr>
            <p:cNvSpPr/>
            <p:nvPr/>
          </p:nvSpPr>
          <p:spPr>
            <a:xfrm>
              <a:off x="7629878"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54" name="Rectangle 53">
              <a:extLst>
                <a:ext uri="{FF2B5EF4-FFF2-40B4-BE49-F238E27FC236}">
                  <a16:creationId xmlns="" xmlns:a16="http://schemas.microsoft.com/office/drawing/2014/main" id="{047A4CFB-B4A9-7253-1B3B-0237E346F743}"/>
                </a:ext>
              </a:extLst>
            </p:cNvPr>
            <p:cNvSpPr/>
            <p:nvPr/>
          </p:nvSpPr>
          <p:spPr>
            <a:xfrm>
              <a:off x="8357007"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55" name="Rectangle 54">
              <a:extLst>
                <a:ext uri="{FF2B5EF4-FFF2-40B4-BE49-F238E27FC236}">
                  <a16:creationId xmlns="" xmlns:a16="http://schemas.microsoft.com/office/drawing/2014/main" id="{2B2BBDB8-DE15-F55D-50DE-36AE7473EF09}"/>
                </a:ext>
              </a:extLst>
            </p:cNvPr>
            <p:cNvSpPr/>
            <p:nvPr/>
          </p:nvSpPr>
          <p:spPr>
            <a:xfrm>
              <a:off x="9084136"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56" name="Rectangle 55">
              <a:extLst>
                <a:ext uri="{FF2B5EF4-FFF2-40B4-BE49-F238E27FC236}">
                  <a16:creationId xmlns="" xmlns:a16="http://schemas.microsoft.com/office/drawing/2014/main" id="{20C5E24A-37CF-0B6F-6C0D-E9BAB8FB6751}"/>
                </a:ext>
              </a:extLst>
            </p:cNvPr>
            <p:cNvSpPr/>
            <p:nvPr/>
          </p:nvSpPr>
          <p:spPr>
            <a:xfrm>
              <a:off x="9811265"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57" name="Rectangle 56">
              <a:extLst>
                <a:ext uri="{FF2B5EF4-FFF2-40B4-BE49-F238E27FC236}">
                  <a16:creationId xmlns="" xmlns:a16="http://schemas.microsoft.com/office/drawing/2014/main" id="{5FF5F31E-BD7B-1CE4-8326-17DBEE2024F7}"/>
                </a:ext>
              </a:extLst>
            </p:cNvPr>
            <p:cNvSpPr/>
            <p:nvPr/>
          </p:nvSpPr>
          <p:spPr>
            <a:xfrm>
              <a:off x="10538394"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58" name="Rectangle 57">
              <a:extLst>
                <a:ext uri="{FF2B5EF4-FFF2-40B4-BE49-F238E27FC236}">
                  <a16:creationId xmlns="" xmlns:a16="http://schemas.microsoft.com/office/drawing/2014/main" id="{72BEA4A2-31D7-077E-9B3E-08908DC762D5}"/>
                </a:ext>
              </a:extLst>
            </p:cNvPr>
            <p:cNvSpPr/>
            <p:nvPr/>
          </p:nvSpPr>
          <p:spPr>
            <a:xfrm>
              <a:off x="11265521"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59" name="Rectangle 58">
              <a:extLst>
                <a:ext uri="{FF2B5EF4-FFF2-40B4-BE49-F238E27FC236}">
                  <a16:creationId xmlns="" xmlns:a16="http://schemas.microsoft.com/office/drawing/2014/main" id="{40E27262-03B5-3352-9C9B-7A9EB96C9986}"/>
                </a:ext>
              </a:extLst>
            </p:cNvPr>
            <p:cNvSpPr/>
            <p:nvPr/>
          </p:nvSpPr>
          <p:spPr>
            <a:xfrm>
              <a:off x="358588"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60" name="Rectangle 59">
              <a:extLst>
                <a:ext uri="{FF2B5EF4-FFF2-40B4-BE49-F238E27FC236}">
                  <a16:creationId xmlns="" xmlns:a16="http://schemas.microsoft.com/office/drawing/2014/main" id="{EC3659C5-C922-55E5-C5E4-F97CE5136F36}"/>
                </a:ext>
              </a:extLst>
            </p:cNvPr>
            <p:cNvSpPr/>
            <p:nvPr/>
          </p:nvSpPr>
          <p:spPr>
            <a:xfrm>
              <a:off x="1085717"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61" name="Rectangle 60">
              <a:extLst>
                <a:ext uri="{FF2B5EF4-FFF2-40B4-BE49-F238E27FC236}">
                  <a16:creationId xmlns="" xmlns:a16="http://schemas.microsoft.com/office/drawing/2014/main" id="{235E8DBA-988F-6FFA-35D7-220580CFDE87}"/>
                </a:ext>
              </a:extLst>
            </p:cNvPr>
            <p:cNvSpPr/>
            <p:nvPr/>
          </p:nvSpPr>
          <p:spPr>
            <a:xfrm>
              <a:off x="1812846"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62" name="Rectangle 61">
              <a:extLst>
                <a:ext uri="{FF2B5EF4-FFF2-40B4-BE49-F238E27FC236}">
                  <a16:creationId xmlns="" xmlns:a16="http://schemas.microsoft.com/office/drawing/2014/main" id="{1F6B10F9-9E8E-6FC3-9D5D-E6EC45FB6236}"/>
                </a:ext>
              </a:extLst>
            </p:cNvPr>
            <p:cNvSpPr/>
            <p:nvPr/>
          </p:nvSpPr>
          <p:spPr>
            <a:xfrm>
              <a:off x="2539975"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63" name="Rectangle 62">
              <a:extLst>
                <a:ext uri="{FF2B5EF4-FFF2-40B4-BE49-F238E27FC236}">
                  <a16:creationId xmlns="" xmlns:a16="http://schemas.microsoft.com/office/drawing/2014/main" id="{B4F562C6-4AA7-E013-4999-E9F201299569}"/>
                </a:ext>
              </a:extLst>
            </p:cNvPr>
            <p:cNvSpPr/>
            <p:nvPr/>
          </p:nvSpPr>
          <p:spPr>
            <a:xfrm>
              <a:off x="3267104"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64" name="Rectangle 63">
              <a:extLst>
                <a:ext uri="{FF2B5EF4-FFF2-40B4-BE49-F238E27FC236}">
                  <a16:creationId xmlns="" xmlns:a16="http://schemas.microsoft.com/office/drawing/2014/main" id="{C15EAC31-3D33-51D6-6FAC-C0A69560A1D7}"/>
                </a:ext>
              </a:extLst>
            </p:cNvPr>
            <p:cNvSpPr/>
            <p:nvPr/>
          </p:nvSpPr>
          <p:spPr>
            <a:xfrm>
              <a:off x="3994233"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65" name="Rectangle 64">
              <a:extLst>
                <a:ext uri="{FF2B5EF4-FFF2-40B4-BE49-F238E27FC236}">
                  <a16:creationId xmlns="" xmlns:a16="http://schemas.microsoft.com/office/drawing/2014/main" id="{56A658E3-89D1-3E73-16DD-85F5745CD76E}"/>
                </a:ext>
              </a:extLst>
            </p:cNvPr>
            <p:cNvSpPr/>
            <p:nvPr/>
          </p:nvSpPr>
          <p:spPr>
            <a:xfrm>
              <a:off x="4721362"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66" name="Rectangle 65">
              <a:extLst>
                <a:ext uri="{FF2B5EF4-FFF2-40B4-BE49-F238E27FC236}">
                  <a16:creationId xmlns="" xmlns:a16="http://schemas.microsoft.com/office/drawing/2014/main" id="{C60E6403-8019-E246-E6D1-49C3DEE14400}"/>
                </a:ext>
              </a:extLst>
            </p:cNvPr>
            <p:cNvSpPr/>
            <p:nvPr/>
          </p:nvSpPr>
          <p:spPr>
            <a:xfrm>
              <a:off x="5448491"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grpSp>
      <p:sp>
        <p:nvSpPr>
          <p:cNvPr id="67" name="Down Arrow 90">
            <a:extLst>
              <a:ext uri="{FF2B5EF4-FFF2-40B4-BE49-F238E27FC236}">
                <a16:creationId xmlns="" xmlns:a16="http://schemas.microsoft.com/office/drawing/2014/main" id="{C7F08D45-27D8-34DB-7B02-309EFB0D2197}"/>
              </a:ext>
            </a:extLst>
          </p:cNvPr>
          <p:cNvSpPr/>
          <p:nvPr/>
        </p:nvSpPr>
        <p:spPr>
          <a:xfrm>
            <a:off x="5922264" y="3917558"/>
            <a:ext cx="347472" cy="678087"/>
          </a:xfrm>
          <a:prstGeom prst="downArrow">
            <a:avLst/>
          </a:prstGeom>
          <a:solidFill>
            <a:srgbClr val="2ECC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 xmlns:a16="http://schemas.microsoft.com/office/drawing/2014/main" id="{373EA2CB-A0E7-3F95-4465-E90388C4C3F7}"/>
              </a:ext>
            </a:extLst>
          </p:cNvPr>
          <p:cNvSpPr txBox="1"/>
          <p:nvPr/>
        </p:nvSpPr>
        <p:spPr>
          <a:xfrm>
            <a:off x="2539975" y="1837666"/>
            <a:ext cx="727129" cy="646331"/>
          </a:xfrm>
          <a:prstGeom prst="rect">
            <a:avLst/>
          </a:prstGeom>
          <a:noFill/>
        </p:spPr>
        <p:txBody>
          <a:bodyPr wrap="square" rtlCol="0">
            <a:spAutoFit/>
          </a:bodyPr>
          <a:lstStyle/>
          <a:p>
            <a:r>
              <a:rPr lang="en-IN" sz="3600" dirty="0">
                <a:latin typeface="Nexa Bold Regular" panose="02000000000000000000" pitchFamily="2" charset="0"/>
              </a:rPr>
              <a:t>?</a:t>
            </a:r>
            <a:endParaRPr lang="en-US" sz="3600" dirty="0">
              <a:latin typeface="Nexa Bold Regular" panose="02000000000000000000" pitchFamily="2" charset="0"/>
            </a:endParaRPr>
          </a:p>
        </p:txBody>
      </p:sp>
      <p:sp>
        <p:nvSpPr>
          <p:cNvPr id="69" name="TextBox 68">
            <a:extLst>
              <a:ext uri="{FF2B5EF4-FFF2-40B4-BE49-F238E27FC236}">
                <a16:creationId xmlns="" xmlns:a16="http://schemas.microsoft.com/office/drawing/2014/main" id="{46DCEAF5-15E6-D20B-B2AC-C220551CB007}"/>
              </a:ext>
            </a:extLst>
          </p:cNvPr>
          <p:cNvSpPr txBox="1"/>
          <p:nvPr/>
        </p:nvSpPr>
        <p:spPr>
          <a:xfrm>
            <a:off x="8357007" y="1837666"/>
            <a:ext cx="727129" cy="646331"/>
          </a:xfrm>
          <a:prstGeom prst="rect">
            <a:avLst/>
          </a:prstGeom>
          <a:noFill/>
        </p:spPr>
        <p:txBody>
          <a:bodyPr wrap="square" rtlCol="0">
            <a:spAutoFit/>
          </a:bodyPr>
          <a:lstStyle/>
          <a:p>
            <a:r>
              <a:rPr lang="en-IN" sz="3600" dirty="0">
                <a:latin typeface="Nexa Bold Regular" panose="02000000000000000000" pitchFamily="2" charset="0"/>
              </a:rPr>
              <a:t>?</a:t>
            </a:r>
            <a:endParaRPr lang="en-US" sz="3600" dirty="0">
              <a:latin typeface="Nexa Bold Regular" panose="02000000000000000000" pitchFamily="2" charset="0"/>
            </a:endParaRPr>
          </a:p>
        </p:txBody>
      </p:sp>
      <p:sp>
        <p:nvSpPr>
          <p:cNvPr id="70" name="TextBox 69">
            <a:extLst>
              <a:ext uri="{FF2B5EF4-FFF2-40B4-BE49-F238E27FC236}">
                <a16:creationId xmlns="" xmlns:a16="http://schemas.microsoft.com/office/drawing/2014/main" id="{64BC9A78-69A2-800A-33DD-EBBC888706E5}"/>
              </a:ext>
            </a:extLst>
          </p:cNvPr>
          <p:cNvSpPr txBox="1"/>
          <p:nvPr/>
        </p:nvSpPr>
        <p:spPr>
          <a:xfrm>
            <a:off x="3267103" y="1905620"/>
            <a:ext cx="2348279" cy="523220"/>
          </a:xfrm>
          <a:prstGeom prst="rect">
            <a:avLst/>
          </a:prstGeom>
          <a:noFill/>
        </p:spPr>
        <p:txBody>
          <a:bodyPr wrap="square" rtlCol="0">
            <a:spAutoFit/>
          </a:bodyPr>
          <a:lstStyle/>
          <a:p>
            <a:r>
              <a:rPr lang="en-IN" sz="2800" dirty="0">
                <a:solidFill>
                  <a:srgbClr val="7030A0"/>
                </a:solidFill>
                <a:latin typeface="Nexa Bold Regular" panose="02000000000000000000" pitchFamily="2" charset="0"/>
              </a:rPr>
              <a:t>Merge Sort</a:t>
            </a:r>
            <a:endParaRPr lang="en-US" sz="2800" dirty="0">
              <a:solidFill>
                <a:srgbClr val="7030A0"/>
              </a:solidFill>
              <a:latin typeface="Nexa Bold Regular" panose="02000000000000000000" pitchFamily="2" charset="0"/>
            </a:endParaRPr>
          </a:p>
        </p:txBody>
      </p:sp>
      <p:sp>
        <p:nvSpPr>
          <p:cNvPr id="71" name="TextBox 70">
            <a:extLst>
              <a:ext uri="{FF2B5EF4-FFF2-40B4-BE49-F238E27FC236}">
                <a16:creationId xmlns="" xmlns:a16="http://schemas.microsoft.com/office/drawing/2014/main" id="{43CB3792-9740-F3E5-9752-A89BBBBBDED0}"/>
              </a:ext>
            </a:extLst>
          </p:cNvPr>
          <p:cNvSpPr txBox="1"/>
          <p:nvPr/>
        </p:nvSpPr>
        <p:spPr>
          <a:xfrm>
            <a:off x="9084136" y="1899221"/>
            <a:ext cx="2213214" cy="523220"/>
          </a:xfrm>
          <a:prstGeom prst="rect">
            <a:avLst/>
          </a:prstGeom>
          <a:noFill/>
        </p:spPr>
        <p:txBody>
          <a:bodyPr wrap="square" rtlCol="0">
            <a:spAutoFit/>
          </a:bodyPr>
          <a:lstStyle/>
          <a:p>
            <a:pPr lvl="0"/>
            <a:r>
              <a:rPr lang="en-IN" sz="2800" dirty="0">
                <a:solidFill>
                  <a:srgbClr val="7030A0"/>
                </a:solidFill>
                <a:latin typeface="Nexa Bold Regular" panose="02000000000000000000" pitchFamily="2" charset="0"/>
              </a:rPr>
              <a:t>Merge Sort</a:t>
            </a:r>
            <a:endParaRPr lang="en-US" sz="2800" dirty="0">
              <a:solidFill>
                <a:srgbClr val="7030A0"/>
              </a:solidFill>
              <a:latin typeface="Nexa Bold Regular" panose="02000000000000000000" pitchFamily="2" charset="0"/>
            </a:endParaRPr>
          </a:p>
        </p:txBody>
      </p:sp>
      <p:sp>
        <p:nvSpPr>
          <p:cNvPr id="72" name="TextBox 71">
            <a:extLst>
              <a:ext uri="{FF2B5EF4-FFF2-40B4-BE49-F238E27FC236}">
                <a16:creationId xmlns="" xmlns:a16="http://schemas.microsoft.com/office/drawing/2014/main" id="{878B2454-8A17-34C4-9E1E-9012DFC05E8E}"/>
              </a:ext>
            </a:extLst>
          </p:cNvPr>
          <p:cNvSpPr txBox="1"/>
          <p:nvPr/>
        </p:nvSpPr>
        <p:spPr>
          <a:xfrm>
            <a:off x="6175620" y="3946703"/>
            <a:ext cx="2213214" cy="523220"/>
          </a:xfrm>
          <a:prstGeom prst="rect">
            <a:avLst/>
          </a:prstGeom>
          <a:noFill/>
        </p:spPr>
        <p:txBody>
          <a:bodyPr wrap="square" rtlCol="0">
            <a:spAutoFit/>
          </a:bodyPr>
          <a:lstStyle/>
          <a:p>
            <a:pPr lvl="0"/>
            <a:r>
              <a:rPr lang="en-IN" sz="2800" dirty="0">
                <a:solidFill>
                  <a:srgbClr val="F39C12"/>
                </a:solidFill>
                <a:latin typeface="Nexa Bold Regular" panose="02000000000000000000" pitchFamily="2" charset="0"/>
              </a:rPr>
              <a:t>Merge</a:t>
            </a:r>
            <a:endParaRPr lang="en-US" sz="2800" dirty="0">
              <a:solidFill>
                <a:srgbClr val="F39C12"/>
              </a:solidFill>
              <a:latin typeface="Nexa Bold Regular" panose="02000000000000000000" pitchFamily="2" charset="0"/>
            </a:endParaRPr>
          </a:p>
        </p:txBody>
      </p:sp>
      <p:sp>
        <p:nvSpPr>
          <p:cNvPr id="73" name="Rounded Rectangle 97">
            <a:extLst>
              <a:ext uri="{FF2B5EF4-FFF2-40B4-BE49-F238E27FC236}">
                <a16:creationId xmlns="" xmlns:a16="http://schemas.microsoft.com/office/drawing/2014/main" id="{2F833028-2544-C124-0E25-426A31793D8E}"/>
              </a:ext>
            </a:extLst>
          </p:cNvPr>
          <p:cNvSpPr/>
          <p:nvPr/>
        </p:nvSpPr>
        <p:spPr>
          <a:xfrm>
            <a:off x="2903539" y="5741488"/>
            <a:ext cx="7119348" cy="846436"/>
          </a:xfrm>
          <a:prstGeom prst="roundRect">
            <a:avLst/>
          </a:prstGeom>
          <a:solidFill>
            <a:schemeClr val="bg1"/>
          </a:solidFill>
          <a:ln w="57150">
            <a:solidFill>
              <a:srgbClr val="2EC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Nexa Book" panose="02000000000000000000" pitchFamily="2" charset="0"/>
              </a:rPr>
              <a:t>Trick: Merging two sorted arrays is very easy!</a:t>
            </a:r>
            <a:endParaRPr lang="en-US" sz="2400" dirty="0">
              <a:solidFill>
                <a:schemeClr val="tx1"/>
              </a:solidFill>
              <a:latin typeface="Nexa Book" panose="02000000000000000000" pitchFamily="2" charset="0"/>
            </a:endParaRPr>
          </a:p>
        </p:txBody>
      </p:sp>
      <p:sp>
        <p:nvSpPr>
          <p:cNvPr id="74" name="TextBox 73">
            <a:extLst>
              <a:ext uri="{FF2B5EF4-FFF2-40B4-BE49-F238E27FC236}">
                <a16:creationId xmlns="" xmlns:a16="http://schemas.microsoft.com/office/drawing/2014/main" id="{4CF659D8-FC80-9D64-7338-B29175C7B7C6}"/>
              </a:ext>
            </a:extLst>
          </p:cNvPr>
          <p:cNvSpPr txBox="1"/>
          <p:nvPr/>
        </p:nvSpPr>
        <p:spPr>
          <a:xfrm>
            <a:off x="5448491" y="3905952"/>
            <a:ext cx="727129" cy="646331"/>
          </a:xfrm>
          <a:prstGeom prst="rect">
            <a:avLst/>
          </a:prstGeom>
          <a:noFill/>
        </p:spPr>
        <p:txBody>
          <a:bodyPr wrap="square" rtlCol="0">
            <a:spAutoFit/>
          </a:bodyPr>
          <a:lstStyle/>
          <a:p>
            <a:r>
              <a:rPr lang="en-IN" sz="3600" dirty="0">
                <a:latin typeface="Nexa Bold Regular" panose="02000000000000000000" pitchFamily="2" charset="0"/>
              </a:rPr>
              <a:t>?</a:t>
            </a:r>
            <a:endParaRPr lang="en-US" sz="3600" dirty="0">
              <a:latin typeface="Nexa Bold Regular" panose="02000000000000000000" pitchFamily="2" charset="0"/>
            </a:endParaRPr>
          </a:p>
        </p:txBody>
      </p:sp>
    </p:spTree>
    <p:extLst>
      <p:ext uri="{BB962C8B-B14F-4D97-AF65-F5344CB8AC3E}">
        <p14:creationId xmlns:p14="http://schemas.microsoft.com/office/powerpoint/2010/main" val="332980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up)">
                                      <p:cBhvr>
                                        <p:cTn id="28" dur="500"/>
                                        <p:tgtEl>
                                          <p:spTgt spid="48"/>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up)">
                                      <p:cBhvr>
                                        <p:cTn id="37" dur="500"/>
                                        <p:tgtEl>
                                          <p:spTgt spid="49"/>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up)">
                                      <p:cBhvr>
                                        <p:cTn id="46" dur="500"/>
                                        <p:tgtEl>
                                          <p:spTgt spid="67"/>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left)">
                                      <p:cBhvr>
                                        <p:cTn id="50" dur="500"/>
                                        <p:tgtEl>
                                          <p:spTgt spid="5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68"/>
                                        </p:tgtEl>
                                      </p:cBhvr>
                                    </p:animEffect>
                                    <p:set>
                                      <p:cBhvr>
                                        <p:cTn id="63" dur="1" fill="hold">
                                          <p:stCondLst>
                                            <p:cond delay="499"/>
                                          </p:stCondLst>
                                        </p:cTn>
                                        <p:tgtEl>
                                          <p:spTgt spid="6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69"/>
                                        </p:tgtEl>
                                      </p:cBhvr>
                                    </p:animEffect>
                                    <p:set>
                                      <p:cBhvr>
                                        <p:cTn id="66" dur="1" fill="hold">
                                          <p:stCondLst>
                                            <p:cond delay="499"/>
                                          </p:stCondLst>
                                        </p:cTn>
                                        <p:tgtEl>
                                          <p:spTgt spid="69"/>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fade">
                                      <p:cBhvr>
                                        <p:cTn id="70" dur="500"/>
                                        <p:tgtEl>
                                          <p:spTgt spid="7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500"/>
                                        <p:tgtEl>
                                          <p:spTgt spid="7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500"/>
                                        <p:tgtEl>
                                          <p:spTgt spid="7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500"/>
                                        <p:tgtEl>
                                          <p:spTgt spid="72"/>
                                        </p:tgtEl>
                                      </p:cBhvr>
                                    </p:animEffect>
                                  </p:childTnLst>
                                </p:cTn>
                              </p:par>
                            </p:childTnLst>
                          </p:cTn>
                        </p:par>
                        <p:par>
                          <p:cTn id="84" fill="hold">
                            <p:stCondLst>
                              <p:cond delay="500"/>
                            </p:stCondLst>
                            <p:childTnLst>
                              <p:par>
                                <p:cTn id="85" presetID="10" presetClass="exit" presetSubtype="0" fill="hold" grpId="1" nodeType="afterEffect">
                                  <p:stCondLst>
                                    <p:cond delay="0"/>
                                  </p:stCondLst>
                                  <p:childTnLst>
                                    <p:animEffect transition="out" filter="fade">
                                      <p:cBhvr>
                                        <p:cTn id="86" dur="500"/>
                                        <p:tgtEl>
                                          <p:spTgt spid="74"/>
                                        </p:tgtEl>
                                      </p:cBhvr>
                                    </p:animEffect>
                                    <p:set>
                                      <p:cBhvr>
                                        <p:cTn id="87" dur="1" fill="hold">
                                          <p:stCondLst>
                                            <p:cond delay="499"/>
                                          </p:stCondLst>
                                        </p:cTn>
                                        <p:tgtEl>
                                          <p:spTgt spid="7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wipe(left)">
                                      <p:cBhvr>
                                        <p:cTn id="9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48" grpId="0" animBg="1"/>
      <p:bldP spid="49" grpId="0" animBg="1"/>
      <p:bldP spid="67" grpId="0" animBg="1"/>
      <p:bldP spid="68" grpId="0"/>
      <p:bldP spid="68" grpId="1"/>
      <p:bldP spid="69" grpId="0"/>
      <p:bldP spid="69" grpId="1"/>
      <p:bldP spid="70" grpId="0"/>
      <p:bldP spid="71" grpId="0"/>
      <p:bldP spid="72" grpId="0"/>
      <p:bldP spid="73" grpId="0" animBg="1"/>
      <p:bldP spid="74" grpId="0"/>
      <p:bldP spid="7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A5546C-1EF6-294D-1031-03F366D0B940}"/>
              </a:ext>
            </a:extLst>
          </p:cNvPr>
          <p:cNvSpPr>
            <a:spLocks noGrp="1"/>
          </p:cNvSpPr>
          <p:nvPr>
            <p:ph type="title"/>
          </p:nvPr>
        </p:nvSpPr>
        <p:spPr>
          <a:xfrm>
            <a:off x="358588" y="1"/>
            <a:ext cx="11474824" cy="1006074"/>
          </a:xfrm>
        </p:spPr>
        <p:txBody>
          <a:bodyPr/>
          <a:lstStyle/>
          <a:p>
            <a:r>
              <a:rPr lang="en-IN" dirty="0"/>
              <a:t>Merge Sort</a:t>
            </a:r>
            <a:endParaRPr lang="en-US" dirty="0"/>
          </a:p>
        </p:txBody>
      </p:sp>
      <p:sp>
        <p:nvSpPr>
          <p:cNvPr id="3" name="Footer Placeholder 4">
            <a:extLst>
              <a:ext uri="{FF2B5EF4-FFF2-40B4-BE49-F238E27FC236}">
                <a16:creationId xmlns="" xmlns:a16="http://schemas.microsoft.com/office/drawing/2014/main" id="{9B5DA0FA-BDFD-55B4-CF1A-0DA3C6167896}"/>
              </a:ext>
            </a:extLst>
          </p:cNvPr>
          <p:cNvSpPr>
            <a:spLocks noGrp="1"/>
          </p:cNvSpPr>
          <p:nvPr>
            <p:ph type="ftr" sz="quarter" idx="11"/>
          </p:nvPr>
        </p:nvSpPr>
        <p:spPr>
          <a:xfrm>
            <a:off x="1945341" y="6356350"/>
            <a:ext cx="9412941" cy="365125"/>
          </a:xfrm>
        </p:spPr>
        <p:txBody>
          <a:bodyPr/>
          <a:lstStyle/>
          <a:p>
            <a:endParaRPr lang="en-US" dirty="0"/>
          </a:p>
        </p:txBody>
      </p:sp>
      <p:sp>
        <p:nvSpPr>
          <p:cNvPr id="4" name="Slide Number Placeholder 5">
            <a:extLst>
              <a:ext uri="{FF2B5EF4-FFF2-40B4-BE49-F238E27FC236}">
                <a16:creationId xmlns="" xmlns:a16="http://schemas.microsoft.com/office/drawing/2014/main" id="{85F9B04D-EDF8-0EF7-9FAC-354B0D08113F}"/>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26</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DDEDE624-6175-94AD-7951-C26ED74BDF87}"/>
                  </a:ext>
                </a:extLst>
              </p:cNvPr>
              <p:cNvSpPr txBox="1"/>
              <p:nvPr/>
            </p:nvSpPr>
            <p:spPr>
              <a:xfrm>
                <a:off x="358589" y="880946"/>
                <a:ext cx="11474824" cy="3231654"/>
              </a:xfrm>
              <a:prstGeom prst="rect">
                <a:avLst/>
              </a:prstGeom>
              <a:noFill/>
              <a:ln w="38100">
                <a:solidFill>
                  <a:srgbClr val="7030A0"/>
                </a:solidFill>
                <a:prstDash val="dash"/>
              </a:ln>
            </p:spPr>
            <p:txBody>
              <a:bodyPr wrap="square" rtlCol="0">
                <a:spAutoFit/>
              </a:bodyPr>
              <a:lstStyle/>
              <a:p>
                <a:pPr algn="ctr"/>
                <a:r>
                  <a:rPr lang="en-IN" sz="3600" dirty="0">
                    <a:latin typeface="Nexa Bold Regular" panose="02000000000000000000" pitchFamily="2" charset="0"/>
                  </a:rPr>
                  <a:t>MERGE SORT</a:t>
                </a:r>
              </a:p>
              <a:p>
                <a:pPr marL="457200" indent="-457200">
                  <a:buFont typeface="+mj-lt"/>
                  <a:buAutoNum type="arabicPeriod"/>
                </a:pPr>
                <a:r>
                  <a:rPr lang="en-US" sz="2800" dirty="0">
                    <a:latin typeface="Nexa Book" panose="02000000000000000000" pitchFamily="2" charset="0"/>
                    <a:cs typeface="Courier New" panose="02070309020205020404" pitchFamily="49" charset="0"/>
                  </a:rPr>
                  <a:t>Given: Array </a:t>
                </a:r>
                <a14:m>
                  <m:oMath xmlns:m="http://schemas.openxmlformats.org/officeDocument/2006/math">
                    <m:r>
                      <a:rPr lang="en-US" sz="2800" i="1" dirty="0" smtClean="0">
                        <a:latin typeface="Cambria Math" panose="02040503050406030204" pitchFamily="18" charset="0"/>
                        <a:cs typeface="Courier New" panose="02070309020205020404" pitchFamily="49" charset="0"/>
                      </a:rPr>
                      <m:t>𝑎</m:t>
                    </m:r>
                  </m:oMath>
                </a14:m>
                <a:r>
                  <a:rPr lang="en-US" sz="2800" dirty="0">
                    <a:latin typeface="Nexa Book" panose="02000000000000000000" pitchFamily="2" charset="0"/>
                    <a:cs typeface="Courier New" panose="02070309020205020404" pitchFamily="49" charset="0"/>
                  </a:rPr>
                  <a:t> with </a:t>
                </a:r>
                <a14:m>
                  <m:oMath xmlns:m="http://schemas.openxmlformats.org/officeDocument/2006/math">
                    <m:r>
                      <a:rPr lang="en-US" sz="2800" i="1" dirty="0" smtClean="0">
                        <a:latin typeface="Cambria Math" panose="02040503050406030204" pitchFamily="18" charset="0"/>
                        <a:cs typeface="Courier New" panose="02070309020205020404" pitchFamily="49" charset="0"/>
                      </a:rPr>
                      <m:t>𝑁</m:t>
                    </m:r>
                  </m:oMath>
                </a14:m>
                <a:r>
                  <a:rPr lang="en-US" sz="2800" dirty="0">
                    <a:latin typeface="Nexa Book" panose="02000000000000000000" pitchFamily="2" charset="0"/>
                    <a:cs typeface="Courier New" panose="02070309020205020404" pitchFamily="49" charset="0"/>
                  </a:rPr>
                  <a:t> elements</a:t>
                </a:r>
              </a:p>
              <a:p>
                <a:pPr marL="457200" indent="-457200">
                  <a:buFont typeface="+mj-lt"/>
                  <a:buAutoNum type="arabicPeriod"/>
                </a:pPr>
                <a:r>
                  <a:rPr lang="en-IN" sz="2800" dirty="0">
                    <a:latin typeface="Nexa Book" panose="02000000000000000000" pitchFamily="2" charset="0"/>
                    <a:cs typeface="Courier New" panose="02070309020205020404" pitchFamily="49" charset="0"/>
                  </a:rPr>
                  <a:t>If </a:t>
                </a:r>
                <a14:m>
                  <m:oMath xmlns:m="http://schemas.openxmlformats.org/officeDocument/2006/math">
                    <m:r>
                      <a:rPr lang="en-IN" sz="2800" b="0" i="1" smtClean="0">
                        <a:latin typeface="Cambria Math" panose="02040503050406030204" pitchFamily="18" charset="0"/>
                        <a:cs typeface="Courier New" panose="02070309020205020404" pitchFamily="49" charset="0"/>
                      </a:rPr>
                      <m:t>𝑁</m:t>
                    </m:r>
                    <m:r>
                      <a:rPr lang="en-IN" sz="2800" b="0" i="1" smtClean="0">
                        <a:latin typeface="Cambria Math" panose="02040503050406030204" pitchFamily="18" charset="0"/>
                        <a:cs typeface="Courier New" panose="02070309020205020404" pitchFamily="49" charset="0"/>
                      </a:rPr>
                      <m:t>&lt;2</m:t>
                    </m:r>
                  </m:oMath>
                </a14:m>
                <a:r>
                  <a:rPr lang="en-US" sz="2800" dirty="0">
                    <a:latin typeface="Nexa Book" panose="02000000000000000000" pitchFamily="2" charset="0"/>
                    <a:cs typeface="Courier New" panose="02070309020205020404" pitchFamily="49" charset="0"/>
                  </a:rPr>
                  <a:t> return </a:t>
                </a:r>
                <a14:m>
                  <m:oMath xmlns:m="http://schemas.openxmlformats.org/officeDocument/2006/math">
                    <m:r>
                      <a:rPr lang="en-IN" sz="2800" b="0" i="1" smtClean="0">
                        <a:latin typeface="Cambria Math" panose="02040503050406030204" pitchFamily="18" charset="0"/>
                        <a:cs typeface="Courier New" panose="02070309020205020404" pitchFamily="49" charset="0"/>
                      </a:rPr>
                      <m:t>𝑎</m:t>
                    </m:r>
                  </m:oMath>
                </a14:m>
                <a:r>
                  <a:rPr lang="en-US" sz="2800" dirty="0">
                    <a:latin typeface="Nexa Book" panose="02000000000000000000" pitchFamily="2" charset="0"/>
                    <a:cs typeface="Courier New" panose="02070309020205020404" pitchFamily="49" charset="0"/>
                  </a:rPr>
                  <a:t>		//</a:t>
                </a:r>
                <a:r>
                  <a:rPr lang="en-US" sz="2800" i="1" dirty="0">
                    <a:latin typeface="Nexa Book" panose="02000000000000000000" pitchFamily="2" charset="0"/>
                    <a:cs typeface="Courier New" panose="02070309020205020404" pitchFamily="49" charset="0"/>
                  </a:rPr>
                  <a:t>An empty or singleton array is sorted</a:t>
                </a:r>
                <a:endParaRPr lang="en-US" sz="2800" dirty="0">
                  <a:latin typeface="Nexa Book" panose="02000000000000000000" pitchFamily="2" charset="0"/>
                  <a:cs typeface="Courier New" panose="02070309020205020404" pitchFamily="49" charset="0"/>
                </a:endParaRPr>
              </a:p>
              <a:p>
                <a:pPr marL="457200" indent="-457200">
                  <a:buFont typeface="+mj-lt"/>
                  <a:buAutoNum type="arabicPeriod"/>
                </a:pPr>
                <a:r>
                  <a:rPr lang="en-IN" sz="2800" dirty="0">
                    <a:latin typeface="Nexa Book" panose="02000000000000000000" pitchFamily="2" charset="0"/>
                    <a:cs typeface="Courier New" panose="02070309020205020404" pitchFamily="49" charset="0"/>
                  </a:rPr>
                  <a:t>Let </a:t>
                </a:r>
                <a14:m>
                  <m:oMath xmlns:m="http://schemas.openxmlformats.org/officeDocument/2006/math">
                    <m:r>
                      <a:rPr lang="en-IN" sz="2800" b="0" i="1" smtClean="0">
                        <a:latin typeface="Cambria Math" panose="02040503050406030204" pitchFamily="18" charset="0"/>
                        <a:cs typeface="Courier New" panose="02070309020205020404" pitchFamily="49" charset="0"/>
                      </a:rPr>
                      <m:t>𝐶</m:t>
                    </m:r>
                    <m:r>
                      <a:rPr lang="en-IN" sz="2800" b="0" i="1" smtClean="0">
                        <a:latin typeface="Cambria Math" panose="02040503050406030204" pitchFamily="18" charset="0"/>
                        <a:cs typeface="Courier New" panose="02070309020205020404" pitchFamily="49" charset="0"/>
                      </a:rPr>
                      <m:t>←</m:t>
                    </m:r>
                    <m:r>
                      <m:rPr>
                        <m:sty m:val="p"/>
                      </m:rPr>
                      <a:rPr lang="en-IN" sz="2800" b="0" i="0" smtClean="0">
                        <a:latin typeface="Cambria Math" panose="02040503050406030204" pitchFamily="18" charset="0"/>
                        <a:cs typeface="Courier New" panose="02070309020205020404" pitchFamily="49" charset="0"/>
                      </a:rPr>
                      <m:t>ceil</m:t>
                    </m:r>
                    <m:d>
                      <m:dPr>
                        <m:ctrlPr>
                          <a:rPr lang="en-IN" sz="2800" b="0" i="1" smtClean="0">
                            <a:latin typeface="Cambria Math" panose="02040503050406030204" pitchFamily="18" charset="0"/>
                            <a:cs typeface="Courier New" panose="02070309020205020404" pitchFamily="49" charset="0"/>
                          </a:rPr>
                        </m:ctrlPr>
                      </m:dPr>
                      <m:e>
                        <m:r>
                          <a:rPr lang="en-IN" sz="2800" b="0" i="1" smtClean="0">
                            <a:latin typeface="Cambria Math" panose="02040503050406030204" pitchFamily="18" charset="0"/>
                            <a:cs typeface="Courier New" panose="02070309020205020404" pitchFamily="49" charset="0"/>
                          </a:rPr>
                          <m:t>𝑁</m:t>
                        </m:r>
                        <m:r>
                          <a:rPr lang="en-IN" sz="2800" b="0" i="1" smtClean="0">
                            <a:latin typeface="Cambria Math" panose="02040503050406030204" pitchFamily="18" charset="0"/>
                            <a:cs typeface="Courier New" panose="02070309020205020404" pitchFamily="49" charset="0"/>
                          </a:rPr>
                          <m:t>/2</m:t>
                        </m:r>
                      </m:e>
                    </m:d>
                  </m:oMath>
                </a14:m>
                <a:r>
                  <a:rPr lang="en-US" sz="2800" dirty="0">
                    <a:latin typeface="Nexa Book" panose="02000000000000000000" pitchFamily="2" charset="0"/>
                    <a:cs typeface="Courier New" panose="02070309020205020404" pitchFamily="49" charset="0"/>
                  </a:rPr>
                  <a:t>			    //</a:t>
                </a:r>
                <a:r>
                  <a:rPr lang="en-US" sz="2800" i="1" dirty="0">
                    <a:latin typeface="Nexa Book" panose="02000000000000000000" pitchFamily="2" charset="0"/>
                    <a:cs typeface="Courier New" panose="02070309020205020404" pitchFamily="49" charset="0"/>
                  </a:rPr>
                  <a:t>Find the “middle” of the array</a:t>
                </a:r>
                <a:endParaRPr lang="en-US" sz="2800" dirty="0">
                  <a:latin typeface="Nexa Book" panose="02000000000000000000" pitchFamily="2" charset="0"/>
                  <a:cs typeface="Courier New" panose="02070309020205020404" pitchFamily="49" charset="0"/>
                </a:endParaRPr>
              </a:p>
              <a:p>
                <a:pPr marL="457200" indent="-457200">
                  <a:buFont typeface="+mj-lt"/>
                  <a:buAutoNum type="arabicPeriod"/>
                </a:pPr>
                <a14:m>
                  <m:oMath xmlns:m="http://schemas.openxmlformats.org/officeDocument/2006/math">
                    <m:r>
                      <a:rPr lang="en-IN" sz="2800" b="0" i="1" smtClean="0">
                        <a:latin typeface="Cambria Math" panose="02040503050406030204" pitchFamily="18" charset="0"/>
                        <a:cs typeface="Courier New" panose="02070309020205020404" pitchFamily="49" charset="0"/>
                      </a:rPr>
                      <m:t>𝑝</m:t>
                    </m:r>
                    <m:r>
                      <a:rPr lang="en-IN" sz="2800" b="0" i="1" smtClean="0">
                        <a:latin typeface="Cambria Math" panose="02040503050406030204" pitchFamily="18" charset="0"/>
                        <a:cs typeface="Courier New" panose="02070309020205020404" pitchFamily="49" charset="0"/>
                      </a:rPr>
                      <m:t>←</m:t>
                    </m:r>
                  </m:oMath>
                </a14:m>
                <a:r>
                  <a:rPr lang="en-IN" sz="2800" dirty="0">
                    <a:latin typeface="Nexa Book" panose="02000000000000000000" pitchFamily="2" charset="0"/>
                    <a:cs typeface="Courier New" panose="02070309020205020404" pitchFamily="49" charset="0"/>
                  </a:rPr>
                  <a:t> MERGESORT(</a:t>
                </a:r>
                <a14:m>
                  <m:oMath xmlns:m="http://schemas.openxmlformats.org/officeDocument/2006/math">
                    <m:r>
                      <a:rPr lang="en-IN" sz="2800" b="0" i="1" smtClean="0">
                        <a:latin typeface="Cambria Math" panose="02040503050406030204" pitchFamily="18" charset="0"/>
                        <a:cs typeface="Courier New" panose="02070309020205020404" pitchFamily="49" charset="0"/>
                      </a:rPr>
                      <m:t>𝑎</m:t>
                    </m:r>
                    <m:r>
                      <a:rPr lang="en-IN" sz="2800" b="0" i="1" smtClean="0">
                        <a:latin typeface="Cambria Math" panose="02040503050406030204" pitchFamily="18" charset="0"/>
                        <a:cs typeface="Courier New" panose="02070309020205020404" pitchFamily="49" charset="0"/>
                      </a:rPr>
                      <m:t>[0:</m:t>
                    </m:r>
                    <m:r>
                      <a:rPr lang="en-IN" sz="2800" b="0" i="1" smtClean="0">
                        <a:latin typeface="Cambria Math" panose="02040503050406030204" pitchFamily="18" charset="0"/>
                        <a:cs typeface="Courier New" panose="02070309020205020404" pitchFamily="49" charset="0"/>
                      </a:rPr>
                      <m:t>𝐶</m:t>
                    </m:r>
                    <m:r>
                      <a:rPr lang="en-IN" sz="2800" b="0" i="1" smtClean="0">
                        <a:latin typeface="Cambria Math" panose="02040503050406030204" pitchFamily="18" charset="0"/>
                        <a:cs typeface="Courier New" panose="02070309020205020404" pitchFamily="49" charset="0"/>
                      </a:rPr>
                      <m:t>−1])</m:t>
                    </m:r>
                  </m:oMath>
                </a14:m>
                <a:r>
                  <a:rPr lang="en-IN" sz="2800" b="0" dirty="0">
                    <a:latin typeface="Nexa Book" panose="02000000000000000000" pitchFamily="2" charset="0"/>
                    <a:cs typeface="Courier New" panose="02070309020205020404" pitchFamily="49" charset="0"/>
                  </a:rPr>
                  <a:t>			         //</a:t>
                </a:r>
                <a:r>
                  <a:rPr lang="en-IN" sz="2800" b="0" i="1" dirty="0">
                    <a:latin typeface="Nexa Book" panose="02000000000000000000" pitchFamily="2" charset="0"/>
                    <a:cs typeface="Courier New" panose="02070309020205020404" pitchFamily="49" charset="0"/>
                  </a:rPr>
                  <a:t>Sort the left half</a:t>
                </a:r>
                <a:endParaRPr lang="en-IN" sz="2800" b="0" dirty="0">
                  <a:latin typeface="Nexa Book" panose="02000000000000000000" pitchFamily="2" charset="0"/>
                  <a:cs typeface="Courier New" panose="02070309020205020404" pitchFamily="49" charset="0"/>
                </a:endParaRPr>
              </a:p>
              <a:p>
                <a:pPr marL="457200" indent="-457200">
                  <a:buFont typeface="+mj-lt"/>
                  <a:buAutoNum type="arabicPeriod"/>
                </a:pPr>
                <a14:m>
                  <m:oMath xmlns:m="http://schemas.openxmlformats.org/officeDocument/2006/math">
                    <m:r>
                      <a:rPr lang="en-IN" sz="2800" b="0" i="1" smtClean="0">
                        <a:latin typeface="Cambria Math" panose="02040503050406030204" pitchFamily="18" charset="0"/>
                        <a:cs typeface="Courier New" panose="02070309020205020404" pitchFamily="49" charset="0"/>
                      </a:rPr>
                      <m:t>𝑞</m:t>
                    </m:r>
                    <m:r>
                      <a:rPr lang="en-IN" sz="2800" i="1">
                        <a:latin typeface="Cambria Math" panose="02040503050406030204" pitchFamily="18" charset="0"/>
                        <a:cs typeface="Courier New" panose="02070309020205020404" pitchFamily="49" charset="0"/>
                      </a:rPr>
                      <m:t>←</m:t>
                    </m:r>
                  </m:oMath>
                </a14:m>
                <a:r>
                  <a:rPr lang="en-IN" sz="2800" dirty="0">
                    <a:latin typeface="Nexa Book" panose="02000000000000000000" pitchFamily="2" charset="0"/>
                    <a:cs typeface="Courier New" panose="02070309020205020404" pitchFamily="49" charset="0"/>
                  </a:rPr>
                  <a:t> </a:t>
                </a:r>
                <a:r>
                  <a:rPr lang="en-US" sz="2800" dirty="0">
                    <a:latin typeface="Nexa Book" panose="02000000000000000000" pitchFamily="2" charset="0"/>
                    <a:cs typeface="Courier New" panose="02070309020205020404" pitchFamily="49" charset="0"/>
                  </a:rPr>
                  <a:t>MERGESORT(</a:t>
                </a:r>
                <a14:m>
                  <m:oMath xmlns:m="http://schemas.openxmlformats.org/officeDocument/2006/math">
                    <m:r>
                      <a:rPr lang="en-IN" sz="2800" b="0" i="1" smtClean="0">
                        <a:latin typeface="Cambria Math" panose="02040503050406030204" pitchFamily="18" charset="0"/>
                        <a:cs typeface="Courier New" panose="02070309020205020404" pitchFamily="49" charset="0"/>
                      </a:rPr>
                      <m:t>𝑎</m:t>
                    </m:r>
                    <m:d>
                      <m:dPr>
                        <m:begChr m:val="["/>
                        <m:endChr m:val="]"/>
                        <m:ctrlPr>
                          <a:rPr lang="en-IN" sz="2800" b="0" i="1" smtClean="0">
                            <a:latin typeface="Cambria Math" panose="02040503050406030204" pitchFamily="18" charset="0"/>
                            <a:cs typeface="Courier New" panose="02070309020205020404" pitchFamily="49" charset="0"/>
                          </a:rPr>
                        </m:ctrlPr>
                      </m:dPr>
                      <m:e>
                        <m:r>
                          <a:rPr lang="en-IN" sz="2800" b="0" i="1" smtClean="0">
                            <a:latin typeface="Cambria Math" panose="02040503050406030204" pitchFamily="18" charset="0"/>
                            <a:cs typeface="Courier New" panose="02070309020205020404" pitchFamily="49" charset="0"/>
                          </a:rPr>
                          <m:t>𝐶</m:t>
                        </m:r>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𝑁</m:t>
                        </m:r>
                        <m:r>
                          <a:rPr lang="en-IN" sz="2800" b="0" i="1" smtClean="0">
                            <a:latin typeface="Cambria Math" panose="02040503050406030204" pitchFamily="18" charset="0"/>
                            <a:cs typeface="Courier New" panose="02070309020205020404" pitchFamily="49" charset="0"/>
                          </a:rPr>
                          <m:t>−1</m:t>
                        </m:r>
                      </m:e>
                    </m:d>
                  </m:oMath>
                </a14:m>
                <a:r>
                  <a:rPr lang="en-US" sz="2800" dirty="0">
                    <a:latin typeface="Nexa Book" panose="02000000000000000000" pitchFamily="2" charset="0"/>
                    <a:cs typeface="Courier New" panose="02070309020205020404" pitchFamily="49" charset="0"/>
                  </a:rPr>
                  <a:t>)			      //</a:t>
                </a:r>
                <a:r>
                  <a:rPr lang="en-US" sz="2800" i="1" dirty="0">
                    <a:latin typeface="Nexa Book" panose="02000000000000000000" pitchFamily="2" charset="0"/>
                    <a:cs typeface="Courier New" panose="02070309020205020404" pitchFamily="49" charset="0"/>
                  </a:rPr>
                  <a:t>Sort the right half</a:t>
                </a:r>
                <a:endParaRPr lang="en-US" sz="2800" dirty="0">
                  <a:latin typeface="Nexa Book" panose="02000000000000000000" pitchFamily="2" charset="0"/>
                  <a:cs typeface="Courier New" panose="02070309020205020404" pitchFamily="49" charset="0"/>
                </a:endParaRPr>
              </a:p>
              <a:p>
                <a:pPr marL="457200" indent="-457200">
                  <a:buFont typeface="+mj-lt"/>
                  <a:buAutoNum type="arabicPeriod"/>
                </a:pPr>
                <a:r>
                  <a:rPr lang="en-IN" sz="2800" dirty="0">
                    <a:latin typeface="Nexa Book" panose="02000000000000000000" pitchFamily="2" charset="0"/>
                    <a:cs typeface="Courier New" panose="02070309020205020404" pitchFamily="49" charset="0"/>
                  </a:rPr>
                  <a:t>Return MERGE(</a:t>
                </a:r>
                <a14:m>
                  <m:oMath xmlns:m="http://schemas.openxmlformats.org/officeDocument/2006/math">
                    <m:r>
                      <a:rPr lang="en-IN" sz="2800" i="1" smtClean="0">
                        <a:latin typeface="Cambria Math" panose="02040503050406030204" pitchFamily="18" charset="0"/>
                        <a:cs typeface="Courier New" panose="02070309020205020404" pitchFamily="49" charset="0"/>
                      </a:rPr>
                      <m:t>𝑝</m:t>
                    </m:r>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𝑞</m:t>
                    </m:r>
                  </m:oMath>
                </a14:m>
                <a:r>
                  <a:rPr lang="en-IN" sz="2800" dirty="0">
                    <a:latin typeface="Nexa Book" panose="02000000000000000000" pitchFamily="2" charset="0"/>
                    <a:cs typeface="Courier New" panose="02070309020205020404" pitchFamily="49" charset="0"/>
                  </a:rPr>
                  <a:t>)			         //</a:t>
                </a:r>
                <a:r>
                  <a:rPr lang="en-IN" sz="2800" i="1" dirty="0">
                    <a:latin typeface="Nexa Book" panose="02000000000000000000" pitchFamily="2" charset="0"/>
                    <a:cs typeface="Courier New" panose="02070309020205020404" pitchFamily="49" charset="0"/>
                  </a:rPr>
                  <a:t>Merge the two halves</a:t>
                </a:r>
                <a:endParaRPr lang="en-US" sz="2800" dirty="0">
                  <a:latin typeface="Nexa Book" panose="02000000000000000000" pitchFamily="2" charset="0"/>
                  <a:cs typeface="Courier New" panose="02070309020205020404" pitchFamily="49" charset="0"/>
                </a:endParaRPr>
              </a:p>
            </p:txBody>
          </p:sp>
        </mc:Choice>
        <mc:Fallback xmlns="">
          <p:sp>
            <p:nvSpPr>
              <p:cNvPr id="5" name="TextBox 4">
                <a:extLst>
                  <a:ext uri="{FF2B5EF4-FFF2-40B4-BE49-F238E27FC236}">
                    <a16:creationId xmlns:a16="http://schemas.microsoft.com/office/drawing/2014/main" id="{DDEDE624-6175-94AD-7951-C26ED74BDF87}"/>
                  </a:ext>
                </a:extLst>
              </p:cNvPr>
              <p:cNvSpPr txBox="1">
                <a:spLocks noRot="1" noChangeAspect="1" noMove="1" noResize="1" noEditPoints="1" noAdjustHandles="1" noChangeArrowheads="1" noChangeShapeType="1" noTextEdit="1"/>
              </p:cNvSpPr>
              <p:nvPr/>
            </p:nvSpPr>
            <p:spPr>
              <a:xfrm>
                <a:off x="358589" y="880946"/>
                <a:ext cx="11474824" cy="3231654"/>
              </a:xfrm>
              <a:prstGeom prst="rect">
                <a:avLst/>
              </a:prstGeom>
              <a:blipFill>
                <a:blip r:embed="rId2"/>
                <a:stretch>
                  <a:fillRect l="-953" t="-2425" b="-3918"/>
                </a:stretch>
              </a:blipFill>
              <a:ln w="38100">
                <a:solidFill>
                  <a:srgbClr val="7030A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8">
                <a:extLst>
                  <a:ext uri="{FF2B5EF4-FFF2-40B4-BE49-F238E27FC236}">
                    <a16:creationId xmlns="" xmlns:a16="http://schemas.microsoft.com/office/drawing/2014/main" id="{54E3D6A1-FFAF-8C5A-C214-843BB44A0E4B}"/>
                  </a:ext>
                </a:extLst>
              </p:cNvPr>
              <p:cNvSpPr/>
              <p:nvPr/>
            </p:nvSpPr>
            <p:spPr>
              <a:xfrm>
                <a:off x="358588" y="4276084"/>
                <a:ext cx="6086457" cy="1224081"/>
              </a:xfrm>
              <a:prstGeom prst="roundRect">
                <a:avLst/>
              </a:prstGeom>
              <a:solidFill>
                <a:schemeClr val="bg1"/>
              </a:solidFill>
              <a:ln w="57150">
                <a:solidFill>
                  <a:srgbClr val="2EC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Nexa Book" panose="02000000000000000000" pitchFamily="2" charset="0"/>
                  </a:rPr>
                  <a:t>Uses a lot of extra memory </a:t>
                </a:r>
                <a14:m>
                  <m:oMath xmlns:m="http://schemas.openxmlformats.org/officeDocument/2006/math">
                    <m:r>
                      <a:rPr lang="en-IN" sz="2400" b="0" i="1" smtClean="0">
                        <a:solidFill>
                          <a:schemeClr val="tx1"/>
                        </a:solidFill>
                        <a:latin typeface="Cambria Math" panose="02040503050406030204" pitchFamily="18" charset="0"/>
                      </a:rPr>
                      <m:t>𝑝</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𝑞</m:t>
                    </m:r>
                  </m:oMath>
                </a14:m>
                <a:r>
                  <a:rPr lang="en-US" sz="2400" dirty="0">
                    <a:solidFill>
                      <a:schemeClr val="tx1"/>
                    </a:solidFill>
                    <a:latin typeface="Nexa Book" panose="02000000000000000000" pitchFamily="2" charset="0"/>
                  </a:rPr>
                  <a:t>. Even MERGE uses extra memory – not good! Need an in-place version</a:t>
                </a:r>
              </a:p>
            </p:txBody>
          </p:sp>
        </mc:Choice>
        <mc:Fallback xmlns="">
          <p:sp>
            <p:nvSpPr>
              <p:cNvPr id="6" name="Rounded Rectangle 8">
                <a:extLst>
                  <a:ext uri="{FF2B5EF4-FFF2-40B4-BE49-F238E27FC236}">
                    <a16:creationId xmlns:a16="http://schemas.microsoft.com/office/drawing/2014/main" id="{54E3D6A1-FFAF-8C5A-C214-843BB44A0E4B}"/>
                  </a:ext>
                </a:extLst>
              </p:cNvPr>
              <p:cNvSpPr>
                <a:spLocks noRot="1" noChangeAspect="1" noMove="1" noResize="1" noEditPoints="1" noAdjustHandles="1" noChangeArrowheads="1" noChangeShapeType="1" noTextEdit="1"/>
              </p:cNvSpPr>
              <p:nvPr/>
            </p:nvSpPr>
            <p:spPr>
              <a:xfrm>
                <a:off x="358588" y="4276084"/>
                <a:ext cx="6086457" cy="1224081"/>
              </a:xfrm>
              <a:prstGeom prst="roundRect">
                <a:avLst/>
              </a:prstGeom>
              <a:blipFill>
                <a:blip r:embed="rId3"/>
                <a:stretch>
                  <a:fillRect t="-476" b="-7143"/>
                </a:stretch>
              </a:blipFill>
              <a:ln w="57150">
                <a:solidFill>
                  <a:srgbClr val="2ECC71"/>
                </a:solidFill>
              </a:ln>
            </p:spPr>
            <p:txBody>
              <a:bodyPr/>
              <a:lstStyle/>
              <a:p>
                <a:r>
                  <a:rPr lang="en-US">
                    <a:noFill/>
                  </a:rPr>
                  <a:t> </a:t>
                </a:r>
              </a:p>
            </p:txBody>
          </p:sp>
        </mc:Fallback>
      </mc:AlternateContent>
      <p:sp>
        <p:nvSpPr>
          <p:cNvPr id="7" name="Rectangular Callout 9">
            <a:extLst>
              <a:ext uri="{FF2B5EF4-FFF2-40B4-BE49-F238E27FC236}">
                <a16:creationId xmlns="" xmlns:a16="http://schemas.microsoft.com/office/drawing/2014/main" id="{1C4D6127-1260-C3F7-A6F3-A62BC2B8F512}"/>
              </a:ext>
            </a:extLst>
          </p:cNvPr>
          <p:cNvSpPr/>
          <p:nvPr/>
        </p:nvSpPr>
        <p:spPr>
          <a:xfrm>
            <a:off x="6864608" y="2814029"/>
            <a:ext cx="4968804" cy="1195026"/>
          </a:xfrm>
          <a:prstGeom prst="wedgeRectCallout">
            <a:avLst>
              <a:gd name="adj1" fmla="val -64661"/>
              <a:gd name="adj2" fmla="val 107861"/>
            </a:avLst>
          </a:prstGeom>
          <a:solidFill>
            <a:sysClr val="window" lastClr="FFFFFF"/>
          </a:solidFill>
          <a:ln w="44450" cap="flat" cmpd="sng" algn="ctr">
            <a:solidFill>
              <a:srgbClr val="E8AB4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sort algorithm is called </a:t>
            </a:r>
            <a:r>
              <a:rPr kumimoji="0" lang="en-IN" sz="2400" b="0" i="1"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in-place</a:t>
            </a:r>
            <a:r>
              <a:rPr kumimoji="0" lang="en-IN" sz="2400" b="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if it does not use extra </a:t>
            </a:r>
            <a:r>
              <a:rPr kumimoji="0" lang="en-IN" sz="2400" b="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memory e.g. </a:t>
            </a:r>
            <a:r>
              <a:rPr kumimoji="0" lang="en-IN" sz="2400" b="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extra arrays,</a:t>
            </a:r>
            <a:r>
              <a:rPr kumimoji="0" lang="en-IN" sz="2400" b="0" u="none" strike="noStrike" kern="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 to sort the given array</a:t>
            </a:r>
            <a:endParaRPr kumimoji="0" lang="en-US" sz="2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6782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2C9B2D-D6A2-0681-3797-9A79148DBBAC}"/>
              </a:ext>
            </a:extLst>
          </p:cNvPr>
          <p:cNvSpPr>
            <a:spLocks noGrp="1"/>
          </p:cNvSpPr>
          <p:nvPr>
            <p:ph type="title"/>
          </p:nvPr>
        </p:nvSpPr>
        <p:spPr>
          <a:xfrm>
            <a:off x="358588" y="1"/>
            <a:ext cx="11474824" cy="1006074"/>
          </a:xfrm>
        </p:spPr>
        <p:txBody>
          <a:bodyPr/>
          <a:lstStyle/>
          <a:p>
            <a:r>
              <a:rPr lang="en-IN" dirty="0"/>
              <a:t>The Merge Operation</a:t>
            </a:r>
            <a:endParaRPr lang="en-US" dirty="0"/>
          </a:p>
        </p:txBody>
      </p:sp>
      <p:sp>
        <p:nvSpPr>
          <p:cNvPr id="3" name="Footer Placeholder 4">
            <a:extLst>
              <a:ext uri="{FF2B5EF4-FFF2-40B4-BE49-F238E27FC236}">
                <a16:creationId xmlns="" xmlns:a16="http://schemas.microsoft.com/office/drawing/2014/main" id="{DB054E39-65D7-0C56-7F7B-0F425651AE63}"/>
              </a:ext>
            </a:extLst>
          </p:cNvPr>
          <p:cNvSpPr>
            <a:spLocks noGrp="1"/>
          </p:cNvSpPr>
          <p:nvPr>
            <p:ph type="ftr" sz="quarter" idx="11"/>
          </p:nvPr>
        </p:nvSpPr>
        <p:spPr>
          <a:xfrm>
            <a:off x="1945341" y="6356350"/>
            <a:ext cx="9412941" cy="365125"/>
          </a:xfrm>
        </p:spPr>
        <p:txBody>
          <a:bodyPr/>
          <a:lstStyle/>
          <a:p>
            <a:endParaRPr lang="en-US" dirty="0"/>
          </a:p>
        </p:txBody>
      </p:sp>
      <p:sp>
        <p:nvSpPr>
          <p:cNvPr id="4" name="Slide Number Placeholder 5">
            <a:extLst>
              <a:ext uri="{FF2B5EF4-FFF2-40B4-BE49-F238E27FC236}">
                <a16:creationId xmlns="" xmlns:a16="http://schemas.microsoft.com/office/drawing/2014/main" id="{16DE4F0D-B0E4-CFBD-46C0-214E5C6C0266}"/>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27</a:t>
            </a:fld>
            <a:endParaRPr lang="en-US" dirty="0"/>
          </a:p>
        </p:txBody>
      </p:sp>
      <p:grpSp>
        <p:nvGrpSpPr>
          <p:cNvPr id="5" name="Group 4">
            <a:extLst>
              <a:ext uri="{FF2B5EF4-FFF2-40B4-BE49-F238E27FC236}">
                <a16:creationId xmlns="" xmlns:a16="http://schemas.microsoft.com/office/drawing/2014/main" id="{D6F14BC1-F624-C66C-2C7F-CC4D63775B74}"/>
              </a:ext>
            </a:extLst>
          </p:cNvPr>
          <p:cNvGrpSpPr/>
          <p:nvPr/>
        </p:nvGrpSpPr>
        <p:grpSpPr>
          <a:xfrm>
            <a:off x="6175620" y="1783077"/>
            <a:ext cx="5657792" cy="567891"/>
            <a:chOff x="6175620" y="1226896"/>
            <a:chExt cx="5657792" cy="567891"/>
          </a:xfrm>
        </p:grpSpPr>
        <p:sp>
          <p:nvSpPr>
            <p:cNvPr id="6" name="Rectangle 5">
              <a:extLst>
                <a:ext uri="{FF2B5EF4-FFF2-40B4-BE49-F238E27FC236}">
                  <a16:creationId xmlns="" xmlns:a16="http://schemas.microsoft.com/office/drawing/2014/main" id="{69474A20-5C8C-AF09-E1B2-A503B9296526}"/>
                </a:ext>
              </a:extLst>
            </p:cNvPr>
            <p:cNvSpPr/>
            <p:nvPr/>
          </p:nvSpPr>
          <p:spPr>
            <a:xfrm>
              <a:off x="6175620"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7" name="Rectangle 6">
              <a:extLst>
                <a:ext uri="{FF2B5EF4-FFF2-40B4-BE49-F238E27FC236}">
                  <a16:creationId xmlns="" xmlns:a16="http://schemas.microsoft.com/office/drawing/2014/main" id="{95CE2FF9-0D61-087F-6309-672B0CFC13BB}"/>
                </a:ext>
              </a:extLst>
            </p:cNvPr>
            <p:cNvSpPr/>
            <p:nvPr/>
          </p:nvSpPr>
          <p:spPr>
            <a:xfrm>
              <a:off x="6902749"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8" name="Rectangle 7">
              <a:extLst>
                <a:ext uri="{FF2B5EF4-FFF2-40B4-BE49-F238E27FC236}">
                  <a16:creationId xmlns="" xmlns:a16="http://schemas.microsoft.com/office/drawing/2014/main" id="{A7BDA532-7EA0-EC54-BB17-1A53F079BC25}"/>
                </a:ext>
              </a:extLst>
            </p:cNvPr>
            <p:cNvSpPr/>
            <p:nvPr/>
          </p:nvSpPr>
          <p:spPr>
            <a:xfrm>
              <a:off x="7629878"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9" name="Rectangle 8">
              <a:extLst>
                <a:ext uri="{FF2B5EF4-FFF2-40B4-BE49-F238E27FC236}">
                  <a16:creationId xmlns="" xmlns:a16="http://schemas.microsoft.com/office/drawing/2014/main" id="{86016DC6-CCCD-1431-D1D2-0ED6480D7D3B}"/>
                </a:ext>
              </a:extLst>
            </p:cNvPr>
            <p:cNvSpPr/>
            <p:nvPr/>
          </p:nvSpPr>
          <p:spPr>
            <a:xfrm>
              <a:off x="8357007"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10" name="Rectangle 9">
              <a:extLst>
                <a:ext uri="{FF2B5EF4-FFF2-40B4-BE49-F238E27FC236}">
                  <a16:creationId xmlns="" xmlns:a16="http://schemas.microsoft.com/office/drawing/2014/main" id="{BD1721F1-97B2-660E-733B-BBF1E5EC09F3}"/>
                </a:ext>
              </a:extLst>
            </p:cNvPr>
            <p:cNvSpPr/>
            <p:nvPr/>
          </p:nvSpPr>
          <p:spPr>
            <a:xfrm>
              <a:off x="9084136"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1" name="Rectangle 10">
              <a:extLst>
                <a:ext uri="{FF2B5EF4-FFF2-40B4-BE49-F238E27FC236}">
                  <a16:creationId xmlns="" xmlns:a16="http://schemas.microsoft.com/office/drawing/2014/main" id="{D90C4314-A4FC-3919-EA32-554D683E4F97}"/>
                </a:ext>
              </a:extLst>
            </p:cNvPr>
            <p:cNvSpPr/>
            <p:nvPr/>
          </p:nvSpPr>
          <p:spPr>
            <a:xfrm>
              <a:off x="9811265"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2" name="Rectangle 11">
              <a:extLst>
                <a:ext uri="{FF2B5EF4-FFF2-40B4-BE49-F238E27FC236}">
                  <a16:creationId xmlns="" xmlns:a16="http://schemas.microsoft.com/office/drawing/2014/main" id="{B02B379F-5BCE-5444-44FA-8826E3A020AE}"/>
                </a:ext>
              </a:extLst>
            </p:cNvPr>
            <p:cNvSpPr/>
            <p:nvPr/>
          </p:nvSpPr>
          <p:spPr>
            <a:xfrm>
              <a:off x="10538394"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13" name="Rectangle 12">
              <a:extLst>
                <a:ext uri="{FF2B5EF4-FFF2-40B4-BE49-F238E27FC236}">
                  <a16:creationId xmlns="" xmlns:a16="http://schemas.microsoft.com/office/drawing/2014/main" id="{101AB95D-7C38-6AD4-2583-3BA1147CBEE3}"/>
                </a:ext>
              </a:extLst>
            </p:cNvPr>
            <p:cNvSpPr/>
            <p:nvPr/>
          </p:nvSpPr>
          <p:spPr>
            <a:xfrm>
              <a:off x="11265521"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grpSp>
      <p:sp>
        <p:nvSpPr>
          <p:cNvPr id="14" name="Left Bracket 13">
            <a:extLst>
              <a:ext uri="{FF2B5EF4-FFF2-40B4-BE49-F238E27FC236}">
                <a16:creationId xmlns="" xmlns:a16="http://schemas.microsoft.com/office/drawing/2014/main" id="{FFB8D33E-ACA2-C7BF-7A14-237B83192028}"/>
              </a:ext>
            </a:extLst>
          </p:cNvPr>
          <p:cNvSpPr/>
          <p:nvPr/>
        </p:nvSpPr>
        <p:spPr>
          <a:xfrm flipH="1">
            <a:off x="11666520" y="1562256"/>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a:extLst>
              <a:ext uri="{FF2B5EF4-FFF2-40B4-BE49-F238E27FC236}">
                <a16:creationId xmlns="" xmlns:a16="http://schemas.microsoft.com/office/drawing/2014/main" id="{7F6D46BB-F28B-66FE-6F30-94C9A35BE70D}"/>
              </a:ext>
            </a:extLst>
          </p:cNvPr>
          <p:cNvSpPr/>
          <p:nvPr/>
        </p:nvSpPr>
        <p:spPr>
          <a:xfrm>
            <a:off x="6121278" y="1562256"/>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6" name="Group 15">
            <a:extLst>
              <a:ext uri="{FF2B5EF4-FFF2-40B4-BE49-F238E27FC236}">
                <a16:creationId xmlns="" xmlns:a16="http://schemas.microsoft.com/office/drawing/2014/main" id="{0FAE6F5E-EB28-B947-CA1E-CA6BADF048E5}"/>
              </a:ext>
            </a:extLst>
          </p:cNvPr>
          <p:cNvGrpSpPr/>
          <p:nvPr/>
        </p:nvGrpSpPr>
        <p:grpSpPr>
          <a:xfrm>
            <a:off x="358588" y="1783077"/>
            <a:ext cx="5657794" cy="567891"/>
            <a:chOff x="358588" y="1226896"/>
            <a:chExt cx="5657794" cy="567891"/>
          </a:xfrm>
        </p:grpSpPr>
        <p:sp>
          <p:nvSpPr>
            <p:cNvPr id="17" name="Rectangle 16">
              <a:extLst>
                <a:ext uri="{FF2B5EF4-FFF2-40B4-BE49-F238E27FC236}">
                  <a16:creationId xmlns="" xmlns:a16="http://schemas.microsoft.com/office/drawing/2014/main" id="{C8E165B5-846D-8BFE-0729-C4320FBBA71D}"/>
                </a:ext>
              </a:extLst>
            </p:cNvPr>
            <p:cNvSpPr/>
            <p:nvPr/>
          </p:nvSpPr>
          <p:spPr>
            <a:xfrm>
              <a:off x="358588"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18" name="Rectangle 17">
              <a:extLst>
                <a:ext uri="{FF2B5EF4-FFF2-40B4-BE49-F238E27FC236}">
                  <a16:creationId xmlns="" xmlns:a16="http://schemas.microsoft.com/office/drawing/2014/main" id="{04D583D4-5997-B5AE-7344-EFA19A351F0D}"/>
                </a:ext>
              </a:extLst>
            </p:cNvPr>
            <p:cNvSpPr/>
            <p:nvPr/>
          </p:nvSpPr>
          <p:spPr>
            <a:xfrm>
              <a:off x="1085717"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19" name="Rectangle 18">
              <a:extLst>
                <a:ext uri="{FF2B5EF4-FFF2-40B4-BE49-F238E27FC236}">
                  <a16:creationId xmlns="" xmlns:a16="http://schemas.microsoft.com/office/drawing/2014/main" id="{2B22D9C7-04BE-AD9A-65EB-5F7CB8596BFE}"/>
                </a:ext>
              </a:extLst>
            </p:cNvPr>
            <p:cNvSpPr/>
            <p:nvPr/>
          </p:nvSpPr>
          <p:spPr>
            <a:xfrm>
              <a:off x="1812846"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0" name="Rectangle 19">
              <a:extLst>
                <a:ext uri="{FF2B5EF4-FFF2-40B4-BE49-F238E27FC236}">
                  <a16:creationId xmlns="" xmlns:a16="http://schemas.microsoft.com/office/drawing/2014/main" id="{FAB8CF06-0B99-3381-4D22-E8646A37CFE6}"/>
                </a:ext>
              </a:extLst>
            </p:cNvPr>
            <p:cNvSpPr/>
            <p:nvPr/>
          </p:nvSpPr>
          <p:spPr>
            <a:xfrm>
              <a:off x="2539975"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1" name="Rectangle 20">
              <a:extLst>
                <a:ext uri="{FF2B5EF4-FFF2-40B4-BE49-F238E27FC236}">
                  <a16:creationId xmlns="" xmlns:a16="http://schemas.microsoft.com/office/drawing/2014/main" id="{833E3147-1E30-5755-F30B-7D5EE830377C}"/>
                </a:ext>
              </a:extLst>
            </p:cNvPr>
            <p:cNvSpPr/>
            <p:nvPr/>
          </p:nvSpPr>
          <p:spPr>
            <a:xfrm>
              <a:off x="3267104"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22" name="Rectangle 21">
              <a:extLst>
                <a:ext uri="{FF2B5EF4-FFF2-40B4-BE49-F238E27FC236}">
                  <a16:creationId xmlns="" xmlns:a16="http://schemas.microsoft.com/office/drawing/2014/main" id="{42A3F3D0-9F9E-4729-A725-2B14015616AA}"/>
                </a:ext>
              </a:extLst>
            </p:cNvPr>
            <p:cNvSpPr/>
            <p:nvPr/>
          </p:nvSpPr>
          <p:spPr>
            <a:xfrm>
              <a:off x="3994233"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23" name="Rectangle 22">
              <a:extLst>
                <a:ext uri="{FF2B5EF4-FFF2-40B4-BE49-F238E27FC236}">
                  <a16:creationId xmlns="" xmlns:a16="http://schemas.microsoft.com/office/drawing/2014/main" id="{1A7B6004-D233-C1BB-1C47-CC392C7E7851}"/>
                </a:ext>
              </a:extLst>
            </p:cNvPr>
            <p:cNvSpPr/>
            <p:nvPr/>
          </p:nvSpPr>
          <p:spPr>
            <a:xfrm>
              <a:off x="4721362"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24" name="Rectangle 23">
              <a:extLst>
                <a:ext uri="{FF2B5EF4-FFF2-40B4-BE49-F238E27FC236}">
                  <a16:creationId xmlns="" xmlns:a16="http://schemas.microsoft.com/office/drawing/2014/main" id="{0C8C61E0-6E66-9699-3701-A097556FB092}"/>
                </a:ext>
              </a:extLst>
            </p:cNvPr>
            <p:cNvSpPr/>
            <p:nvPr/>
          </p:nvSpPr>
          <p:spPr>
            <a:xfrm>
              <a:off x="5448491" y="1226896"/>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grpSp>
      <p:sp>
        <p:nvSpPr>
          <p:cNvPr id="25" name="Left Bracket 24">
            <a:extLst>
              <a:ext uri="{FF2B5EF4-FFF2-40B4-BE49-F238E27FC236}">
                <a16:creationId xmlns="" xmlns:a16="http://schemas.microsoft.com/office/drawing/2014/main" id="{59763CA5-9E65-DB47-9A19-5E8812283515}"/>
              </a:ext>
            </a:extLst>
          </p:cNvPr>
          <p:cNvSpPr/>
          <p:nvPr/>
        </p:nvSpPr>
        <p:spPr>
          <a:xfrm flipH="1">
            <a:off x="5817659" y="1562256"/>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ket 25">
            <a:extLst>
              <a:ext uri="{FF2B5EF4-FFF2-40B4-BE49-F238E27FC236}">
                <a16:creationId xmlns="" xmlns:a16="http://schemas.microsoft.com/office/drawing/2014/main" id="{DD5231A7-9F8D-ABB6-76F8-ADBEFEDF817F}"/>
              </a:ext>
            </a:extLst>
          </p:cNvPr>
          <p:cNvSpPr/>
          <p:nvPr/>
        </p:nvSpPr>
        <p:spPr>
          <a:xfrm>
            <a:off x="272417" y="1562256"/>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Down Arrow 87">
            <a:extLst>
              <a:ext uri="{FF2B5EF4-FFF2-40B4-BE49-F238E27FC236}">
                <a16:creationId xmlns="" xmlns:a16="http://schemas.microsoft.com/office/drawing/2014/main" id="{E6FCAEEB-E9C0-61EC-2CDD-32DBB42135B7}"/>
              </a:ext>
            </a:extLst>
          </p:cNvPr>
          <p:cNvSpPr/>
          <p:nvPr/>
        </p:nvSpPr>
        <p:spPr>
          <a:xfrm>
            <a:off x="5922264" y="2899775"/>
            <a:ext cx="347472" cy="678087"/>
          </a:xfrm>
          <a:prstGeom prst="downArrow">
            <a:avLst/>
          </a:prstGeom>
          <a:solidFill>
            <a:srgbClr val="2ECC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 xmlns:a16="http://schemas.microsoft.com/office/drawing/2014/main" id="{23C6EBD1-EC24-2C8D-D40F-202386C39A83}"/>
              </a:ext>
            </a:extLst>
          </p:cNvPr>
          <p:cNvSpPr txBox="1"/>
          <p:nvPr/>
        </p:nvSpPr>
        <p:spPr>
          <a:xfrm>
            <a:off x="6175620" y="2928920"/>
            <a:ext cx="2213214" cy="523220"/>
          </a:xfrm>
          <a:prstGeom prst="rect">
            <a:avLst/>
          </a:prstGeom>
          <a:noFill/>
        </p:spPr>
        <p:txBody>
          <a:bodyPr wrap="square" rtlCol="0">
            <a:spAutoFit/>
          </a:bodyPr>
          <a:lstStyle/>
          <a:p>
            <a:pPr lvl="0"/>
            <a:r>
              <a:rPr lang="en-IN" sz="2800" dirty="0">
                <a:solidFill>
                  <a:srgbClr val="F39C12"/>
                </a:solidFill>
                <a:latin typeface="Nexa Bold Regular" panose="02000000000000000000" pitchFamily="2" charset="0"/>
              </a:rPr>
              <a:t>Merge</a:t>
            </a:r>
            <a:endParaRPr lang="en-US" sz="2800" dirty="0">
              <a:solidFill>
                <a:srgbClr val="F39C12"/>
              </a:solidFill>
              <a:latin typeface="Nexa Bold Regular" panose="02000000000000000000" pitchFamily="2" charset="0"/>
            </a:endParaRPr>
          </a:p>
        </p:txBody>
      </p:sp>
      <p:sp>
        <p:nvSpPr>
          <p:cNvPr id="29" name="Down Arrow 93">
            <a:extLst>
              <a:ext uri="{FF2B5EF4-FFF2-40B4-BE49-F238E27FC236}">
                <a16:creationId xmlns="" xmlns:a16="http://schemas.microsoft.com/office/drawing/2014/main" id="{65206D27-5392-F161-412E-B6C35F95F663}"/>
              </a:ext>
            </a:extLst>
          </p:cNvPr>
          <p:cNvSpPr/>
          <p:nvPr/>
        </p:nvSpPr>
        <p:spPr>
          <a:xfrm>
            <a:off x="5518525" y="929502"/>
            <a:ext cx="428947" cy="6980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94">
            <a:extLst>
              <a:ext uri="{FF2B5EF4-FFF2-40B4-BE49-F238E27FC236}">
                <a16:creationId xmlns="" xmlns:a16="http://schemas.microsoft.com/office/drawing/2014/main" id="{46F70F6D-746D-0F01-1BBB-8A77035A9341}"/>
              </a:ext>
            </a:extLst>
          </p:cNvPr>
          <p:cNvSpPr/>
          <p:nvPr/>
        </p:nvSpPr>
        <p:spPr>
          <a:xfrm>
            <a:off x="11334992" y="929502"/>
            <a:ext cx="428947" cy="6980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 xmlns:a16="http://schemas.microsoft.com/office/drawing/2014/main" id="{E0F6F49E-FFCE-CC5B-F4B4-D03CD96CA7C0}"/>
              </a:ext>
            </a:extLst>
          </p:cNvPr>
          <p:cNvGrpSpPr/>
          <p:nvPr/>
        </p:nvGrpSpPr>
        <p:grpSpPr>
          <a:xfrm>
            <a:off x="358588" y="3905849"/>
            <a:ext cx="11474824" cy="567891"/>
            <a:chOff x="358588" y="4835969"/>
            <a:chExt cx="11474824" cy="567891"/>
          </a:xfrm>
        </p:grpSpPr>
        <p:sp>
          <p:nvSpPr>
            <p:cNvPr id="32" name="Rectangle 31">
              <a:extLst>
                <a:ext uri="{FF2B5EF4-FFF2-40B4-BE49-F238E27FC236}">
                  <a16:creationId xmlns="" xmlns:a16="http://schemas.microsoft.com/office/drawing/2014/main" id="{C2FE5CAC-60FA-C0DD-01CD-759BC5C9FDFB}"/>
                </a:ext>
              </a:extLst>
            </p:cNvPr>
            <p:cNvSpPr/>
            <p:nvPr/>
          </p:nvSpPr>
          <p:spPr>
            <a:xfrm>
              <a:off x="6175620"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33" name="Rectangle 32">
              <a:extLst>
                <a:ext uri="{FF2B5EF4-FFF2-40B4-BE49-F238E27FC236}">
                  <a16:creationId xmlns="" xmlns:a16="http://schemas.microsoft.com/office/drawing/2014/main" id="{EC268681-6BAF-B008-C623-08C8C023EF0E}"/>
                </a:ext>
              </a:extLst>
            </p:cNvPr>
            <p:cNvSpPr/>
            <p:nvPr/>
          </p:nvSpPr>
          <p:spPr>
            <a:xfrm>
              <a:off x="6902749"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34" name="Rectangle 33">
              <a:extLst>
                <a:ext uri="{FF2B5EF4-FFF2-40B4-BE49-F238E27FC236}">
                  <a16:creationId xmlns="" xmlns:a16="http://schemas.microsoft.com/office/drawing/2014/main" id="{0FDBBE98-F792-2CE5-2719-77791F2057D8}"/>
                </a:ext>
              </a:extLst>
            </p:cNvPr>
            <p:cNvSpPr/>
            <p:nvPr/>
          </p:nvSpPr>
          <p:spPr>
            <a:xfrm>
              <a:off x="7629878"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35" name="Rectangle 34">
              <a:extLst>
                <a:ext uri="{FF2B5EF4-FFF2-40B4-BE49-F238E27FC236}">
                  <a16:creationId xmlns="" xmlns:a16="http://schemas.microsoft.com/office/drawing/2014/main" id="{4929038C-6469-B6A0-2371-13B382AE7A3D}"/>
                </a:ext>
              </a:extLst>
            </p:cNvPr>
            <p:cNvSpPr/>
            <p:nvPr/>
          </p:nvSpPr>
          <p:spPr>
            <a:xfrm>
              <a:off x="8357007"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36" name="Rectangle 35">
              <a:extLst>
                <a:ext uri="{FF2B5EF4-FFF2-40B4-BE49-F238E27FC236}">
                  <a16:creationId xmlns="" xmlns:a16="http://schemas.microsoft.com/office/drawing/2014/main" id="{9CC8B711-D98D-D0D1-E718-59F82D718720}"/>
                </a:ext>
              </a:extLst>
            </p:cNvPr>
            <p:cNvSpPr/>
            <p:nvPr/>
          </p:nvSpPr>
          <p:spPr>
            <a:xfrm>
              <a:off x="9084136"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7" name="Rectangle 36">
              <a:extLst>
                <a:ext uri="{FF2B5EF4-FFF2-40B4-BE49-F238E27FC236}">
                  <a16:creationId xmlns="" xmlns:a16="http://schemas.microsoft.com/office/drawing/2014/main" id="{B6750D03-DE7B-14DD-88ED-0EA4FA3EDB84}"/>
                </a:ext>
              </a:extLst>
            </p:cNvPr>
            <p:cNvSpPr/>
            <p:nvPr/>
          </p:nvSpPr>
          <p:spPr>
            <a:xfrm>
              <a:off x="9811265"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8" name="Rectangle 37">
              <a:extLst>
                <a:ext uri="{FF2B5EF4-FFF2-40B4-BE49-F238E27FC236}">
                  <a16:creationId xmlns="" xmlns:a16="http://schemas.microsoft.com/office/drawing/2014/main" id="{B893D9A7-769A-3072-B6A1-29843B7E015F}"/>
                </a:ext>
              </a:extLst>
            </p:cNvPr>
            <p:cNvSpPr/>
            <p:nvPr/>
          </p:nvSpPr>
          <p:spPr>
            <a:xfrm>
              <a:off x="10538394"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39" name="Rectangle 38">
              <a:extLst>
                <a:ext uri="{FF2B5EF4-FFF2-40B4-BE49-F238E27FC236}">
                  <a16:creationId xmlns="" xmlns:a16="http://schemas.microsoft.com/office/drawing/2014/main" id="{5D428E0C-A7CF-D18F-27B2-72F2C2429BCE}"/>
                </a:ext>
              </a:extLst>
            </p:cNvPr>
            <p:cNvSpPr/>
            <p:nvPr/>
          </p:nvSpPr>
          <p:spPr>
            <a:xfrm>
              <a:off x="11265521"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40" name="Rectangle 39">
              <a:extLst>
                <a:ext uri="{FF2B5EF4-FFF2-40B4-BE49-F238E27FC236}">
                  <a16:creationId xmlns="" xmlns:a16="http://schemas.microsoft.com/office/drawing/2014/main" id="{9DDB00CD-7A4C-AFEA-A25D-E781F7CE3513}"/>
                </a:ext>
              </a:extLst>
            </p:cNvPr>
            <p:cNvSpPr/>
            <p:nvPr/>
          </p:nvSpPr>
          <p:spPr>
            <a:xfrm>
              <a:off x="358588"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41" name="Rectangle 40">
              <a:extLst>
                <a:ext uri="{FF2B5EF4-FFF2-40B4-BE49-F238E27FC236}">
                  <a16:creationId xmlns="" xmlns:a16="http://schemas.microsoft.com/office/drawing/2014/main" id="{1AEFECFF-3757-1358-94FF-43E0755E1D82}"/>
                </a:ext>
              </a:extLst>
            </p:cNvPr>
            <p:cNvSpPr/>
            <p:nvPr/>
          </p:nvSpPr>
          <p:spPr>
            <a:xfrm>
              <a:off x="1085717"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42" name="Rectangle 41">
              <a:extLst>
                <a:ext uri="{FF2B5EF4-FFF2-40B4-BE49-F238E27FC236}">
                  <a16:creationId xmlns="" xmlns:a16="http://schemas.microsoft.com/office/drawing/2014/main" id="{46AECDB0-4619-3DE2-DAEA-4EFADDB1A8AD}"/>
                </a:ext>
              </a:extLst>
            </p:cNvPr>
            <p:cNvSpPr/>
            <p:nvPr/>
          </p:nvSpPr>
          <p:spPr>
            <a:xfrm>
              <a:off x="1812846"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43" name="Rectangle 42">
              <a:extLst>
                <a:ext uri="{FF2B5EF4-FFF2-40B4-BE49-F238E27FC236}">
                  <a16:creationId xmlns="" xmlns:a16="http://schemas.microsoft.com/office/drawing/2014/main" id="{B4D972D7-B61D-318C-8500-467C6A8F4D09}"/>
                </a:ext>
              </a:extLst>
            </p:cNvPr>
            <p:cNvSpPr/>
            <p:nvPr/>
          </p:nvSpPr>
          <p:spPr>
            <a:xfrm>
              <a:off x="2539975"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44" name="Rectangle 43">
              <a:extLst>
                <a:ext uri="{FF2B5EF4-FFF2-40B4-BE49-F238E27FC236}">
                  <a16:creationId xmlns="" xmlns:a16="http://schemas.microsoft.com/office/drawing/2014/main" id="{53A1EA0D-8348-9AAD-8A71-D63D06468E8C}"/>
                </a:ext>
              </a:extLst>
            </p:cNvPr>
            <p:cNvSpPr/>
            <p:nvPr/>
          </p:nvSpPr>
          <p:spPr>
            <a:xfrm>
              <a:off x="3267104"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45" name="Rectangle 44">
              <a:extLst>
                <a:ext uri="{FF2B5EF4-FFF2-40B4-BE49-F238E27FC236}">
                  <a16:creationId xmlns="" xmlns:a16="http://schemas.microsoft.com/office/drawing/2014/main" id="{9DF687BC-DA80-60C0-31D8-F9002F25D887}"/>
                </a:ext>
              </a:extLst>
            </p:cNvPr>
            <p:cNvSpPr/>
            <p:nvPr/>
          </p:nvSpPr>
          <p:spPr>
            <a:xfrm>
              <a:off x="3994233"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46" name="Rectangle 45">
              <a:extLst>
                <a:ext uri="{FF2B5EF4-FFF2-40B4-BE49-F238E27FC236}">
                  <a16:creationId xmlns="" xmlns:a16="http://schemas.microsoft.com/office/drawing/2014/main" id="{9441DBDD-EEF3-F7DC-5A63-C75EB195FFAF}"/>
                </a:ext>
              </a:extLst>
            </p:cNvPr>
            <p:cNvSpPr/>
            <p:nvPr/>
          </p:nvSpPr>
          <p:spPr>
            <a:xfrm>
              <a:off x="4721362"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47" name="Rectangle 46">
              <a:extLst>
                <a:ext uri="{FF2B5EF4-FFF2-40B4-BE49-F238E27FC236}">
                  <a16:creationId xmlns="" xmlns:a16="http://schemas.microsoft.com/office/drawing/2014/main" id="{43F12CC6-F2FC-D9A7-0220-DFB97E82EC00}"/>
                </a:ext>
              </a:extLst>
            </p:cNvPr>
            <p:cNvSpPr/>
            <p:nvPr/>
          </p:nvSpPr>
          <p:spPr>
            <a:xfrm>
              <a:off x="5448491" y="483596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grpSp>
      <p:sp>
        <p:nvSpPr>
          <p:cNvPr id="48" name="Rectangle 47">
            <a:extLst>
              <a:ext uri="{FF2B5EF4-FFF2-40B4-BE49-F238E27FC236}">
                <a16:creationId xmlns="" xmlns:a16="http://schemas.microsoft.com/office/drawing/2014/main" id="{3B3B0870-53A9-60FF-37BB-A4EC3FFDA138}"/>
              </a:ext>
            </a:extLst>
          </p:cNvPr>
          <p:cNvSpPr/>
          <p:nvPr/>
        </p:nvSpPr>
        <p:spPr>
          <a:xfrm>
            <a:off x="6175620"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9" name="Rectangle 48">
            <a:extLst>
              <a:ext uri="{FF2B5EF4-FFF2-40B4-BE49-F238E27FC236}">
                <a16:creationId xmlns="" xmlns:a16="http://schemas.microsoft.com/office/drawing/2014/main" id="{6032F137-A2D5-A3EA-4EFB-2313A69CE562}"/>
              </a:ext>
            </a:extLst>
          </p:cNvPr>
          <p:cNvSpPr/>
          <p:nvPr/>
        </p:nvSpPr>
        <p:spPr>
          <a:xfrm>
            <a:off x="6902749"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0" name="Rectangle 49">
            <a:extLst>
              <a:ext uri="{FF2B5EF4-FFF2-40B4-BE49-F238E27FC236}">
                <a16:creationId xmlns="" xmlns:a16="http://schemas.microsoft.com/office/drawing/2014/main" id="{128B11AE-1142-9764-B06E-E97191A6AE37}"/>
              </a:ext>
            </a:extLst>
          </p:cNvPr>
          <p:cNvSpPr/>
          <p:nvPr/>
        </p:nvSpPr>
        <p:spPr>
          <a:xfrm>
            <a:off x="7629878"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1" name="Rectangle 50">
            <a:extLst>
              <a:ext uri="{FF2B5EF4-FFF2-40B4-BE49-F238E27FC236}">
                <a16:creationId xmlns="" xmlns:a16="http://schemas.microsoft.com/office/drawing/2014/main" id="{E70B96DE-C727-D934-E4AD-04DD1FB5B39D}"/>
              </a:ext>
            </a:extLst>
          </p:cNvPr>
          <p:cNvSpPr/>
          <p:nvPr/>
        </p:nvSpPr>
        <p:spPr>
          <a:xfrm>
            <a:off x="8357007"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2" name="Rectangle 51">
            <a:extLst>
              <a:ext uri="{FF2B5EF4-FFF2-40B4-BE49-F238E27FC236}">
                <a16:creationId xmlns="" xmlns:a16="http://schemas.microsoft.com/office/drawing/2014/main" id="{1A8E3167-A5E8-4FF2-D0EB-777E32F5C0AF}"/>
              </a:ext>
            </a:extLst>
          </p:cNvPr>
          <p:cNvSpPr/>
          <p:nvPr/>
        </p:nvSpPr>
        <p:spPr>
          <a:xfrm>
            <a:off x="9084136"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3" name="Rectangle 52">
            <a:extLst>
              <a:ext uri="{FF2B5EF4-FFF2-40B4-BE49-F238E27FC236}">
                <a16:creationId xmlns="" xmlns:a16="http://schemas.microsoft.com/office/drawing/2014/main" id="{B25AEF44-88C2-DE3E-7C81-F05FF60409D8}"/>
              </a:ext>
            </a:extLst>
          </p:cNvPr>
          <p:cNvSpPr/>
          <p:nvPr/>
        </p:nvSpPr>
        <p:spPr>
          <a:xfrm>
            <a:off x="9811265"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4" name="Rectangle 53">
            <a:extLst>
              <a:ext uri="{FF2B5EF4-FFF2-40B4-BE49-F238E27FC236}">
                <a16:creationId xmlns="" xmlns:a16="http://schemas.microsoft.com/office/drawing/2014/main" id="{B2AB6D1C-9232-8A84-219E-3A088CEC8893}"/>
              </a:ext>
            </a:extLst>
          </p:cNvPr>
          <p:cNvSpPr/>
          <p:nvPr/>
        </p:nvSpPr>
        <p:spPr>
          <a:xfrm>
            <a:off x="10538394"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5" name="Rectangle 54">
            <a:extLst>
              <a:ext uri="{FF2B5EF4-FFF2-40B4-BE49-F238E27FC236}">
                <a16:creationId xmlns="" xmlns:a16="http://schemas.microsoft.com/office/drawing/2014/main" id="{F20E4380-911F-E1D7-9F56-9B1637F25B60}"/>
              </a:ext>
            </a:extLst>
          </p:cNvPr>
          <p:cNvSpPr/>
          <p:nvPr/>
        </p:nvSpPr>
        <p:spPr>
          <a:xfrm>
            <a:off x="11265521"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6" name="Rectangle 55">
            <a:extLst>
              <a:ext uri="{FF2B5EF4-FFF2-40B4-BE49-F238E27FC236}">
                <a16:creationId xmlns="" xmlns:a16="http://schemas.microsoft.com/office/drawing/2014/main" id="{49270E80-0FAC-EF74-4C06-B5E09FCA7911}"/>
              </a:ext>
            </a:extLst>
          </p:cNvPr>
          <p:cNvSpPr/>
          <p:nvPr/>
        </p:nvSpPr>
        <p:spPr>
          <a:xfrm>
            <a:off x="358588"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7" name="Rectangle 56">
            <a:extLst>
              <a:ext uri="{FF2B5EF4-FFF2-40B4-BE49-F238E27FC236}">
                <a16:creationId xmlns="" xmlns:a16="http://schemas.microsoft.com/office/drawing/2014/main" id="{E5355F17-E4D2-90A1-A6F1-AAC7FD6BC9B3}"/>
              </a:ext>
            </a:extLst>
          </p:cNvPr>
          <p:cNvSpPr/>
          <p:nvPr/>
        </p:nvSpPr>
        <p:spPr>
          <a:xfrm>
            <a:off x="1085717"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8" name="Rectangle 57">
            <a:extLst>
              <a:ext uri="{FF2B5EF4-FFF2-40B4-BE49-F238E27FC236}">
                <a16:creationId xmlns="" xmlns:a16="http://schemas.microsoft.com/office/drawing/2014/main" id="{9BB6184D-BD47-F957-84F6-9ECCCABADC75}"/>
              </a:ext>
            </a:extLst>
          </p:cNvPr>
          <p:cNvSpPr/>
          <p:nvPr/>
        </p:nvSpPr>
        <p:spPr>
          <a:xfrm>
            <a:off x="1812846"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9" name="Rectangle 58">
            <a:extLst>
              <a:ext uri="{FF2B5EF4-FFF2-40B4-BE49-F238E27FC236}">
                <a16:creationId xmlns="" xmlns:a16="http://schemas.microsoft.com/office/drawing/2014/main" id="{2D95C08A-E83C-6316-9A79-4FA32BCED5C2}"/>
              </a:ext>
            </a:extLst>
          </p:cNvPr>
          <p:cNvSpPr/>
          <p:nvPr/>
        </p:nvSpPr>
        <p:spPr>
          <a:xfrm>
            <a:off x="2539975"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60" name="Rectangle 59">
            <a:extLst>
              <a:ext uri="{FF2B5EF4-FFF2-40B4-BE49-F238E27FC236}">
                <a16:creationId xmlns="" xmlns:a16="http://schemas.microsoft.com/office/drawing/2014/main" id="{AB684B3D-91DE-5E31-D4E6-2B52B3DD9D01}"/>
              </a:ext>
            </a:extLst>
          </p:cNvPr>
          <p:cNvSpPr/>
          <p:nvPr/>
        </p:nvSpPr>
        <p:spPr>
          <a:xfrm>
            <a:off x="3267104"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61" name="Rectangle 60">
            <a:extLst>
              <a:ext uri="{FF2B5EF4-FFF2-40B4-BE49-F238E27FC236}">
                <a16:creationId xmlns="" xmlns:a16="http://schemas.microsoft.com/office/drawing/2014/main" id="{3C05E694-C8C5-A356-4BCE-AE38D42A1017}"/>
              </a:ext>
            </a:extLst>
          </p:cNvPr>
          <p:cNvSpPr/>
          <p:nvPr/>
        </p:nvSpPr>
        <p:spPr>
          <a:xfrm>
            <a:off x="3994233"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62" name="Rectangle 61">
            <a:extLst>
              <a:ext uri="{FF2B5EF4-FFF2-40B4-BE49-F238E27FC236}">
                <a16:creationId xmlns="" xmlns:a16="http://schemas.microsoft.com/office/drawing/2014/main" id="{804657EC-BFCF-4B8C-9BAA-3608B39186C3}"/>
              </a:ext>
            </a:extLst>
          </p:cNvPr>
          <p:cNvSpPr/>
          <p:nvPr/>
        </p:nvSpPr>
        <p:spPr>
          <a:xfrm>
            <a:off x="4721362"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63" name="Rectangle 62">
            <a:extLst>
              <a:ext uri="{FF2B5EF4-FFF2-40B4-BE49-F238E27FC236}">
                <a16:creationId xmlns="" xmlns:a16="http://schemas.microsoft.com/office/drawing/2014/main" id="{CB348FFC-30CA-2987-47A0-DB323C0E3175}"/>
              </a:ext>
            </a:extLst>
          </p:cNvPr>
          <p:cNvSpPr/>
          <p:nvPr/>
        </p:nvSpPr>
        <p:spPr>
          <a:xfrm>
            <a:off x="5448491" y="3905849"/>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mc:AlternateContent xmlns:mc="http://schemas.openxmlformats.org/markup-compatibility/2006" xmlns:a14="http://schemas.microsoft.com/office/drawing/2010/main">
        <mc:Choice Requires="a14">
          <p:sp>
            <p:nvSpPr>
              <p:cNvPr id="64" name="TextBox 63">
                <a:extLst>
                  <a:ext uri="{FF2B5EF4-FFF2-40B4-BE49-F238E27FC236}">
                    <a16:creationId xmlns="" xmlns:a16="http://schemas.microsoft.com/office/drawing/2014/main" id="{177CC566-3BC9-441B-8C73-B26643C92201}"/>
                  </a:ext>
                </a:extLst>
              </p:cNvPr>
              <p:cNvSpPr txBox="1"/>
              <p:nvPr/>
            </p:nvSpPr>
            <p:spPr>
              <a:xfrm>
                <a:off x="2684354" y="2481639"/>
                <a:ext cx="92382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𝐴</m:t>
                      </m:r>
                    </m:oMath>
                  </m:oMathPara>
                </a14:m>
                <a:endParaRPr lang="en-US" sz="3600" dirty="0"/>
              </a:p>
            </p:txBody>
          </p:sp>
        </mc:Choice>
        <mc:Fallback xmlns="">
          <p:sp>
            <p:nvSpPr>
              <p:cNvPr id="64" name="TextBox 63">
                <a:extLst>
                  <a:ext uri="{FF2B5EF4-FFF2-40B4-BE49-F238E27FC236}">
                    <a16:creationId xmlns:a16="http://schemas.microsoft.com/office/drawing/2014/main" id="{177CC566-3BC9-441B-8C73-B26643C92201}"/>
                  </a:ext>
                </a:extLst>
              </p:cNvPr>
              <p:cNvSpPr txBox="1">
                <a:spLocks noRot="1" noChangeAspect="1" noMove="1" noResize="1" noEditPoints="1" noAdjustHandles="1" noChangeArrowheads="1" noChangeShapeType="1" noTextEdit="1"/>
              </p:cNvSpPr>
              <p:nvPr/>
            </p:nvSpPr>
            <p:spPr>
              <a:xfrm>
                <a:off x="2684354" y="2481639"/>
                <a:ext cx="923827" cy="6463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 xmlns:a16="http://schemas.microsoft.com/office/drawing/2014/main" id="{B355F89F-9091-4F70-78D5-7584179BE049}"/>
                  </a:ext>
                </a:extLst>
              </p:cNvPr>
              <p:cNvSpPr txBox="1"/>
              <p:nvPr/>
            </p:nvSpPr>
            <p:spPr>
              <a:xfrm>
                <a:off x="8558517" y="2481639"/>
                <a:ext cx="92382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𝐵</m:t>
                      </m:r>
                    </m:oMath>
                  </m:oMathPara>
                </a14:m>
                <a:endParaRPr lang="en-US" sz="3600" dirty="0"/>
              </a:p>
            </p:txBody>
          </p:sp>
        </mc:Choice>
        <mc:Fallback xmlns="">
          <p:sp>
            <p:nvSpPr>
              <p:cNvPr id="65" name="TextBox 64">
                <a:extLst>
                  <a:ext uri="{FF2B5EF4-FFF2-40B4-BE49-F238E27FC236}">
                    <a16:creationId xmlns:a16="http://schemas.microsoft.com/office/drawing/2014/main" id="{B355F89F-9091-4F70-78D5-7584179BE049}"/>
                  </a:ext>
                </a:extLst>
              </p:cNvPr>
              <p:cNvSpPr txBox="1">
                <a:spLocks noRot="1" noChangeAspect="1" noMove="1" noResize="1" noEditPoints="1" noAdjustHandles="1" noChangeArrowheads="1" noChangeShapeType="1" noTextEdit="1"/>
              </p:cNvSpPr>
              <p:nvPr/>
            </p:nvSpPr>
            <p:spPr>
              <a:xfrm>
                <a:off x="8558517" y="2481639"/>
                <a:ext cx="923827"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 xmlns:a16="http://schemas.microsoft.com/office/drawing/2014/main" id="{EE7A6885-9798-7084-DBD8-892ACFC4DFF1}"/>
                  </a:ext>
                </a:extLst>
              </p:cNvPr>
              <p:cNvSpPr txBox="1"/>
              <p:nvPr/>
            </p:nvSpPr>
            <p:spPr>
              <a:xfrm>
                <a:off x="5634086" y="4801727"/>
                <a:ext cx="92382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𝐶</m:t>
                      </m:r>
                    </m:oMath>
                  </m:oMathPara>
                </a14:m>
                <a:endParaRPr lang="en-US" sz="3600" dirty="0"/>
              </a:p>
            </p:txBody>
          </p:sp>
        </mc:Choice>
        <mc:Fallback xmlns="">
          <p:sp>
            <p:nvSpPr>
              <p:cNvPr id="66" name="TextBox 65">
                <a:extLst>
                  <a:ext uri="{FF2B5EF4-FFF2-40B4-BE49-F238E27FC236}">
                    <a16:creationId xmlns:a16="http://schemas.microsoft.com/office/drawing/2014/main" id="{EE7A6885-9798-7084-DBD8-892ACFC4DFF1}"/>
                  </a:ext>
                </a:extLst>
              </p:cNvPr>
              <p:cNvSpPr txBox="1">
                <a:spLocks noRot="1" noChangeAspect="1" noMove="1" noResize="1" noEditPoints="1" noAdjustHandles="1" noChangeArrowheads="1" noChangeShapeType="1" noTextEdit="1"/>
              </p:cNvSpPr>
              <p:nvPr/>
            </p:nvSpPr>
            <p:spPr>
              <a:xfrm>
                <a:off x="5634086" y="4801727"/>
                <a:ext cx="923827" cy="646331"/>
              </a:xfrm>
              <a:prstGeom prst="rect">
                <a:avLst/>
              </a:prstGeom>
              <a:blipFill>
                <a:blip r:embed="rId4"/>
                <a:stretch>
                  <a:fillRect/>
                </a:stretch>
              </a:blipFill>
            </p:spPr>
            <p:txBody>
              <a:bodyPr/>
              <a:lstStyle/>
              <a:p>
                <a:r>
                  <a:rPr lang="en-US">
                    <a:noFill/>
                  </a:rPr>
                  <a:t> </a:t>
                </a:r>
              </a:p>
            </p:txBody>
          </p:sp>
        </mc:Fallback>
      </mc:AlternateContent>
      <p:sp>
        <p:nvSpPr>
          <p:cNvPr id="67" name="Rectangle 66">
            <a:extLst>
              <a:ext uri="{FF2B5EF4-FFF2-40B4-BE49-F238E27FC236}">
                <a16:creationId xmlns="" xmlns:a16="http://schemas.microsoft.com/office/drawing/2014/main" id="{30BF148C-6699-D6D4-8C0D-FDCBA92F5263}"/>
              </a:ext>
            </a:extLst>
          </p:cNvPr>
          <p:cNvSpPr/>
          <p:nvPr/>
        </p:nvSpPr>
        <p:spPr>
          <a:xfrm>
            <a:off x="5405967" y="1744442"/>
            <a:ext cx="637607" cy="645160"/>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 xmlns:a16="http://schemas.microsoft.com/office/drawing/2014/main" id="{2B78569B-D9BF-DB7E-69E1-B06B7BF1B0EF}"/>
              </a:ext>
            </a:extLst>
          </p:cNvPr>
          <p:cNvSpPr/>
          <p:nvPr/>
        </p:nvSpPr>
        <p:spPr>
          <a:xfrm>
            <a:off x="4686503" y="1744442"/>
            <a:ext cx="637607" cy="645160"/>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 xmlns:a16="http://schemas.microsoft.com/office/drawing/2014/main" id="{BED20EC9-7B7B-34C4-C991-4390F7E8EFB1}"/>
              </a:ext>
            </a:extLst>
          </p:cNvPr>
          <p:cNvSpPr/>
          <p:nvPr/>
        </p:nvSpPr>
        <p:spPr>
          <a:xfrm>
            <a:off x="11230661" y="1744442"/>
            <a:ext cx="637607" cy="645160"/>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 xmlns:a16="http://schemas.microsoft.com/office/drawing/2014/main" id="{F972310F-361F-2B23-D997-D0529B33AA71}"/>
              </a:ext>
            </a:extLst>
          </p:cNvPr>
          <p:cNvSpPr/>
          <p:nvPr/>
        </p:nvSpPr>
        <p:spPr>
          <a:xfrm>
            <a:off x="10496860" y="1744442"/>
            <a:ext cx="637607" cy="645160"/>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 xmlns:a16="http://schemas.microsoft.com/office/drawing/2014/main" id="{0611C166-0588-D037-CDE9-6271642958D4}"/>
              </a:ext>
            </a:extLst>
          </p:cNvPr>
          <p:cNvSpPr/>
          <p:nvPr/>
        </p:nvSpPr>
        <p:spPr>
          <a:xfrm>
            <a:off x="3965700" y="1744442"/>
            <a:ext cx="637607" cy="645160"/>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 xmlns:a16="http://schemas.microsoft.com/office/drawing/2014/main" id="{54F2D7F7-86E7-77D6-49BB-6C2545DA42F6}"/>
              </a:ext>
            </a:extLst>
          </p:cNvPr>
          <p:cNvSpPr/>
          <p:nvPr/>
        </p:nvSpPr>
        <p:spPr>
          <a:xfrm>
            <a:off x="9776406" y="1744442"/>
            <a:ext cx="637607" cy="645160"/>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 xmlns:a16="http://schemas.microsoft.com/office/drawing/2014/main" id="{7D963619-39B2-FDD1-ED05-54C427F14EF7}"/>
              </a:ext>
            </a:extLst>
          </p:cNvPr>
          <p:cNvSpPr/>
          <p:nvPr/>
        </p:nvSpPr>
        <p:spPr>
          <a:xfrm>
            <a:off x="9049366" y="1744442"/>
            <a:ext cx="637607" cy="645160"/>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 xmlns:a16="http://schemas.microsoft.com/office/drawing/2014/main" id="{4BC9131F-4E30-8604-ABEE-545FCF779555}"/>
              </a:ext>
            </a:extLst>
          </p:cNvPr>
          <p:cNvSpPr/>
          <p:nvPr/>
        </p:nvSpPr>
        <p:spPr>
          <a:xfrm>
            <a:off x="3234842" y="1744442"/>
            <a:ext cx="637607" cy="645160"/>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 xmlns:a16="http://schemas.microsoft.com/office/drawing/2014/main" id="{D83228B8-D789-4481-869E-A64972FDAEAD}"/>
              </a:ext>
            </a:extLst>
          </p:cNvPr>
          <p:cNvSpPr/>
          <p:nvPr/>
        </p:nvSpPr>
        <p:spPr>
          <a:xfrm>
            <a:off x="8322326" y="1744442"/>
            <a:ext cx="637607" cy="645160"/>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 xmlns:a16="http://schemas.microsoft.com/office/drawing/2014/main" id="{1BE6BDAF-8499-C46F-A0AF-25ACFD2648E9}"/>
              </a:ext>
            </a:extLst>
          </p:cNvPr>
          <p:cNvSpPr txBox="1"/>
          <p:nvPr/>
        </p:nvSpPr>
        <p:spPr>
          <a:xfrm>
            <a:off x="358337" y="5454265"/>
            <a:ext cx="2876254" cy="461665"/>
          </a:xfrm>
          <a:prstGeom prst="rect">
            <a:avLst/>
          </a:prstGeom>
          <a:noFill/>
        </p:spPr>
        <p:txBody>
          <a:bodyPr wrap="square" rtlCol="0">
            <a:spAutoFit/>
          </a:bodyPr>
          <a:lstStyle/>
          <a:p>
            <a:r>
              <a:rPr lang="en-IN" sz="2400" dirty="0">
                <a:latin typeface="Nexa Book" panose="02000000000000000000" pitchFamily="2" charset="0"/>
              </a:rPr>
              <a:t>9 is larger: A wins </a:t>
            </a:r>
            <a:endParaRPr lang="en-US" sz="2400" dirty="0">
              <a:latin typeface="Nexa Book" panose="02000000000000000000" pitchFamily="2" charset="0"/>
            </a:endParaRPr>
          </a:p>
        </p:txBody>
      </p:sp>
      <p:sp>
        <p:nvSpPr>
          <p:cNvPr id="77" name="TextBox 76">
            <a:extLst>
              <a:ext uri="{FF2B5EF4-FFF2-40B4-BE49-F238E27FC236}">
                <a16:creationId xmlns="" xmlns:a16="http://schemas.microsoft.com/office/drawing/2014/main" id="{D62EBC7A-8780-685B-0F9A-57BE24BD2A7B}"/>
              </a:ext>
            </a:extLst>
          </p:cNvPr>
          <p:cNvSpPr txBox="1"/>
          <p:nvPr/>
        </p:nvSpPr>
        <p:spPr>
          <a:xfrm>
            <a:off x="358337" y="5454265"/>
            <a:ext cx="3703264" cy="461665"/>
          </a:xfrm>
          <a:prstGeom prst="rect">
            <a:avLst/>
          </a:prstGeom>
          <a:noFill/>
        </p:spPr>
        <p:txBody>
          <a:bodyPr wrap="square" rtlCol="0">
            <a:spAutoFit/>
          </a:bodyPr>
          <a:lstStyle/>
          <a:p>
            <a:r>
              <a:rPr lang="en-IN" sz="2400" dirty="0">
                <a:latin typeface="Nexa Book" panose="02000000000000000000" pitchFamily="2" charset="0"/>
              </a:rPr>
              <a:t>9 is larger: A wins again </a:t>
            </a:r>
            <a:endParaRPr lang="en-US" sz="2400" dirty="0">
              <a:latin typeface="Nexa Book" panose="02000000000000000000" pitchFamily="2" charset="0"/>
            </a:endParaRPr>
          </a:p>
        </p:txBody>
      </p:sp>
      <p:sp>
        <p:nvSpPr>
          <p:cNvPr id="78" name="TextBox 77">
            <a:extLst>
              <a:ext uri="{FF2B5EF4-FFF2-40B4-BE49-F238E27FC236}">
                <a16:creationId xmlns="" xmlns:a16="http://schemas.microsoft.com/office/drawing/2014/main" id="{007EE8B3-5260-687D-FF6E-956BA9FE226B}"/>
              </a:ext>
            </a:extLst>
          </p:cNvPr>
          <p:cNvSpPr txBox="1"/>
          <p:nvPr/>
        </p:nvSpPr>
        <p:spPr>
          <a:xfrm>
            <a:off x="358337" y="5454265"/>
            <a:ext cx="2815789" cy="461665"/>
          </a:xfrm>
          <a:prstGeom prst="rect">
            <a:avLst/>
          </a:prstGeom>
          <a:noFill/>
        </p:spPr>
        <p:txBody>
          <a:bodyPr wrap="square" rtlCol="0">
            <a:spAutoFit/>
          </a:bodyPr>
          <a:lstStyle/>
          <a:p>
            <a:r>
              <a:rPr lang="en-IN" sz="2400" dirty="0">
                <a:latin typeface="Nexa Book" panose="02000000000000000000" pitchFamily="2" charset="0"/>
              </a:rPr>
              <a:t>8 is larger: B wins</a:t>
            </a:r>
            <a:endParaRPr lang="en-US" sz="2400" dirty="0">
              <a:latin typeface="Nexa Book" panose="02000000000000000000" pitchFamily="2" charset="0"/>
            </a:endParaRPr>
          </a:p>
        </p:txBody>
      </p:sp>
      <p:sp>
        <p:nvSpPr>
          <p:cNvPr id="79" name="TextBox 78">
            <a:extLst>
              <a:ext uri="{FF2B5EF4-FFF2-40B4-BE49-F238E27FC236}">
                <a16:creationId xmlns="" xmlns:a16="http://schemas.microsoft.com/office/drawing/2014/main" id="{FB3B1615-87A4-4F81-26DD-62F0FC1C92DA}"/>
              </a:ext>
            </a:extLst>
          </p:cNvPr>
          <p:cNvSpPr txBox="1"/>
          <p:nvPr/>
        </p:nvSpPr>
        <p:spPr>
          <a:xfrm>
            <a:off x="358337" y="5454265"/>
            <a:ext cx="3734602" cy="461665"/>
          </a:xfrm>
          <a:prstGeom prst="rect">
            <a:avLst/>
          </a:prstGeom>
          <a:noFill/>
        </p:spPr>
        <p:txBody>
          <a:bodyPr wrap="square" rtlCol="0">
            <a:spAutoFit/>
          </a:bodyPr>
          <a:lstStyle/>
          <a:p>
            <a:r>
              <a:rPr lang="en-IN" sz="2400" dirty="0">
                <a:latin typeface="Nexa Book" panose="02000000000000000000" pitchFamily="2" charset="0"/>
              </a:rPr>
              <a:t>8 is larger: B wins again</a:t>
            </a:r>
            <a:endParaRPr lang="en-US" sz="2400" dirty="0">
              <a:latin typeface="Nexa Book" panose="02000000000000000000" pitchFamily="2" charset="0"/>
            </a:endParaRPr>
          </a:p>
        </p:txBody>
      </p:sp>
    </p:spTree>
    <p:extLst>
      <p:ext uri="{BB962C8B-B14F-4D97-AF65-F5344CB8AC3E}">
        <p14:creationId xmlns:p14="http://schemas.microsoft.com/office/powerpoint/2010/main" val="183949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par>
                          <p:cTn id="79" fill="hold">
                            <p:stCondLst>
                              <p:cond delay="1000"/>
                            </p:stCondLst>
                            <p:childTnLst>
                              <p:par>
                                <p:cTn id="80" presetID="1" presetClass="entr" presetSubtype="0" fill="hold" nodeType="afterEffect">
                                  <p:stCondLst>
                                    <p:cond delay="0"/>
                                  </p:stCondLst>
                                  <p:childTnLst>
                                    <p:set>
                                      <p:cBhvr>
                                        <p:cTn id="81" dur="1" fill="hold">
                                          <p:stCondLst>
                                            <p:cond delay="0"/>
                                          </p:stCondLst>
                                        </p:cTn>
                                        <p:tgtEl>
                                          <p:spTgt spid="31"/>
                                        </p:tgtEl>
                                        <p:attrNameLst>
                                          <p:attrName>style.visibility</p:attrName>
                                        </p:attrNameLst>
                                      </p:cBhvr>
                                      <p:to>
                                        <p:strVal val="visible"/>
                                      </p:to>
                                    </p:se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up)">
                                      <p:cBhvr>
                                        <p:cTn id="90" dur="500"/>
                                        <p:tgtEl>
                                          <p:spTgt spid="29"/>
                                        </p:tgtEl>
                                      </p:cBhvr>
                                    </p:animEffect>
                                  </p:child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wipe(up)">
                                      <p:cBhvr>
                                        <p:cTn id="94" dur="500"/>
                                        <p:tgtEl>
                                          <p:spTgt spid="3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wipe(left)">
                                      <p:cBhvr>
                                        <p:cTn id="99" dur="500"/>
                                        <p:tgtEl>
                                          <p:spTgt spid="76"/>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55"/>
                                        </p:tgtEl>
                                      </p:cBhvr>
                                    </p:animEffect>
                                    <p:set>
                                      <p:cBhvr>
                                        <p:cTn id="104" dur="1" fill="hold">
                                          <p:stCondLst>
                                            <p:cond delay="499"/>
                                          </p:stCondLst>
                                        </p:cTn>
                                        <p:tgtEl>
                                          <p:spTgt spid="5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5" presetClass="path" presetSubtype="0" accel="50000" decel="50000" fill="hold" grpId="1" nodeType="clickEffect">
                                  <p:stCondLst>
                                    <p:cond delay="0"/>
                                  </p:stCondLst>
                                  <p:childTnLst>
                                    <p:animMotion origin="layout" path="M 5.55112E-17 1.11111E-6 L -0.05911 1.11111E-6 " pathEditMode="relative" rAng="0" ptsTypes="AA">
                                      <p:cBhvr>
                                        <p:cTn id="108" dur="1000" fill="hold"/>
                                        <p:tgtEl>
                                          <p:spTgt spid="25"/>
                                        </p:tgtEl>
                                        <p:attrNameLst>
                                          <p:attrName>ppt_x</p:attrName>
                                          <p:attrName>ppt_y</p:attrName>
                                        </p:attrNameLst>
                                      </p:cBhvr>
                                      <p:rCtr x="-2943" y="0"/>
                                    </p:animMotion>
                                  </p:childTnLst>
                                </p:cTn>
                              </p:par>
                              <p:par>
                                <p:cTn id="109" presetID="35" presetClass="path" presetSubtype="0" accel="50000" decel="50000" fill="hold" grpId="1" nodeType="withEffect">
                                  <p:stCondLst>
                                    <p:cond delay="0"/>
                                  </p:stCondLst>
                                  <p:childTnLst>
                                    <p:animMotion origin="layout" path="M -2.29167E-6 -2.59259E-6 L -0.05963 -2.59259E-6 " pathEditMode="relative" rAng="0" ptsTypes="AA">
                                      <p:cBhvr>
                                        <p:cTn id="110" dur="1000" fill="hold"/>
                                        <p:tgtEl>
                                          <p:spTgt spid="29"/>
                                        </p:tgtEl>
                                        <p:attrNameLst>
                                          <p:attrName>ppt_x</p:attrName>
                                          <p:attrName>ppt_y</p:attrName>
                                        </p:attrNameLst>
                                      </p:cBhvr>
                                      <p:rCtr x="-2982" y="0"/>
                                    </p:animMotion>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childTnLst>
                                </p:cTn>
                              </p:par>
                              <p:par>
                                <p:cTn id="115" presetID="22" presetClass="exit" presetSubtype="8" fill="hold" grpId="1" nodeType="withEffect">
                                  <p:stCondLst>
                                    <p:cond delay="0"/>
                                  </p:stCondLst>
                                  <p:childTnLst>
                                    <p:animEffect transition="out" filter="wipe(left)">
                                      <p:cBhvr>
                                        <p:cTn id="116" dur="500"/>
                                        <p:tgtEl>
                                          <p:spTgt spid="76"/>
                                        </p:tgtEl>
                                      </p:cBhvr>
                                    </p:animEffect>
                                    <p:set>
                                      <p:cBhvr>
                                        <p:cTn id="117" dur="1" fill="hold">
                                          <p:stCondLst>
                                            <p:cond delay="499"/>
                                          </p:stCondLst>
                                        </p:cTn>
                                        <p:tgtEl>
                                          <p:spTgt spid="76"/>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left)">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54"/>
                                        </p:tgtEl>
                                      </p:cBhvr>
                                    </p:animEffect>
                                    <p:set>
                                      <p:cBhvr>
                                        <p:cTn id="127" dur="1" fill="hold">
                                          <p:stCondLst>
                                            <p:cond delay="499"/>
                                          </p:stCondLst>
                                        </p:cTn>
                                        <p:tgtEl>
                                          <p:spTgt spid="5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5" presetClass="path" presetSubtype="0" accel="50000" decel="50000" fill="hold" grpId="2" nodeType="clickEffect">
                                  <p:stCondLst>
                                    <p:cond delay="0"/>
                                  </p:stCondLst>
                                  <p:childTnLst>
                                    <p:animMotion origin="layout" path="M -0.05963 -2.59259E-6 L -0.11914 -2.59259E-6 " pathEditMode="relative" rAng="0" ptsTypes="AA">
                                      <p:cBhvr>
                                        <p:cTn id="131" dur="1000" fill="hold"/>
                                        <p:tgtEl>
                                          <p:spTgt spid="29"/>
                                        </p:tgtEl>
                                        <p:attrNameLst>
                                          <p:attrName>ppt_x</p:attrName>
                                          <p:attrName>ppt_y</p:attrName>
                                        </p:attrNameLst>
                                      </p:cBhvr>
                                      <p:rCtr x="-2982" y="0"/>
                                    </p:animMotion>
                                  </p:childTnLst>
                                </p:cTn>
                              </p:par>
                              <p:par>
                                <p:cTn id="132" presetID="35" presetClass="path" presetSubtype="0" accel="50000" decel="50000" fill="hold" grpId="2" nodeType="withEffect">
                                  <p:stCondLst>
                                    <p:cond delay="0"/>
                                  </p:stCondLst>
                                  <p:childTnLst>
                                    <p:animMotion origin="layout" path="M -0.05911 1.11111E-6 L -0.11797 1.11111E-6 " pathEditMode="relative" rAng="0" ptsTypes="AA">
                                      <p:cBhvr>
                                        <p:cTn id="133" dur="1000" fill="hold"/>
                                        <p:tgtEl>
                                          <p:spTgt spid="25"/>
                                        </p:tgtEl>
                                        <p:attrNameLst>
                                          <p:attrName>ppt_x</p:attrName>
                                          <p:attrName>ppt_y</p:attrName>
                                        </p:attrNameLst>
                                      </p:cBhvr>
                                      <p:rCtr x="-2982" y="0"/>
                                    </p:animMotion>
                                  </p:childTnLst>
                                </p:cTn>
                              </p:par>
                            </p:childTnLst>
                          </p:cTn>
                        </p:par>
                        <p:par>
                          <p:cTn id="134" fill="hold">
                            <p:stCondLst>
                              <p:cond delay="1000"/>
                            </p:stCondLst>
                            <p:childTnLst>
                              <p:par>
                                <p:cTn id="135" presetID="10" presetClass="entr" presetSubtype="0" fill="hold" grpId="0" nodeType="afterEffect">
                                  <p:stCondLst>
                                    <p:cond delay="0"/>
                                  </p:stCondLst>
                                  <p:childTnLst>
                                    <p:set>
                                      <p:cBhvr>
                                        <p:cTn id="136" dur="1" fill="hold">
                                          <p:stCondLst>
                                            <p:cond delay="0"/>
                                          </p:stCondLst>
                                        </p:cTn>
                                        <p:tgtEl>
                                          <p:spTgt spid="68"/>
                                        </p:tgtEl>
                                        <p:attrNameLst>
                                          <p:attrName>style.visibility</p:attrName>
                                        </p:attrNameLst>
                                      </p:cBhvr>
                                      <p:to>
                                        <p:strVal val="visible"/>
                                      </p:to>
                                    </p:set>
                                    <p:animEffect transition="in" filter="fade">
                                      <p:cBhvr>
                                        <p:cTn id="137" dur="500"/>
                                        <p:tgtEl>
                                          <p:spTgt spid="68"/>
                                        </p:tgtEl>
                                      </p:cBhvr>
                                    </p:animEffect>
                                  </p:childTnLst>
                                </p:cTn>
                              </p:par>
                              <p:par>
                                <p:cTn id="138" presetID="22" presetClass="exit" presetSubtype="8" fill="hold" grpId="1" nodeType="withEffect">
                                  <p:stCondLst>
                                    <p:cond delay="0"/>
                                  </p:stCondLst>
                                  <p:childTnLst>
                                    <p:animEffect transition="out" filter="wipe(left)">
                                      <p:cBhvr>
                                        <p:cTn id="139" dur="500"/>
                                        <p:tgtEl>
                                          <p:spTgt spid="77"/>
                                        </p:tgtEl>
                                      </p:cBhvr>
                                    </p:animEffect>
                                    <p:set>
                                      <p:cBhvr>
                                        <p:cTn id="140" dur="1" fill="hold">
                                          <p:stCondLst>
                                            <p:cond delay="499"/>
                                          </p:stCondLst>
                                        </p:cTn>
                                        <p:tgtEl>
                                          <p:spTgt spid="77"/>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wipe(left)">
                                      <p:cBhvr>
                                        <p:cTn id="145" dur="500"/>
                                        <p:tgtEl>
                                          <p:spTgt spid="7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1" nodeType="clickEffect">
                                  <p:stCondLst>
                                    <p:cond delay="0"/>
                                  </p:stCondLst>
                                  <p:childTnLst>
                                    <p:animEffect transition="out" filter="fade">
                                      <p:cBhvr>
                                        <p:cTn id="149" dur="500"/>
                                        <p:tgtEl>
                                          <p:spTgt spid="53"/>
                                        </p:tgtEl>
                                      </p:cBhvr>
                                    </p:animEffect>
                                    <p:set>
                                      <p:cBhvr>
                                        <p:cTn id="150" dur="1" fill="hold">
                                          <p:stCondLst>
                                            <p:cond delay="499"/>
                                          </p:stCondLst>
                                        </p:cTn>
                                        <p:tgtEl>
                                          <p:spTgt spid="53"/>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5" presetClass="path" presetSubtype="0" accel="50000" decel="50000" fill="hold" grpId="1" nodeType="clickEffect">
                                  <p:stCondLst>
                                    <p:cond delay="0"/>
                                  </p:stCondLst>
                                  <p:childTnLst>
                                    <p:animMotion origin="layout" path="M 2.5E-6 1.11111E-6 L -0.06094 1.11111E-6 " pathEditMode="relative" rAng="0" ptsTypes="AA">
                                      <p:cBhvr>
                                        <p:cTn id="154" dur="1000" fill="hold"/>
                                        <p:tgtEl>
                                          <p:spTgt spid="14"/>
                                        </p:tgtEl>
                                        <p:attrNameLst>
                                          <p:attrName>ppt_x</p:attrName>
                                          <p:attrName>ppt_y</p:attrName>
                                        </p:attrNameLst>
                                      </p:cBhvr>
                                      <p:rCtr x="-3047" y="0"/>
                                    </p:animMotion>
                                  </p:childTnLst>
                                </p:cTn>
                              </p:par>
                              <p:par>
                                <p:cTn id="155" presetID="35" presetClass="path" presetSubtype="0" accel="50000" decel="50000" fill="hold" grpId="1" nodeType="withEffect">
                                  <p:stCondLst>
                                    <p:cond delay="0"/>
                                  </p:stCondLst>
                                  <p:childTnLst>
                                    <p:animMotion origin="layout" path="M 4.375E-6 -2.59259E-6 L -0.05977 -2.59259E-6 " pathEditMode="relative" rAng="0" ptsTypes="AA">
                                      <p:cBhvr>
                                        <p:cTn id="156" dur="1000" fill="hold"/>
                                        <p:tgtEl>
                                          <p:spTgt spid="30"/>
                                        </p:tgtEl>
                                        <p:attrNameLst>
                                          <p:attrName>ppt_x</p:attrName>
                                          <p:attrName>ppt_y</p:attrName>
                                        </p:attrNameLst>
                                      </p:cBhvr>
                                      <p:rCtr x="-2995" y="0"/>
                                    </p:animMotion>
                                  </p:childTnLst>
                                </p:cTn>
                              </p:par>
                            </p:childTnLst>
                          </p:cTn>
                        </p:par>
                        <p:par>
                          <p:cTn id="157" fill="hold">
                            <p:stCondLst>
                              <p:cond delay="1000"/>
                            </p:stCondLst>
                            <p:childTnLst>
                              <p:par>
                                <p:cTn id="158" presetID="10" presetClass="entr" presetSubtype="0" fill="hold" grpId="0" nodeType="afterEffect">
                                  <p:stCondLst>
                                    <p:cond delay="0"/>
                                  </p:stCondLst>
                                  <p:childTnLst>
                                    <p:set>
                                      <p:cBhvr>
                                        <p:cTn id="159" dur="1" fill="hold">
                                          <p:stCondLst>
                                            <p:cond delay="0"/>
                                          </p:stCondLst>
                                        </p:cTn>
                                        <p:tgtEl>
                                          <p:spTgt spid="69"/>
                                        </p:tgtEl>
                                        <p:attrNameLst>
                                          <p:attrName>style.visibility</p:attrName>
                                        </p:attrNameLst>
                                      </p:cBhvr>
                                      <p:to>
                                        <p:strVal val="visible"/>
                                      </p:to>
                                    </p:set>
                                    <p:animEffect transition="in" filter="fade">
                                      <p:cBhvr>
                                        <p:cTn id="160" dur="500"/>
                                        <p:tgtEl>
                                          <p:spTgt spid="69"/>
                                        </p:tgtEl>
                                      </p:cBhvr>
                                    </p:animEffect>
                                  </p:childTnLst>
                                </p:cTn>
                              </p:par>
                              <p:par>
                                <p:cTn id="161" presetID="22" presetClass="exit" presetSubtype="8" fill="hold" grpId="1" nodeType="withEffect">
                                  <p:stCondLst>
                                    <p:cond delay="0"/>
                                  </p:stCondLst>
                                  <p:childTnLst>
                                    <p:animEffect transition="out" filter="wipe(left)">
                                      <p:cBhvr>
                                        <p:cTn id="162" dur="500"/>
                                        <p:tgtEl>
                                          <p:spTgt spid="78"/>
                                        </p:tgtEl>
                                      </p:cBhvr>
                                    </p:animEffect>
                                    <p:set>
                                      <p:cBhvr>
                                        <p:cTn id="163" dur="1" fill="hold">
                                          <p:stCondLst>
                                            <p:cond delay="499"/>
                                          </p:stCondLst>
                                        </p:cTn>
                                        <p:tgtEl>
                                          <p:spTgt spid="7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79"/>
                                        </p:tgtEl>
                                        <p:attrNameLst>
                                          <p:attrName>style.visibility</p:attrName>
                                        </p:attrNameLst>
                                      </p:cBhvr>
                                      <p:to>
                                        <p:strVal val="visible"/>
                                      </p:to>
                                    </p:set>
                                    <p:animEffect transition="in" filter="wipe(left)">
                                      <p:cBhvr>
                                        <p:cTn id="168" dur="500"/>
                                        <p:tgtEl>
                                          <p:spTgt spid="79"/>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grpId="1" nodeType="clickEffect">
                                  <p:stCondLst>
                                    <p:cond delay="0"/>
                                  </p:stCondLst>
                                  <p:childTnLst>
                                    <p:animEffect transition="out" filter="fade">
                                      <p:cBhvr>
                                        <p:cTn id="172" dur="500"/>
                                        <p:tgtEl>
                                          <p:spTgt spid="52"/>
                                        </p:tgtEl>
                                      </p:cBhvr>
                                    </p:animEffect>
                                    <p:set>
                                      <p:cBhvr>
                                        <p:cTn id="173" dur="1" fill="hold">
                                          <p:stCondLst>
                                            <p:cond delay="499"/>
                                          </p:stCondLst>
                                        </p:cTn>
                                        <p:tgtEl>
                                          <p:spTgt spid="52"/>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35" presetClass="path" presetSubtype="0" accel="50000" decel="50000" fill="hold" grpId="2" nodeType="clickEffect">
                                  <p:stCondLst>
                                    <p:cond delay="0"/>
                                  </p:stCondLst>
                                  <p:childTnLst>
                                    <p:animMotion origin="layout" path="M -0.06094 1.11111E-6 L -0.12162 1.11111E-6 " pathEditMode="relative" rAng="0" ptsTypes="AA">
                                      <p:cBhvr>
                                        <p:cTn id="177" dur="1000" fill="hold"/>
                                        <p:tgtEl>
                                          <p:spTgt spid="14"/>
                                        </p:tgtEl>
                                        <p:attrNameLst>
                                          <p:attrName>ppt_x</p:attrName>
                                          <p:attrName>ppt_y</p:attrName>
                                        </p:attrNameLst>
                                      </p:cBhvr>
                                      <p:rCtr x="-3021" y="0"/>
                                    </p:animMotion>
                                  </p:childTnLst>
                                </p:cTn>
                              </p:par>
                              <p:par>
                                <p:cTn id="178" presetID="35" presetClass="path" presetSubtype="0" accel="50000" decel="50000" fill="hold" grpId="2" nodeType="withEffect">
                                  <p:stCondLst>
                                    <p:cond delay="0"/>
                                  </p:stCondLst>
                                  <p:childTnLst>
                                    <p:animMotion origin="layout" path="M -0.05977 -2.59259E-6 L -0.11928 -2.59259E-6 " pathEditMode="relative" rAng="0" ptsTypes="AA">
                                      <p:cBhvr>
                                        <p:cTn id="179" dur="1000" fill="hold"/>
                                        <p:tgtEl>
                                          <p:spTgt spid="30"/>
                                        </p:tgtEl>
                                        <p:attrNameLst>
                                          <p:attrName>ppt_x</p:attrName>
                                          <p:attrName>ppt_y</p:attrName>
                                        </p:attrNameLst>
                                      </p:cBhvr>
                                      <p:rCtr x="-2982" y="0"/>
                                    </p:animMotion>
                                  </p:childTnLst>
                                </p:cTn>
                              </p:par>
                            </p:childTnLst>
                          </p:cTn>
                        </p:par>
                        <p:par>
                          <p:cTn id="180" fill="hold">
                            <p:stCondLst>
                              <p:cond delay="1000"/>
                            </p:stCondLst>
                            <p:childTnLst>
                              <p:par>
                                <p:cTn id="181" presetID="10" presetClass="entr" presetSubtype="0" fill="hold" grpId="0" nodeType="afterEffect">
                                  <p:stCondLst>
                                    <p:cond delay="0"/>
                                  </p:stCondLst>
                                  <p:childTnLst>
                                    <p:set>
                                      <p:cBhvr>
                                        <p:cTn id="182" dur="1" fill="hold">
                                          <p:stCondLst>
                                            <p:cond delay="0"/>
                                          </p:stCondLst>
                                        </p:cTn>
                                        <p:tgtEl>
                                          <p:spTgt spid="70"/>
                                        </p:tgtEl>
                                        <p:attrNameLst>
                                          <p:attrName>style.visibility</p:attrName>
                                        </p:attrNameLst>
                                      </p:cBhvr>
                                      <p:to>
                                        <p:strVal val="visible"/>
                                      </p:to>
                                    </p:set>
                                    <p:animEffect transition="in" filter="fade">
                                      <p:cBhvr>
                                        <p:cTn id="183" dur="500"/>
                                        <p:tgtEl>
                                          <p:spTgt spid="70"/>
                                        </p:tgtEl>
                                      </p:cBhvr>
                                    </p:animEffect>
                                  </p:childTnLst>
                                </p:cTn>
                              </p:par>
                              <p:par>
                                <p:cTn id="184" presetID="22" presetClass="exit" presetSubtype="8" fill="hold" grpId="1" nodeType="withEffect">
                                  <p:stCondLst>
                                    <p:cond delay="0"/>
                                  </p:stCondLst>
                                  <p:childTnLst>
                                    <p:animEffect transition="out" filter="wipe(left)">
                                      <p:cBhvr>
                                        <p:cTn id="185" dur="500"/>
                                        <p:tgtEl>
                                          <p:spTgt spid="79"/>
                                        </p:tgtEl>
                                      </p:cBhvr>
                                    </p:animEffect>
                                    <p:set>
                                      <p:cBhvr>
                                        <p:cTn id="186" dur="1" fill="hold">
                                          <p:stCondLst>
                                            <p:cond delay="499"/>
                                          </p:stCondLst>
                                        </p:cTn>
                                        <p:tgtEl>
                                          <p:spTgt spid="79"/>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0" presetClass="exit" presetSubtype="0" fill="hold" grpId="1" nodeType="clickEffect">
                                  <p:stCondLst>
                                    <p:cond delay="0"/>
                                  </p:stCondLst>
                                  <p:childTnLst>
                                    <p:animEffect transition="out" filter="fade">
                                      <p:cBhvr>
                                        <p:cTn id="190" dur="500"/>
                                        <p:tgtEl>
                                          <p:spTgt spid="51"/>
                                        </p:tgtEl>
                                      </p:cBhvr>
                                    </p:animEffect>
                                    <p:set>
                                      <p:cBhvr>
                                        <p:cTn id="191" dur="1" fill="hold">
                                          <p:stCondLst>
                                            <p:cond delay="499"/>
                                          </p:stCondLst>
                                        </p:cTn>
                                        <p:tgtEl>
                                          <p:spTgt spid="51"/>
                                        </p:tgtEl>
                                        <p:attrNameLst>
                                          <p:attrName>style.visibility</p:attrName>
                                        </p:attrNameLst>
                                      </p:cBhvr>
                                      <p:to>
                                        <p:strVal val="hidden"/>
                                      </p:to>
                                    </p:set>
                                  </p:childTnLst>
                                </p:cTn>
                              </p:par>
                            </p:childTnLst>
                          </p:cTn>
                        </p:par>
                        <p:par>
                          <p:cTn id="192" fill="hold">
                            <p:stCondLst>
                              <p:cond delay="500"/>
                            </p:stCondLst>
                            <p:childTnLst>
                              <p:par>
                                <p:cTn id="193" presetID="10" presetClass="exit" presetSubtype="0" fill="hold" grpId="1" nodeType="afterEffect">
                                  <p:stCondLst>
                                    <p:cond delay="0"/>
                                  </p:stCondLst>
                                  <p:childTnLst>
                                    <p:animEffect transition="out" filter="fade">
                                      <p:cBhvr>
                                        <p:cTn id="194" dur="500"/>
                                        <p:tgtEl>
                                          <p:spTgt spid="50"/>
                                        </p:tgtEl>
                                      </p:cBhvr>
                                    </p:animEffect>
                                    <p:set>
                                      <p:cBhvr>
                                        <p:cTn id="195" dur="1" fill="hold">
                                          <p:stCondLst>
                                            <p:cond delay="499"/>
                                          </p:stCondLst>
                                        </p:cTn>
                                        <p:tgtEl>
                                          <p:spTgt spid="50"/>
                                        </p:tgtEl>
                                        <p:attrNameLst>
                                          <p:attrName>style.visibility</p:attrName>
                                        </p:attrNameLst>
                                      </p:cBhvr>
                                      <p:to>
                                        <p:strVal val="hidden"/>
                                      </p:to>
                                    </p:set>
                                  </p:childTnLst>
                                </p:cTn>
                              </p:par>
                            </p:childTnLst>
                          </p:cTn>
                        </p:par>
                        <p:par>
                          <p:cTn id="196" fill="hold">
                            <p:stCondLst>
                              <p:cond delay="1000"/>
                            </p:stCondLst>
                            <p:childTnLst>
                              <p:par>
                                <p:cTn id="197" presetID="10" presetClass="exit" presetSubtype="0" fill="hold" grpId="1" nodeType="afterEffect">
                                  <p:stCondLst>
                                    <p:cond delay="0"/>
                                  </p:stCondLst>
                                  <p:childTnLst>
                                    <p:animEffect transition="out" filter="fade">
                                      <p:cBhvr>
                                        <p:cTn id="198" dur="500"/>
                                        <p:tgtEl>
                                          <p:spTgt spid="49"/>
                                        </p:tgtEl>
                                      </p:cBhvr>
                                    </p:animEffect>
                                    <p:set>
                                      <p:cBhvr>
                                        <p:cTn id="199" dur="1" fill="hold">
                                          <p:stCondLst>
                                            <p:cond delay="499"/>
                                          </p:stCondLst>
                                        </p:cTn>
                                        <p:tgtEl>
                                          <p:spTgt spid="49"/>
                                        </p:tgtEl>
                                        <p:attrNameLst>
                                          <p:attrName>style.visibility</p:attrName>
                                        </p:attrNameLst>
                                      </p:cBhvr>
                                      <p:to>
                                        <p:strVal val="hidden"/>
                                      </p:to>
                                    </p:set>
                                  </p:childTnLst>
                                </p:cTn>
                              </p:par>
                            </p:childTnLst>
                          </p:cTn>
                        </p:par>
                        <p:par>
                          <p:cTn id="200" fill="hold">
                            <p:stCondLst>
                              <p:cond delay="1500"/>
                            </p:stCondLst>
                            <p:childTnLst>
                              <p:par>
                                <p:cTn id="201" presetID="35" presetClass="path" presetSubtype="0" accel="50000" decel="50000" fill="hold" grpId="3" nodeType="afterEffect">
                                  <p:stCondLst>
                                    <p:cond delay="0"/>
                                  </p:stCondLst>
                                  <p:childTnLst>
                                    <p:animMotion origin="layout" path="M -0.11797 1.11111E-6 L -0.17878 1.11111E-6 " pathEditMode="relative" rAng="0" ptsTypes="AA">
                                      <p:cBhvr>
                                        <p:cTn id="202" dur="1000" fill="hold"/>
                                        <p:tgtEl>
                                          <p:spTgt spid="25"/>
                                        </p:tgtEl>
                                        <p:attrNameLst>
                                          <p:attrName>ppt_x</p:attrName>
                                          <p:attrName>ppt_y</p:attrName>
                                        </p:attrNameLst>
                                      </p:cBhvr>
                                      <p:rCtr x="-3073" y="0"/>
                                    </p:animMotion>
                                  </p:childTnLst>
                                </p:cTn>
                              </p:par>
                              <p:par>
                                <p:cTn id="203" presetID="35" presetClass="path" presetSubtype="0" accel="50000" decel="50000" fill="hold" grpId="3" nodeType="withEffect">
                                  <p:stCondLst>
                                    <p:cond delay="0"/>
                                  </p:stCondLst>
                                  <p:childTnLst>
                                    <p:animMotion origin="layout" path="M -0.11914 -2.59259E-6 L -0.1789 -2.59259E-6 " pathEditMode="relative" rAng="0" ptsTypes="AA">
                                      <p:cBhvr>
                                        <p:cTn id="204" dur="1000" fill="hold"/>
                                        <p:tgtEl>
                                          <p:spTgt spid="29"/>
                                        </p:tgtEl>
                                        <p:attrNameLst>
                                          <p:attrName>ppt_x</p:attrName>
                                          <p:attrName>ppt_y</p:attrName>
                                        </p:attrNameLst>
                                      </p:cBhvr>
                                      <p:rCtr x="-2982" y="0"/>
                                    </p:animMotion>
                                  </p:childTnLst>
                                </p:cTn>
                              </p:par>
                            </p:childTnLst>
                          </p:cTn>
                        </p:par>
                        <p:par>
                          <p:cTn id="205" fill="hold">
                            <p:stCondLst>
                              <p:cond delay="2500"/>
                            </p:stCondLst>
                            <p:childTnLst>
                              <p:par>
                                <p:cTn id="206" presetID="10" presetClass="entr" presetSubtype="0" fill="hold" grpId="0"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fade">
                                      <p:cBhvr>
                                        <p:cTn id="208" dur="500"/>
                                        <p:tgtEl>
                                          <p:spTgt spid="71"/>
                                        </p:tgtEl>
                                      </p:cBhvr>
                                    </p:animEffect>
                                  </p:childTnLst>
                                </p:cTn>
                              </p:par>
                            </p:childTnLst>
                          </p:cTn>
                        </p:par>
                        <p:par>
                          <p:cTn id="209" fill="hold">
                            <p:stCondLst>
                              <p:cond delay="3000"/>
                            </p:stCondLst>
                            <p:childTnLst>
                              <p:par>
                                <p:cTn id="210" presetID="35" presetClass="path" presetSubtype="0" accel="50000" decel="50000" fill="hold" grpId="3" nodeType="afterEffect">
                                  <p:stCondLst>
                                    <p:cond delay="0"/>
                                  </p:stCondLst>
                                  <p:childTnLst>
                                    <p:animMotion origin="layout" path="M -0.12162 1.11111E-6 L -0.24076 1.11111E-6 " pathEditMode="relative" rAng="0" ptsTypes="AA">
                                      <p:cBhvr>
                                        <p:cTn id="211" dur="1000" fill="hold"/>
                                        <p:tgtEl>
                                          <p:spTgt spid="14"/>
                                        </p:tgtEl>
                                        <p:attrNameLst>
                                          <p:attrName>ppt_x</p:attrName>
                                          <p:attrName>ppt_y</p:attrName>
                                        </p:attrNameLst>
                                      </p:cBhvr>
                                      <p:rCtr x="-5977" y="0"/>
                                    </p:animMotion>
                                  </p:childTnLst>
                                </p:cTn>
                              </p:par>
                              <p:par>
                                <p:cTn id="212" presetID="35" presetClass="path" presetSubtype="0" accel="50000" decel="50000" fill="hold" grpId="3" nodeType="withEffect">
                                  <p:stCondLst>
                                    <p:cond delay="0"/>
                                  </p:stCondLst>
                                  <p:childTnLst>
                                    <p:animMotion origin="layout" path="M -0.11928 -2.59259E-6 L -0.23855 -2.59259E-6 " pathEditMode="relative" rAng="0" ptsTypes="AA">
                                      <p:cBhvr>
                                        <p:cTn id="213" dur="1000" fill="hold"/>
                                        <p:tgtEl>
                                          <p:spTgt spid="30"/>
                                        </p:tgtEl>
                                        <p:attrNameLst>
                                          <p:attrName>ppt_x</p:attrName>
                                          <p:attrName>ppt_y</p:attrName>
                                        </p:attrNameLst>
                                      </p:cBhvr>
                                      <p:rCtr x="-5964" y="0"/>
                                    </p:animMotion>
                                  </p:childTnLst>
                                </p:cTn>
                              </p:par>
                            </p:childTnLst>
                          </p:cTn>
                        </p:par>
                        <p:par>
                          <p:cTn id="214" fill="hold">
                            <p:stCondLst>
                              <p:cond delay="4000"/>
                            </p:stCondLst>
                            <p:childTnLst>
                              <p:par>
                                <p:cTn id="215" presetID="10" presetClass="entr" presetSubtype="0" fill="hold" grpId="0" nodeType="afterEffect">
                                  <p:stCondLst>
                                    <p:cond delay="0"/>
                                  </p:stCondLst>
                                  <p:childTnLst>
                                    <p:set>
                                      <p:cBhvr>
                                        <p:cTn id="216" dur="1" fill="hold">
                                          <p:stCondLst>
                                            <p:cond delay="0"/>
                                          </p:stCondLst>
                                        </p:cTn>
                                        <p:tgtEl>
                                          <p:spTgt spid="72"/>
                                        </p:tgtEl>
                                        <p:attrNameLst>
                                          <p:attrName>style.visibility</p:attrName>
                                        </p:attrNameLst>
                                      </p:cBhvr>
                                      <p:to>
                                        <p:strVal val="visible"/>
                                      </p:to>
                                    </p:set>
                                    <p:animEffect transition="in" filter="fade">
                                      <p:cBhvr>
                                        <p:cTn id="217" dur="500"/>
                                        <p:tgtEl>
                                          <p:spTgt spid="72"/>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73"/>
                                        </p:tgtEl>
                                        <p:attrNameLst>
                                          <p:attrName>style.visibility</p:attrName>
                                        </p:attrNameLst>
                                      </p:cBhvr>
                                      <p:to>
                                        <p:strVal val="visible"/>
                                      </p:to>
                                    </p:set>
                                    <p:animEffect transition="in" filter="fade">
                                      <p:cBhvr>
                                        <p:cTn id="220" dur="500"/>
                                        <p:tgtEl>
                                          <p:spTgt spid="73"/>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xit" presetSubtype="0" fill="hold" grpId="1" nodeType="clickEffect">
                                  <p:stCondLst>
                                    <p:cond delay="0"/>
                                  </p:stCondLst>
                                  <p:childTnLst>
                                    <p:animEffect transition="out" filter="fade">
                                      <p:cBhvr>
                                        <p:cTn id="224" dur="500"/>
                                        <p:tgtEl>
                                          <p:spTgt spid="48"/>
                                        </p:tgtEl>
                                      </p:cBhvr>
                                    </p:animEffect>
                                    <p:set>
                                      <p:cBhvr>
                                        <p:cTn id="225" dur="1" fill="hold">
                                          <p:stCondLst>
                                            <p:cond delay="499"/>
                                          </p:stCondLst>
                                        </p:cTn>
                                        <p:tgtEl>
                                          <p:spTgt spid="48"/>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500"/>
                                        <p:tgtEl>
                                          <p:spTgt spid="63"/>
                                        </p:tgtEl>
                                      </p:cBhvr>
                                    </p:animEffect>
                                    <p:set>
                                      <p:cBhvr>
                                        <p:cTn id="228" dur="1" fill="hold">
                                          <p:stCondLst>
                                            <p:cond delay="499"/>
                                          </p:stCondLst>
                                        </p:cTn>
                                        <p:tgtEl>
                                          <p:spTgt spid="6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5" presetClass="path" presetSubtype="0" accel="50000" decel="50000" fill="hold" grpId="4" nodeType="clickEffect">
                                  <p:stCondLst>
                                    <p:cond delay="0"/>
                                  </p:stCondLst>
                                  <p:childTnLst>
                                    <p:animMotion origin="layout" path="M -0.17877 1.11111E-6 L -0.23724 1.11111E-6 " pathEditMode="relative" rAng="0" ptsTypes="AA">
                                      <p:cBhvr>
                                        <p:cTn id="232" dur="1000" fill="hold"/>
                                        <p:tgtEl>
                                          <p:spTgt spid="25"/>
                                        </p:tgtEl>
                                        <p:attrNameLst>
                                          <p:attrName>ppt_x</p:attrName>
                                          <p:attrName>ppt_y</p:attrName>
                                        </p:attrNameLst>
                                      </p:cBhvr>
                                      <p:rCtr x="-2956" y="0"/>
                                    </p:animMotion>
                                  </p:childTnLst>
                                </p:cTn>
                              </p:par>
                              <p:par>
                                <p:cTn id="233" presetID="35" presetClass="path" presetSubtype="0" accel="50000" decel="50000" fill="hold" grpId="4" nodeType="withEffect">
                                  <p:stCondLst>
                                    <p:cond delay="0"/>
                                  </p:stCondLst>
                                  <p:childTnLst>
                                    <p:animMotion origin="layout" path="M -0.24076 1.11111E-6 L -0.29948 1.11111E-6 " pathEditMode="relative" rAng="0" ptsTypes="AA">
                                      <p:cBhvr>
                                        <p:cTn id="234" dur="1000" fill="hold"/>
                                        <p:tgtEl>
                                          <p:spTgt spid="14"/>
                                        </p:tgtEl>
                                        <p:attrNameLst>
                                          <p:attrName>ppt_x</p:attrName>
                                          <p:attrName>ppt_y</p:attrName>
                                        </p:attrNameLst>
                                      </p:cBhvr>
                                      <p:rCtr x="-2969" y="0"/>
                                    </p:animMotion>
                                  </p:childTnLst>
                                </p:cTn>
                              </p:par>
                              <p:par>
                                <p:cTn id="235" presetID="35" presetClass="path" presetSubtype="0" accel="50000" decel="50000" fill="hold" grpId="4" nodeType="withEffect">
                                  <p:stCondLst>
                                    <p:cond delay="0"/>
                                  </p:stCondLst>
                                  <p:childTnLst>
                                    <p:animMotion origin="layout" path="M -0.1789 -2.59259E-6 L -0.23854 -2.59259E-6 " pathEditMode="relative" rAng="0" ptsTypes="AA">
                                      <p:cBhvr>
                                        <p:cTn id="236" dur="1000" fill="hold"/>
                                        <p:tgtEl>
                                          <p:spTgt spid="29"/>
                                        </p:tgtEl>
                                        <p:attrNameLst>
                                          <p:attrName>ppt_x</p:attrName>
                                          <p:attrName>ppt_y</p:attrName>
                                        </p:attrNameLst>
                                      </p:cBhvr>
                                      <p:rCtr x="-2982" y="0"/>
                                    </p:animMotion>
                                  </p:childTnLst>
                                </p:cTn>
                              </p:par>
                              <p:par>
                                <p:cTn id="237" presetID="35" presetClass="path" presetSubtype="0" accel="50000" decel="50000" fill="hold" grpId="4" nodeType="withEffect">
                                  <p:stCondLst>
                                    <p:cond delay="0"/>
                                  </p:stCondLst>
                                  <p:childTnLst>
                                    <p:animMotion origin="layout" path="M -0.23855 -2.59259E-6 L -0.29818 -2.59259E-6 " pathEditMode="relative" rAng="0" ptsTypes="AA">
                                      <p:cBhvr>
                                        <p:cTn id="238" dur="1000" fill="hold"/>
                                        <p:tgtEl>
                                          <p:spTgt spid="30"/>
                                        </p:tgtEl>
                                        <p:attrNameLst>
                                          <p:attrName>ppt_x</p:attrName>
                                          <p:attrName>ppt_y</p:attrName>
                                        </p:attrNameLst>
                                      </p:cBhvr>
                                      <p:rCtr x="-2982" y="0"/>
                                    </p:animMotion>
                                  </p:childTnLst>
                                </p:cTn>
                              </p:par>
                            </p:childTnLst>
                          </p:cTn>
                        </p:par>
                        <p:par>
                          <p:cTn id="239" fill="hold">
                            <p:stCondLst>
                              <p:cond delay="1000"/>
                            </p:stCondLst>
                            <p:childTnLst>
                              <p:par>
                                <p:cTn id="240" presetID="10" presetClass="entr" presetSubtype="0" fill="hold" grpId="0" nodeType="afterEffect">
                                  <p:stCondLst>
                                    <p:cond delay="0"/>
                                  </p:stCondLst>
                                  <p:childTnLst>
                                    <p:set>
                                      <p:cBhvr>
                                        <p:cTn id="241" dur="1" fill="hold">
                                          <p:stCondLst>
                                            <p:cond delay="0"/>
                                          </p:stCondLst>
                                        </p:cTn>
                                        <p:tgtEl>
                                          <p:spTgt spid="74"/>
                                        </p:tgtEl>
                                        <p:attrNameLst>
                                          <p:attrName>style.visibility</p:attrName>
                                        </p:attrNameLst>
                                      </p:cBhvr>
                                      <p:to>
                                        <p:strVal val="visible"/>
                                      </p:to>
                                    </p:set>
                                    <p:animEffect transition="in" filter="fade">
                                      <p:cBhvr>
                                        <p:cTn id="242" dur="500"/>
                                        <p:tgtEl>
                                          <p:spTgt spid="74"/>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75"/>
                                        </p:tgtEl>
                                        <p:attrNameLst>
                                          <p:attrName>style.visibility</p:attrName>
                                        </p:attrNameLst>
                                      </p:cBhvr>
                                      <p:to>
                                        <p:strVal val="visible"/>
                                      </p:to>
                                    </p:set>
                                    <p:animEffect transition="in" filter="fade">
                                      <p:cBhvr>
                                        <p:cTn id="24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5" grpId="0" animBg="1"/>
      <p:bldP spid="25" grpId="0" animBg="1"/>
      <p:bldP spid="25" grpId="1" animBg="1"/>
      <p:bldP spid="25" grpId="2" animBg="1"/>
      <p:bldP spid="25" grpId="3" animBg="1"/>
      <p:bldP spid="25" grpId="4" animBg="1"/>
      <p:bldP spid="26" grpId="0" animBg="1"/>
      <p:bldP spid="27" grpId="0" animBg="1"/>
      <p:bldP spid="28" grpId="0"/>
      <p:bldP spid="29" grpId="0" animBg="1"/>
      <p:bldP spid="29" grpId="1" animBg="1"/>
      <p:bldP spid="29" grpId="2" animBg="1"/>
      <p:bldP spid="29" grpId="3" animBg="1"/>
      <p:bldP spid="29" grpId="4" animBg="1"/>
      <p:bldP spid="30" grpId="0" animBg="1"/>
      <p:bldP spid="30" grpId="1" animBg="1"/>
      <p:bldP spid="30" grpId="2" animBg="1"/>
      <p:bldP spid="30" grpId="3" animBg="1"/>
      <p:bldP spid="30" grpId="4"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7" grpId="0" animBg="1"/>
      <p:bldP spid="58" grpId="0" animBg="1"/>
      <p:bldP spid="59" grpId="0" animBg="1"/>
      <p:bldP spid="60" grpId="0" animBg="1"/>
      <p:bldP spid="61" grpId="0" animBg="1"/>
      <p:bldP spid="62" grpId="0" animBg="1"/>
      <p:bldP spid="63" grpId="0" animBg="1"/>
      <p:bldP spid="63" grpId="1"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6" grpId="1"/>
      <p:bldP spid="77" grpId="0"/>
      <p:bldP spid="77" grpId="1"/>
      <p:bldP spid="78" grpId="0"/>
      <p:bldP spid="78" grpId="1"/>
      <p:bldP spid="79" grpId="0"/>
      <p:bldP spid="7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A4A765-A2E8-0C9D-BD5D-346134AB089F}"/>
              </a:ext>
            </a:extLst>
          </p:cNvPr>
          <p:cNvSpPr>
            <a:spLocks noGrp="1"/>
          </p:cNvSpPr>
          <p:nvPr>
            <p:ph type="title"/>
          </p:nvPr>
        </p:nvSpPr>
        <p:spPr>
          <a:xfrm>
            <a:off x="358588" y="1"/>
            <a:ext cx="11474824" cy="1006074"/>
          </a:xfrm>
        </p:spPr>
        <p:txBody>
          <a:bodyPr/>
          <a:lstStyle/>
          <a:p>
            <a:r>
              <a:rPr lang="en-IN" dirty="0"/>
              <a:t>The Merge Operation</a:t>
            </a:r>
            <a:endParaRPr lang="en-US" dirty="0"/>
          </a:p>
        </p:txBody>
      </p:sp>
      <p:sp>
        <p:nvSpPr>
          <p:cNvPr id="3" name="Footer Placeholder 4">
            <a:extLst>
              <a:ext uri="{FF2B5EF4-FFF2-40B4-BE49-F238E27FC236}">
                <a16:creationId xmlns="" xmlns:a16="http://schemas.microsoft.com/office/drawing/2014/main" id="{8E7838E8-D987-A1E7-6643-3CB19C4272CE}"/>
              </a:ext>
            </a:extLst>
          </p:cNvPr>
          <p:cNvSpPr>
            <a:spLocks noGrp="1"/>
          </p:cNvSpPr>
          <p:nvPr>
            <p:ph type="ftr" sz="quarter" idx="11"/>
          </p:nvPr>
        </p:nvSpPr>
        <p:spPr>
          <a:xfrm>
            <a:off x="1945341" y="6356350"/>
            <a:ext cx="9412941" cy="365125"/>
          </a:xfrm>
        </p:spPr>
        <p:txBody>
          <a:bodyPr/>
          <a:lstStyle/>
          <a:p>
            <a:endParaRPr lang="en-US" dirty="0"/>
          </a:p>
        </p:txBody>
      </p:sp>
      <p:sp>
        <p:nvSpPr>
          <p:cNvPr id="4" name="Slide Number Placeholder 5">
            <a:extLst>
              <a:ext uri="{FF2B5EF4-FFF2-40B4-BE49-F238E27FC236}">
                <a16:creationId xmlns="" xmlns:a16="http://schemas.microsoft.com/office/drawing/2014/main" id="{A629B81A-E960-6E92-3926-31C74C1B2D20}"/>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28</a:t>
            </a:fld>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 xmlns:a16="http://schemas.microsoft.com/office/drawing/2014/main" id="{6013C0F0-355F-943E-E2DB-1AC1AE063817}"/>
                  </a:ext>
                </a:extLst>
              </p:cNvPr>
              <p:cNvSpPr txBox="1"/>
              <p:nvPr/>
            </p:nvSpPr>
            <p:spPr>
              <a:xfrm>
                <a:off x="179294" y="1197411"/>
                <a:ext cx="11833412" cy="5016758"/>
              </a:xfrm>
              <a:prstGeom prst="rect">
                <a:avLst/>
              </a:prstGeom>
              <a:noFill/>
              <a:ln w="38100">
                <a:solidFill>
                  <a:srgbClr val="7030A0"/>
                </a:solidFill>
                <a:prstDash val="dash"/>
              </a:ln>
            </p:spPr>
            <p:txBody>
              <a:bodyPr wrap="square" rtlCol="0">
                <a:spAutoFit/>
              </a:bodyPr>
              <a:lstStyle/>
              <a:p>
                <a:pPr algn="ctr"/>
                <a:r>
                  <a:rPr lang="en-IN" sz="3200" dirty="0">
                    <a:latin typeface="Nexa Bold Regular" panose="02000000000000000000" pitchFamily="2" charset="0"/>
                  </a:rPr>
                  <a:t>MERGE</a:t>
                </a:r>
              </a:p>
              <a:p>
                <a:pPr marL="457200" indent="-457200">
                  <a:buFont typeface="+mj-lt"/>
                  <a:buAutoNum type="arabicPeriod"/>
                </a:pPr>
                <a:r>
                  <a:rPr lang="en-US" sz="2400" dirty="0">
                    <a:latin typeface="Nexa Book" panose="02000000000000000000" pitchFamily="2" charset="0"/>
                    <a:cs typeface="Courier New" panose="02070309020205020404" pitchFamily="49" charset="0"/>
                  </a:rPr>
                  <a:t>Given: Sorted arrays </a:t>
                </a:r>
                <a14:m>
                  <m:oMath xmlns:m="http://schemas.openxmlformats.org/officeDocument/2006/math">
                    <m:r>
                      <a:rPr lang="en-US" sz="2400" i="1" dirty="0" smtClean="0">
                        <a:latin typeface="Cambria Math" panose="02040503050406030204" pitchFamily="18" charset="0"/>
                        <a:cs typeface="Courier New" panose="02070309020205020404" pitchFamily="49" charset="0"/>
                      </a:rPr>
                      <m:t>𝑎</m:t>
                    </m:r>
                    <m:r>
                      <a:rPr lang="en-IN" sz="2400" b="0" i="1" dirty="0" smtClean="0">
                        <a:latin typeface="Cambria Math" panose="02040503050406030204" pitchFamily="18" charset="0"/>
                        <a:cs typeface="Courier New" panose="02070309020205020404" pitchFamily="49" charset="0"/>
                      </a:rPr>
                      <m:t>,</m:t>
                    </m:r>
                    <m:r>
                      <a:rPr lang="en-IN" sz="2400" b="0" i="1" dirty="0" smtClean="0">
                        <a:latin typeface="Cambria Math" panose="02040503050406030204" pitchFamily="18" charset="0"/>
                        <a:cs typeface="Courier New" panose="02070309020205020404" pitchFamily="49" charset="0"/>
                      </a:rPr>
                      <m:t>𝑏</m:t>
                    </m:r>
                  </m:oMath>
                </a14:m>
                <a:r>
                  <a:rPr lang="en-US" sz="2400" dirty="0">
                    <a:latin typeface="Nexa Book" panose="02000000000000000000" pitchFamily="2" charset="0"/>
                    <a:cs typeface="Courier New" panose="02070309020205020404" pitchFamily="49" charset="0"/>
                  </a:rPr>
                  <a:t> with </a:t>
                </a:r>
                <a14:m>
                  <m:oMath xmlns:m="http://schemas.openxmlformats.org/officeDocument/2006/math">
                    <m:r>
                      <a:rPr lang="en-IN" sz="2400" b="0" i="1" dirty="0" smtClean="0">
                        <a:latin typeface="Cambria Math" panose="02040503050406030204" pitchFamily="18" charset="0"/>
                        <a:cs typeface="Courier New" panose="02070309020205020404" pitchFamily="49" charset="0"/>
                      </a:rPr>
                      <m:t>𝑀</m:t>
                    </m:r>
                    <m:r>
                      <a:rPr lang="en-IN" sz="2400" b="0" i="1" dirty="0" smtClean="0">
                        <a:latin typeface="Cambria Math" panose="02040503050406030204" pitchFamily="18" charset="0"/>
                        <a:cs typeface="Courier New" panose="02070309020205020404" pitchFamily="49" charset="0"/>
                      </a:rPr>
                      <m:t>,</m:t>
                    </m:r>
                    <m:r>
                      <a:rPr lang="en-IN" sz="2400" b="0" i="1" dirty="0" smtClean="0">
                        <a:latin typeface="Cambria Math" panose="02040503050406030204" pitchFamily="18" charset="0"/>
                        <a:cs typeface="Courier New" panose="02070309020205020404" pitchFamily="49" charset="0"/>
                      </a:rPr>
                      <m:t>𝑁</m:t>
                    </m:r>
                  </m:oMath>
                </a14:m>
                <a:r>
                  <a:rPr lang="en-US" sz="2400" dirty="0">
                    <a:latin typeface="Nexa Book" panose="02000000000000000000" pitchFamily="2" charset="0"/>
                    <a:cs typeface="Courier New" panose="02070309020205020404" pitchFamily="49" charset="0"/>
                  </a:rPr>
                  <a:t> elements respectively.</a:t>
                </a:r>
              </a:p>
              <a:p>
                <a:pPr marL="457200" indent="-457200">
                  <a:buFont typeface="+mj-lt"/>
                  <a:buAutoNum type="arabicPeriod"/>
                </a:pPr>
                <a:r>
                  <a:rPr lang="en-IN" sz="2400" dirty="0">
                    <a:latin typeface="Nexa Book" panose="02000000000000000000" pitchFamily="2" charset="0"/>
                    <a:cs typeface="Courier New" panose="02070309020205020404" pitchFamily="49" charset="0"/>
                  </a:rPr>
                  <a:t>Let </a:t>
                </a:r>
                <a14:m>
                  <m:oMath xmlns:m="http://schemas.openxmlformats.org/officeDocument/2006/math">
                    <m:r>
                      <m:rPr>
                        <m:sty m:val="p"/>
                      </m:rPr>
                      <a:rPr lang="en-IN" sz="2400" b="0" i="0" smtClean="0">
                        <a:latin typeface="Cambria Math" panose="02040503050406030204" pitchFamily="18" charset="0"/>
                        <a:cs typeface="Courier New" panose="02070309020205020404" pitchFamily="49" charset="0"/>
                      </a:rPr>
                      <m:t>int</m:t>
                    </m:r>
                    <m:r>
                      <a:rPr lang="en-IN" sz="2400" b="0" i="1" smtClean="0">
                        <a:latin typeface="Cambria Math" panose="02040503050406030204" pitchFamily="18" charset="0"/>
                        <a:cs typeface="Courier New" panose="02070309020205020404" pitchFamily="49" charset="0"/>
                      </a:rPr>
                      <m:t> </m:t>
                    </m:r>
                    <m:r>
                      <a:rPr lang="en-IN" sz="2400" b="0" i="1" smtClean="0">
                        <a:latin typeface="Cambria Math" panose="02040503050406030204" pitchFamily="18" charset="0"/>
                        <a:cs typeface="Courier New" panose="02070309020205020404" pitchFamily="49" charset="0"/>
                      </a:rPr>
                      <m:t>𝑐</m:t>
                    </m:r>
                    <m:d>
                      <m:dPr>
                        <m:begChr m:val="["/>
                        <m:endChr m:val="]"/>
                        <m:ctrlPr>
                          <a:rPr lang="en-IN" sz="2400" b="0" i="1" smtClean="0">
                            <a:latin typeface="Cambria Math" panose="02040503050406030204" pitchFamily="18" charset="0"/>
                            <a:cs typeface="Courier New" panose="02070309020205020404" pitchFamily="49" charset="0"/>
                          </a:rPr>
                        </m:ctrlPr>
                      </m:dPr>
                      <m:e>
                        <m:r>
                          <a:rPr lang="en-IN" sz="2400" b="0" i="1" smtClean="0">
                            <a:latin typeface="Cambria Math" panose="02040503050406030204" pitchFamily="18" charset="0"/>
                            <a:cs typeface="Courier New" panose="02070309020205020404" pitchFamily="49" charset="0"/>
                          </a:rPr>
                          <m:t>𝑀</m:t>
                        </m:r>
                        <m:r>
                          <a:rPr lang="en-IN" sz="2400" b="0" i="1" smtClean="0">
                            <a:latin typeface="Cambria Math" panose="02040503050406030204" pitchFamily="18" charset="0"/>
                            <a:cs typeface="Courier New" panose="02070309020205020404" pitchFamily="49" charset="0"/>
                          </a:rPr>
                          <m:t>+</m:t>
                        </m:r>
                        <m:r>
                          <a:rPr lang="en-IN" sz="2400" b="0" i="1" smtClean="0">
                            <a:latin typeface="Cambria Math" panose="02040503050406030204" pitchFamily="18" charset="0"/>
                            <a:cs typeface="Courier New" panose="02070309020205020404" pitchFamily="49" charset="0"/>
                          </a:rPr>
                          <m:t>𝑁</m:t>
                        </m:r>
                      </m:e>
                    </m:d>
                    <m:r>
                      <a:rPr lang="en-IN" sz="2400" b="0" i="1" smtClean="0">
                        <a:latin typeface="Cambria Math" panose="02040503050406030204" pitchFamily="18" charset="0"/>
                        <a:cs typeface="Courier New" panose="02070309020205020404" pitchFamily="49" charset="0"/>
                      </a:rPr>
                      <m:t>, </m:t>
                    </m:r>
                    <m:sSub>
                      <m:sSubPr>
                        <m:ctrlPr>
                          <a:rPr lang="en-IN" sz="2400" b="0" i="1" smtClean="0">
                            <a:latin typeface="Cambria Math" panose="02040503050406030204" pitchFamily="18" charset="0"/>
                            <a:cs typeface="Courier New" panose="02070309020205020404" pitchFamily="49" charset="0"/>
                          </a:rPr>
                        </m:ctrlPr>
                      </m:sSubPr>
                      <m:e>
                        <m:r>
                          <a:rPr lang="en-IN" sz="2400" b="0" i="1" smtClean="0">
                            <a:latin typeface="Cambria Math" panose="02040503050406030204" pitchFamily="18" charset="0"/>
                            <a:cs typeface="Courier New" panose="02070309020205020404" pitchFamily="49" charset="0"/>
                          </a:rPr>
                          <m:t>𝑅</m:t>
                        </m:r>
                      </m:e>
                      <m:sub>
                        <m:r>
                          <a:rPr lang="en-IN" sz="2400" b="0" i="1" smtClean="0">
                            <a:latin typeface="Cambria Math" panose="02040503050406030204" pitchFamily="18" charset="0"/>
                            <a:cs typeface="Courier New" panose="02070309020205020404" pitchFamily="49" charset="0"/>
                          </a:rPr>
                          <m:t>1</m:t>
                        </m:r>
                      </m:sub>
                    </m:sSub>
                    <m:r>
                      <a:rPr lang="en-IN" sz="2400" b="0" i="1" smtClean="0">
                        <a:latin typeface="Cambria Math" panose="02040503050406030204" pitchFamily="18" charset="0"/>
                        <a:cs typeface="Courier New" panose="02070309020205020404" pitchFamily="49" charset="0"/>
                      </a:rPr>
                      <m:t>←</m:t>
                    </m:r>
                    <m:r>
                      <a:rPr lang="en-IN" sz="2400" b="0" i="1" smtClean="0">
                        <a:latin typeface="Cambria Math" panose="02040503050406030204" pitchFamily="18" charset="0"/>
                        <a:cs typeface="Courier New" panose="02070309020205020404" pitchFamily="49" charset="0"/>
                      </a:rPr>
                      <m:t>𝑀</m:t>
                    </m:r>
                    <m:r>
                      <a:rPr lang="en-IN" sz="2400" b="0" i="1" smtClean="0">
                        <a:latin typeface="Cambria Math" panose="02040503050406030204" pitchFamily="18" charset="0"/>
                        <a:cs typeface="Courier New" panose="02070309020205020404" pitchFamily="49" charset="0"/>
                      </a:rPr>
                      <m:t>−1,</m:t>
                    </m:r>
                    <m:sSub>
                      <m:sSubPr>
                        <m:ctrlPr>
                          <a:rPr lang="en-IN" sz="2400" b="0" i="1" smtClean="0">
                            <a:latin typeface="Cambria Math" panose="02040503050406030204" pitchFamily="18" charset="0"/>
                            <a:cs typeface="Courier New" panose="02070309020205020404" pitchFamily="49" charset="0"/>
                          </a:rPr>
                        </m:ctrlPr>
                      </m:sSubPr>
                      <m:e>
                        <m:r>
                          <a:rPr lang="en-IN" sz="2400" b="0" i="1" smtClean="0">
                            <a:latin typeface="Cambria Math" panose="02040503050406030204" pitchFamily="18" charset="0"/>
                            <a:cs typeface="Courier New" panose="02070309020205020404" pitchFamily="49" charset="0"/>
                          </a:rPr>
                          <m:t>𝑅</m:t>
                        </m:r>
                      </m:e>
                      <m:sub>
                        <m:r>
                          <a:rPr lang="en-IN" sz="2400" b="0" i="1" smtClean="0">
                            <a:latin typeface="Cambria Math" panose="02040503050406030204" pitchFamily="18" charset="0"/>
                            <a:cs typeface="Courier New" panose="02070309020205020404" pitchFamily="49" charset="0"/>
                          </a:rPr>
                          <m:t>2</m:t>
                        </m:r>
                      </m:sub>
                    </m:sSub>
                    <m:r>
                      <a:rPr lang="en-IN" sz="2400" b="0" i="1" smtClean="0">
                        <a:latin typeface="Cambria Math" panose="02040503050406030204" pitchFamily="18" charset="0"/>
                        <a:cs typeface="Courier New" panose="02070309020205020404" pitchFamily="49" charset="0"/>
                      </a:rPr>
                      <m:t>←</m:t>
                    </m:r>
                    <m:r>
                      <a:rPr lang="en-IN" sz="2400" b="0" i="1" smtClean="0">
                        <a:latin typeface="Cambria Math" panose="02040503050406030204" pitchFamily="18" charset="0"/>
                        <a:cs typeface="Courier New" panose="02070309020205020404" pitchFamily="49" charset="0"/>
                      </a:rPr>
                      <m:t>𝑁</m:t>
                    </m:r>
                    <m:r>
                      <a:rPr lang="en-IN" sz="2400" b="0" i="1" smtClean="0">
                        <a:latin typeface="Cambria Math" panose="02040503050406030204" pitchFamily="18" charset="0"/>
                        <a:cs typeface="Courier New" panose="02070309020205020404" pitchFamily="49" charset="0"/>
                      </a:rPr>
                      <m:t>−1</m:t>
                    </m:r>
                  </m:oMath>
                </a14:m>
                <a:endParaRPr lang="en-IN" sz="2400" b="0" i="1" dirty="0">
                  <a:latin typeface="Nexa Book" panose="02000000000000000000" pitchFamily="2" charset="0"/>
                  <a:cs typeface="Courier New" panose="02070309020205020404" pitchFamily="49" charset="0"/>
                </a:endParaRPr>
              </a:p>
              <a:p>
                <a:pPr marL="457200" indent="-457200">
                  <a:buFont typeface="+mj-lt"/>
                  <a:buAutoNum type="arabicPeriod"/>
                </a:pPr>
                <a:r>
                  <a:rPr lang="en-IN" sz="2400" dirty="0">
                    <a:latin typeface="Nexa Book" panose="02000000000000000000" pitchFamily="2" charset="0"/>
                    <a:cs typeface="Courier New" panose="02070309020205020404" pitchFamily="49" charset="0"/>
                  </a:rPr>
                  <a:t>For </a:t>
                </a:r>
                <a14:m>
                  <m:oMath xmlns:m="http://schemas.openxmlformats.org/officeDocument/2006/math">
                    <m:r>
                      <a:rPr lang="en-IN" sz="2400" b="0" i="1" smtClean="0">
                        <a:latin typeface="Cambria Math" panose="02040503050406030204" pitchFamily="18" charset="0"/>
                        <a:cs typeface="Courier New" panose="02070309020205020404" pitchFamily="49" charset="0"/>
                      </a:rPr>
                      <m:t>𝑘</m:t>
                    </m:r>
                    <m:r>
                      <a:rPr lang="en-IN" sz="2400" b="0" i="1" smtClean="0">
                        <a:latin typeface="Cambria Math" panose="02040503050406030204" pitchFamily="18" charset="0"/>
                        <a:cs typeface="Courier New" panose="02070309020205020404" pitchFamily="49" charset="0"/>
                      </a:rPr>
                      <m:t>=</m:t>
                    </m:r>
                    <m:r>
                      <a:rPr lang="en-IN" sz="2400" b="0" i="1" smtClean="0">
                        <a:latin typeface="Cambria Math" panose="02040503050406030204" pitchFamily="18" charset="0"/>
                        <a:cs typeface="Courier New" panose="02070309020205020404" pitchFamily="49" charset="0"/>
                      </a:rPr>
                      <m:t>𝑀</m:t>
                    </m:r>
                    <m:r>
                      <a:rPr lang="en-IN" sz="2400" b="0" i="1" smtClean="0">
                        <a:latin typeface="Cambria Math" panose="02040503050406030204" pitchFamily="18" charset="0"/>
                        <a:cs typeface="Courier New" panose="02070309020205020404" pitchFamily="49" charset="0"/>
                      </a:rPr>
                      <m:t>+</m:t>
                    </m:r>
                    <m:r>
                      <a:rPr lang="en-IN" sz="2400" b="0" i="1" smtClean="0">
                        <a:latin typeface="Cambria Math" panose="02040503050406030204" pitchFamily="18" charset="0"/>
                        <a:cs typeface="Courier New" panose="02070309020205020404" pitchFamily="49" charset="0"/>
                      </a:rPr>
                      <m:t>𝑁</m:t>
                    </m:r>
                    <m:r>
                      <a:rPr lang="en-IN" sz="2400" b="0" i="1" smtClean="0">
                        <a:latin typeface="Cambria Math" panose="02040503050406030204" pitchFamily="18" charset="0"/>
                        <a:cs typeface="Courier New" panose="02070309020205020404" pitchFamily="49" charset="0"/>
                      </a:rPr>
                      <m:t>−1;</m:t>
                    </m:r>
                    <m:r>
                      <a:rPr lang="en-IN" sz="2400" b="0" i="1" smtClean="0">
                        <a:latin typeface="Cambria Math" panose="02040503050406030204" pitchFamily="18" charset="0"/>
                        <a:cs typeface="Courier New" panose="02070309020205020404" pitchFamily="49" charset="0"/>
                      </a:rPr>
                      <m:t>𝑘</m:t>
                    </m:r>
                    <m:r>
                      <a:rPr lang="en-IN" sz="2400" b="0" i="1" smtClean="0">
                        <a:latin typeface="Cambria Math" panose="02040503050406030204" pitchFamily="18" charset="0"/>
                        <a:cs typeface="Courier New" panose="02070309020205020404" pitchFamily="49" charset="0"/>
                      </a:rPr>
                      <m:t>≥0;</m:t>
                    </m:r>
                    <m:r>
                      <a:rPr lang="en-IN" sz="2400" b="0" i="1" smtClean="0">
                        <a:latin typeface="Cambria Math" panose="02040503050406030204" pitchFamily="18" charset="0"/>
                        <a:cs typeface="Courier New" panose="02070309020205020404" pitchFamily="49" charset="0"/>
                      </a:rPr>
                      <m:t>𝑘</m:t>
                    </m:r>
                  </m:oMath>
                </a14:m>
                <a:r>
                  <a:rPr lang="en-IN" sz="2400" b="0" dirty="0">
                    <a:latin typeface="Nexa Book" panose="02000000000000000000" pitchFamily="2" charset="0"/>
                    <a:cs typeface="Courier New" panose="02070309020205020404" pitchFamily="49" charset="0"/>
                  </a:rPr>
                  <a:t>--</a:t>
                </a:r>
              </a:p>
              <a:p>
                <a:pPr marL="914400" lvl="1" indent="-457200">
                  <a:buFont typeface="+mj-lt"/>
                  <a:buAutoNum type="arabicPeriod"/>
                </a:pPr>
                <a:r>
                  <a:rPr lang="en-IN" sz="2400" b="0" dirty="0">
                    <a:latin typeface="Nexa Book" panose="02000000000000000000" pitchFamily="2" charset="0"/>
                    <a:cs typeface="Courier New" panose="02070309020205020404" pitchFamily="49" charset="0"/>
                  </a:rPr>
                  <a:t>If </a:t>
                </a:r>
                <a14:m>
                  <m:oMath xmlns:m="http://schemas.openxmlformats.org/officeDocument/2006/math">
                    <m:sSub>
                      <m:sSubPr>
                        <m:ctrlPr>
                          <a:rPr lang="en-IN" sz="2400" b="0" i="1" smtClean="0">
                            <a:latin typeface="Cambria Math" panose="02040503050406030204" pitchFamily="18" charset="0"/>
                            <a:cs typeface="Courier New" panose="02070309020205020404" pitchFamily="49" charset="0"/>
                          </a:rPr>
                        </m:ctrlPr>
                      </m:sSubPr>
                      <m:e>
                        <m:r>
                          <a:rPr lang="en-IN" sz="2400" b="0" i="1" smtClean="0">
                            <a:latin typeface="Cambria Math" panose="02040503050406030204" pitchFamily="18" charset="0"/>
                            <a:cs typeface="Courier New" panose="02070309020205020404" pitchFamily="49" charset="0"/>
                          </a:rPr>
                          <m:t>𝑅</m:t>
                        </m:r>
                      </m:e>
                      <m:sub>
                        <m:r>
                          <a:rPr lang="en-IN" sz="2400" b="0" i="1" smtClean="0">
                            <a:latin typeface="Cambria Math" panose="02040503050406030204" pitchFamily="18" charset="0"/>
                            <a:cs typeface="Courier New" panose="02070309020205020404" pitchFamily="49" charset="0"/>
                          </a:rPr>
                          <m:t>1</m:t>
                        </m:r>
                      </m:sub>
                    </m:sSub>
                    <m:r>
                      <a:rPr lang="en-IN" sz="2400" b="0" i="1" smtClean="0">
                        <a:latin typeface="Cambria Math" panose="02040503050406030204" pitchFamily="18" charset="0"/>
                        <a:cs typeface="Courier New" panose="02070309020205020404" pitchFamily="49" charset="0"/>
                      </a:rPr>
                      <m:t>&lt;0</m:t>
                    </m:r>
                  </m:oMath>
                </a14:m>
                <a:r>
                  <a:rPr lang="en-IN" sz="2400" b="0" dirty="0">
                    <a:latin typeface="Nexa Book" panose="02000000000000000000" pitchFamily="2" charset="0"/>
                    <a:cs typeface="Courier New" panose="02070309020205020404" pitchFamily="49" charset="0"/>
                  </a:rPr>
                  <a:t> then </a:t>
                </a:r>
                <a14:m>
                  <m:oMath xmlns:m="http://schemas.openxmlformats.org/officeDocument/2006/math">
                    <m:r>
                      <a:rPr lang="en-IN" sz="2400" b="0" i="1" dirty="0" smtClean="0">
                        <a:latin typeface="Cambria Math" panose="02040503050406030204" pitchFamily="18" charset="0"/>
                        <a:cs typeface="Courier New" panose="02070309020205020404" pitchFamily="49" charset="0"/>
                      </a:rPr>
                      <m:t>𝑐</m:t>
                    </m:r>
                    <m:d>
                      <m:dPr>
                        <m:begChr m:val="["/>
                        <m:endChr m:val="]"/>
                        <m:ctrlPr>
                          <a:rPr lang="en-IN" sz="2400" b="0" i="1" dirty="0" smtClean="0">
                            <a:latin typeface="Cambria Math" panose="02040503050406030204" pitchFamily="18" charset="0"/>
                            <a:cs typeface="Courier New" panose="02070309020205020404" pitchFamily="49" charset="0"/>
                          </a:rPr>
                        </m:ctrlPr>
                      </m:dPr>
                      <m:e>
                        <m:r>
                          <a:rPr lang="en-IN" sz="2400" b="0" i="1" dirty="0" smtClean="0">
                            <a:latin typeface="Cambria Math" panose="02040503050406030204" pitchFamily="18" charset="0"/>
                            <a:cs typeface="Courier New" panose="02070309020205020404" pitchFamily="49" charset="0"/>
                          </a:rPr>
                          <m:t>𝑘</m:t>
                        </m:r>
                      </m:e>
                    </m:d>
                    <m:r>
                      <a:rPr lang="en-IN" sz="2400" b="0" i="1" dirty="0" smtClean="0">
                        <a:latin typeface="Cambria Math" panose="02040503050406030204" pitchFamily="18" charset="0"/>
                        <a:cs typeface="Courier New" panose="02070309020205020404" pitchFamily="49" charset="0"/>
                      </a:rPr>
                      <m:t>=</m:t>
                    </m:r>
                    <m:r>
                      <a:rPr lang="en-IN" sz="2400" b="0" i="1" dirty="0" smtClean="0">
                        <a:latin typeface="Cambria Math" panose="02040503050406030204" pitchFamily="18" charset="0"/>
                        <a:cs typeface="Courier New" panose="02070309020205020404" pitchFamily="49" charset="0"/>
                      </a:rPr>
                      <m:t>𝑏</m:t>
                    </m:r>
                    <m:d>
                      <m:dPr>
                        <m:begChr m:val="["/>
                        <m:endChr m:val="]"/>
                        <m:ctrlPr>
                          <a:rPr lang="en-IN" sz="2400" b="0" i="1" dirty="0" smtClean="0">
                            <a:latin typeface="Cambria Math" panose="02040503050406030204" pitchFamily="18" charset="0"/>
                            <a:cs typeface="Courier New" panose="02070309020205020404" pitchFamily="49" charset="0"/>
                          </a:rPr>
                        </m:ctrlPr>
                      </m:dPr>
                      <m:e>
                        <m:sSub>
                          <m:sSubPr>
                            <m:ctrlPr>
                              <a:rPr lang="en-IN" sz="2400" b="0" i="1" dirty="0" smtClean="0">
                                <a:latin typeface="Cambria Math" panose="02040503050406030204" pitchFamily="18" charset="0"/>
                                <a:cs typeface="Courier New" panose="02070309020205020404" pitchFamily="49" charset="0"/>
                              </a:rPr>
                            </m:ctrlPr>
                          </m:sSubPr>
                          <m:e>
                            <m:r>
                              <a:rPr lang="en-IN" sz="2400" b="0" i="1" dirty="0" smtClean="0">
                                <a:latin typeface="Cambria Math" panose="02040503050406030204" pitchFamily="18" charset="0"/>
                                <a:cs typeface="Courier New" panose="02070309020205020404" pitchFamily="49" charset="0"/>
                              </a:rPr>
                              <m:t>𝑅</m:t>
                            </m:r>
                          </m:e>
                          <m:sub>
                            <m:r>
                              <a:rPr lang="en-IN" sz="2400" b="0" i="1" dirty="0" smtClean="0">
                                <a:latin typeface="Cambria Math" panose="02040503050406030204" pitchFamily="18" charset="0"/>
                                <a:cs typeface="Courier New" panose="02070309020205020404" pitchFamily="49" charset="0"/>
                              </a:rPr>
                              <m:t>2</m:t>
                            </m:r>
                          </m:sub>
                        </m:sSub>
                      </m:e>
                    </m:d>
                    <m:r>
                      <a:rPr lang="en-IN" sz="2400" b="0" i="1" dirty="0" smtClean="0">
                        <a:latin typeface="Cambria Math" panose="02040503050406030204" pitchFamily="18" charset="0"/>
                        <a:cs typeface="Courier New" panose="02070309020205020404" pitchFamily="49" charset="0"/>
                      </a:rPr>
                      <m:t>;</m:t>
                    </m:r>
                    <m:sSub>
                      <m:sSubPr>
                        <m:ctrlPr>
                          <a:rPr lang="en-IN" sz="2400" b="0" i="1" dirty="0" smtClean="0">
                            <a:latin typeface="Cambria Math" panose="02040503050406030204" pitchFamily="18" charset="0"/>
                            <a:cs typeface="Courier New" panose="02070309020205020404" pitchFamily="49" charset="0"/>
                          </a:rPr>
                        </m:ctrlPr>
                      </m:sSubPr>
                      <m:e>
                        <m:r>
                          <a:rPr lang="en-IN" sz="2400" b="0" i="1" dirty="0" smtClean="0">
                            <a:latin typeface="Cambria Math" panose="02040503050406030204" pitchFamily="18" charset="0"/>
                            <a:cs typeface="Courier New" panose="02070309020205020404" pitchFamily="49" charset="0"/>
                          </a:rPr>
                          <m:t>𝑅</m:t>
                        </m:r>
                      </m:e>
                      <m:sub>
                        <m:r>
                          <a:rPr lang="en-IN" sz="2400" b="0" i="1" dirty="0" smtClean="0">
                            <a:latin typeface="Cambria Math" panose="02040503050406030204" pitchFamily="18" charset="0"/>
                            <a:cs typeface="Courier New" panose="02070309020205020404" pitchFamily="49" charset="0"/>
                          </a:rPr>
                          <m:t>2</m:t>
                        </m:r>
                      </m:sub>
                    </m:sSub>
                  </m:oMath>
                </a14:m>
                <a:r>
                  <a:rPr lang="en-IN" sz="2400" b="0" dirty="0">
                    <a:latin typeface="Nexa Book" panose="02000000000000000000" pitchFamily="2" charset="0"/>
                    <a:cs typeface="Courier New" panose="02070309020205020404" pitchFamily="49" charset="0"/>
                  </a:rPr>
                  <a:t>--		             //</a:t>
                </a:r>
                <a:r>
                  <a:rPr lang="en-IN" sz="2400" b="0" i="1" dirty="0">
                    <a:latin typeface="Nexa Book" panose="02000000000000000000" pitchFamily="2" charset="0"/>
                    <a:cs typeface="Courier New" panose="02070309020205020404" pitchFamily="49" charset="0"/>
                  </a:rPr>
                  <a:t>We exhausted a</a:t>
                </a:r>
                <a:endParaRPr lang="en-IN" sz="2400" b="0" dirty="0">
                  <a:latin typeface="Nexa Book" panose="02000000000000000000" pitchFamily="2" charset="0"/>
                  <a:cs typeface="Courier New" panose="02070309020205020404" pitchFamily="49" charset="0"/>
                </a:endParaRPr>
              </a:p>
              <a:p>
                <a:pPr marL="914400" lvl="1" indent="-457200">
                  <a:buFont typeface="+mj-lt"/>
                  <a:buAutoNum type="arabicPeriod"/>
                </a:pPr>
                <a:r>
                  <a:rPr lang="en-IN" sz="2400" dirty="0" err="1">
                    <a:latin typeface="Nexa Book" panose="02000000000000000000" pitchFamily="2" charset="0"/>
                    <a:cs typeface="Courier New" panose="02070309020205020404" pitchFamily="49" charset="0"/>
                  </a:rPr>
                  <a:t>Elseif</a:t>
                </a:r>
                <a:r>
                  <a:rPr lang="en-IN" sz="2400" dirty="0">
                    <a:latin typeface="Nexa Book" panose="02000000000000000000" pitchFamily="2" charset="0"/>
                    <a:cs typeface="Courier New" panose="02070309020205020404" pitchFamily="49" charset="0"/>
                  </a:rPr>
                  <a:t> </a:t>
                </a:r>
                <a14:m>
                  <m:oMath xmlns:m="http://schemas.openxmlformats.org/officeDocument/2006/math">
                    <m:sSub>
                      <m:sSubPr>
                        <m:ctrlPr>
                          <a:rPr lang="en-IN" sz="2400" b="0" i="1" smtClean="0">
                            <a:latin typeface="Cambria Math" panose="02040503050406030204" pitchFamily="18" charset="0"/>
                            <a:cs typeface="Courier New" panose="02070309020205020404" pitchFamily="49" charset="0"/>
                          </a:rPr>
                        </m:ctrlPr>
                      </m:sSubPr>
                      <m:e>
                        <m:r>
                          <a:rPr lang="en-IN" sz="2400" b="0" i="1" smtClean="0">
                            <a:latin typeface="Cambria Math" panose="02040503050406030204" pitchFamily="18" charset="0"/>
                            <a:cs typeface="Courier New" panose="02070309020205020404" pitchFamily="49" charset="0"/>
                          </a:rPr>
                          <m:t>𝑅</m:t>
                        </m:r>
                      </m:e>
                      <m:sub>
                        <m:r>
                          <a:rPr lang="en-IN" sz="2400" b="0" i="1" smtClean="0">
                            <a:latin typeface="Cambria Math" panose="02040503050406030204" pitchFamily="18" charset="0"/>
                            <a:cs typeface="Courier New" panose="02070309020205020404" pitchFamily="49" charset="0"/>
                          </a:rPr>
                          <m:t>2</m:t>
                        </m:r>
                      </m:sub>
                    </m:sSub>
                    <m:r>
                      <a:rPr lang="en-IN" sz="2400" b="0" i="1" smtClean="0">
                        <a:latin typeface="Cambria Math" panose="02040503050406030204" pitchFamily="18" charset="0"/>
                        <a:cs typeface="Courier New" panose="02070309020205020404" pitchFamily="49" charset="0"/>
                      </a:rPr>
                      <m:t>&lt;0</m:t>
                    </m:r>
                  </m:oMath>
                </a14:m>
                <a:r>
                  <a:rPr lang="en-IN" sz="2400" b="0" dirty="0">
                    <a:latin typeface="Nexa Book" panose="02000000000000000000" pitchFamily="2" charset="0"/>
                    <a:cs typeface="Courier New" panose="02070309020205020404" pitchFamily="49" charset="0"/>
                  </a:rPr>
                  <a:t> then </a:t>
                </a:r>
                <a14:m>
                  <m:oMath xmlns:m="http://schemas.openxmlformats.org/officeDocument/2006/math">
                    <m:r>
                      <a:rPr lang="en-IN" sz="2400" b="0" i="1" dirty="0" smtClean="0">
                        <a:latin typeface="Cambria Math" panose="02040503050406030204" pitchFamily="18" charset="0"/>
                        <a:cs typeface="Courier New" panose="02070309020205020404" pitchFamily="49" charset="0"/>
                      </a:rPr>
                      <m:t>𝑐</m:t>
                    </m:r>
                    <m:d>
                      <m:dPr>
                        <m:begChr m:val="["/>
                        <m:endChr m:val="]"/>
                        <m:ctrlPr>
                          <a:rPr lang="en-IN" sz="2400" i="1" dirty="0">
                            <a:latin typeface="Cambria Math" panose="02040503050406030204" pitchFamily="18" charset="0"/>
                            <a:cs typeface="Courier New" panose="02070309020205020404" pitchFamily="49" charset="0"/>
                          </a:rPr>
                        </m:ctrlPr>
                      </m:dPr>
                      <m:e>
                        <m:r>
                          <a:rPr lang="en-IN" sz="2400" i="1" dirty="0">
                            <a:latin typeface="Cambria Math" panose="02040503050406030204" pitchFamily="18" charset="0"/>
                            <a:cs typeface="Courier New" panose="02070309020205020404" pitchFamily="49" charset="0"/>
                          </a:rPr>
                          <m:t>𝑘</m:t>
                        </m:r>
                      </m:e>
                    </m:d>
                    <m:r>
                      <a:rPr lang="en-IN" sz="2400" i="1" dirty="0">
                        <a:latin typeface="Cambria Math" panose="02040503050406030204" pitchFamily="18" charset="0"/>
                        <a:cs typeface="Courier New" panose="02070309020205020404" pitchFamily="49" charset="0"/>
                      </a:rPr>
                      <m:t>=</m:t>
                    </m:r>
                    <m:r>
                      <a:rPr lang="en-IN" sz="2400" b="0" i="1" dirty="0" smtClean="0">
                        <a:latin typeface="Cambria Math" panose="02040503050406030204" pitchFamily="18" charset="0"/>
                        <a:cs typeface="Courier New" panose="02070309020205020404" pitchFamily="49" charset="0"/>
                      </a:rPr>
                      <m:t>𝑎</m:t>
                    </m:r>
                    <m:d>
                      <m:dPr>
                        <m:begChr m:val="["/>
                        <m:endChr m:val="]"/>
                        <m:ctrlPr>
                          <a:rPr lang="en-IN" sz="2400" i="1" dirty="0">
                            <a:latin typeface="Cambria Math" panose="02040503050406030204" pitchFamily="18" charset="0"/>
                            <a:cs typeface="Courier New" panose="02070309020205020404" pitchFamily="49" charset="0"/>
                          </a:rPr>
                        </m:ctrlPr>
                      </m:dPr>
                      <m:e>
                        <m:sSub>
                          <m:sSubPr>
                            <m:ctrlPr>
                              <a:rPr lang="en-IN" sz="2400" i="1" dirty="0">
                                <a:latin typeface="Cambria Math" panose="02040503050406030204" pitchFamily="18" charset="0"/>
                                <a:cs typeface="Courier New" panose="02070309020205020404" pitchFamily="49" charset="0"/>
                              </a:rPr>
                            </m:ctrlPr>
                          </m:sSubPr>
                          <m:e>
                            <m:r>
                              <a:rPr lang="en-IN" sz="2400" i="1" dirty="0">
                                <a:latin typeface="Cambria Math" panose="02040503050406030204" pitchFamily="18" charset="0"/>
                                <a:cs typeface="Courier New" panose="02070309020205020404" pitchFamily="49" charset="0"/>
                              </a:rPr>
                              <m:t>𝑅</m:t>
                            </m:r>
                          </m:e>
                          <m:sub>
                            <m:r>
                              <a:rPr lang="en-IN" sz="2400" b="0" i="1" dirty="0" smtClean="0">
                                <a:latin typeface="Cambria Math" panose="02040503050406030204" pitchFamily="18" charset="0"/>
                                <a:cs typeface="Courier New" panose="02070309020205020404" pitchFamily="49" charset="0"/>
                              </a:rPr>
                              <m:t>1</m:t>
                            </m:r>
                          </m:sub>
                        </m:sSub>
                      </m:e>
                    </m:d>
                    <m:r>
                      <a:rPr lang="en-IN" sz="2400" i="1" dirty="0">
                        <a:latin typeface="Cambria Math" panose="02040503050406030204" pitchFamily="18" charset="0"/>
                        <a:cs typeface="Courier New" panose="02070309020205020404" pitchFamily="49" charset="0"/>
                      </a:rPr>
                      <m:t>;</m:t>
                    </m:r>
                    <m:sSub>
                      <m:sSubPr>
                        <m:ctrlPr>
                          <a:rPr lang="en-IN" sz="2400" i="1" dirty="0">
                            <a:latin typeface="Cambria Math" panose="02040503050406030204" pitchFamily="18" charset="0"/>
                            <a:cs typeface="Courier New" panose="02070309020205020404" pitchFamily="49" charset="0"/>
                          </a:rPr>
                        </m:ctrlPr>
                      </m:sSubPr>
                      <m:e>
                        <m:r>
                          <a:rPr lang="en-IN" sz="2400" i="1" dirty="0">
                            <a:latin typeface="Cambria Math" panose="02040503050406030204" pitchFamily="18" charset="0"/>
                            <a:cs typeface="Courier New" panose="02070309020205020404" pitchFamily="49" charset="0"/>
                          </a:rPr>
                          <m:t>𝑅</m:t>
                        </m:r>
                      </m:e>
                      <m:sub>
                        <m:r>
                          <a:rPr lang="en-IN" sz="2400" b="0" i="1" dirty="0" smtClean="0">
                            <a:latin typeface="Cambria Math" panose="02040503050406030204" pitchFamily="18" charset="0"/>
                            <a:cs typeface="Courier New" panose="02070309020205020404" pitchFamily="49" charset="0"/>
                          </a:rPr>
                          <m:t>1</m:t>
                        </m:r>
                      </m:sub>
                    </m:sSub>
                  </m:oMath>
                </a14:m>
                <a:r>
                  <a:rPr lang="en-IN" sz="2400" dirty="0">
                    <a:latin typeface="Nexa Book" panose="02000000000000000000" pitchFamily="2" charset="0"/>
                    <a:cs typeface="Courier New" panose="02070309020205020404" pitchFamily="49" charset="0"/>
                  </a:rPr>
                  <a:t>--	             //</a:t>
                </a:r>
                <a:r>
                  <a:rPr lang="en-IN" sz="2400" i="1" dirty="0">
                    <a:latin typeface="Nexa Book" panose="02000000000000000000" pitchFamily="2" charset="0"/>
                    <a:cs typeface="Courier New" panose="02070309020205020404" pitchFamily="49" charset="0"/>
                  </a:rPr>
                  <a:t>We exhausted b</a:t>
                </a:r>
                <a:endParaRPr lang="en-IN" sz="2400" dirty="0">
                  <a:latin typeface="Nexa Book" panose="02000000000000000000" pitchFamily="2" charset="0"/>
                  <a:cs typeface="Courier New" panose="02070309020205020404" pitchFamily="49" charset="0"/>
                </a:endParaRPr>
              </a:p>
              <a:p>
                <a:pPr marL="914400" lvl="1" indent="-457200">
                  <a:buFont typeface="+mj-lt"/>
                  <a:buAutoNum type="arabicPeriod"/>
                </a:pPr>
                <a:r>
                  <a:rPr lang="en-IN" sz="2400" b="0" dirty="0" err="1">
                    <a:latin typeface="Nexa Book" panose="02000000000000000000" pitchFamily="2" charset="0"/>
                    <a:cs typeface="Courier New" panose="02070309020205020404" pitchFamily="49" charset="0"/>
                  </a:rPr>
                  <a:t>Elseif</a:t>
                </a:r>
                <a:r>
                  <a:rPr lang="en-IN" sz="2400" b="0" dirty="0">
                    <a:latin typeface="Nexa Book" panose="02000000000000000000" pitchFamily="2" charset="0"/>
                    <a:cs typeface="Courier New" panose="02070309020205020404" pitchFamily="49" charset="0"/>
                  </a:rPr>
                  <a:t> </a:t>
                </a:r>
                <a14:m>
                  <m:oMath xmlns:m="http://schemas.openxmlformats.org/officeDocument/2006/math">
                    <m:r>
                      <a:rPr lang="en-IN" sz="2400" b="0" i="1" smtClean="0">
                        <a:latin typeface="Cambria Math" panose="02040503050406030204" pitchFamily="18" charset="0"/>
                        <a:cs typeface="Courier New" panose="02070309020205020404" pitchFamily="49" charset="0"/>
                      </a:rPr>
                      <m:t>𝑎</m:t>
                    </m:r>
                    <m:d>
                      <m:dPr>
                        <m:begChr m:val="["/>
                        <m:endChr m:val="]"/>
                        <m:ctrlPr>
                          <a:rPr lang="en-IN" sz="2400" b="0" i="1" smtClean="0">
                            <a:latin typeface="Cambria Math" panose="02040503050406030204" pitchFamily="18" charset="0"/>
                            <a:cs typeface="Courier New" panose="02070309020205020404" pitchFamily="49" charset="0"/>
                          </a:rPr>
                        </m:ctrlPr>
                      </m:dPr>
                      <m:e>
                        <m:sSub>
                          <m:sSubPr>
                            <m:ctrlPr>
                              <a:rPr lang="en-IN" sz="2400" b="0" i="1" smtClean="0">
                                <a:latin typeface="Cambria Math" panose="02040503050406030204" pitchFamily="18" charset="0"/>
                                <a:cs typeface="Courier New" panose="02070309020205020404" pitchFamily="49" charset="0"/>
                              </a:rPr>
                            </m:ctrlPr>
                          </m:sSubPr>
                          <m:e>
                            <m:r>
                              <a:rPr lang="en-IN" sz="2400" b="0" i="1" smtClean="0">
                                <a:latin typeface="Cambria Math" panose="02040503050406030204" pitchFamily="18" charset="0"/>
                                <a:cs typeface="Courier New" panose="02070309020205020404" pitchFamily="49" charset="0"/>
                              </a:rPr>
                              <m:t>𝑅</m:t>
                            </m:r>
                          </m:e>
                          <m:sub>
                            <m:r>
                              <a:rPr lang="en-IN" sz="2400" b="0" i="1" smtClean="0">
                                <a:latin typeface="Cambria Math" panose="02040503050406030204" pitchFamily="18" charset="0"/>
                                <a:cs typeface="Courier New" panose="02070309020205020404" pitchFamily="49" charset="0"/>
                              </a:rPr>
                              <m:t>1</m:t>
                            </m:r>
                          </m:sub>
                        </m:sSub>
                      </m:e>
                    </m:d>
                    <m:r>
                      <a:rPr lang="en-IN" sz="2400" b="0" i="1" smtClean="0">
                        <a:latin typeface="Cambria Math" panose="02040503050406030204" pitchFamily="18" charset="0"/>
                        <a:cs typeface="Courier New" panose="02070309020205020404" pitchFamily="49" charset="0"/>
                      </a:rPr>
                      <m:t>≥</m:t>
                    </m:r>
                    <m:r>
                      <a:rPr lang="en-IN" sz="2400" b="0" i="1" smtClean="0">
                        <a:latin typeface="Cambria Math" panose="02040503050406030204" pitchFamily="18" charset="0"/>
                        <a:cs typeface="Courier New" panose="02070309020205020404" pitchFamily="49" charset="0"/>
                      </a:rPr>
                      <m:t>𝑏</m:t>
                    </m:r>
                    <m:d>
                      <m:dPr>
                        <m:begChr m:val="["/>
                        <m:endChr m:val="]"/>
                        <m:ctrlPr>
                          <a:rPr lang="en-IN" sz="2400" b="0" i="1" smtClean="0">
                            <a:latin typeface="Cambria Math" panose="02040503050406030204" pitchFamily="18" charset="0"/>
                            <a:cs typeface="Courier New" panose="02070309020205020404" pitchFamily="49" charset="0"/>
                          </a:rPr>
                        </m:ctrlPr>
                      </m:dPr>
                      <m:e>
                        <m:sSub>
                          <m:sSubPr>
                            <m:ctrlPr>
                              <a:rPr lang="en-IN" sz="2400" b="0" i="1" smtClean="0">
                                <a:latin typeface="Cambria Math" panose="02040503050406030204" pitchFamily="18" charset="0"/>
                                <a:cs typeface="Courier New" panose="02070309020205020404" pitchFamily="49" charset="0"/>
                              </a:rPr>
                            </m:ctrlPr>
                          </m:sSubPr>
                          <m:e>
                            <m:r>
                              <a:rPr lang="en-IN" sz="2400" b="0" i="1" smtClean="0">
                                <a:latin typeface="Cambria Math" panose="02040503050406030204" pitchFamily="18" charset="0"/>
                                <a:cs typeface="Courier New" panose="02070309020205020404" pitchFamily="49" charset="0"/>
                              </a:rPr>
                              <m:t>𝑅</m:t>
                            </m:r>
                          </m:e>
                          <m:sub>
                            <m:r>
                              <a:rPr lang="en-IN" sz="2400" b="0" i="1" smtClean="0">
                                <a:latin typeface="Cambria Math" panose="02040503050406030204" pitchFamily="18" charset="0"/>
                                <a:cs typeface="Courier New" panose="02070309020205020404" pitchFamily="49" charset="0"/>
                              </a:rPr>
                              <m:t>2</m:t>
                            </m:r>
                          </m:sub>
                        </m:sSub>
                      </m:e>
                    </m:d>
                  </m:oMath>
                </a14:m>
                <a:r>
                  <a:rPr lang="en-IN" sz="2400" b="0" dirty="0">
                    <a:latin typeface="Nexa Book" panose="02000000000000000000" pitchFamily="2" charset="0"/>
                    <a:cs typeface="Courier New" panose="02070309020205020404" pitchFamily="49" charset="0"/>
                  </a:rPr>
                  <a:t> then </a:t>
                </a:r>
                <a14:m>
                  <m:oMath xmlns:m="http://schemas.openxmlformats.org/officeDocument/2006/math">
                    <m:r>
                      <a:rPr lang="en-IN" sz="2400" b="0" i="1" dirty="0" smtClean="0">
                        <a:latin typeface="Cambria Math" panose="02040503050406030204" pitchFamily="18" charset="0"/>
                        <a:cs typeface="Courier New" panose="02070309020205020404" pitchFamily="49" charset="0"/>
                      </a:rPr>
                      <m:t>𝑐</m:t>
                    </m:r>
                    <m:d>
                      <m:dPr>
                        <m:begChr m:val="["/>
                        <m:endChr m:val="]"/>
                        <m:ctrlPr>
                          <a:rPr lang="en-IN" sz="2400" i="1" dirty="0">
                            <a:latin typeface="Cambria Math" panose="02040503050406030204" pitchFamily="18" charset="0"/>
                            <a:cs typeface="Courier New" panose="02070309020205020404" pitchFamily="49" charset="0"/>
                          </a:rPr>
                        </m:ctrlPr>
                      </m:dPr>
                      <m:e>
                        <m:r>
                          <a:rPr lang="en-IN" sz="2400" i="1" dirty="0">
                            <a:latin typeface="Cambria Math" panose="02040503050406030204" pitchFamily="18" charset="0"/>
                            <a:cs typeface="Courier New" panose="02070309020205020404" pitchFamily="49" charset="0"/>
                          </a:rPr>
                          <m:t>𝑘</m:t>
                        </m:r>
                      </m:e>
                    </m:d>
                    <m:r>
                      <a:rPr lang="en-IN" sz="2400" i="1" dirty="0">
                        <a:latin typeface="Cambria Math" panose="02040503050406030204" pitchFamily="18" charset="0"/>
                        <a:cs typeface="Courier New" panose="02070309020205020404" pitchFamily="49" charset="0"/>
                      </a:rPr>
                      <m:t>=</m:t>
                    </m:r>
                    <m:r>
                      <a:rPr lang="en-IN" sz="2400" b="0" i="1" dirty="0" smtClean="0">
                        <a:latin typeface="Cambria Math" panose="02040503050406030204" pitchFamily="18" charset="0"/>
                        <a:cs typeface="Courier New" panose="02070309020205020404" pitchFamily="49" charset="0"/>
                      </a:rPr>
                      <m:t>𝑎</m:t>
                    </m:r>
                    <m:d>
                      <m:dPr>
                        <m:begChr m:val="["/>
                        <m:endChr m:val="]"/>
                        <m:ctrlPr>
                          <a:rPr lang="en-IN" sz="2400" i="1" dirty="0">
                            <a:latin typeface="Cambria Math" panose="02040503050406030204" pitchFamily="18" charset="0"/>
                            <a:cs typeface="Courier New" panose="02070309020205020404" pitchFamily="49" charset="0"/>
                          </a:rPr>
                        </m:ctrlPr>
                      </m:dPr>
                      <m:e>
                        <m:sSub>
                          <m:sSubPr>
                            <m:ctrlPr>
                              <a:rPr lang="en-IN" sz="2400" i="1" dirty="0">
                                <a:latin typeface="Cambria Math" panose="02040503050406030204" pitchFamily="18" charset="0"/>
                                <a:cs typeface="Courier New" panose="02070309020205020404" pitchFamily="49" charset="0"/>
                              </a:rPr>
                            </m:ctrlPr>
                          </m:sSubPr>
                          <m:e>
                            <m:r>
                              <a:rPr lang="en-IN" sz="2400" i="1" dirty="0">
                                <a:latin typeface="Cambria Math" panose="02040503050406030204" pitchFamily="18" charset="0"/>
                                <a:cs typeface="Courier New" panose="02070309020205020404" pitchFamily="49" charset="0"/>
                              </a:rPr>
                              <m:t>𝑅</m:t>
                            </m:r>
                          </m:e>
                          <m:sub>
                            <m:r>
                              <a:rPr lang="en-IN" sz="2400" i="1" dirty="0">
                                <a:latin typeface="Cambria Math" panose="02040503050406030204" pitchFamily="18" charset="0"/>
                                <a:cs typeface="Courier New" panose="02070309020205020404" pitchFamily="49" charset="0"/>
                              </a:rPr>
                              <m:t>1</m:t>
                            </m:r>
                          </m:sub>
                        </m:sSub>
                      </m:e>
                    </m:d>
                    <m:r>
                      <a:rPr lang="en-IN" sz="2400" i="1" dirty="0">
                        <a:latin typeface="Cambria Math" panose="02040503050406030204" pitchFamily="18" charset="0"/>
                        <a:cs typeface="Courier New" panose="02070309020205020404" pitchFamily="49" charset="0"/>
                      </a:rPr>
                      <m:t>;</m:t>
                    </m:r>
                    <m:sSub>
                      <m:sSubPr>
                        <m:ctrlPr>
                          <a:rPr lang="en-IN" sz="2400" i="1" dirty="0">
                            <a:latin typeface="Cambria Math" panose="02040503050406030204" pitchFamily="18" charset="0"/>
                            <a:cs typeface="Courier New" panose="02070309020205020404" pitchFamily="49" charset="0"/>
                          </a:rPr>
                        </m:ctrlPr>
                      </m:sSubPr>
                      <m:e>
                        <m:r>
                          <a:rPr lang="en-IN" sz="2400" i="1" dirty="0">
                            <a:latin typeface="Cambria Math" panose="02040503050406030204" pitchFamily="18" charset="0"/>
                            <a:cs typeface="Courier New" panose="02070309020205020404" pitchFamily="49" charset="0"/>
                          </a:rPr>
                          <m:t>𝑅</m:t>
                        </m:r>
                      </m:e>
                      <m:sub>
                        <m:r>
                          <a:rPr lang="en-IN" sz="2400" i="1" dirty="0">
                            <a:latin typeface="Cambria Math" panose="02040503050406030204" pitchFamily="18" charset="0"/>
                            <a:cs typeface="Courier New" panose="02070309020205020404" pitchFamily="49" charset="0"/>
                          </a:rPr>
                          <m:t>1</m:t>
                        </m:r>
                      </m:sub>
                    </m:sSub>
                  </m:oMath>
                </a14:m>
                <a:r>
                  <a:rPr lang="en-IN" sz="2400" dirty="0">
                    <a:latin typeface="Nexa Book" panose="02000000000000000000" pitchFamily="2" charset="0"/>
                    <a:cs typeface="Courier New" panose="02070309020205020404" pitchFamily="49" charset="0"/>
                  </a:rPr>
                  <a:t>--   //</a:t>
                </a:r>
                <a:r>
                  <a:rPr lang="en-IN" sz="2400" i="1" dirty="0">
                    <a:latin typeface="Nexa Book" panose="02000000000000000000" pitchFamily="2" charset="0"/>
                    <a:cs typeface="Courier New" panose="02070309020205020404" pitchFamily="49" charset="0"/>
                  </a:rPr>
                  <a:t>Both active, a wins</a:t>
                </a:r>
              </a:p>
              <a:p>
                <a:pPr marL="914400" lvl="1" indent="-457200">
                  <a:buFont typeface="+mj-lt"/>
                  <a:buAutoNum type="arabicPeriod"/>
                </a:pPr>
                <a:r>
                  <a:rPr lang="en-IN" sz="2400" b="0" dirty="0">
                    <a:latin typeface="Nexa Book" panose="02000000000000000000" pitchFamily="2" charset="0"/>
                    <a:cs typeface="Courier New" panose="02070309020205020404" pitchFamily="49" charset="0"/>
                  </a:rPr>
                  <a:t>Else </a:t>
                </a:r>
                <a14:m>
                  <m:oMath xmlns:m="http://schemas.openxmlformats.org/officeDocument/2006/math">
                    <m:r>
                      <a:rPr lang="en-IN" sz="2400" b="0" i="1" dirty="0" smtClean="0">
                        <a:latin typeface="Cambria Math" panose="02040503050406030204" pitchFamily="18" charset="0"/>
                        <a:cs typeface="Courier New" panose="02070309020205020404" pitchFamily="49" charset="0"/>
                      </a:rPr>
                      <m:t>𝑐</m:t>
                    </m:r>
                    <m:d>
                      <m:dPr>
                        <m:begChr m:val="["/>
                        <m:endChr m:val="]"/>
                        <m:ctrlPr>
                          <a:rPr lang="en-IN" sz="2400" i="1" dirty="0">
                            <a:latin typeface="Cambria Math" panose="02040503050406030204" pitchFamily="18" charset="0"/>
                            <a:cs typeface="Courier New" panose="02070309020205020404" pitchFamily="49" charset="0"/>
                          </a:rPr>
                        </m:ctrlPr>
                      </m:dPr>
                      <m:e>
                        <m:r>
                          <a:rPr lang="en-IN" sz="2400" i="1" dirty="0">
                            <a:latin typeface="Cambria Math" panose="02040503050406030204" pitchFamily="18" charset="0"/>
                            <a:cs typeface="Courier New" panose="02070309020205020404" pitchFamily="49" charset="0"/>
                          </a:rPr>
                          <m:t>𝑘</m:t>
                        </m:r>
                      </m:e>
                    </m:d>
                    <m:r>
                      <a:rPr lang="en-IN" sz="2400" i="1" dirty="0">
                        <a:latin typeface="Cambria Math" panose="02040503050406030204" pitchFamily="18" charset="0"/>
                        <a:cs typeface="Courier New" panose="02070309020205020404" pitchFamily="49" charset="0"/>
                      </a:rPr>
                      <m:t>=</m:t>
                    </m:r>
                    <m:r>
                      <a:rPr lang="en-IN" sz="2400" b="0" i="1" dirty="0" smtClean="0">
                        <a:latin typeface="Cambria Math" panose="02040503050406030204" pitchFamily="18" charset="0"/>
                        <a:cs typeface="Courier New" panose="02070309020205020404" pitchFamily="49" charset="0"/>
                      </a:rPr>
                      <m:t>𝑏</m:t>
                    </m:r>
                    <m:d>
                      <m:dPr>
                        <m:begChr m:val="["/>
                        <m:endChr m:val="]"/>
                        <m:ctrlPr>
                          <a:rPr lang="en-IN" sz="2400" i="1" dirty="0">
                            <a:latin typeface="Cambria Math" panose="02040503050406030204" pitchFamily="18" charset="0"/>
                            <a:cs typeface="Courier New" panose="02070309020205020404" pitchFamily="49" charset="0"/>
                          </a:rPr>
                        </m:ctrlPr>
                      </m:dPr>
                      <m:e>
                        <m:sSub>
                          <m:sSubPr>
                            <m:ctrlPr>
                              <a:rPr lang="en-IN" sz="2400" i="1" dirty="0">
                                <a:latin typeface="Cambria Math" panose="02040503050406030204" pitchFamily="18" charset="0"/>
                                <a:cs typeface="Courier New" panose="02070309020205020404" pitchFamily="49" charset="0"/>
                              </a:rPr>
                            </m:ctrlPr>
                          </m:sSubPr>
                          <m:e>
                            <m:r>
                              <a:rPr lang="en-IN" sz="2400" i="1" dirty="0">
                                <a:latin typeface="Cambria Math" panose="02040503050406030204" pitchFamily="18" charset="0"/>
                                <a:cs typeface="Courier New" panose="02070309020205020404" pitchFamily="49" charset="0"/>
                              </a:rPr>
                              <m:t>𝑅</m:t>
                            </m:r>
                          </m:e>
                          <m:sub>
                            <m:r>
                              <a:rPr lang="en-IN" sz="2400" i="1" dirty="0">
                                <a:latin typeface="Cambria Math" panose="02040503050406030204" pitchFamily="18" charset="0"/>
                                <a:cs typeface="Courier New" panose="02070309020205020404" pitchFamily="49" charset="0"/>
                              </a:rPr>
                              <m:t>2</m:t>
                            </m:r>
                          </m:sub>
                        </m:sSub>
                      </m:e>
                    </m:d>
                    <m:r>
                      <a:rPr lang="en-IN" sz="2400" i="1" dirty="0">
                        <a:latin typeface="Cambria Math" panose="02040503050406030204" pitchFamily="18" charset="0"/>
                        <a:cs typeface="Courier New" panose="02070309020205020404" pitchFamily="49" charset="0"/>
                      </a:rPr>
                      <m:t>;</m:t>
                    </m:r>
                    <m:sSub>
                      <m:sSubPr>
                        <m:ctrlPr>
                          <a:rPr lang="en-IN" sz="2400" i="1" dirty="0">
                            <a:latin typeface="Cambria Math" panose="02040503050406030204" pitchFamily="18" charset="0"/>
                            <a:cs typeface="Courier New" panose="02070309020205020404" pitchFamily="49" charset="0"/>
                          </a:rPr>
                        </m:ctrlPr>
                      </m:sSubPr>
                      <m:e>
                        <m:r>
                          <a:rPr lang="en-IN" sz="2400" i="1" dirty="0">
                            <a:latin typeface="Cambria Math" panose="02040503050406030204" pitchFamily="18" charset="0"/>
                            <a:cs typeface="Courier New" panose="02070309020205020404" pitchFamily="49" charset="0"/>
                          </a:rPr>
                          <m:t>𝑅</m:t>
                        </m:r>
                      </m:e>
                      <m:sub>
                        <m:r>
                          <a:rPr lang="en-IN" sz="2400" i="1" dirty="0">
                            <a:latin typeface="Cambria Math" panose="02040503050406030204" pitchFamily="18" charset="0"/>
                            <a:cs typeface="Courier New" panose="02070309020205020404" pitchFamily="49" charset="0"/>
                          </a:rPr>
                          <m:t>2</m:t>
                        </m:r>
                      </m:sub>
                    </m:sSub>
                  </m:oMath>
                </a14:m>
                <a:r>
                  <a:rPr lang="en-IN" sz="2400" dirty="0">
                    <a:latin typeface="Nexa Book" panose="02000000000000000000" pitchFamily="2" charset="0"/>
                    <a:cs typeface="Courier New" panose="02070309020205020404" pitchFamily="49" charset="0"/>
                  </a:rPr>
                  <a:t>--			        	        //</a:t>
                </a:r>
                <a:r>
                  <a:rPr lang="en-IN" sz="2400" i="1" dirty="0">
                    <a:latin typeface="Nexa Book" panose="02000000000000000000" pitchFamily="2" charset="0"/>
                    <a:cs typeface="Courier New" panose="02070309020205020404" pitchFamily="49" charset="0"/>
                  </a:rPr>
                  <a:t>Both active, b wins</a:t>
                </a:r>
              </a:p>
              <a:p>
                <a:pPr marL="457200" indent="-457200">
                  <a:buFont typeface="+mj-lt"/>
                  <a:buAutoNum type="arabicPeriod"/>
                </a:pPr>
                <a:r>
                  <a:rPr lang="en-IN" sz="2400" dirty="0">
                    <a:latin typeface="Nexa Book" panose="02000000000000000000" pitchFamily="2" charset="0"/>
                    <a:cs typeface="Courier New" panose="02070309020205020404" pitchFamily="49" charset="0"/>
                  </a:rPr>
                  <a:t>Return </a:t>
                </a:r>
                <a14:m>
                  <m:oMath xmlns:m="http://schemas.openxmlformats.org/officeDocument/2006/math">
                    <m:r>
                      <a:rPr lang="en-IN" sz="2400" b="0" i="1" smtClean="0">
                        <a:latin typeface="Cambria Math" panose="02040503050406030204" pitchFamily="18" charset="0"/>
                        <a:cs typeface="Courier New" panose="02070309020205020404" pitchFamily="49" charset="0"/>
                      </a:rPr>
                      <m:t>𝑐</m:t>
                    </m:r>
                  </m:oMath>
                </a14:m>
                <a:endParaRPr lang="en-IN" sz="2400" b="0" dirty="0">
                  <a:latin typeface="Nexa Book" panose="02000000000000000000" pitchFamily="2" charset="0"/>
                  <a:cs typeface="Courier New" panose="02070309020205020404" pitchFamily="49" charset="0"/>
                </a:endParaRPr>
              </a:p>
            </p:txBody>
          </p:sp>
        </mc:Choice>
        <mc:Fallback>
          <p:sp>
            <p:nvSpPr>
              <p:cNvPr id="5" name="TextBox 4">
                <a:extLst>
                  <a:ext uri="{FF2B5EF4-FFF2-40B4-BE49-F238E27FC236}">
                    <a16:creationId xmlns="" xmlns:a16="http://schemas.microsoft.com/office/drawing/2014/main" xmlns:a14="http://schemas.microsoft.com/office/drawing/2010/main" id="{6013C0F0-355F-943E-E2DB-1AC1AE063817}"/>
                  </a:ext>
                </a:extLst>
              </p:cNvPr>
              <p:cNvSpPr txBox="1">
                <a:spLocks noRot="1" noChangeAspect="1" noMove="1" noResize="1" noEditPoints="1" noAdjustHandles="1" noChangeArrowheads="1" noChangeShapeType="1" noTextEdit="1"/>
              </p:cNvSpPr>
              <p:nvPr/>
            </p:nvSpPr>
            <p:spPr>
              <a:xfrm>
                <a:off x="179294" y="1197411"/>
                <a:ext cx="11833412" cy="5016758"/>
              </a:xfrm>
              <a:prstGeom prst="rect">
                <a:avLst/>
              </a:prstGeom>
              <a:blipFill rotWithShape="0">
                <a:blip r:embed="rId2"/>
                <a:stretch>
                  <a:fillRect l="-565" t="-1206" b="-1448"/>
                </a:stretch>
              </a:blipFill>
              <a:ln w="38100">
                <a:solidFill>
                  <a:srgbClr val="7030A0"/>
                </a:solidFill>
                <a:prstDash val="dash"/>
              </a:ln>
            </p:spPr>
            <p:txBody>
              <a:bodyPr/>
              <a:lstStyle/>
              <a:p>
                <a:r>
                  <a:rPr lang="en-US">
                    <a:noFill/>
                  </a:rPr>
                  <a:t> </a:t>
                </a:r>
              </a:p>
            </p:txBody>
          </p:sp>
        </mc:Fallback>
      </mc:AlternateContent>
    </p:spTree>
    <p:extLst>
      <p:ext uri="{BB962C8B-B14F-4D97-AF65-F5344CB8AC3E}">
        <p14:creationId xmlns:p14="http://schemas.microsoft.com/office/powerpoint/2010/main" val="43003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2D24-6B13-4D81-D916-9CD95DD92DD5}"/>
              </a:ext>
            </a:extLst>
          </p:cNvPr>
          <p:cNvSpPr>
            <a:spLocks noGrp="1"/>
          </p:cNvSpPr>
          <p:nvPr>
            <p:ph type="ctrTitle"/>
          </p:nvPr>
        </p:nvSpPr>
        <p:spPr/>
        <p:txBody>
          <a:bodyPr/>
          <a:lstStyle/>
          <a:p>
            <a:pPr algn="l"/>
            <a:r>
              <a:rPr lang="en-US" dirty="0">
                <a:solidFill>
                  <a:srgbClr val="00B050"/>
                </a:solidFill>
              </a:rPr>
              <a:t>Sorting Algorithms</a:t>
            </a:r>
          </a:p>
        </p:txBody>
      </p:sp>
      <p:sp>
        <p:nvSpPr>
          <p:cNvPr id="3" name="Subtitle 2">
            <a:extLst>
              <a:ext uri="{FF2B5EF4-FFF2-40B4-BE49-F238E27FC236}">
                <a16:creationId xmlns="" xmlns:a16="http://schemas.microsoft.com/office/drawing/2014/main" id="{9EAD19A7-D9E8-E664-02C4-574C9F36DAD6}"/>
              </a:ext>
            </a:extLst>
          </p:cNvPr>
          <p:cNvSpPr>
            <a:spLocks noGrp="1"/>
          </p:cNvSpPr>
          <p:nvPr>
            <p:ph type="subTitle" idx="1"/>
          </p:nvPr>
        </p:nvSpPr>
        <p:spPr/>
        <p:txBody>
          <a:bodyPr/>
          <a:lstStyle/>
          <a:p>
            <a:pPr algn="l"/>
            <a:r>
              <a:rPr lang="en-US" dirty="0">
                <a:solidFill>
                  <a:schemeClr val="accent1"/>
                </a:solidFill>
              </a:rPr>
              <a:t>Quick Sort</a:t>
            </a:r>
          </a:p>
        </p:txBody>
      </p:sp>
    </p:spTree>
    <p:extLst>
      <p:ext uri="{BB962C8B-B14F-4D97-AF65-F5344CB8AC3E}">
        <p14:creationId xmlns:p14="http://schemas.microsoft.com/office/powerpoint/2010/main" val="130390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495DB3A-F383-8759-B4C6-A9E4CB2294B8}"/>
              </a:ext>
            </a:extLst>
          </p:cNvPr>
          <p:cNvSpPr>
            <a:spLocks noGrp="1" noChangeArrowheads="1"/>
          </p:cNvSpPr>
          <p:nvPr/>
        </p:nvSpPr>
        <p:spPr bwMode="auto">
          <a:xfrm>
            <a:off x="762837" y="372269"/>
            <a:ext cx="9333664"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a:lstStyle>
          <a:p>
            <a:pPr algn="l" eaLnBrk="1" hangingPunct="1"/>
            <a:r>
              <a:rPr lang="en-US" altLang="en-US" dirty="0">
                <a:latin typeface="Tahoma" panose="020B0604030504040204" pitchFamily="34" charset="0"/>
              </a:rPr>
              <a:t>Sorting algorithms</a:t>
            </a:r>
          </a:p>
        </p:txBody>
      </p:sp>
      <p:sp>
        <p:nvSpPr>
          <p:cNvPr id="3" name="Rectangle 2">
            <a:extLst>
              <a:ext uri="{FF2B5EF4-FFF2-40B4-BE49-F238E27FC236}">
                <a16:creationId xmlns="" xmlns:a16="http://schemas.microsoft.com/office/drawing/2014/main" id="{3B5345A7-431A-87D0-5CD5-E69C6FD52189}"/>
              </a:ext>
            </a:extLst>
          </p:cNvPr>
          <p:cNvSpPr>
            <a:spLocks noGrp="1" noChangeArrowheads="1"/>
          </p:cNvSpPr>
          <p:nvPr/>
        </p:nvSpPr>
        <p:spPr bwMode="auto">
          <a:xfrm>
            <a:off x="762836" y="1304131"/>
            <a:ext cx="9790864"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EB641B"/>
              </a:buClr>
              <a:buSzPct val="95000"/>
              <a:buFont typeface="Wingdings 2" panose="05020102010507070707" pitchFamily="18" charset="2"/>
              <a:buChar char=""/>
              <a:defRPr sz="2200" kern="1200">
                <a:solidFill>
                  <a:schemeClr val="tx1"/>
                </a:solidFill>
                <a:latin typeface="+mn-lt"/>
                <a:ea typeface="MS PGothic" panose="020B0600070205080204" pitchFamily="34" charset="-128"/>
                <a:cs typeface="ＭＳ Ｐゴシック" charset="0"/>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kern="1200">
                <a:solidFill>
                  <a:schemeClr val="tx1"/>
                </a:solidFill>
                <a:latin typeface="+mn-lt"/>
                <a:ea typeface="MS PGothic" panose="020B0600070205080204" pitchFamily="34" charset="-128"/>
                <a:cs typeface="+mn-cs"/>
              </a:defRPr>
            </a:lvl3pPr>
            <a:lvl4pPr marL="1187450" indent="-209550" algn="l" rtl="0" eaLnBrk="0" fontAlgn="base" hangingPunct="0">
              <a:spcBef>
                <a:spcPct val="20000"/>
              </a:spcBef>
              <a:spcAft>
                <a:spcPct val="0"/>
              </a:spcAft>
              <a:buClr>
                <a:srgbClr val="EB641B"/>
              </a:buClr>
              <a:buSzPct val="65000"/>
              <a:buFont typeface="Wingdings 2" panose="05020102010507070707" pitchFamily="18" charset="2"/>
              <a:buChar char=""/>
              <a:defRPr sz="1700" kern="1200">
                <a:solidFill>
                  <a:schemeClr val="tx1"/>
                </a:solidFill>
                <a:latin typeface="+mn-lt"/>
                <a:ea typeface="MS PGothic" panose="020B0600070205080204" pitchFamily="34" charset="-128"/>
                <a:cs typeface="+mn-cs"/>
              </a:defRPr>
            </a:lvl4pPr>
            <a:lvl5pPr marL="1462088" indent="-209550" algn="l" rtl="0" eaLnBrk="0" fontAlgn="base" hangingPunct="0">
              <a:spcBef>
                <a:spcPct val="20000"/>
              </a:spcBef>
              <a:spcAft>
                <a:spcPct val="0"/>
              </a:spcAft>
              <a:buClr>
                <a:srgbClr val="39639D"/>
              </a:buClr>
              <a:buSzPct val="65000"/>
              <a:buFont typeface="Wingdings 2" panose="05020102010507070707" pitchFamily="18" charset="2"/>
              <a:buChar char=""/>
              <a:defRPr sz="1700" kern="1200">
                <a:solidFill>
                  <a:schemeClr val="tx1"/>
                </a:solidFill>
                <a:latin typeface="+mn-lt"/>
                <a:ea typeface="MS PGothic" panose="020B0600070205080204" pitchFamily="34" charset="-128"/>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en-US" altLang="en-US" b="1" dirty="0" err="1">
                <a:latin typeface="Tahoma" panose="020B0604030504040204" pitchFamily="34" charset="0"/>
              </a:rPr>
              <a:t>bogo</a:t>
            </a:r>
            <a:r>
              <a:rPr lang="en-US" altLang="en-US" b="1" dirty="0">
                <a:latin typeface="Tahoma" panose="020B0604030504040204" pitchFamily="34" charset="0"/>
              </a:rPr>
              <a:t> sort</a:t>
            </a:r>
            <a:r>
              <a:rPr lang="en-US" altLang="en-US" dirty="0">
                <a:latin typeface="Tahoma" panose="020B0604030504040204" pitchFamily="34" charset="0"/>
              </a:rPr>
              <a:t>: shuffle and pray</a:t>
            </a:r>
          </a:p>
          <a:p>
            <a:pPr eaLnBrk="1" hangingPunct="1"/>
            <a:r>
              <a:rPr lang="en-US" altLang="en-US" b="1" dirty="0">
                <a:latin typeface="Tahoma" panose="020B0604030504040204" pitchFamily="34" charset="0"/>
              </a:rPr>
              <a:t>bubble sort</a:t>
            </a:r>
            <a:r>
              <a:rPr lang="en-US" altLang="en-US" dirty="0">
                <a:latin typeface="Tahoma" panose="020B0604030504040204" pitchFamily="34" charset="0"/>
              </a:rPr>
              <a:t>: swap adjacent pairs that are out of order</a:t>
            </a:r>
          </a:p>
          <a:p>
            <a:pPr eaLnBrk="1" hangingPunct="1"/>
            <a:r>
              <a:rPr lang="en-US" altLang="en-US" b="1" dirty="0">
                <a:latin typeface="Tahoma" panose="020B0604030504040204" pitchFamily="34" charset="0"/>
              </a:rPr>
              <a:t>selection sort</a:t>
            </a:r>
            <a:r>
              <a:rPr lang="en-US" altLang="en-US" dirty="0">
                <a:latin typeface="Tahoma" panose="020B0604030504040204" pitchFamily="34" charset="0"/>
              </a:rPr>
              <a:t>: look for the smallest element, move to front</a:t>
            </a:r>
          </a:p>
          <a:p>
            <a:pPr eaLnBrk="1" hangingPunct="1"/>
            <a:r>
              <a:rPr lang="en-US" altLang="en-US" b="1" dirty="0">
                <a:latin typeface="Tahoma" panose="020B0604030504040204" pitchFamily="34" charset="0"/>
              </a:rPr>
              <a:t>insertion sort</a:t>
            </a:r>
            <a:r>
              <a:rPr lang="en-US" altLang="en-US" dirty="0">
                <a:latin typeface="Tahoma" panose="020B0604030504040204" pitchFamily="34" charset="0"/>
              </a:rPr>
              <a:t>: build an increasingly large sorted front portion</a:t>
            </a:r>
          </a:p>
          <a:p>
            <a:pPr eaLnBrk="1" hangingPunct="1"/>
            <a:r>
              <a:rPr lang="en-US" altLang="en-US" b="1" dirty="0">
                <a:latin typeface="Tahoma" panose="020B0604030504040204" pitchFamily="34" charset="0"/>
              </a:rPr>
              <a:t>merge sort</a:t>
            </a:r>
            <a:r>
              <a:rPr lang="en-US" altLang="en-US" dirty="0">
                <a:latin typeface="Tahoma" panose="020B0604030504040204" pitchFamily="34" charset="0"/>
              </a:rPr>
              <a:t>: recursively divide the array in half and sort it</a:t>
            </a:r>
          </a:p>
          <a:p>
            <a:pPr eaLnBrk="1" hangingPunct="1"/>
            <a:r>
              <a:rPr lang="en-US" altLang="en-US" b="1" dirty="0">
                <a:latin typeface="Tahoma" panose="020B0604030504040204" pitchFamily="34" charset="0"/>
              </a:rPr>
              <a:t>heap sort</a:t>
            </a:r>
            <a:r>
              <a:rPr lang="en-US" altLang="en-US" dirty="0">
                <a:latin typeface="Tahoma" panose="020B0604030504040204" pitchFamily="34" charset="0"/>
              </a:rPr>
              <a:t>: place the values into a sorted tree structure</a:t>
            </a:r>
          </a:p>
          <a:p>
            <a:pPr eaLnBrk="1" hangingPunct="1"/>
            <a:r>
              <a:rPr lang="en-US" altLang="en-US" b="1" dirty="0">
                <a:latin typeface="Tahoma" panose="020B0604030504040204" pitchFamily="34" charset="0"/>
              </a:rPr>
              <a:t>quick sort</a:t>
            </a:r>
            <a:r>
              <a:rPr lang="en-US" altLang="en-US" dirty="0">
                <a:latin typeface="Tahoma" panose="020B0604030504040204" pitchFamily="34" charset="0"/>
              </a:rPr>
              <a:t>: recursively partition array based on a middle value</a:t>
            </a:r>
          </a:p>
          <a:p>
            <a:pPr eaLnBrk="1" hangingPunct="1"/>
            <a:endParaRPr lang="en-US" altLang="en-US" dirty="0">
              <a:latin typeface="Tahoma" panose="020B0604030504040204" pitchFamily="34" charset="0"/>
            </a:endParaRPr>
          </a:p>
          <a:p>
            <a:pPr eaLnBrk="1" hangingPunct="1">
              <a:buFontTx/>
              <a:buNone/>
            </a:pPr>
            <a:r>
              <a:rPr lang="en-US" altLang="en-US" dirty="0">
                <a:latin typeface="Tahoma" panose="020B0604030504040204" pitchFamily="34" charset="0"/>
              </a:rPr>
              <a:t>other specialized sorting algorithms:</a:t>
            </a:r>
          </a:p>
          <a:p>
            <a:pPr eaLnBrk="1" hangingPunct="1"/>
            <a:r>
              <a:rPr lang="en-US" altLang="en-US" b="1" dirty="0">
                <a:latin typeface="Tahoma" panose="020B0604030504040204" pitchFamily="34" charset="0"/>
              </a:rPr>
              <a:t>bucket sort</a:t>
            </a:r>
            <a:r>
              <a:rPr lang="en-US" altLang="en-US" dirty="0">
                <a:latin typeface="Tahoma" panose="020B0604030504040204" pitchFamily="34" charset="0"/>
              </a:rPr>
              <a:t>: cluster elements into smaller groups, sort them</a:t>
            </a:r>
          </a:p>
          <a:p>
            <a:pPr eaLnBrk="1" hangingPunct="1"/>
            <a:r>
              <a:rPr lang="en-US" altLang="en-US" b="1" dirty="0">
                <a:latin typeface="Tahoma" panose="020B0604030504040204" pitchFamily="34" charset="0"/>
              </a:rPr>
              <a:t>radix sort</a:t>
            </a:r>
            <a:r>
              <a:rPr lang="en-US" altLang="en-US" dirty="0">
                <a:latin typeface="Tahoma" panose="020B0604030504040204" pitchFamily="34" charset="0"/>
              </a:rPr>
              <a:t>: sort integers by last digit, then 2nd to last, then ...</a:t>
            </a:r>
          </a:p>
          <a:p>
            <a:pPr eaLnBrk="1" hangingPunct="1"/>
            <a:r>
              <a:rPr lang="en-US" altLang="en-US" dirty="0">
                <a:latin typeface="Tahoma" panose="020B0604030504040204" pitchFamily="34" charset="0"/>
              </a:rPr>
              <a:t>...</a:t>
            </a:r>
          </a:p>
        </p:txBody>
      </p:sp>
    </p:spTree>
    <p:extLst>
      <p:ext uri="{BB962C8B-B14F-4D97-AF65-F5344CB8AC3E}">
        <p14:creationId xmlns:p14="http://schemas.microsoft.com/office/powerpoint/2010/main" val="1643523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74E2C0-A86E-F06C-9DFD-EFEE8F44EFA5}"/>
              </a:ext>
            </a:extLst>
          </p:cNvPr>
          <p:cNvSpPr>
            <a:spLocks noGrp="1"/>
          </p:cNvSpPr>
          <p:nvPr>
            <p:ph type="title"/>
          </p:nvPr>
        </p:nvSpPr>
        <p:spPr>
          <a:xfrm>
            <a:off x="358588" y="1"/>
            <a:ext cx="11474824" cy="1006074"/>
          </a:xfrm>
        </p:spPr>
        <p:txBody>
          <a:bodyPr/>
          <a:lstStyle/>
          <a:p>
            <a:r>
              <a:rPr lang="en-IN" dirty="0"/>
              <a:t>Quick Sort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25CE1F3A-1D31-71A4-9F51-BE182021C317}"/>
                  </a:ext>
                </a:extLst>
              </p:cNvPr>
              <p:cNvSpPr>
                <a:spLocks noGrp="1"/>
              </p:cNvSpPr>
              <p:nvPr>
                <p:ph idx="1"/>
              </p:nvPr>
            </p:nvSpPr>
            <p:spPr>
              <a:xfrm>
                <a:off x="358588" y="1085531"/>
                <a:ext cx="11474824" cy="5176203"/>
              </a:xfrm>
            </p:spPr>
            <p:txBody>
              <a:bodyPr/>
              <a:lstStyle/>
              <a:p>
                <a:r>
                  <a:rPr lang="en-IN" dirty="0"/>
                  <a:t>Very popular sorting </a:t>
                </a:r>
                <a:r>
                  <a:rPr lang="en-IN" dirty="0" smtClean="0"/>
                  <a:t>algorithm</a:t>
                </a:r>
              </a:p>
              <a:p>
                <a14:m>
                  <m:oMath xmlns:m="http://schemas.openxmlformats.org/officeDocument/2006/math">
                    <m:r>
                      <a:rPr lang="en-US" i="1" smtClean="0">
                        <a:latin typeface="Cambria Math" panose="02040503050406030204" pitchFamily="18" charset="0"/>
                        <a:ea typeface="Cambria Math" panose="02040503050406030204" pitchFamily="18" charset="0"/>
                      </a:rPr>
                      <m:t>𝒪</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𝑁</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log</m:t>
                            </m:r>
                          </m:fName>
                          <m:e>
                            <m:r>
                              <a:rPr lang="en-IN" b="0" i="1" smtClean="0">
                                <a:latin typeface="Cambria Math" panose="02040503050406030204" pitchFamily="18" charset="0"/>
                                <a:ea typeface="Cambria Math" panose="02040503050406030204" pitchFamily="18" charset="0"/>
                              </a:rPr>
                              <m:t>𝑁</m:t>
                            </m:r>
                          </m:e>
                        </m:func>
                      </m:e>
                    </m:d>
                  </m:oMath>
                </a14:m>
                <a:r>
                  <a:rPr lang="en-US" dirty="0"/>
                  <a:t> time complexity but in practice faster than merge sort</a:t>
                </a:r>
              </a:p>
              <a:p>
                <a:r>
                  <a:rPr lang="en-IN" dirty="0"/>
                  <a:t>Like selection sort, merge sort lazily divides the array into two equal halves, sorts the halves recursively and then spends time merging them</a:t>
                </a:r>
              </a:p>
              <a:p>
                <a:r>
                  <a:rPr lang="en-IN" dirty="0"/>
                  <a:t>Quick sort is </a:t>
                </a:r>
                <a:r>
                  <a:rPr lang="en-IN" dirty="0">
                    <a:solidFill>
                      <a:srgbClr val="FF0000"/>
                    </a:solidFill>
                  </a:rPr>
                  <a:t>more careful in splitting </a:t>
                </a:r>
                <a:r>
                  <a:rPr lang="en-IN" dirty="0"/>
                  <a:t>the array so that </a:t>
                </a:r>
                <a:r>
                  <a:rPr lang="en-IN" dirty="0">
                    <a:solidFill>
                      <a:srgbClr val="FF0000"/>
                    </a:solidFill>
                  </a:rPr>
                  <a:t>no need for merging </a:t>
                </a:r>
                <a:r>
                  <a:rPr lang="en-IN" dirty="0"/>
                  <a:t>once the subarrays are sorted!</a:t>
                </a:r>
              </a:p>
              <a:p>
                <a:r>
                  <a:rPr lang="en-IN" dirty="0"/>
                  <a:t>Based on a cool trick known as </a:t>
                </a:r>
                <a:r>
                  <a:rPr lang="en-IN" i="1" dirty="0"/>
                  <a:t>partitioning</a:t>
                </a:r>
                <a:endParaRPr lang="en-IN" dirty="0"/>
              </a:p>
              <a:p>
                <a:r>
                  <a:rPr lang="en-IN" dirty="0"/>
                  <a:t>Analysis of quick sort is much more advanced – in worst case quicksort takes </a:t>
                </a:r>
                <a14:m>
                  <m:oMath xmlns:m="http://schemas.openxmlformats.org/officeDocument/2006/math">
                    <m:r>
                      <a:rPr lang="en-IN" i="1" smtClean="0">
                        <a:latin typeface="Cambria Math" panose="02040503050406030204" pitchFamily="18" charset="0"/>
                        <a:ea typeface="Cambria Math" panose="02040503050406030204" pitchFamily="18" charset="0"/>
                      </a:rPr>
                      <m:t>𝒪</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𝑁</m:t>
                            </m:r>
                          </m:e>
                          <m:sup>
                            <m:r>
                              <a:rPr lang="en-IN" b="0" i="1" smtClean="0">
                                <a:latin typeface="Cambria Math" panose="02040503050406030204" pitchFamily="18" charset="0"/>
                                <a:ea typeface="Cambria Math" panose="02040503050406030204" pitchFamily="18" charset="0"/>
                              </a:rPr>
                              <m:t>2</m:t>
                            </m:r>
                          </m:sup>
                        </m:sSup>
                      </m:e>
                    </m:d>
                  </m:oMath>
                </a14:m>
                <a:r>
                  <a:rPr lang="en-US" dirty="0"/>
                  <a:t> time but this happens very </a:t>
                </a:r>
                <a:r>
                  <a:rPr lang="en-US" dirty="0" err="1"/>
                  <a:t>very</a:t>
                </a:r>
                <a:r>
                  <a:rPr lang="en-US" dirty="0"/>
                  <a:t> rarely.</a:t>
                </a:r>
              </a:p>
              <a:p>
                <a:r>
                  <a:rPr lang="en-US" dirty="0"/>
                  <a:t>On average quicksort enjoys </a:t>
                </a:r>
                <a14:m>
                  <m:oMath xmlns:m="http://schemas.openxmlformats.org/officeDocument/2006/math">
                    <m:r>
                      <a:rPr lang="en-US" i="1" smtClean="0">
                        <a:latin typeface="Cambria Math" panose="02040503050406030204" pitchFamily="18" charset="0"/>
                        <a:ea typeface="Cambria Math" panose="02040503050406030204" pitchFamily="18" charset="0"/>
                      </a:rPr>
                      <m:t>𝒪</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𝑁</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log</m:t>
                            </m:r>
                          </m:fName>
                          <m:e>
                            <m:r>
                              <a:rPr lang="en-IN" b="0" i="1" smtClean="0">
                                <a:latin typeface="Cambria Math" panose="02040503050406030204" pitchFamily="18" charset="0"/>
                                <a:ea typeface="Cambria Math" panose="02040503050406030204" pitchFamily="18" charset="0"/>
                              </a:rPr>
                              <m:t>𝑁</m:t>
                            </m:r>
                          </m:e>
                        </m:func>
                      </m:e>
                    </m:d>
                  </m:oMath>
                </a14:m>
                <a:r>
                  <a:rPr lang="en-US" dirty="0"/>
                  <a:t> time complexity</a:t>
                </a:r>
              </a:p>
              <a:p>
                <a:endParaRPr lang="en-US" dirty="0"/>
              </a:p>
            </p:txBody>
          </p:sp>
        </mc:Choice>
        <mc:Fallback xmlns="">
          <p:sp>
            <p:nvSpPr>
              <p:cNvPr id="3" name="Content Placeholder 2">
                <a:extLst>
                  <a:ext uri="{FF2B5EF4-FFF2-40B4-BE49-F238E27FC236}">
                    <a16:creationId xmlns:a16="http://schemas.microsoft.com/office/drawing/2014/main" xmlns="" xmlns:a14="http://schemas.microsoft.com/office/drawing/2010/main" id="{25CE1F3A-1D31-71A4-9F51-BE182021C317}"/>
                  </a:ext>
                </a:extLst>
              </p:cNvPr>
              <p:cNvSpPr>
                <a:spLocks noGrp="1" noRot="1" noChangeAspect="1" noMove="1" noResize="1" noEditPoints="1" noAdjustHandles="1" noChangeArrowheads="1" noChangeShapeType="1" noTextEdit="1"/>
              </p:cNvSpPr>
              <p:nvPr>
                <p:ph idx="1"/>
              </p:nvPr>
            </p:nvSpPr>
            <p:spPr>
              <a:xfrm>
                <a:off x="358588" y="1085531"/>
                <a:ext cx="11474824" cy="5176203"/>
              </a:xfrm>
              <a:blipFill rotWithShape="0">
                <a:blip r:embed="rId2"/>
                <a:stretch>
                  <a:fillRect l="-956" t="-1885" r="-1328"/>
                </a:stretch>
              </a:blipFill>
            </p:spPr>
            <p:txBody>
              <a:bodyPr/>
              <a:lstStyle/>
              <a:p>
                <a:r>
                  <a:rPr lang="en-US">
                    <a:noFill/>
                  </a:rPr>
                  <a:t> </a:t>
                </a:r>
              </a:p>
            </p:txBody>
          </p:sp>
        </mc:Fallback>
      </mc:AlternateContent>
      <p:sp>
        <p:nvSpPr>
          <p:cNvPr id="4" name="Footer Placeholder 4">
            <a:extLst>
              <a:ext uri="{FF2B5EF4-FFF2-40B4-BE49-F238E27FC236}">
                <a16:creationId xmlns="" xmlns:a16="http://schemas.microsoft.com/office/drawing/2014/main" id="{5571425A-B470-8D14-93D4-D3CDC424C718}"/>
              </a:ext>
            </a:extLst>
          </p:cNvPr>
          <p:cNvSpPr>
            <a:spLocks noGrp="1"/>
          </p:cNvSpPr>
          <p:nvPr>
            <p:ph type="ftr" sz="quarter" idx="11"/>
          </p:nvPr>
        </p:nvSpPr>
        <p:spPr>
          <a:xfrm>
            <a:off x="1945341" y="6356350"/>
            <a:ext cx="9412941" cy="365125"/>
          </a:xfrm>
        </p:spPr>
        <p:txBody>
          <a:bodyPr/>
          <a:lstStyle/>
          <a:p>
            <a:endParaRPr lang="en-US" dirty="0"/>
          </a:p>
        </p:txBody>
      </p:sp>
      <p:sp>
        <p:nvSpPr>
          <p:cNvPr id="5" name="Slide Number Placeholder 5">
            <a:extLst>
              <a:ext uri="{FF2B5EF4-FFF2-40B4-BE49-F238E27FC236}">
                <a16:creationId xmlns="" xmlns:a16="http://schemas.microsoft.com/office/drawing/2014/main" id="{F4057CB9-20B1-5DB0-50C8-43759973F248}"/>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30</a:t>
            </a:fld>
            <a:endParaRPr lang="en-US" dirty="0"/>
          </a:p>
        </p:txBody>
      </p:sp>
    </p:spTree>
    <p:extLst>
      <p:ext uri="{BB962C8B-B14F-4D97-AF65-F5344CB8AC3E}">
        <p14:creationId xmlns:p14="http://schemas.microsoft.com/office/powerpoint/2010/main" val="152647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31A6BD-E86A-790C-87AF-474D7ACF2159}"/>
              </a:ext>
            </a:extLst>
          </p:cNvPr>
          <p:cNvSpPr>
            <a:spLocks noGrp="1"/>
          </p:cNvSpPr>
          <p:nvPr>
            <p:ph type="title"/>
          </p:nvPr>
        </p:nvSpPr>
        <p:spPr>
          <a:xfrm>
            <a:off x="358588" y="1"/>
            <a:ext cx="11474824" cy="1006074"/>
          </a:xfrm>
        </p:spPr>
        <p:txBody>
          <a:bodyPr/>
          <a:lstStyle/>
          <a:p>
            <a:r>
              <a:rPr lang="en-IN" dirty="0"/>
              <a:t>The Partition Technique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93C3909A-2540-B9A0-E12D-51401C5692E8}"/>
                  </a:ext>
                </a:extLst>
              </p:cNvPr>
              <p:cNvSpPr>
                <a:spLocks noGrp="1"/>
              </p:cNvSpPr>
              <p:nvPr>
                <p:ph idx="1"/>
              </p:nvPr>
            </p:nvSpPr>
            <p:spPr>
              <a:xfrm>
                <a:off x="358588" y="1085531"/>
                <a:ext cx="11833412" cy="5635944"/>
              </a:xfrm>
            </p:spPr>
            <p:txBody>
              <a:bodyPr>
                <a:normAutofit/>
              </a:bodyPr>
              <a:lstStyle/>
              <a:p>
                <a:r>
                  <a:rPr lang="en-IN" dirty="0"/>
                  <a:t>Given array </a:t>
                </a:r>
                <a14:m>
                  <m:oMath xmlns:m="http://schemas.openxmlformats.org/officeDocument/2006/math">
                    <m:r>
                      <m:rPr>
                        <m:sty m:val="p"/>
                      </m:rPr>
                      <a:rPr lang="en-IN" b="0" i="0" smtClean="0">
                        <a:latin typeface="Cambria Math" panose="02040503050406030204" pitchFamily="18" charset="0"/>
                      </a:rPr>
                      <m:t>int</m:t>
                    </m:r>
                    <m:r>
                      <a:rPr lang="en-IN" b="0" i="0" smtClean="0">
                        <a:latin typeface="Cambria Math" panose="02040503050406030204" pitchFamily="18" charset="0"/>
                      </a:rPr>
                      <m:t> </m:t>
                    </m:r>
                    <m:r>
                      <a:rPr lang="en-IN" b="0" i="1" smtClean="0">
                        <a:latin typeface="Cambria Math" panose="02040503050406030204" pitchFamily="18" charset="0"/>
                      </a:rPr>
                      <m:t>𝑎</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𝑁</m:t>
                        </m:r>
                      </m:e>
                    </m:d>
                  </m:oMath>
                </a14:m>
                <a:r>
                  <a:rPr lang="en-US" dirty="0"/>
                  <a:t> and any element of the array </a:t>
                </a:r>
                <a14:m>
                  <m:oMath xmlns:m="http://schemas.openxmlformats.org/officeDocument/2006/math">
                    <m:r>
                      <a:rPr lang="en-IN" b="0" i="1" smtClean="0">
                        <a:latin typeface="Cambria Math" panose="02040503050406030204" pitchFamily="18" charset="0"/>
                      </a:rPr>
                      <m:t>𝑝</m:t>
                    </m:r>
                  </m:oMath>
                </a14:m>
                <a:r>
                  <a:rPr lang="en-US" dirty="0"/>
                  <a:t> (called pivot)</a:t>
                </a:r>
              </a:p>
              <a:p>
                <a:r>
                  <a:rPr lang="en-IN" dirty="0"/>
                  <a:t>Create a new array </a:t>
                </a:r>
                <a14:m>
                  <m:oMath xmlns:m="http://schemas.openxmlformats.org/officeDocument/2006/math">
                    <m:r>
                      <m:rPr>
                        <m:sty m:val="p"/>
                      </m:rPr>
                      <a:rPr lang="en-IN" b="0" i="0" smtClean="0">
                        <a:latin typeface="Cambria Math" panose="02040503050406030204" pitchFamily="18" charset="0"/>
                      </a:rPr>
                      <m:t>int</m:t>
                    </m:r>
                    <m:r>
                      <a:rPr lang="en-IN" b="0" i="0" smtClean="0">
                        <a:latin typeface="Cambria Math" panose="02040503050406030204" pitchFamily="18" charset="0"/>
                      </a:rPr>
                      <m:t> </m:t>
                    </m:r>
                    <m:r>
                      <a:rPr lang="en-IN" b="0" i="1" smtClean="0">
                        <a:latin typeface="Cambria Math" panose="02040503050406030204" pitchFamily="18" charset="0"/>
                      </a:rPr>
                      <m:t>𝑏</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𝑁</m:t>
                        </m:r>
                      </m:e>
                    </m:d>
                  </m:oMath>
                </a14:m>
                <a:r>
                  <a:rPr lang="en-US" dirty="0"/>
                  <a:t> which is arranged as follows</a:t>
                </a:r>
                <a:br>
                  <a:rPr lang="en-US" dirty="0"/>
                </a:br>
                <a14:m>
                  <m:oMath xmlns:m="http://schemas.openxmlformats.org/officeDocument/2006/math">
                    <m:d>
                      <m:dPr>
                        <m:begChr m:val="["/>
                        <m:endChr m:val="]"/>
                        <m:ctrlPr>
                          <a:rPr lang="en-IN" b="0" i="1" smtClean="0">
                            <a:latin typeface="Cambria Math" panose="02040503050406030204" pitchFamily="18" charset="0"/>
                          </a:rPr>
                        </m:ctrlPr>
                      </m:dPr>
                      <m:e>
                        <m:r>
                          <m:rPr>
                            <m:sty m:val="p"/>
                          </m:rPr>
                          <a:rPr lang="en-IN" b="0" i="0" smtClean="0">
                            <a:latin typeface="Cambria Math" panose="02040503050406030204" pitchFamily="18" charset="0"/>
                          </a:rPr>
                          <m:t>elements</m:t>
                        </m:r>
                        <m:r>
                          <a:rPr lang="en-IN" b="0" i="0" smtClean="0">
                            <a:latin typeface="Cambria Math" panose="02040503050406030204" pitchFamily="18" charset="0"/>
                          </a:rPr>
                          <m:t> </m:t>
                        </m:r>
                        <m:r>
                          <m:rPr>
                            <m:sty m:val="p"/>
                          </m:rPr>
                          <a:rPr lang="en-IN" b="0" i="0" smtClean="0">
                            <a:latin typeface="Cambria Math" panose="02040503050406030204" pitchFamily="18" charset="0"/>
                          </a:rPr>
                          <m:t>of</m:t>
                        </m:r>
                        <m:r>
                          <a:rPr lang="en-IN" b="0" i="0" smtClean="0">
                            <a:latin typeface="Cambria Math" panose="02040503050406030204" pitchFamily="18" charset="0"/>
                          </a:rPr>
                          <m:t> </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  </m:t>
                        </m:r>
                        <m:r>
                          <m:rPr>
                            <m:sty m:val="p"/>
                          </m:rPr>
                          <a:rPr lang="en-IN" b="0" i="0" smtClean="0">
                            <a:latin typeface="Cambria Math" panose="02040503050406030204" pitchFamily="18" charset="0"/>
                          </a:rPr>
                          <m:t>elements</m:t>
                        </m:r>
                        <m:r>
                          <a:rPr lang="en-IN" b="0" i="0" smtClean="0">
                            <a:latin typeface="Cambria Math" panose="02040503050406030204" pitchFamily="18" charset="0"/>
                          </a:rPr>
                          <m:t> </m:t>
                        </m:r>
                        <m:r>
                          <m:rPr>
                            <m:sty m:val="p"/>
                          </m:rPr>
                          <a:rPr lang="en-IN" b="0" i="0" smtClean="0">
                            <a:latin typeface="Cambria Math" panose="02040503050406030204" pitchFamily="18" charset="0"/>
                          </a:rPr>
                          <m:t>of</m:t>
                        </m:r>
                        <m:r>
                          <a:rPr lang="en-IN" b="0" i="0" smtClean="0">
                            <a:latin typeface="Cambria Math" panose="02040503050406030204" pitchFamily="18" charset="0"/>
                          </a:rPr>
                          <m:t> </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𝑝</m:t>
                        </m:r>
                      </m:e>
                    </m:d>
                  </m:oMath>
                </a14:m>
                <a:endParaRPr lang="en-US" dirty="0"/>
              </a:p>
              <a:p>
                <a:endParaRPr lang="en-IN" dirty="0"/>
              </a:p>
              <a:p>
                <a:endParaRPr lang="en-IN" dirty="0"/>
              </a:p>
              <a:p>
                <a:endParaRPr lang="en-IN" dirty="0"/>
              </a:p>
              <a:p>
                <a:endParaRPr lang="en-IN" dirty="0"/>
              </a:p>
              <a:p>
                <a:endParaRPr lang="en-IN" dirty="0"/>
              </a:p>
              <a:p>
                <a:endParaRPr lang="en-IN" dirty="0"/>
              </a:p>
              <a:p>
                <a:r>
                  <a:rPr lang="en-IN" dirty="0"/>
                  <a:t>Notice that left and right halves are not sorted yet! </a:t>
                </a:r>
                <a:r>
                  <a:rPr lang="en-IN" dirty="0">
                    <a:sym typeface="Wingdings" panose="05000000000000000000" pitchFamily="2" charset="2"/>
                  </a:rPr>
                  <a:t></a:t>
                </a:r>
                <a:endParaRPr lang="en-IN" dirty="0"/>
              </a:p>
              <a:p>
                <a:r>
                  <a:rPr lang="en-IN" dirty="0"/>
                  <a:t>Also, the two halves are not balanced (of same size) either </a:t>
                </a:r>
                <a:r>
                  <a:rPr lang="en-IN" dirty="0">
                    <a:sym typeface="Wingdings" panose="05000000000000000000" pitchFamily="2" charset="2"/>
                  </a:rPr>
                  <a:t></a:t>
                </a:r>
                <a:endParaRPr lang="en-US" dirty="0"/>
              </a:p>
            </p:txBody>
          </p:sp>
        </mc:Choice>
        <mc:Fallback xmlns="">
          <p:sp>
            <p:nvSpPr>
              <p:cNvPr id="3" name="Content Placeholder 2">
                <a:extLst>
                  <a:ext uri="{FF2B5EF4-FFF2-40B4-BE49-F238E27FC236}">
                    <a16:creationId xmlns:a16="http://schemas.microsoft.com/office/drawing/2014/main" id="{93C3909A-2540-B9A0-E12D-51401C5692E8}"/>
                  </a:ext>
                </a:extLst>
              </p:cNvPr>
              <p:cNvSpPr>
                <a:spLocks noGrp="1" noRot="1" noChangeAspect="1" noMove="1" noResize="1" noEditPoints="1" noAdjustHandles="1" noChangeArrowheads="1" noChangeShapeType="1" noTextEdit="1"/>
              </p:cNvSpPr>
              <p:nvPr>
                <p:ph idx="1"/>
              </p:nvPr>
            </p:nvSpPr>
            <p:spPr>
              <a:xfrm>
                <a:off x="358588" y="1085531"/>
                <a:ext cx="11833412" cy="5635944"/>
              </a:xfrm>
              <a:blipFill>
                <a:blip r:embed="rId2"/>
                <a:stretch>
                  <a:fillRect l="-927" t="-1730"/>
                </a:stretch>
              </a:blipFill>
            </p:spPr>
            <p:txBody>
              <a:bodyPr/>
              <a:lstStyle/>
              <a:p>
                <a:r>
                  <a:rPr lang="en-US">
                    <a:noFill/>
                  </a:rPr>
                  <a:t> </a:t>
                </a:r>
              </a:p>
            </p:txBody>
          </p:sp>
        </mc:Fallback>
      </mc:AlternateContent>
      <p:sp>
        <p:nvSpPr>
          <p:cNvPr id="4" name="Footer Placeholder 4">
            <a:extLst>
              <a:ext uri="{FF2B5EF4-FFF2-40B4-BE49-F238E27FC236}">
                <a16:creationId xmlns="" xmlns:a16="http://schemas.microsoft.com/office/drawing/2014/main" id="{8CA4727E-AA08-1074-6E53-7EF33847124A}"/>
              </a:ext>
            </a:extLst>
          </p:cNvPr>
          <p:cNvSpPr>
            <a:spLocks noGrp="1"/>
          </p:cNvSpPr>
          <p:nvPr>
            <p:ph type="ftr" sz="quarter" idx="11"/>
          </p:nvPr>
        </p:nvSpPr>
        <p:spPr>
          <a:xfrm>
            <a:off x="1945341" y="6356350"/>
            <a:ext cx="9412941" cy="365125"/>
          </a:xfrm>
        </p:spPr>
        <p:txBody>
          <a:bodyPr/>
          <a:lstStyle/>
          <a:p>
            <a:endParaRPr lang="en-US" dirty="0"/>
          </a:p>
        </p:txBody>
      </p:sp>
      <p:sp>
        <p:nvSpPr>
          <p:cNvPr id="5" name="Slide Number Placeholder 5">
            <a:extLst>
              <a:ext uri="{FF2B5EF4-FFF2-40B4-BE49-F238E27FC236}">
                <a16:creationId xmlns="" xmlns:a16="http://schemas.microsoft.com/office/drawing/2014/main" id="{A365DEB7-6A33-C73B-7549-11013FC7CF76}"/>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31</a:t>
            </a:fld>
            <a:endParaRPr lang="en-US" dirty="0"/>
          </a:p>
        </p:txBody>
      </p:sp>
      <p:grpSp>
        <p:nvGrpSpPr>
          <p:cNvPr id="6" name="Group 5">
            <a:extLst>
              <a:ext uri="{FF2B5EF4-FFF2-40B4-BE49-F238E27FC236}">
                <a16:creationId xmlns="" xmlns:a16="http://schemas.microsoft.com/office/drawing/2014/main" id="{DD9639C0-0A77-27D7-4497-5C816F6B5BB4}"/>
              </a:ext>
            </a:extLst>
          </p:cNvPr>
          <p:cNvGrpSpPr/>
          <p:nvPr/>
        </p:nvGrpSpPr>
        <p:grpSpPr>
          <a:xfrm>
            <a:off x="358588" y="3192370"/>
            <a:ext cx="11474824" cy="567891"/>
            <a:chOff x="358588" y="1006075"/>
            <a:chExt cx="11474824" cy="567891"/>
          </a:xfrm>
        </p:grpSpPr>
        <p:sp>
          <p:nvSpPr>
            <p:cNvPr id="7" name="Rectangle 6">
              <a:extLst>
                <a:ext uri="{FF2B5EF4-FFF2-40B4-BE49-F238E27FC236}">
                  <a16:creationId xmlns="" xmlns:a16="http://schemas.microsoft.com/office/drawing/2014/main" id="{AC15FA31-0148-63CF-7C78-3E03226B50C7}"/>
                </a:ext>
              </a:extLst>
            </p:cNvPr>
            <p:cNvSpPr/>
            <p:nvPr/>
          </p:nvSpPr>
          <p:spPr>
            <a:xfrm>
              <a:off x="35858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8" name="Rectangle 7">
              <a:extLst>
                <a:ext uri="{FF2B5EF4-FFF2-40B4-BE49-F238E27FC236}">
                  <a16:creationId xmlns="" xmlns:a16="http://schemas.microsoft.com/office/drawing/2014/main" id="{BB5D6AC5-008D-6AA3-DF60-B6D489F451B8}"/>
                </a:ext>
              </a:extLst>
            </p:cNvPr>
            <p:cNvSpPr/>
            <p:nvPr/>
          </p:nvSpPr>
          <p:spPr>
            <a:xfrm>
              <a:off x="108571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9" name="Rectangle 8">
              <a:extLst>
                <a:ext uri="{FF2B5EF4-FFF2-40B4-BE49-F238E27FC236}">
                  <a16:creationId xmlns="" xmlns:a16="http://schemas.microsoft.com/office/drawing/2014/main" id="{6BD4754C-61A6-9E22-0514-84CBF24BBD05}"/>
                </a:ext>
              </a:extLst>
            </p:cNvPr>
            <p:cNvSpPr/>
            <p:nvPr/>
          </p:nvSpPr>
          <p:spPr>
            <a:xfrm>
              <a:off x="181284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10" name="Rectangle 9">
              <a:extLst>
                <a:ext uri="{FF2B5EF4-FFF2-40B4-BE49-F238E27FC236}">
                  <a16:creationId xmlns="" xmlns:a16="http://schemas.microsoft.com/office/drawing/2014/main" id="{1342304A-8000-BE18-47F2-64CED9676978}"/>
                </a:ext>
              </a:extLst>
            </p:cNvPr>
            <p:cNvSpPr/>
            <p:nvPr/>
          </p:nvSpPr>
          <p:spPr>
            <a:xfrm>
              <a:off x="253997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11" name="Rectangle 10">
              <a:extLst>
                <a:ext uri="{FF2B5EF4-FFF2-40B4-BE49-F238E27FC236}">
                  <a16:creationId xmlns="" xmlns:a16="http://schemas.microsoft.com/office/drawing/2014/main" id="{8FBEF2BA-7762-7507-1991-92398E27EE97}"/>
                </a:ext>
              </a:extLst>
            </p:cNvPr>
            <p:cNvSpPr/>
            <p:nvPr/>
          </p:nvSpPr>
          <p:spPr>
            <a:xfrm>
              <a:off x="326710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2" name="Rectangle 11">
              <a:extLst>
                <a:ext uri="{FF2B5EF4-FFF2-40B4-BE49-F238E27FC236}">
                  <a16:creationId xmlns="" xmlns:a16="http://schemas.microsoft.com/office/drawing/2014/main" id="{B71829DE-966E-2498-4A34-1F75F74EE59F}"/>
                </a:ext>
              </a:extLst>
            </p:cNvPr>
            <p:cNvSpPr/>
            <p:nvPr/>
          </p:nvSpPr>
          <p:spPr>
            <a:xfrm>
              <a:off x="3994233"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13" name="Rectangle 12">
              <a:extLst>
                <a:ext uri="{FF2B5EF4-FFF2-40B4-BE49-F238E27FC236}">
                  <a16:creationId xmlns="" xmlns:a16="http://schemas.microsoft.com/office/drawing/2014/main" id="{4D9CBA9C-6642-8DC9-643D-9FCDC92CCAD6}"/>
                </a:ext>
              </a:extLst>
            </p:cNvPr>
            <p:cNvSpPr/>
            <p:nvPr/>
          </p:nvSpPr>
          <p:spPr>
            <a:xfrm>
              <a:off x="4721362"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4" name="Rectangle 13">
              <a:extLst>
                <a:ext uri="{FF2B5EF4-FFF2-40B4-BE49-F238E27FC236}">
                  <a16:creationId xmlns="" xmlns:a16="http://schemas.microsoft.com/office/drawing/2014/main" id="{3FF6A644-3ECE-D7AA-C00E-87E77BF69533}"/>
                </a:ext>
              </a:extLst>
            </p:cNvPr>
            <p:cNvSpPr/>
            <p:nvPr/>
          </p:nvSpPr>
          <p:spPr>
            <a:xfrm>
              <a:off x="544849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15" name="Rectangle 14">
              <a:extLst>
                <a:ext uri="{FF2B5EF4-FFF2-40B4-BE49-F238E27FC236}">
                  <a16:creationId xmlns="" xmlns:a16="http://schemas.microsoft.com/office/drawing/2014/main" id="{681B3F15-42B4-8F26-9BA9-F6093E65692D}"/>
                </a:ext>
              </a:extLst>
            </p:cNvPr>
            <p:cNvSpPr/>
            <p:nvPr/>
          </p:nvSpPr>
          <p:spPr>
            <a:xfrm>
              <a:off x="6175620"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6" name="Rectangle 15">
              <a:extLst>
                <a:ext uri="{FF2B5EF4-FFF2-40B4-BE49-F238E27FC236}">
                  <a16:creationId xmlns="" xmlns:a16="http://schemas.microsoft.com/office/drawing/2014/main" id="{5A252C8D-1794-BABE-6A5B-7A898480F297}"/>
                </a:ext>
              </a:extLst>
            </p:cNvPr>
            <p:cNvSpPr/>
            <p:nvPr/>
          </p:nvSpPr>
          <p:spPr>
            <a:xfrm>
              <a:off x="6902749"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17" name="Rectangle 16">
              <a:extLst>
                <a:ext uri="{FF2B5EF4-FFF2-40B4-BE49-F238E27FC236}">
                  <a16:creationId xmlns="" xmlns:a16="http://schemas.microsoft.com/office/drawing/2014/main" id="{160B1FF9-6A6D-03A4-85AD-C1DB000A24F7}"/>
                </a:ext>
              </a:extLst>
            </p:cNvPr>
            <p:cNvSpPr/>
            <p:nvPr/>
          </p:nvSpPr>
          <p:spPr>
            <a:xfrm>
              <a:off x="762987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18" name="Rectangle 17">
              <a:extLst>
                <a:ext uri="{FF2B5EF4-FFF2-40B4-BE49-F238E27FC236}">
                  <a16:creationId xmlns="" xmlns:a16="http://schemas.microsoft.com/office/drawing/2014/main" id="{5695455D-C20E-C594-F49F-E64759A57543}"/>
                </a:ext>
              </a:extLst>
            </p:cNvPr>
            <p:cNvSpPr/>
            <p:nvPr/>
          </p:nvSpPr>
          <p:spPr>
            <a:xfrm>
              <a:off x="835700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9" name="Rectangle 18">
              <a:extLst>
                <a:ext uri="{FF2B5EF4-FFF2-40B4-BE49-F238E27FC236}">
                  <a16:creationId xmlns="" xmlns:a16="http://schemas.microsoft.com/office/drawing/2014/main" id="{1AA3EDC2-30C3-014F-6585-67AA7ACAEC21}"/>
                </a:ext>
              </a:extLst>
            </p:cNvPr>
            <p:cNvSpPr/>
            <p:nvPr/>
          </p:nvSpPr>
          <p:spPr>
            <a:xfrm>
              <a:off x="908413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0" name="Rectangle 19">
              <a:extLst>
                <a:ext uri="{FF2B5EF4-FFF2-40B4-BE49-F238E27FC236}">
                  <a16:creationId xmlns="" xmlns:a16="http://schemas.microsoft.com/office/drawing/2014/main" id="{5AFEB3C8-B88F-25CE-EC51-23B60D62F7C4}"/>
                </a:ext>
              </a:extLst>
            </p:cNvPr>
            <p:cNvSpPr/>
            <p:nvPr/>
          </p:nvSpPr>
          <p:spPr>
            <a:xfrm>
              <a:off x="981126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1" name="Rectangle 20">
              <a:extLst>
                <a:ext uri="{FF2B5EF4-FFF2-40B4-BE49-F238E27FC236}">
                  <a16:creationId xmlns="" xmlns:a16="http://schemas.microsoft.com/office/drawing/2014/main" id="{59390080-99FA-336D-478D-721AE757C169}"/>
                </a:ext>
              </a:extLst>
            </p:cNvPr>
            <p:cNvSpPr/>
            <p:nvPr/>
          </p:nvSpPr>
          <p:spPr>
            <a:xfrm>
              <a:off x="1053839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22" name="Rectangle 21">
              <a:extLst>
                <a:ext uri="{FF2B5EF4-FFF2-40B4-BE49-F238E27FC236}">
                  <a16:creationId xmlns="" xmlns:a16="http://schemas.microsoft.com/office/drawing/2014/main" id="{F9E984BE-5751-2CD8-C716-DC5808A3F9DC}"/>
                </a:ext>
              </a:extLst>
            </p:cNvPr>
            <p:cNvSpPr/>
            <p:nvPr/>
          </p:nvSpPr>
          <p:spPr>
            <a:xfrm>
              <a:off x="1126552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grpSp>
      <p:grpSp>
        <p:nvGrpSpPr>
          <p:cNvPr id="23" name="Group 22">
            <a:extLst>
              <a:ext uri="{FF2B5EF4-FFF2-40B4-BE49-F238E27FC236}">
                <a16:creationId xmlns="" xmlns:a16="http://schemas.microsoft.com/office/drawing/2014/main" id="{1DD7190A-5C8E-84CC-9BCA-B5F8FA34D9A6}"/>
              </a:ext>
            </a:extLst>
          </p:cNvPr>
          <p:cNvGrpSpPr/>
          <p:nvPr/>
        </p:nvGrpSpPr>
        <p:grpSpPr>
          <a:xfrm>
            <a:off x="358588" y="4615814"/>
            <a:ext cx="11474824" cy="567891"/>
            <a:chOff x="358588" y="1006075"/>
            <a:chExt cx="11474824" cy="567891"/>
          </a:xfrm>
        </p:grpSpPr>
        <p:sp>
          <p:nvSpPr>
            <p:cNvPr id="24" name="Rectangle 23">
              <a:extLst>
                <a:ext uri="{FF2B5EF4-FFF2-40B4-BE49-F238E27FC236}">
                  <a16:creationId xmlns="" xmlns:a16="http://schemas.microsoft.com/office/drawing/2014/main" id="{5A287AB2-2D49-DCBE-B9E7-A1EF343E92EF}"/>
                </a:ext>
              </a:extLst>
            </p:cNvPr>
            <p:cNvSpPr/>
            <p:nvPr/>
          </p:nvSpPr>
          <p:spPr>
            <a:xfrm>
              <a:off x="35858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5" name="Rectangle 24">
              <a:extLst>
                <a:ext uri="{FF2B5EF4-FFF2-40B4-BE49-F238E27FC236}">
                  <a16:creationId xmlns="" xmlns:a16="http://schemas.microsoft.com/office/drawing/2014/main" id="{9DCA816B-6B31-ADC4-6509-82C2585A3083}"/>
                </a:ext>
              </a:extLst>
            </p:cNvPr>
            <p:cNvSpPr/>
            <p:nvPr/>
          </p:nvSpPr>
          <p:spPr>
            <a:xfrm>
              <a:off x="108571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6" name="Rectangle 25">
              <a:extLst>
                <a:ext uri="{FF2B5EF4-FFF2-40B4-BE49-F238E27FC236}">
                  <a16:creationId xmlns="" xmlns:a16="http://schemas.microsoft.com/office/drawing/2014/main" id="{B126EA63-0FC3-AE49-199E-FBC827C2549D}"/>
                </a:ext>
              </a:extLst>
            </p:cNvPr>
            <p:cNvSpPr/>
            <p:nvPr/>
          </p:nvSpPr>
          <p:spPr>
            <a:xfrm>
              <a:off x="181284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7" name="Rectangle 26">
              <a:extLst>
                <a:ext uri="{FF2B5EF4-FFF2-40B4-BE49-F238E27FC236}">
                  <a16:creationId xmlns="" xmlns:a16="http://schemas.microsoft.com/office/drawing/2014/main" id="{A3ABE5AD-F60A-D6F9-A2D7-7385FF795412}"/>
                </a:ext>
              </a:extLst>
            </p:cNvPr>
            <p:cNvSpPr/>
            <p:nvPr/>
          </p:nvSpPr>
          <p:spPr>
            <a:xfrm>
              <a:off x="253997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8" name="Rectangle 27">
              <a:extLst>
                <a:ext uri="{FF2B5EF4-FFF2-40B4-BE49-F238E27FC236}">
                  <a16:creationId xmlns="" xmlns:a16="http://schemas.microsoft.com/office/drawing/2014/main" id="{6E6C285F-248E-2F90-BD0B-3A0E8BA36320}"/>
                </a:ext>
              </a:extLst>
            </p:cNvPr>
            <p:cNvSpPr/>
            <p:nvPr/>
          </p:nvSpPr>
          <p:spPr>
            <a:xfrm>
              <a:off x="326710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9" name="Rectangle 28">
              <a:extLst>
                <a:ext uri="{FF2B5EF4-FFF2-40B4-BE49-F238E27FC236}">
                  <a16:creationId xmlns="" xmlns:a16="http://schemas.microsoft.com/office/drawing/2014/main" id="{7187481E-5A84-DA08-1E3F-62B5CDA77CB3}"/>
                </a:ext>
              </a:extLst>
            </p:cNvPr>
            <p:cNvSpPr/>
            <p:nvPr/>
          </p:nvSpPr>
          <p:spPr>
            <a:xfrm>
              <a:off x="3994233"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30" name="Rectangle 29">
              <a:extLst>
                <a:ext uri="{FF2B5EF4-FFF2-40B4-BE49-F238E27FC236}">
                  <a16:creationId xmlns="" xmlns:a16="http://schemas.microsoft.com/office/drawing/2014/main" id="{A229E426-CDCC-D7F9-2BEB-82F98F00405E}"/>
                </a:ext>
              </a:extLst>
            </p:cNvPr>
            <p:cNvSpPr/>
            <p:nvPr/>
          </p:nvSpPr>
          <p:spPr>
            <a:xfrm>
              <a:off x="4721362"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31" name="Rectangle 30">
              <a:extLst>
                <a:ext uri="{FF2B5EF4-FFF2-40B4-BE49-F238E27FC236}">
                  <a16:creationId xmlns="" xmlns:a16="http://schemas.microsoft.com/office/drawing/2014/main" id="{318CA6BC-E452-9517-3A12-02886DFD367F}"/>
                </a:ext>
              </a:extLst>
            </p:cNvPr>
            <p:cNvSpPr/>
            <p:nvPr/>
          </p:nvSpPr>
          <p:spPr>
            <a:xfrm>
              <a:off x="544849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2" name="Rectangle 31">
              <a:extLst>
                <a:ext uri="{FF2B5EF4-FFF2-40B4-BE49-F238E27FC236}">
                  <a16:creationId xmlns="" xmlns:a16="http://schemas.microsoft.com/office/drawing/2014/main" id="{CD8DD3A9-16E1-64FC-76FC-79046762DF79}"/>
                </a:ext>
              </a:extLst>
            </p:cNvPr>
            <p:cNvSpPr/>
            <p:nvPr/>
          </p:nvSpPr>
          <p:spPr>
            <a:xfrm>
              <a:off x="6175620"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33" name="Rectangle 32">
              <a:extLst>
                <a:ext uri="{FF2B5EF4-FFF2-40B4-BE49-F238E27FC236}">
                  <a16:creationId xmlns="" xmlns:a16="http://schemas.microsoft.com/office/drawing/2014/main" id="{84BEE0D1-ECA7-D4DD-5714-0D1066F737AD}"/>
                </a:ext>
              </a:extLst>
            </p:cNvPr>
            <p:cNvSpPr/>
            <p:nvPr/>
          </p:nvSpPr>
          <p:spPr>
            <a:xfrm>
              <a:off x="6902749"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34" name="Rectangle 33">
              <a:extLst>
                <a:ext uri="{FF2B5EF4-FFF2-40B4-BE49-F238E27FC236}">
                  <a16:creationId xmlns="" xmlns:a16="http://schemas.microsoft.com/office/drawing/2014/main" id="{66E86609-D0AD-C71C-D20C-910CC97074D5}"/>
                </a:ext>
              </a:extLst>
            </p:cNvPr>
            <p:cNvSpPr/>
            <p:nvPr/>
          </p:nvSpPr>
          <p:spPr>
            <a:xfrm>
              <a:off x="762987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5" name="Rectangle 34">
              <a:extLst>
                <a:ext uri="{FF2B5EF4-FFF2-40B4-BE49-F238E27FC236}">
                  <a16:creationId xmlns="" xmlns:a16="http://schemas.microsoft.com/office/drawing/2014/main" id="{7D933337-9AAC-968E-0DF2-17A5C35B05C6}"/>
                </a:ext>
              </a:extLst>
            </p:cNvPr>
            <p:cNvSpPr/>
            <p:nvPr/>
          </p:nvSpPr>
          <p:spPr>
            <a:xfrm>
              <a:off x="835700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36" name="Rectangle 35">
              <a:extLst>
                <a:ext uri="{FF2B5EF4-FFF2-40B4-BE49-F238E27FC236}">
                  <a16:creationId xmlns="" xmlns:a16="http://schemas.microsoft.com/office/drawing/2014/main" id="{17A2EDFB-83CD-C1C6-CF08-A20E4D70B530}"/>
                </a:ext>
              </a:extLst>
            </p:cNvPr>
            <p:cNvSpPr/>
            <p:nvPr/>
          </p:nvSpPr>
          <p:spPr>
            <a:xfrm>
              <a:off x="908413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37" name="Rectangle 36">
              <a:extLst>
                <a:ext uri="{FF2B5EF4-FFF2-40B4-BE49-F238E27FC236}">
                  <a16:creationId xmlns="" xmlns:a16="http://schemas.microsoft.com/office/drawing/2014/main" id="{DA0D15C9-143C-1C68-09D1-DAA1526583F1}"/>
                </a:ext>
              </a:extLst>
            </p:cNvPr>
            <p:cNvSpPr/>
            <p:nvPr/>
          </p:nvSpPr>
          <p:spPr>
            <a:xfrm>
              <a:off x="981126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38" name="Rectangle 37">
              <a:extLst>
                <a:ext uri="{FF2B5EF4-FFF2-40B4-BE49-F238E27FC236}">
                  <a16:creationId xmlns="" xmlns:a16="http://schemas.microsoft.com/office/drawing/2014/main" id="{E81AFA91-C37A-E074-7B32-DE2F9D9D3428}"/>
                </a:ext>
              </a:extLst>
            </p:cNvPr>
            <p:cNvSpPr/>
            <p:nvPr/>
          </p:nvSpPr>
          <p:spPr>
            <a:xfrm>
              <a:off x="1053839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39" name="Rectangle 38">
              <a:extLst>
                <a:ext uri="{FF2B5EF4-FFF2-40B4-BE49-F238E27FC236}">
                  <a16:creationId xmlns="" xmlns:a16="http://schemas.microsoft.com/office/drawing/2014/main" id="{7D1D0FDE-A096-7677-096D-7FA499CDCC34}"/>
                </a:ext>
              </a:extLst>
            </p:cNvPr>
            <p:cNvSpPr/>
            <p:nvPr/>
          </p:nvSpPr>
          <p:spPr>
            <a:xfrm>
              <a:off x="1126552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grpSp>
      <p:sp>
        <p:nvSpPr>
          <p:cNvPr id="40" name="Down Arrow 40">
            <a:extLst>
              <a:ext uri="{FF2B5EF4-FFF2-40B4-BE49-F238E27FC236}">
                <a16:creationId xmlns="" xmlns:a16="http://schemas.microsoft.com/office/drawing/2014/main" id="{A66DEBBD-6F2F-02EB-B0C3-071139726CC4}"/>
              </a:ext>
            </a:extLst>
          </p:cNvPr>
          <p:cNvSpPr/>
          <p:nvPr/>
        </p:nvSpPr>
        <p:spPr>
          <a:xfrm>
            <a:off x="7699349" y="2399687"/>
            <a:ext cx="428947" cy="6980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1">
            <a:extLst>
              <a:ext uri="{FF2B5EF4-FFF2-40B4-BE49-F238E27FC236}">
                <a16:creationId xmlns="" xmlns:a16="http://schemas.microsoft.com/office/drawing/2014/main" id="{A7D68D68-F55B-DB7E-1B5B-A239520132C4}"/>
              </a:ext>
            </a:extLst>
          </p:cNvPr>
          <p:cNvSpPr/>
          <p:nvPr/>
        </p:nvSpPr>
        <p:spPr>
          <a:xfrm>
            <a:off x="4790833" y="3854877"/>
            <a:ext cx="428947" cy="6980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Bracket 41">
            <a:extLst>
              <a:ext uri="{FF2B5EF4-FFF2-40B4-BE49-F238E27FC236}">
                <a16:creationId xmlns="" xmlns:a16="http://schemas.microsoft.com/office/drawing/2014/main" id="{B5F19F7C-FB0B-FAA0-6644-22C5E54DDE03}"/>
              </a:ext>
            </a:extLst>
          </p:cNvPr>
          <p:cNvSpPr/>
          <p:nvPr/>
        </p:nvSpPr>
        <p:spPr>
          <a:xfrm>
            <a:off x="290149" y="4394993"/>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Left Bracket 42">
            <a:extLst>
              <a:ext uri="{FF2B5EF4-FFF2-40B4-BE49-F238E27FC236}">
                <a16:creationId xmlns="" xmlns:a16="http://schemas.microsoft.com/office/drawing/2014/main" id="{AB1666FD-D955-DD63-AD3A-263CA0F3033D}"/>
              </a:ext>
            </a:extLst>
          </p:cNvPr>
          <p:cNvSpPr/>
          <p:nvPr/>
        </p:nvSpPr>
        <p:spPr>
          <a:xfrm>
            <a:off x="5379016" y="4394993"/>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Left Bracket 43">
            <a:extLst>
              <a:ext uri="{FF2B5EF4-FFF2-40B4-BE49-F238E27FC236}">
                <a16:creationId xmlns="" xmlns:a16="http://schemas.microsoft.com/office/drawing/2014/main" id="{B8ACB5C8-FAB4-9238-558C-3DE9739FACF8}"/>
              </a:ext>
            </a:extLst>
          </p:cNvPr>
          <p:cNvSpPr/>
          <p:nvPr/>
        </p:nvSpPr>
        <p:spPr>
          <a:xfrm flipH="1">
            <a:off x="4390246" y="4394993"/>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Left Bracket 44">
            <a:extLst>
              <a:ext uri="{FF2B5EF4-FFF2-40B4-BE49-F238E27FC236}">
                <a16:creationId xmlns="" xmlns:a16="http://schemas.microsoft.com/office/drawing/2014/main" id="{79018780-8DA1-B7BE-2CB3-BEA094EAE9AF}"/>
              </a:ext>
            </a:extLst>
          </p:cNvPr>
          <p:cNvSpPr/>
          <p:nvPr/>
        </p:nvSpPr>
        <p:spPr>
          <a:xfrm flipH="1">
            <a:off x="11658402" y="4394993"/>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0824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up)">
                                      <p:cBhvr>
                                        <p:cTn id="29" dur="500"/>
                                        <p:tgtEl>
                                          <p:spTgt spid="41"/>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up)">
                                      <p:cBhvr>
                                        <p:cTn id="33" dur="500"/>
                                        <p:tgtEl>
                                          <p:spTgt spid="4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up)">
                                      <p:cBhvr>
                                        <p:cTn id="36" dur="500"/>
                                        <p:tgtEl>
                                          <p:spTgt spid="4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up)">
                                      <p:cBhvr>
                                        <p:cTn id="39" dur="500"/>
                                        <p:tgtEl>
                                          <p:spTgt spid="44"/>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animBg="1"/>
      <p:bldP spid="41" grpId="0" animBg="1"/>
      <p:bldP spid="42" grpId="0" animBg="1"/>
      <p:bldP spid="43" grpId="0" animBg="1"/>
      <p:bldP spid="44" grpId="0" animBg="1"/>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B5A72-5382-3651-856F-B90657FFA738}"/>
              </a:ext>
            </a:extLst>
          </p:cNvPr>
          <p:cNvSpPr>
            <a:spLocks noGrp="1"/>
          </p:cNvSpPr>
          <p:nvPr>
            <p:ph type="title"/>
          </p:nvPr>
        </p:nvSpPr>
        <p:spPr>
          <a:xfrm>
            <a:off x="358588" y="1"/>
            <a:ext cx="11474824" cy="1006074"/>
          </a:xfrm>
        </p:spPr>
        <p:txBody>
          <a:bodyPr/>
          <a:lstStyle/>
          <a:p>
            <a:r>
              <a:rPr lang="en-IN" dirty="0"/>
              <a:t>Quick Sort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5B66937A-BAA7-F8A8-AA97-67A11D1E0D00}"/>
                  </a:ext>
                </a:extLst>
              </p:cNvPr>
              <p:cNvSpPr>
                <a:spLocks noGrp="1"/>
              </p:cNvSpPr>
              <p:nvPr>
                <p:ph idx="1"/>
              </p:nvPr>
            </p:nvSpPr>
            <p:spPr>
              <a:xfrm>
                <a:off x="358587" y="2358188"/>
                <a:ext cx="11552877" cy="3903545"/>
              </a:xfrm>
            </p:spPr>
            <p:txBody>
              <a:bodyPr/>
              <a:lstStyle/>
              <a:p>
                <a:r>
                  <a:rPr lang="en-IN" dirty="0"/>
                  <a:t>Notice that even though the subarrays </a:t>
                </a:r>
                <a14:m>
                  <m:oMath xmlns:m="http://schemas.openxmlformats.org/officeDocument/2006/math">
                    <m:r>
                      <a:rPr lang="en-IN" b="0" i="1" smtClean="0">
                        <a:latin typeface="Cambria Math" panose="02040503050406030204" pitchFamily="18" charset="0"/>
                      </a:rPr>
                      <m:t>𝐿</m:t>
                    </m:r>
                    <m:r>
                      <a:rPr lang="en-IN" b="0" i="1" smtClean="0">
                        <a:latin typeface="Cambria Math" panose="02040503050406030204" pitchFamily="18" charset="0"/>
                      </a:rPr>
                      <m:t>,</m:t>
                    </m:r>
                    <m:r>
                      <a:rPr lang="en-IN" b="0" i="1" smtClean="0">
                        <a:latin typeface="Cambria Math" panose="02040503050406030204" pitchFamily="18" charset="0"/>
                      </a:rPr>
                      <m:t>𝑅</m:t>
                    </m:r>
                  </m:oMath>
                </a14:m>
                <a:r>
                  <a:rPr lang="en-US" dirty="0"/>
                  <a:t> not sorted, every element of </a:t>
                </a:r>
                <a14:m>
                  <m:oMath xmlns:m="http://schemas.openxmlformats.org/officeDocument/2006/math">
                    <m:r>
                      <a:rPr lang="en-IN" b="0" i="1" smtClean="0">
                        <a:latin typeface="Cambria Math" panose="02040503050406030204" pitchFamily="18" charset="0"/>
                      </a:rPr>
                      <m:t>𝐿</m:t>
                    </m:r>
                  </m:oMath>
                </a14:m>
                <a:r>
                  <a:rPr lang="en-US" dirty="0"/>
                  <a:t> is smaller than or equal to every element of </a:t>
                </a:r>
                <a14:m>
                  <m:oMath xmlns:m="http://schemas.openxmlformats.org/officeDocument/2006/math">
                    <m:r>
                      <a:rPr lang="en-IN" b="0" i="1" smtClean="0">
                        <a:latin typeface="Cambria Math" panose="02040503050406030204" pitchFamily="18" charset="0"/>
                      </a:rPr>
                      <m:t>𝑅</m:t>
                    </m:r>
                  </m:oMath>
                </a14:m>
                <a:endParaRPr lang="en-US" dirty="0"/>
              </a:p>
              <a:p>
                <a:r>
                  <a:rPr lang="en-IN" dirty="0"/>
                  <a:t>This means that if we sort </a:t>
                </a:r>
                <a14:m>
                  <m:oMath xmlns:m="http://schemas.openxmlformats.org/officeDocument/2006/math">
                    <m:r>
                      <a:rPr lang="en-IN" b="0" i="1" smtClean="0">
                        <a:latin typeface="Cambria Math" panose="02040503050406030204" pitchFamily="18" charset="0"/>
                      </a:rPr>
                      <m:t>𝐿</m:t>
                    </m:r>
                    <m:r>
                      <a:rPr lang="en-IN" b="0" i="1" smtClean="0">
                        <a:latin typeface="Cambria Math" panose="02040503050406030204" pitchFamily="18" charset="0"/>
                      </a:rPr>
                      <m:t>,</m:t>
                    </m:r>
                    <m:r>
                      <a:rPr lang="en-IN" b="0" i="1" smtClean="0">
                        <a:latin typeface="Cambria Math" panose="02040503050406030204" pitchFamily="18" charset="0"/>
                      </a:rPr>
                      <m:t>𝑅</m:t>
                    </m:r>
                  </m:oMath>
                </a14:m>
                <a:r>
                  <a:rPr lang="en-US" dirty="0"/>
                  <a:t> recursively, no need to merge </a:t>
                </a:r>
                <a:r>
                  <a:rPr lang="en-US" dirty="0">
                    <a:sym typeface="Wingdings" panose="05000000000000000000" pitchFamily="2" charset="2"/>
                  </a:rPr>
                  <a:t></a:t>
                </a:r>
                <a:endParaRPr lang="en-US" dirty="0"/>
              </a:p>
              <a:p>
                <a:r>
                  <a:rPr lang="en-IN" dirty="0"/>
                  <a:t>Key to quicksort’s success – partition and recursively sort!</a:t>
                </a:r>
              </a:p>
              <a:p>
                <a:r>
                  <a:rPr lang="en-IN" dirty="0"/>
                  <a:t>Will discuss a partition algorithm that ensures a stricter condition</a:t>
                </a:r>
                <a:br>
                  <a:rPr lang="en-IN" dirty="0"/>
                </a:br>
                <a14:m>
                  <m:oMath xmlns:m="http://schemas.openxmlformats.org/officeDocument/2006/math">
                    <m:d>
                      <m:dPr>
                        <m:begChr m:val="["/>
                        <m:endChr m:val="]"/>
                        <m:ctrlPr>
                          <a:rPr lang="en-IN" i="1">
                            <a:latin typeface="Cambria Math" panose="02040503050406030204" pitchFamily="18" charset="0"/>
                          </a:rPr>
                        </m:ctrlPr>
                      </m:dPr>
                      <m:e>
                        <m:r>
                          <m:rPr>
                            <m:sty m:val="p"/>
                          </m:rPr>
                          <a:rPr lang="en-IN">
                            <a:latin typeface="Cambria Math" panose="02040503050406030204" pitchFamily="18" charset="0"/>
                          </a:rPr>
                          <m:t>elements</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a:rPr lang="en-IN" i="1">
                            <a:latin typeface="Cambria Math" panose="02040503050406030204" pitchFamily="18" charset="0"/>
                          </a:rPr>
                          <m:t>𝑎</m:t>
                        </m:r>
                        <m:r>
                          <a:rPr lang="en-IN" b="0" i="1" smtClean="0">
                            <a:latin typeface="Cambria Math" panose="02040503050406030204" pitchFamily="18" charset="0"/>
                          </a:rPr>
                          <m:t>&lt;</m:t>
                        </m:r>
                        <m:r>
                          <a:rPr lang="en-IN" i="1">
                            <a:latin typeface="Cambria Math" panose="02040503050406030204" pitchFamily="18" charset="0"/>
                          </a:rPr>
                          <m:t>𝑝</m:t>
                        </m:r>
                        <m:r>
                          <a:rPr lang="en-IN" i="1">
                            <a:latin typeface="Cambria Math" panose="02040503050406030204" pitchFamily="18" charset="0"/>
                          </a:rPr>
                          <m:t>,  </m:t>
                        </m:r>
                        <m:r>
                          <m:rPr>
                            <m:sty m:val="p"/>
                          </m:rPr>
                          <a:rPr lang="en-IN" b="0" i="0" smtClean="0">
                            <a:latin typeface="Cambria Math" panose="02040503050406030204" pitchFamily="18" charset="0"/>
                          </a:rPr>
                          <m:t>all</m:t>
                        </m:r>
                        <m:r>
                          <a:rPr lang="en-IN" b="0" i="0" smtClean="0">
                            <a:latin typeface="Cambria Math" panose="02040503050406030204" pitchFamily="18" charset="0"/>
                          </a:rPr>
                          <m:t> </m:t>
                        </m:r>
                        <m:r>
                          <m:rPr>
                            <m:sty m:val="p"/>
                          </m:rPr>
                          <a:rPr lang="en-IN" b="0" i="0" smtClean="0">
                            <a:latin typeface="Cambria Math" panose="02040503050406030204" pitchFamily="18" charset="0"/>
                          </a:rPr>
                          <m:t>instances</m:t>
                        </m:r>
                        <m:r>
                          <a:rPr lang="en-IN" b="0" i="0" smtClean="0">
                            <a:latin typeface="Cambria Math" panose="02040503050406030204" pitchFamily="18" charset="0"/>
                          </a:rPr>
                          <m:t> </m:t>
                        </m:r>
                        <m:r>
                          <m:rPr>
                            <m:sty m:val="p"/>
                          </m:rPr>
                          <a:rPr lang="en-IN" b="0" i="0" smtClean="0">
                            <a:latin typeface="Cambria Math" panose="02040503050406030204" pitchFamily="18" charset="0"/>
                          </a:rPr>
                          <m:t>of</m:t>
                        </m:r>
                        <m:r>
                          <a:rPr lang="en-IN" b="0" i="0" smtClean="0">
                            <a:latin typeface="Cambria Math" panose="02040503050406030204" pitchFamily="18" charset="0"/>
                          </a:rPr>
                          <m:t> </m:t>
                        </m:r>
                        <m:r>
                          <a:rPr lang="en-IN" i="1">
                            <a:latin typeface="Cambria Math" panose="02040503050406030204" pitchFamily="18" charset="0"/>
                          </a:rPr>
                          <m:t>𝑝</m:t>
                        </m:r>
                        <m:r>
                          <a:rPr lang="en-IN" i="1">
                            <a:latin typeface="Cambria Math" panose="02040503050406030204" pitchFamily="18" charset="0"/>
                          </a:rPr>
                          <m:t>,  </m:t>
                        </m:r>
                        <m:r>
                          <m:rPr>
                            <m:sty m:val="p"/>
                          </m:rPr>
                          <a:rPr lang="en-IN">
                            <a:latin typeface="Cambria Math" panose="02040503050406030204" pitchFamily="18" charset="0"/>
                          </a:rPr>
                          <m:t>elements</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a:rPr lang="en-IN" i="1">
                            <a:latin typeface="Cambria Math" panose="02040503050406030204" pitchFamily="18" charset="0"/>
                          </a:rPr>
                          <m:t>𝑎</m:t>
                        </m:r>
                        <m:r>
                          <a:rPr lang="en-IN" b="0" i="1" smtClean="0">
                            <a:latin typeface="Cambria Math" panose="02040503050406030204" pitchFamily="18" charset="0"/>
                          </a:rPr>
                          <m:t>&gt;</m:t>
                        </m:r>
                        <m:r>
                          <a:rPr lang="en-IN" i="1">
                            <a:latin typeface="Cambria Math" panose="02040503050406030204" pitchFamily="18" charset="0"/>
                          </a:rPr>
                          <m:t>𝑝</m:t>
                        </m:r>
                      </m:e>
                    </m:d>
                  </m:oMath>
                </a14:m>
                <a:endParaRPr lang="en-IN" dirty="0"/>
              </a:p>
              <a:p>
                <a:r>
                  <a:rPr lang="en-IN" dirty="0"/>
                  <a:t>However, our algorithm will use extra </a:t>
                </a:r>
                <a:r>
                  <a:rPr lang="en-IN" dirty="0" smtClean="0"/>
                  <a:t>memory</a:t>
                </a:r>
                <a:endParaRPr lang="en-IN" dirty="0"/>
              </a:p>
            </p:txBody>
          </p:sp>
        </mc:Choice>
        <mc:Fallback xmlns="">
          <p:sp>
            <p:nvSpPr>
              <p:cNvPr id="3" name="Content Placeholder 2">
                <a:extLst>
                  <a:ext uri="{FF2B5EF4-FFF2-40B4-BE49-F238E27FC236}">
                    <a16:creationId xmlns:a16="http://schemas.microsoft.com/office/drawing/2014/main" xmlns="" xmlns:a14="http://schemas.microsoft.com/office/drawing/2010/main" id="{5B66937A-BAA7-F8A8-AA97-67A11D1E0D00}"/>
                  </a:ext>
                </a:extLst>
              </p:cNvPr>
              <p:cNvSpPr>
                <a:spLocks noGrp="1" noRot="1" noChangeAspect="1" noMove="1" noResize="1" noEditPoints="1" noAdjustHandles="1" noChangeArrowheads="1" noChangeShapeType="1" noTextEdit="1"/>
              </p:cNvSpPr>
              <p:nvPr>
                <p:ph idx="1"/>
              </p:nvPr>
            </p:nvSpPr>
            <p:spPr>
              <a:xfrm>
                <a:off x="358587" y="2358188"/>
                <a:ext cx="11552877" cy="3903545"/>
              </a:xfrm>
              <a:blipFill rotWithShape="0">
                <a:blip r:embed="rId2"/>
                <a:stretch>
                  <a:fillRect l="-950" t="-2656" r="-264"/>
                </a:stretch>
              </a:blipFill>
            </p:spPr>
            <p:txBody>
              <a:bodyPr/>
              <a:lstStyle/>
              <a:p>
                <a:r>
                  <a:rPr lang="en-US">
                    <a:noFill/>
                  </a:rPr>
                  <a:t> </a:t>
                </a:r>
              </a:p>
            </p:txBody>
          </p:sp>
        </mc:Fallback>
      </mc:AlternateContent>
      <p:sp>
        <p:nvSpPr>
          <p:cNvPr id="4" name="Footer Placeholder 4">
            <a:extLst>
              <a:ext uri="{FF2B5EF4-FFF2-40B4-BE49-F238E27FC236}">
                <a16:creationId xmlns="" xmlns:a16="http://schemas.microsoft.com/office/drawing/2014/main" id="{5CCE8F59-79F5-BF3C-11E8-CFF1A9D37F0E}"/>
              </a:ext>
            </a:extLst>
          </p:cNvPr>
          <p:cNvSpPr>
            <a:spLocks noGrp="1"/>
          </p:cNvSpPr>
          <p:nvPr>
            <p:ph type="ftr" sz="quarter" idx="11"/>
          </p:nvPr>
        </p:nvSpPr>
        <p:spPr>
          <a:xfrm>
            <a:off x="1945341" y="6356350"/>
            <a:ext cx="9412941" cy="365125"/>
          </a:xfrm>
        </p:spPr>
        <p:txBody>
          <a:bodyPr/>
          <a:lstStyle/>
          <a:p>
            <a:endParaRPr lang="en-US" dirty="0"/>
          </a:p>
        </p:txBody>
      </p:sp>
      <p:sp>
        <p:nvSpPr>
          <p:cNvPr id="5" name="Slide Number Placeholder 5">
            <a:extLst>
              <a:ext uri="{FF2B5EF4-FFF2-40B4-BE49-F238E27FC236}">
                <a16:creationId xmlns="" xmlns:a16="http://schemas.microsoft.com/office/drawing/2014/main" id="{D54702CA-19EE-6EB4-2F03-99C1A2C558F1}"/>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32</a:t>
            </a:fld>
            <a:endParaRPr lang="en-US" dirty="0"/>
          </a:p>
        </p:txBody>
      </p:sp>
      <p:grpSp>
        <p:nvGrpSpPr>
          <p:cNvPr id="6" name="Group 5">
            <a:extLst>
              <a:ext uri="{FF2B5EF4-FFF2-40B4-BE49-F238E27FC236}">
                <a16:creationId xmlns="" xmlns:a16="http://schemas.microsoft.com/office/drawing/2014/main" id="{B5160BA8-9670-AAF5-4C0B-E4794572D7C4}"/>
              </a:ext>
            </a:extLst>
          </p:cNvPr>
          <p:cNvGrpSpPr/>
          <p:nvPr/>
        </p:nvGrpSpPr>
        <p:grpSpPr>
          <a:xfrm>
            <a:off x="358588" y="1039496"/>
            <a:ext cx="11474824" cy="567891"/>
            <a:chOff x="358588" y="1006075"/>
            <a:chExt cx="11474824" cy="567891"/>
          </a:xfrm>
        </p:grpSpPr>
        <p:sp>
          <p:nvSpPr>
            <p:cNvPr id="7" name="Rectangle 6">
              <a:extLst>
                <a:ext uri="{FF2B5EF4-FFF2-40B4-BE49-F238E27FC236}">
                  <a16:creationId xmlns="" xmlns:a16="http://schemas.microsoft.com/office/drawing/2014/main" id="{84EC6660-25DF-9062-371C-26AE15724926}"/>
                </a:ext>
              </a:extLst>
            </p:cNvPr>
            <p:cNvSpPr/>
            <p:nvPr/>
          </p:nvSpPr>
          <p:spPr>
            <a:xfrm>
              <a:off x="35858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8" name="Rectangle 7">
              <a:extLst>
                <a:ext uri="{FF2B5EF4-FFF2-40B4-BE49-F238E27FC236}">
                  <a16:creationId xmlns="" xmlns:a16="http://schemas.microsoft.com/office/drawing/2014/main" id="{A7558510-6A06-105A-1BCF-8B275CC49500}"/>
                </a:ext>
              </a:extLst>
            </p:cNvPr>
            <p:cNvSpPr/>
            <p:nvPr/>
          </p:nvSpPr>
          <p:spPr>
            <a:xfrm>
              <a:off x="108571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9" name="Rectangle 8">
              <a:extLst>
                <a:ext uri="{FF2B5EF4-FFF2-40B4-BE49-F238E27FC236}">
                  <a16:creationId xmlns="" xmlns:a16="http://schemas.microsoft.com/office/drawing/2014/main" id="{7E455572-D174-F16F-13CF-C851116EDBFF}"/>
                </a:ext>
              </a:extLst>
            </p:cNvPr>
            <p:cNvSpPr/>
            <p:nvPr/>
          </p:nvSpPr>
          <p:spPr>
            <a:xfrm>
              <a:off x="181284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10" name="Rectangle 9">
              <a:extLst>
                <a:ext uri="{FF2B5EF4-FFF2-40B4-BE49-F238E27FC236}">
                  <a16:creationId xmlns="" xmlns:a16="http://schemas.microsoft.com/office/drawing/2014/main" id="{31BDE18E-C564-CDF5-6F1F-CD4EB1DC6606}"/>
                </a:ext>
              </a:extLst>
            </p:cNvPr>
            <p:cNvSpPr/>
            <p:nvPr/>
          </p:nvSpPr>
          <p:spPr>
            <a:xfrm>
              <a:off x="253997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1" name="Rectangle 10">
              <a:extLst>
                <a:ext uri="{FF2B5EF4-FFF2-40B4-BE49-F238E27FC236}">
                  <a16:creationId xmlns="" xmlns:a16="http://schemas.microsoft.com/office/drawing/2014/main" id="{C88F6537-7DE9-AB99-277F-242ECEC2517C}"/>
                </a:ext>
              </a:extLst>
            </p:cNvPr>
            <p:cNvSpPr/>
            <p:nvPr/>
          </p:nvSpPr>
          <p:spPr>
            <a:xfrm>
              <a:off x="326710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2" name="Rectangle 11">
              <a:extLst>
                <a:ext uri="{FF2B5EF4-FFF2-40B4-BE49-F238E27FC236}">
                  <a16:creationId xmlns="" xmlns:a16="http://schemas.microsoft.com/office/drawing/2014/main" id="{7A583712-E5E2-6680-B59F-B58C3FC7A96C}"/>
                </a:ext>
              </a:extLst>
            </p:cNvPr>
            <p:cNvSpPr/>
            <p:nvPr/>
          </p:nvSpPr>
          <p:spPr>
            <a:xfrm>
              <a:off x="3994233"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13" name="Rectangle 12">
              <a:extLst>
                <a:ext uri="{FF2B5EF4-FFF2-40B4-BE49-F238E27FC236}">
                  <a16:creationId xmlns="" xmlns:a16="http://schemas.microsoft.com/office/drawing/2014/main" id="{7AE390B4-708F-5145-1253-228046590C1D}"/>
                </a:ext>
              </a:extLst>
            </p:cNvPr>
            <p:cNvSpPr/>
            <p:nvPr/>
          </p:nvSpPr>
          <p:spPr>
            <a:xfrm>
              <a:off x="4721362"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14" name="Rectangle 13">
              <a:extLst>
                <a:ext uri="{FF2B5EF4-FFF2-40B4-BE49-F238E27FC236}">
                  <a16:creationId xmlns="" xmlns:a16="http://schemas.microsoft.com/office/drawing/2014/main" id="{CF9C60DB-CD5C-4D09-E08B-5DBA2A22D5C4}"/>
                </a:ext>
              </a:extLst>
            </p:cNvPr>
            <p:cNvSpPr/>
            <p:nvPr/>
          </p:nvSpPr>
          <p:spPr>
            <a:xfrm>
              <a:off x="544849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15" name="Rectangle 14">
              <a:extLst>
                <a:ext uri="{FF2B5EF4-FFF2-40B4-BE49-F238E27FC236}">
                  <a16:creationId xmlns="" xmlns:a16="http://schemas.microsoft.com/office/drawing/2014/main" id="{3A64A066-9BD6-C482-60B2-25185B734774}"/>
                </a:ext>
              </a:extLst>
            </p:cNvPr>
            <p:cNvSpPr/>
            <p:nvPr/>
          </p:nvSpPr>
          <p:spPr>
            <a:xfrm>
              <a:off x="6175620"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16" name="Rectangle 15">
              <a:extLst>
                <a:ext uri="{FF2B5EF4-FFF2-40B4-BE49-F238E27FC236}">
                  <a16:creationId xmlns="" xmlns:a16="http://schemas.microsoft.com/office/drawing/2014/main" id="{085BC34A-0728-EC64-44D3-4A9CD4E46F61}"/>
                </a:ext>
              </a:extLst>
            </p:cNvPr>
            <p:cNvSpPr/>
            <p:nvPr/>
          </p:nvSpPr>
          <p:spPr>
            <a:xfrm>
              <a:off x="6902749"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7" name="Rectangle 16">
              <a:extLst>
                <a:ext uri="{FF2B5EF4-FFF2-40B4-BE49-F238E27FC236}">
                  <a16:creationId xmlns="" xmlns:a16="http://schemas.microsoft.com/office/drawing/2014/main" id="{53974BC6-81A7-C198-A036-2C1D9A037F69}"/>
                </a:ext>
              </a:extLst>
            </p:cNvPr>
            <p:cNvSpPr/>
            <p:nvPr/>
          </p:nvSpPr>
          <p:spPr>
            <a:xfrm>
              <a:off x="762987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18" name="Rectangle 17">
              <a:extLst>
                <a:ext uri="{FF2B5EF4-FFF2-40B4-BE49-F238E27FC236}">
                  <a16:creationId xmlns="" xmlns:a16="http://schemas.microsoft.com/office/drawing/2014/main" id="{3537284D-CE6A-E98D-1FEA-8C840CFEDFED}"/>
                </a:ext>
              </a:extLst>
            </p:cNvPr>
            <p:cNvSpPr/>
            <p:nvPr/>
          </p:nvSpPr>
          <p:spPr>
            <a:xfrm>
              <a:off x="835700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9" name="Rectangle 18">
              <a:extLst>
                <a:ext uri="{FF2B5EF4-FFF2-40B4-BE49-F238E27FC236}">
                  <a16:creationId xmlns="" xmlns:a16="http://schemas.microsoft.com/office/drawing/2014/main" id="{011E8D68-3D6A-86A1-8600-CAE39C43C781}"/>
                </a:ext>
              </a:extLst>
            </p:cNvPr>
            <p:cNvSpPr/>
            <p:nvPr/>
          </p:nvSpPr>
          <p:spPr>
            <a:xfrm>
              <a:off x="908413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20" name="Rectangle 19">
              <a:extLst>
                <a:ext uri="{FF2B5EF4-FFF2-40B4-BE49-F238E27FC236}">
                  <a16:creationId xmlns="" xmlns:a16="http://schemas.microsoft.com/office/drawing/2014/main" id="{531F4CBF-5EBA-2987-13FD-E47166DDC68F}"/>
                </a:ext>
              </a:extLst>
            </p:cNvPr>
            <p:cNvSpPr/>
            <p:nvPr/>
          </p:nvSpPr>
          <p:spPr>
            <a:xfrm>
              <a:off x="981126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21" name="Rectangle 20">
              <a:extLst>
                <a:ext uri="{FF2B5EF4-FFF2-40B4-BE49-F238E27FC236}">
                  <a16:creationId xmlns="" xmlns:a16="http://schemas.microsoft.com/office/drawing/2014/main" id="{D9CC65DB-1E0B-245C-4759-7C4109DFCAED}"/>
                </a:ext>
              </a:extLst>
            </p:cNvPr>
            <p:cNvSpPr/>
            <p:nvPr/>
          </p:nvSpPr>
          <p:spPr>
            <a:xfrm>
              <a:off x="1053839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22" name="Rectangle 21">
              <a:extLst>
                <a:ext uri="{FF2B5EF4-FFF2-40B4-BE49-F238E27FC236}">
                  <a16:creationId xmlns="" xmlns:a16="http://schemas.microsoft.com/office/drawing/2014/main" id="{D5758BE1-3A28-BF6C-4EFE-606E4E935704}"/>
                </a:ext>
              </a:extLst>
            </p:cNvPr>
            <p:cNvSpPr/>
            <p:nvPr/>
          </p:nvSpPr>
          <p:spPr>
            <a:xfrm>
              <a:off x="1126552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grpSp>
      <p:sp>
        <p:nvSpPr>
          <p:cNvPr id="23" name="Down Arrow 23">
            <a:extLst>
              <a:ext uri="{FF2B5EF4-FFF2-40B4-BE49-F238E27FC236}">
                <a16:creationId xmlns="" xmlns:a16="http://schemas.microsoft.com/office/drawing/2014/main" id="{29E1BB6B-097D-336B-9C59-9AF67347F381}"/>
              </a:ext>
            </a:extLst>
          </p:cNvPr>
          <p:cNvSpPr/>
          <p:nvPr/>
        </p:nvSpPr>
        <p:spPr>
          <a:xfrm>
            <a:off x="4790833" y="278559"/>
            <a:ext cx="428947" cy="6980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Bracket 23">
            <a:extLst>
              <a:ext uri="{FF2B5EF4-FFF2-40B4-BE49-F238E27FC236}">
                <a16:creationId xmlns="" xmlns:a16="http://schemas.microsoft.com/office/drawing/2014/main" id="{E077DF5F-14E3-6093-5DE2-4CF01BDD1D1E}"/>
              </a:ext>
            </a:extLst>
          </p:cNvPr>
          <p:cNvSpPr/>
          <p:nvPr/>
        </p:nvSpPr>
        <p:spPr>
          <a:xfrm>
            <a:off x="290149" y="818675"/>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 xmlns:a16="http://schemas.microsoft.com/office/drawing/2014/main" id="{9B526B93-0EB0-2D2A-0728-F77B1AFB69FC}"/>
              </a:ext>
            </a:extLst>
          </p:cNvPr>
          <p:cNvSpPr/>
          <p:nvPr/>
        </p:nvSpPr>
        <p:spPr>
          <a:xfrm>
            <a:off x="5379016" y="818675"/>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ket 25">
            <a:extLst>
              <a:ext uri="{FF2B5EF4-FFF2-40B4-BE49-F238E27FC236}">
                <a16:creationId xmlns="" xmlns:a16="http://schemas.microsoft.com/office/drawing/2014/main" id="{2EDE941E-6BB7-62F9-2890-975DBB249B21}"/>
              </a:ext>
            </a:extLst>
          </p:cNvPr>
          <p:cNvSpPr/>
          <p:nvPr/>
        </p:nvSpPr>
        <p:spPr>
          <a:xfrm flipH="1">
            <a:off x="4390246" y="818675"/>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ket 26">
            <a:extLst>
              <a:ext uri="{FF2B5EF4-FFF2-40B4-BE49-F238E27FC236}">
                <a16:creationId xmlns="" xmlns:a16="http://schemas.microsoft.com/office/drawing/2014/main" id="{2670931E-E6A8-00F1-A91E-D4E6028601B9}"/>
              </a:ext>
            </a:extLst>
          </p:cNvPr>
          <p:cNvSpPr/>
          <p:nvPr/>
        </p:nvSpPr>
        <p:spPr>
          <a:xfrm flipH="1">
            <a:off x="11658402" y="818675"/>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 xmlns:a16="http://schemas.microsoft.com/office/drawing/2014/main" id="{F3CECC12-EF8F-07D4-7EBD-86E6B0116BBB}"/>
                  </a:ext>
                </a:extLst>
              </p:cNvPr>
              <p:cNvSpPr txBox="1"/>
              <p:nvPr/>
            </p:nvSpPr>
            <p:spPr>
              <a:xfrm>
                <a:off x="1968731" y="1640808"/>
                <a:ext cx="92382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𝐿</m:t>
                      </m:r>
                    </m:oMath>
                  </m:oMathPara>
                </a14:m>
                <a:endParaRPr lang="en-US" sz="3600" dirty="0"/>
              </a:p>
            </p:txBody>
          </p:sp>
        </mc:Choice>
        <mc:Fallback xmlns="">
          <p:sp>
            <p:nvSpPr>
              <p:cNvPr id="28" name="TextBox 27">
                <a:extLst>
                  <a:ext uri="{FF2B5EF4-FFF2-40B4-BE49-F238E27FC236}">
                    <a16:creationId xmlns:a16="http://schemas.microsoft.com/office/drawing/2014/main" id="{F3CECC12-EF8F-07D4-7EBD-86E6B0116BBB}"/>
                  </a:ext>
                </a:extLst>
              </p:cNvPr>
              <p:cNvSpPr txBox="1">
                <a:spLocks noRot="1" noChangeAspect="1" noMove="1" noResize="1" noEditPoints="1" noAdjustHandles="1" noChangeArrowheads="1" noChangeShapeType="1" noTextEdit="1"/>
              </p:cNvSpPr>
              <p:nvPr/>
            </p:nvSpPr>
            <p:spPr>
              <a:xfrm>
                <a:off x="1968731" y="1640808"/>
                <a:ext cx="923827"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 xmlns:a16="http://schemas.microsoft.com/office/drawing/2014/main" id="{8351F17D-4FBF-2694-E3B3-32E19303B84B}"/>
                  </a:ext>
                </a:extLst>
              </p:cNvPr>
              <p:cNvSpPr txBox="1"/>
              <p:nvPr/>
            </p:nvSpPr>
            <p:spPr>
              <a:xfrm>
                <a:off x="8197769" y="1640808"/>
                <a:ext cx="92382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𝑅</m:t>
                      </m:r>
                    </m:oMath>
                  </m:oMathPara>
                </a14:m>
                <a:endParaRPr lang="en-US" sz="3600" dirty="0"/>
              </a:p>
            </p:txBody>
          </p:sp>
        </mc:Choice>
        <mc:Fallback xmlns="">
          <p:sp>
            <p:nvSpPr>
              <p:cNvPr id="29" name="TextBox 28">
                <a:extLst>
                  <a:ext uri="{FF2B5EF4-FFF2-40B4-BE49-F238E27FC236}">
                    <a16:creationId xmlns:a16="http://schemas.microsoft.com/office/drawing/2014/main" id="{8351F17D-4FBF-2694-E3B3-32E19303B84B}"/>
                  </a:ext>
                </a:extLst>
              </p:cNvPr>
              <p:cNvSpPr txBox="1">
                <a:spLocks noRot="1" noChangeAspect="1" noMove="1" noResize="1" noEditPoints="1" noAdjustHandles="1" noChangeArrowheads="1" noChangeShapeType="1" noTextEdit="1"/>
              </p:cNvSpPr>
              <p:nvPr/>
            </p:nvSpPr>
            <p:spPr>
              <a:xfrm>
                <a:off x="8197769" y="1640808"/>
                <a:ext cx="923827" cy="6463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88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up)">
                                      <p:cBhvr>
                                        <p:cTn id="18" dur="500"/>
                                        <p:tgtEl>
                                          <p:spTgt spid="2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up)">
                                      <p:cBhvr>
                                        <p:cTn id="21" dur="500"/>
                                        <p:tgtEl>
                                          <p:spTgt spid="2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up)">
                                      <p:cBhvr>
                                        <p:cTn id="24" dur="500"/>
                                        <p:tgtEl>
                                          <p:spTgt spid="2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P spid="25" grpId="0" animBg="1"/>
      <p:bldP spid="26" grpId="0" animBg="1"/>
      <p:bldP spid="27" grpId="0" animBg="1"/>
      <p:bldP spid="28"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2CCE3E-DE76-9E4C-0644-EAF9E0F031E1}"/>
              </a:ext>
            </a:extLst>
          </p:cNvPr>
          <p:cNvSpPr>
            <a:spLocks noGrp="1"/>
          </p:cNvSpPr>
          <p:nvPr>
            <p:ph type="title"/>
          </p:nvPr>
        </p:nvSpPr>
        <p:spPr>
          <a:xfrm>
            <a:off x="358588" y="1"/>
            <a:ext cx="11474824" cy="1006074"/>
          </a:xfrm>
        </p:spPr>
        <p:txBody>
          <a:bodyPr/>
          <a:lstStyle/>
          <a:p>
            <a:r>
              <a:rPr lang="en-IN" dirty="0"/>
              <a:t>Quick Sort</a:t>
            </a:r>
            <a:endParaRPr lang="en-US" dirty="0"/>
          </a:p>
        </p:txBody>
      </p:sp>
      <p:sp>
        <p:nvSpPr>
          <p:cNvPr id="3" name="Footer Placeholder 4">
            <a:extLst>
              <a:ext uri="{FF2B5EF4-FFF2-40B4-BE49-F238E27FC236}">
                <a16:creationId xmlns="" xmlns:a16="http://schemas.microsoft.com/office/drawing/2014/main" id="{AACC6CA1-FFA1-B015-C1E8-643699A11556}"/>
              </a:ext>
            </a:extLst>
          </p:cNvPr>
          <p:cNvSpPr>
            <a:spLocks noGrp="1"/>
          </p:cNvSpPr>
          <p:nvPr>
            <p:ph type="ftr" sz="quarter" idx="11"/>
          </p:nvPr>
        </p:nvSpPr>
        <p:spPr>
          <a:xfrm>
            <a:off x="1945341" y="6356350"/>
            <a:ext cx="9412941" cy="365125"/>
          </a:xfrm>
        </p:spPr>
        <p:txBody>
          <a:bodyPr/>
          <a:lstStyle/>
          <a:p>
            <a:endParaRPr lang="en-US" dirty="0"/>
          </a:p>
        </p:txBody>
      </p:sp>
      <p:sp>
        <p:nvSpPr>
          <p:cNvPr id="4" name="Slide Number Placeholder 5">
            <a:extLst>
              <a:ext uri="{FF2B5EF4-FFF2-40B4-BE49-F238E27FC236}">
                <a16:creationId xmlns="" xmlns:a16="http://schemas.microsoft.com/office/drawing/2014/main" id="{3B831DEF-AF79-CF93-41FA-CF879FADD237}"/>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33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CD80CD0D-2CE5-C937-6E12-0648E85AFE2E}"/>
                  </a:ext>
                </a:extLst>
              </p:cNvPr>
              <p:cNvSpPr txBox="1"/>
              <p:nvPr/>
            </p:nvSpPr>
            <p:spPr>
              <a:xfrm>
                <a:off x="358589" y="880946"/>
                <a:ext cx="11474824" cy="3662541"/>
              </a:xfrm>
              <a:prstGeom prst="rect">
                <a:avLst/>
              </a:prstGeom>
              <a:noFill/>
              <a:ln w="38100">
                <a:solidFill>
                  <a:srgbClr val="7030A0"/>
                </a:solidFill>
                <a:prstDash val="dash"/>
              </a:ln>
            </p:spPr>
            <p:txBody>
              <a:bodyPr wrap="square" rtlCol="0">
                <a:spAutoFit/>
              </a:bodyPr>
              <a:lstStyle/>
              <a:p>
                <a:pPr algn="ctr"/>
                <a:r>
                  <a:rPr lang="en-IN" sz="3600" dirty="0">
                    <a:latin typeface="Nexa Bold Regular" panose="02000000000000000000" pitchFamily="2" charset="0"/>
                  </a:rPr>
                  <a:t>QUICKSORT</a:t>
                </a:r>
              </a:p>
              <a:p>
                <a:pPr marL="457200" indent="-457200">
                  <a:buFont typeface="+mj-lt"/>
                  <a:buAutoNum type="arabicPeriod"/>
                </a:pPr>
                <a:r>
                  <a:rPr lang="en-US" sz="2800" dirty="0">
                    <a:latin typeface="Nexa Book" panose="02000000000000000000" pitchFamily="2" charset="0"/>
                    <a:cs typeface="Courier New" panose="02070309020205020404" pitchFamily="49" charset="0"/>
                  </a:rPr>
                  <a:t>Given: Array </a:t>
                </a:r>
                <a14:m>
                  <m:oMath xmlns:m="http://schemas.openxmlformats.org/officeDocument/2006/math">
                    <m:r>
                      <a:rPr lang="en-US" sz="2800" i="1" dirty="0" smtClean="0">
                        <a:latin typeface="Cambria Math" panose="02040503050406030204" pitchFamily="18" charset="0"/>
                        <a:cs typeface="Courier New" panose="02070309020205020404" pitchFamily="49" charset="0"/>
                      </a:rPr>
                      <m:t>𝑎</m:t>
                    </m:r>
                  </m:oMath>
                </a14:m>
                <a:r>
                  <a:rPr lang="en-US" sz="2800" dirty="0">
                    <a:latin typeface="Nexa Book" panose="02000000000000000000" pitchFamily="2" charset="0"/>
                    <a:cs typeface="Courier New" panose="02070309020205020404" pitchFamily="49" charset="0"/>
                  </a:rPr>
                  <a:t> with </a:t>
                </a:r>
                <a14:m>
                  <m:oMath xmlns:m="http://schemas.openxmlformats.org/officeDocument/2006/math">
                    <m:r>
                      <a:rPr lang="en-US" sz="2800" i="1" dirty="0" smtClean="0">
                        <a:latin typeface="Cambria Math" panose="02040503050406030204" pitchFamily="18" charset="0"/>
                        <a:cs typeface="Courier New" panose="02070309020205020404" pitchFamily="49" charset="0"/>
                      </a:rPr>
                      <m:t>𝑁</m:t>
                    </m:r>
                  </m:oMath>
                </a14:m>
                <a:r>
                  <a:rPr lang="en-US" sz="2800" dirty="0">
                    <a:latin typeface="Nexa Book" panose="02000000000000000000" pitchFamily="2" charset="0"/>
                    <a:cs typeface="Courier New" panose="02070309020205020404" pitchFamily="49" charset="0"/>
                  </a:rPr>
                  <a:t> elements</a:t>
                </a:r>
              </a:p>
              <a:p>
                <a:pPr marL="457200" indent="-457200">
                  <a:buFont typeface="+mj-lt"/>
                  <a:buAutoNum type="arabicPeriod"/>
                </a:pPr>
                <a:r>
                  <a:rPr lang="en-IN" sz="2800" dirty="0">
                    <a:latin typeface="Nexa Book" panose="02000000000000000000" pitchFamily="2" charset="0"/>
                    <a:cs typeface="Courier New" panose="02070309020205020404" pitchFamily="49" charset="0"/>
                  </a:rPr>
                  <a:t>If </a:t>
                </a:r>
                <a14:m>
                  <m:oMath xmlns:m="http://schemas.openxmlformats.org/officeDocument/2006/math">
                    <m:r>
                      <a:rPr lang="en-IN" sz="2800" b="0" i="1" smtClean="0">
                        <a:latin typeface="Cambria Math" panose="02040503050406030204" pitchFamily="18" charset="0"/>
                        <a:cs typeface="Courier New" panose="02070309020205020404" pitchFamily="49" charset="0"/>
                      </a:rPr>
                      <m:t>𝑁</m:t>
                    </m:r>
                    <m:r>
                      <a:rPr lang="en-IN" sz="2800" b="0" i="1" smtClean="0">
                        <a:latin typeface="Cambria Math" panose="02040503050406030204" pitchFamily="18" charset="0"/>
                        <a:cs typeface="Courier New" panose="02070309020205020404" pitchFamily="49" charset="0"/>
                      </a:rPr>
                      <m:t>&lt;2</m:t>
                    </m:r>
                  </m:oMath>
                </a14:m>
                <a:r>
                  <a:rPr lang="en-US" sz="2800" dirty="0">
                    <a:latin typeface="Nexa Book" panose="02000000000000000000" pitchFamily="2" charset="0"/>
                    <a:cs typeface="Courier New" panose="02070309020205020404" pitchFamily="49" charset="0"/>
                  </a:rPr>
                  <a:t> return </a:t>
                </a:r>
                <a14:m>
                  <m:oMath xmlns:m="http://schemas.openxmlformats.org/officeDocument/2006/math">
                    <m:r>
                      <a:rPr lang="en-IN" sz="2800" b="0" i="1" smtClean="0">
                        <a:latin typeface="Cambria Math" panose="02040503050406030204" pitchFamily="18" charset="0"/>
                        <a:cs typeface="Courier New" panose="02070309020205020404" pitchFamily="49" charset="0"/>
                      </a:rPr>
                      <m:t>𝑎</m:t>
                    </m:r>
                  </m:oMath>
                </a14:m>
                <a:r>
                  <a:rPr lang="en-US" sz="2800" dirty="0">
                    <a:latin typeface="Nexa Book" panose="02000000000000000000" pitchFamily="2" charset="0"/>
                    <a:cs typeface="Courier New" panose="02070309020205020404" pitchFamily="49" charset="0"/>
                  </a:rPr>
                  <a:t>		//</a:t>
                </a:r>
                <a:r>
                  <a:rPr lang="en-US" sz="2800" i="1" dirty="0">
                    <a:latin typeface="Nexa Book" panose="02000000000000000000" pitchFamily="2" charset="0"/>
                    <a:cs typeface="Courier New" panose="02070309020205020404" pitchFamily="49" charset="0"/>
                  </a:rPr>
                  <a:t>An empty or singleton array is sorted</a:t>
                </a:r>
              </a:p>
              <a:p>
                <a:pPr marL="457200" indent="-457200">
                  <a:buFont typeface="+mj-lt"/>
                  <a:buAutoNum type="arabicPeriod"/>
                </a:pPr>
                <a:r>
                  <a:rPr lang="en-IN" sz="2800" dirty="0">
                    <a:latin typeface="Nexa Book" panose="02000000000000000000" pitchFamily="2" charset="0"/>
                    <a:cs typeface="Courier New" panose="02070309020205020404" pitchFamily="49" charset="0"/>
                  </a:rPr>
                  <a:t>Let </a:t>
                </a:r>
                <a14:m>
                  <m:oMath xmlns:m="http://schemas.openxmlformats.org/officeDocument/2006/math">
                    <m:r>
                      <a:rPr lang="en-IN" sz="2800" b="0" i="1" smtClean="0">
                        <a:latin typeface="Cambria Math" panose="02040503050406030204" pitchFamily="18" charset="0"/>
                        <a:cs typeface="Courier New" panose="02070309020205020404" pitchFamily="49" charset="0"/>
                      </a:rPr>
                      <m:t>𝑝</m:t>
                    </m:r>
                    <m:r>
                      <a:rPr lang="en-IN" sz="2800" b="0" i="1" smtClean="0">
                        <a:latin typeface="Cambria Math" panose="02040503050406030204" pitchFamily="18" charset="0"/>
                        <a:cs typeface="Courier New" panose="02070309020205020404" pitchFamily="49" charset="0"/>
                      </a:rPr>
                      <m:t>←</m:t>
                    </m:r>
                  </m:oMath>
                </a14:m>
                <a:r>
                  <a:rPr lang="en-US" sz="2800" dirty="0">
                    <a:latin typeface="Nexa Book" panose="02000000000000000000" pitchFamily="2" charset="0"/>
                    <a:cs typeface="Courier New" panose="02070309020205020404" pitchFamily="49" charset="0"/>
                  </a:rPr>
                  <a:t> CHOOSEPIVOT(</a:t>
                </a:r>
                <a14:m>
                  <m:oMath xmlns:m="http://schemas.openxmlformats.org/officeDocument/2006/math">
                    <m:r>
                      <a:rPr lang="en-IN" sz="2800" b="0" i="1" smtClean="0">
                        <a:latin typeface="Cambria Math" panose="02040503050406030204" pitchFamily="18" charset="0"/>
                        <a:cs typeface="Courier New" panose="02070309020205020404" pitchFamily="49" charset="0"/>
                      </a:rPr>
                      <m:t>𝑎</m:t>
                    </m:r>
                  </m:oMath>
                </a14:m>
                <a:r>
                  <a:rPr lang="en-US" sz="2800" dirty="0">
                    <a:latin typeface="Nexa Book" panose="02000000000000000000" pitchFamily="2" charset="0"/>
                    <a:cs typeface="Courier New" panose="02070309020205020404" pitchFamily="49" charset="0"/>
                  </a:rPr>
                  <a:t>)			//</a:t>
                </a:r>
                <a:r>
                  <a:rPr lang="en-US" sz="2800" i="1" dirty="0">
                    <a:latin typeface="Nexa Book" panose="02000000000000000000" pitchFamily="2" charset="0"/>
                    <a:cs typeface="Courier New" panose="02070309020205020404" pitchFamily="49" charset="0"/>
                  </a:rPr>
                  <a:t>Choose a pivot value</a:t>
                </a:r>
                <a:endParaRPr lang="en-US" sz="2800" dirty="0">
                  <a:latin typeface="Nexa Book" panose="02000000000000000000" pitchFamily="2" charset="0"/>
                  <a:cs typeface="Courier New" panose="02070309020205020404" pitchFamily="49" charset="0"/>
                </a:endParaRPr>
              </a:p>
              <a:p>
                <a:pPr marL="457200" indent="-457200">
                  <a:buFont typeface="+mj-lt"/>
                  <a:buAutoNum type="arabicPeriod"/>
                </a:pPr>
                <a:r>
                  <a:rPr lang="en-IN" sz="2800" dirty="0">
                    <a:latin typeface="Nexa Book" panose="02000000000000000000" pitchFamily="2" charset="0"/>
                    <a:cs typeface="Courier New" panose="02070309020205020404" pitchFamily="49" charset="0"/>
                  </a:rPr>
                  <a:t>Let </a:t>
                </a:r>
                <a14:m>
                  <m:oMath xmlns:m="http://schemas.openxmlformats.org/officeDocument/2006/math">
                    <m:r>
                      <a:rPr lang="en-IN" sz="2800" b="0" i="0"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𝑏</m:t>
                    </m:r>
                    <m:r>
                      <a:rPr lang="en-IN" sz="2800" b="0" i="0"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𝑖</m:t>
                    </m:r>
                    <m:r>
                      <a:rPr lang="en-IN" sz="2800" b="0" i="1" smtClean="0">
                        <a:latin typeface="Cambria Math" panose="02040503050406030204" pitchFamily="18" charset="0"/>
                        <a:cs typeface="Courier New" panose="02070309020205020404" pitchFamily="49" charset="0"/>
                      </a:rPr>
                      <m:t>)←</m:t>
                    </m:r>
                  </m:oMath>
                </a14:m>
                <a:r>
                  <a:rPr lang="en-IN" sz="2800" dirty="0">
                    <a:latin typeface="Nexa Book" panose="02000000000000000000" pitchFamily="2" charset="0"/>
                    <a:cs typeface="Courier New" panose="02070309020205020404" pitchFamily="49" charset="0"/>
                  </a:rPr>
                  <a:t> PARTITION(</a:t>
                </a:r>
                <a14:m>
                  <m:oMath xmlns:m="http://schemas.openxmlformats.org/officeDocument/2006/math">
                    <m:r>
                      <a:rPr lang="en-IN" sz="2800" b="0" i="1" smtClean="0">
                        <a:latin typeface="Cambria Math" panose="02040503050406030204" pitchFamily="18" charset="0"/>
                        <a:cs typeface="Courier New" panose="02070309020205020404" pitchFamily="49" charset="0"/>
                      </a:rPr>
                      <m:t>𝑎</m:t>
                    </m:r>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𝑝</m:t>
                    </m:r>
                  </m:oMath>
                </a14:m>
                <a:r>
                  <a:rPr lang="en-IN" sz="2800" dirty="0">
                    <a:latin typeface="Nexa Book" panose="02000000000000000000" pitchFamily="2" charset="0"/>
                    <a:cs typeface="Courier New" panose="02070309020205020404" pitchFamily="49" charset="0"/>
                  </a:rPr>
                  <a:t>)	       //</a:t>
                </a:r>
                <a:r>
                  <a:rPr lang="en-IN" sz="2800" i="1" dirty="0">
                    <a:latin typeface="Nexa Book" panose="02000000000000000000" pitchFamily="2" charset="0"/>
                    <a:cs typeface="Courier New" panose="02070309020205020404" pitchFamily="49" charset="0"/>
                  </a:rPr>
                  <a:t>Partition along chosen pivot</a:t>
                </a:r>
                <a:endParaRPr lang="en-IN" sz="2800" dirty="0">
                  <a:latin typeface="Nexa Book" panose="02000000000000000000" pitchFamily="2" charset="0"/>
                  <a:cs typeface="Courier New" panose="02070309020205020404" pitchFamily="49" charset="0"/>
                </a:endParaRPr>
              </a:p>
              <a:p>
                <a:pPr marL="457200" indent="-457200">
                  <a:buFont typeface="+mj-lt"/>
                  <a:buAutoNum type="arabicPeriod"/>
                </a:pPr>
                <a:r>
                  <a:rPr lang="en-IN" sz="2800" dirty="0">
                    <a:latin typeface="Nexa Book" panose="02000000000000000000" pitchFamily="2" charset="0"/>
                    <a:cs typeface="Courier New" panose="02070309020205020404" pitchFamily="49" charset="0"/>
                  </a:rPr>
                  <a:t>QUICKSORT(</a:t>
                </a:r>
                <a14:m>
                  <m:oMath xmlns:m="http://schemas.openxmlformats.org/officeDocument/2006/math">
                    <m:r>
                      <a:rPr lang="en-IN" sz="2800" b="0" i="1" smtClean="0">
                        <a:latin typeface="Cambria Math" panose="02040503050406030204" pitchFamily="18" charset="0"/>
                        <a:cs typeface="Courier New" panose="02070309020205020404" pitchFamily="49" charset="0"/>
                      </a:rPr>
                      <m:t>𝑏</m:t>
                    </m:r>
                    <m:r>
                      <a:rPr lang="en-IN" sz="2800" b="0" i="1" smtClean="0">
                        <a:latin typeface="Cambria Math" panose="02040503050406030204" pitchFamily="18" charset="0"/>
                        <a:cs typeface="Courier New" panose="02070309020205020404" pitchFamily="49" charset="0"/>
                      </a:rPr>
                      <m:t>[0:</m:t>
                    </m:r>
                    <m:r>
                      <a:rPr lang="en-IN" sz="2800" b="0" i="1" smtClean="0">
                        <a:latin typeface="Cambria Math" panose="02040503050406030204" pitchFamily="18" charset="0"/>
                        <a:cs typeface="Courier New" panose="02070309020205020404" pitchFamily="49" charset="0"/>
                      </a:rPr>
                      <m:t>𝑖</m:t>
                    </m:r>
                    <m:r>
                      <a:rPr lang="en-IN" sz="2800" b="0" i="1" smtClean="0">
                        <a:latin typeface="Cambria Math" panose="02040503050406030204" pitchFamily="18" charset="0"/>
                        <a:cs typeface="Courier New" panose="02070309020205020404" pitchFamily="49" charset="0"/>
                      </a:rPr>
                      <m:t>−1])</m:t>
                    </m:r>
                  </m:oMath>
                </a14:m>
                <a:r>
                  <a:rPr lang="en-IN" sz="2800" b="0" dirty="0">
                    <a:latin typeface="Nexa Book" panose="02000000000000000000" pitchFamily="2" charset="0"/>
                    <a:cs typeface="Courier New" panose="02070309020205020404" pitchFamily="49" charset="0"/>
                  </a:rPr>
                  <a:t>				         //</a:t>
                </a:r>
                <a:r>
                  <a:rPr lang="en-IN" sz="2800" b="0" i="1" dirty="0">
                    <a:latin typeface="Nexa Book" panose="02000000000000000000" pitchFamily="2" charset="0"/>
                    <a:cs typeface="Courier New" panose="02070309020205020404" pitchFamily="49" charset="0"/>
                  </a:rPr>
                  <a:t>Sort the left half</a:t>
                </a:r>
                <a:endParaRPr lang="en-IN" sz="2800" b="0" dirty="0">
                  <a:latin typeface="Nexa Book" panose="02000000000000000000" pitchFamily="2" charset="0"/>
                  <a:cs typeface="Courier New" panose="02070309020205020404" pitchFamily="49" charset="0"/>
                </a:endParaRPr>
              </a:p>
              <a:p>
                <a:pPr marL="457200" indent="-457200">
                  <a:buFont typeface="+mj-lt"/>
                  <a:buAutoNum type="arabicPeriod"/>
                </a:pPr>
                <a:r>
                  <a:rPr lang="en-IN" sz="2800" dirty="0">
                    <a:latin typeface="Nexa Book" panose="02000000000000000000" pitchFamily="2" charset="0"/>
                    <a:cs typeface="Courier New" panose="02070309020205020404" pitchFamily="49" charset="0"/>
                  </a:rPr>
                  <a:t>QUICKSORT(</a:t>
                </a:r>
                <a14:m>
                  <m:oMath xmlns:m="http://schemas.openxmlformats.org/officeDocument/2006/math">
                    <m:r>
                      <a:rPr lang="en-IN" sz="2800" i="1">
                        <a:latin typeface="Cambria Math" panose="02040503050406030204" pitchFamily="18" charset="0"/>
                        <a:cs typeface="Courier New" panose="02070309020205020404" pitchFamily="49" charset="0"/>
                      </a:rPr>
                      <m:t>𝑏</m:t>
                    </m:r>
                    <m:r>
                      <a:rPr lang="en-IN" sz="2800" i="1">
                        <a:latin typeface="Cambria Math" panose="02040503050406030204" pitchFamily="18" charset="0"/>
                        <a:cs typeface="Courier New" panose="02070309020205020404" pitchFamily="49" charset="0"/>
                      </a:rPr>
                      <m:t>[</m:t>
                    </m:r>
                    <m:r>
                      <a:rPr lang="en-IN" sz="2800" i="1">
                        <a:latin typeface="Cambria Math" panose="02040503050406030204" pitchFamily="18" charset="0"/>
                        <a:cs typeface="Courier New" panose="02070309020205020404" pitchFamily="49" charset="0"/>
                      </a:rPr>
                      <m:t>𝑖</m:t>
                    </m:r>
                    <m:r>
                      <a:rPr lang="en-IN" sz="2800" b="0" i="1" smtClean="0">
                        <a:latin typeface="Cambria Math" panose="02040503050406030204" pitchFamily="18" charset="0"/>
                        <a:cs typeface="Courier New" panose="02070309020205020404" pitchFamily="49" charset="0"/>
                      </a:rPr>
                      <m:t>+</m:t>
                    </m:r>
                    <m:r>
                      <a:rPr lang="en-IN" sz="2800" i="1">
                        <a:latin typeface="Cambria Math" panose="02040503050406030204" pitchFamily="18" charset="0"/>
                        <a:cs typeface="Courier New" panose="02070309020205020404" pitchFamily="49" charset="0"/>
                      </a:rPr>
                      <m:t>1</m:t>
                    </m:r>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𝑁</m:t>
                    </m:r>
                    <m:r>
                      <a:rPr lang="en-IN" sz="2800" b="0" i="1" smtClean="0">
                        <a:latin typeface="Cambria Math" panose="02040503050406030204" pitchFamily="18" charset="0"/>
                        <a:cs typeface="Courier New" panose="02070309020205020404" pitchFamily="49" charset="0"/>
                      </a:rPr>
                      <m:t>−1])</m:t>
                    </m:r>
                  </m:oMath>
                </a14:m>
                <a:r>
                  <a:rPr lang="en-IN" sz="2800" dirty="0">
                    <a:latin typeface="Nexa Book" panose="02000000000000000000" pitchFamily="2" charset="0"/>
                    <a:cs typeface="Courier New" panose="02070309020205020404" pitchFamily="49" charset="0"/>
                  </a:rPr>
                  <a:t>			      //</a:t>
                </a:r>
                <a:r>
                  <a:rPr lang="en-IN" sz="2800" i="1" dirty="0">
                    <a:latin typeface="Nexa Book" panose="02000000000000000000" pitchFamily="2" charset="0"/>
                    <a:cs typeface="Courier New" panose="02070309020205020404" pitchFamily="49" charset="0"/>
                  </a:rPr>
                  <a:t>Sort the right half</a:t>
                </a:r>
              </a:p>
              <a:p>
                <a:pPr marL="457200" indent="-457200">
                  <a:buFont typeface="+mj-lt"/>
                  <a:buAutoNum type="arabicPeriod"/>
                </a:pPr>
                <a:r>
                  <a:rPr lang="en-IN" sz="2800" dirty="0">
                    <a:latin typeface="Nexa Book" panose="02000000000000000000" pitchFamily="2" charset="0"/>
                    <a:cs typeface="Courier New" panose="02070309020205020404" pitchFamily="49" charset="0"/>
                  </a:rPr>
                  <a:t>Return </a:t>
                </a:r>
                <a14:m>
                  <m:oMath xmlns:m="http://schemas.openxmlformats.org/officeDocument/2006/math">
                    <m:r>
                      <a:rPr lang="en-IN" sz="2800" b="0" i="1" smtClean="0">
                        <a:latin typeface="Cambria Math" panose="02040503050406030204" pitchFamily="18" charset="0"/>
                        <a:cs typeface="Courier New" panose="02070309020205020404" pitchFamily="49" charset="0"/>
                      </a:rPr>
                      <m:t>𝑏</m:t>
                    </m:r>
                  </m:oMath>
                </a14:m>
                <a:endParaRPr lang="en-IN" sz="2800" dirty="0">
                  <a:latin typeface="Nexa Book" panose="02000000000000000000" pitchFamily="2" charset="0"/>
                  <a:cs typeface="Courier New" panose="02070309020205020404" pitchFamily="49" charset="0"/>
                </a:endParaRPr>
              </a:p>
            </p:txBody>
          </p:sp>
        </mc:Choice>
        <mc:Fallback xmlns="">
          <p:sp>
            <p:nvSpPr>
              <p:cNvPr id="5" name="TextBox 4">
                <a:extLst>
                  <a:ext uri="{FF2B5EF4-FFF2-40B4-BE49-F238E27FC236}">
                    <a16:creationId xmlns:a16="http://schemas.microsoft.com/office/drawing/2014/main" id="{CD80CD0D-2CE5-C937-6E12-0648E85AFE2E}"/>
                  </a:ext>
                </a:extLst>
              </p:cNvPr>
              <p:cNvSpPr txBox="1">
                <a:spLocks noRot="1" noChangeAspect="1" noMove="1" noResize="1" noEditPoints="1" noAdjustHandles="1" noChangeArrowheads="1" noChangeShapeType="1" noTextEdit="1"/>
              </p:cNvSpPr>
              <p:nvPr/>
            </p:nvSpPr>
            <p:spPr>
              <a:xfrm>
                <a:off x="358589" y="880946"/>
                <a:ext cx="11474824" cy="3662541"/>
              </a:xfrm>
              <a:prstGeom prst="rect">
                <a:avLst/>
              </a:prstGeom>
              <a:blipFill>
                <a:blip r:embed="rId2"/>
                <a:stretch>
                  <a:fillRect l="-953" t="-2145" b="-3465"/>
                </a:stretch>
              </a:blipFill>
              <a:ln w="38100">
                <a:solidFill>
                  <a:srgbClr val="7030A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8">
                <a:extLst>
                  <a:ext uri="{FF2B5EF4-FFF2-40B4-BE49-F238E27FC236}">
                    <a16:creationId xmlns="" xmlns:a16="http://schemas.microsoft.com/office/drawing/2014/main" id="{5A5BF8FE-0765-AC83-27CA-D0D5362BBE16}"/>
                  </a:ext>
                </a:extLst>
              </p:cNvPr>
              <p:cNvSpPr/>
              <p:nvPr/>
            </p:nvSpPr>
            <p:spPr>
              <a:xfrm>
                <a:off x="358589" y="4718847"/>
                <a:ext cx="7158742" cy="2002628"/>
              </a:xfrm>
              <a:prstGeom prst="roundRect">
                <a:avLst/>
              </a:prstGeom>
              <a:solidFill>
                <a:schemeClr val="bg1"/>
              </a:solidFill>
              <a:ln w="57150">
                <a:solidFill>
                  <a:srgbClr val="2EC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Nexa Book" panose="02000000000000000000" pitchFamily="2" charset="0"/>
                  </a:rPr>
                  <a:t>Common choices for pivot value</a:t>
                </a:r>
              </a:p>
              <a:p>
                <a:pPr marL="342900" indent="-342900">
                  <a:buFont typeface="Arial" panose="020B0604020202020204" pitchFamily="34" charset="0"/>
                  <a:buChar char="•"/>
                </a:pPr>
                <a14:m>
                  <m:oMath xmlns:m="http://schemas.openxmlformats.org/officeDocument/2006/math">
                    <m:r>
                      <a:rPr lang="en-IN" sz="2400" b="0" i="1" smtClean="0">
                        <a:solidFill>
                          <a:schemeClr val="tx1"/>
                        </a:solidFill>
                        <a:latin typeface="Cambria Math" panose="02040503050406030204" pitchFamily="18" charset="0"/>
                      </a:rPr>
                      <m:t>𝑎</m:t>
                    </m:r>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0</m:t>
                        </m:r>
                      </m:e>
                    </m:d>
                  </m:oMath>
                </a14:m>
                <a:r>
                  <a:rPr lang="en-US" sz="2400" dirty="0">
                    <a:solidFill>
                      <a:schemeClr val="tx1"/>
                    </a:solidFill>
                    <a:latin typeface="Nexa Book" panose="02000000000000000000" pitchFamily="2" charset="0"/>
                  </a:rPr>
                  <a:t> or </a:t>
                </a:r>
                <a14:m>
                  <m:oMath xmlns:m="http://schemas.openxmlformats.org/officeDocument/2006/math">
                    <m:r>
                      <a:rPr lang="en-IN" sz="2400" b="0" i="1" smtClean="0">
                        <a:solidFill>
                          <a:schemeClr val="tx1"/>
                        </a:solidFill>
                        <a:latin typeface="Cambria Math" panose="02040503050406030204" pitchFamily="18" charset="0"/>
                      </a:rPr>
                      <m:t>𝑎</m:t>
                    </m:r>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𝑁</m:t>
                        </m:r>
                        <m:r>
                          <a:rPr lang="en-IN" sz="2400" b="0" i="1" smtClean="0">
                            <a:solidFill>
                              <a:schemeClr val="tx1"/>
                            </a:solidFill>
                            <a:latin typeface="Cambria Math" panose="02040503050406030204" pitchFamily="18" charset="0"/>
                          </a:rPr>
                          <m:t>−1</m:t>
                        </m:r>
                      </m:e>
                    </m:d>
                  </m:oMath>
                </a14:m>
                <a:r>
                  <a:rPr lang="en-US" sz="2400" dirty="0">
                    <a:solidFill>
                      <a:schemeClr val="tx1"/>
                    </a:solidFill>
                    <a:latin typeface="Nexa Book" panose="02000000000000000000" pitchFamily="2" charset="0"/>
                  </a:rPr>
                  <a:t> i.e. end elements</a:t>
                </a:r>
              </a:p>
              <a:p>
                <a:pPr marL="342900" indent="-342900">
                  <a:buFont typeface="Arial" panose="020B0604020202020204" pitchFamily="34" charset="0"/>
                  <a:buChar char="•"/>
                </a:pPr>
                <a14:m>
                  <m:oMath xmlns:m="http://schemas.openxmlformats.org/officeDocument/2006/math">
                    <m:r>
                      <a:rPr lang="en-IN" sz="2400" b="0" i="1" smtClean="0">
                        <a:solidFill>
                          <a:schemeClr val="tx1"/>
                        </a:solidFill>
                        <a:latin typeface="Cambria Math" panose="02040503050406030204" pitchFamily="18" charset="0"/>
                      </a:rPr>
                      <m:t>𝑎</m:t>
                    </m:r>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𝑖</m:t>
                        </m:r>
                      </m:e>
                    </m:d>
                  </m:oMath>
                </a14:m>
                <a:r>
                  <a:rPr lang="en-US" sz="2400" dirty="0">
                    <a:solidFill>
                      <a:schemeClr val="tx1"/>
                    </a:solidFill>
                    <a:latin typeface="Nexa Book" panose="02000000000000000000" pitchFamily="2" charset="0"/>
                  </a:rPr>
                  <a:t> for </a:t>
                </a:r>
                <a14:m>
                  <m:oMath xmlns:m="http://schemas.openxmlformats.org/officeDocument/2006/math">
                    <m:r>
                      <a:rPr lang="en-IN" sz="2400" b="0" i="1" smtClean="0">
                        <a:solidFill>
                          <a:schemeClr val="tx1"/>
                        </a:solidFill>
                        <a:latin typeface="Cambria Math" panose="02040503050406030204" pitchFamily="18" charset="0"/>
                      </a:rPr>
                      <m:t>𝑖</m:t>
                    </m:r>
                    <m:r>
                      <a:rPr lang="en-IN" sz="2400" b="0" i="1" smtClean="0">
                        <a:solidFill>
                          <a:schemeClr val="tx1"/>
                        </a:solidFill>
                        <a:latin typeface="Cambria Math" panose="02040503050406030204" pitchFamily="18" charset="0"/>
                      </a:rPr>
                      <m:t>∼</m:t>
                    </m:r>
                    <m:r>
                      <m:rPr>
                        <m:sty m:val="p"/>
                      </m:rPr>
                      <a:rPr lang="en-IN" sz="2400" b="0" i="0" smtClean="0">
                        <a:solidFill>
                          <a:schemeClr val="tx1"/>
                        </a:solidFill>
                        <a:latin typeface="Cambria Math" panose="02040503050406030204" pitchFamily="18" charset="0"/>
                      </a:rPr>
                      <m:t>random</m:t>
                    </m:r>
                    <m:d>
                      <m:dPr>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𝑁</m:t>
                        </m:r>
                      </m:e>
                    </m:d>
                  </m:oMath>
                </a14:m>
                <a:r>
                  <a:rPr lang="en-US" sz="2400" dirty="0">
                    <a:solidFill>
                      <a:schemeClr val="tx1"/>
                    </a:solidFill>
                    <a:latin typeface="Nexa Book" panose="02000000000000000000" pitchFamily="2" charset="0"/>
                  </a:rPr>
                  <a:t> i.e. a random element</a:t>
                </a:r>
              </a:p>
              <a:p>
                <a:pPr marL="342900" indent="-342900">
                  <a:buFont typeface="Arial" panose="020B0604020202020204" pitchFamily="34" charset="0"/>
                  <a:buChar char="•"/>
                </a:pPr>
                <a:r>
                  <a:rPr lang="en-IN" sz="2400" dirty="0">
                    <a:solidFill>
                      <a:schemeClr val="tx1"/>
                    </a:solidFill>
                    <a:latin typeface="Nexa Book" panose="02000000000000000000" pitchFamily="2" charset="0"/>
                  </a:rPr>
                  <a:t>MEDIAN</a:t>
                </a:r>
                <a14:m>
                  <m:oMath xmlns:m="http://schemas.openxmlformats.org/officeDocument/2006/math">
                    <m:d>
                      <m:dPr>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𝑎</m:t>
                        </m:r>
                      </m:e>
                    </m:d>
                  </m:oMath>
                </a14:m>
                <a:r>
                  <a:rPr lang="en-US" sz="2400" dirty="0">
                    <a:solidFill>
                      <a:schemeClr val="tx1"/>
                    </a:solidFill>
                    <a:latin typeface="Nexa Book" panose="02000000000000000000" pitchFamily="2" charset="0"/>
                  </a:rPr>
                  <a:t> i.e. median element of the array</a:t>
                </a:r>
              </a:p>
            </p:txBody>
          </p:sp>
        </mc:Choice>
        <mc:Fallback xmlns="">
          <p:sp>
            <p:nvSpPr>
              <p:cNvPr id="6" name="Rounded Rectangle 8">
                <a:extLst>
                  <a:ext uri="{FF2B5EF4-FFF2-40B4-BE49-F238E27FC236}">
                    <a16:creationId xmlns:a16="http://schemas.microsoft.com/office/drawing/2014/main" id="{5A5BF8FE-0765-AC83-27CA-D0D5362BBE16}"/>
                  </a:ext>
                </a:extLst>
              </p:cNvPr>
              <p:cNvSpPr>
                <a:spLocks noRot="1" noChangeAspect="1" noMove="1" noResize="1" noEditPoints="1" noAdjustHandles="1" noChangeArrowheads="1" noChangeShapeType="1" noTextEdit="1"/>
              </p:cNvSpPr>
              <p:nvPr/>
            </p:nvSpPr>
            <p:spPr>
              <a:xfrm>
                <a:off x="358589" y="4718847"/>
                <a:ext cx="7158742" cy="2002628"/>
              </a:xfrm>
              <a:prstGeom prst="roundRect">
                <a:avLst/>
              </a:prstGeom>
              <a:blipFill>
                <a:blip r:embed="rId3"/>
                <a:stretch>
                  <a:fillRect/>
                </a:stretch>
              </a:blipFill>
              <a:ln w="57150">
                <a:solidFill>
                  <a:srgbClr val="2ECC71"/>
                </a:solidFill>
              </a:ln>
            </p:spPr>
            <p:txBody>
              <a:bodyPr/>
              <a:lstStyle/>
              <a:p>
                <a:r>
                  <a:rPr lang="en-US">
                    <a:noFill/>
                  </a:rPr>
                  <a:t> </a:t>
                </a:r>
              </a:p>
            </p:txBody>
          </p:sp>
        </mc:Fallback>
      </mc:AlternateContent>
      <p:sp>
        <p:nvSpPr>
          <p:cNvPr id="7" name="Rounded Rectangular Callout 9">
            <a:extLst>
              <a:ext uri="{FF2B5EF4-FFF2-40B4-BE49-F238E27FC236}">
                <a16:creationId xmlns="" xmlns:a16="http://schemas.microsoft.com/office/drawing/2014/main" id="{DA02C2CD-1A73-C997-2854-9AC0CE09DEEA}"/>
              </a:ext>
            </a:extLst>
          </p:cNvPr>
          <p:cNvSpPr/>
          <p:nvPr/>
        </p:nvSpPr>
        <p:spPr>
          <a:xfrm>
            <a:off x="7292742" y="3836222"/>
            <a:ext cx="4151696" cy="501626"/>
          </a:xfrm>
          <a:prstGeom prst="wedgeRoundRectCallout">
            <a:avLst>
              <a:gd name="adj1" fmla="val -83669"/>
              <a:gd name="adj2" fmla="val 196712"/>
              <a:gd name="adj3" fmla="val 16667"/>
            </a:avLst>
          </a:prstGeom>
          <a:solidFill>
            <a:schemeClr val="bg1"/>
          </a:solidFill>
          <a:ln w="57150">
            <a:solidFill>
              <a:srgbClr val="F3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Nexa Book" panose="02000000000000000000" pitchFamily="2" charset="0"/>
              </a:rPr>
              <a:t>Most popular, inexpensive</a:t>
            </a:r>
            <a:endParaRPr lang="en-US" sz="2400" dirty="0">
              <a:solidFill>
                <a:schemeClr val="tx1"/>
              </a:solidFill>
              <a:latin typeface="Nexa Book" panose="02000000000000000000" pitchFamily="2" charset="0"/>
            </a:endParaRPr>
          </a:p>
        </p:txBody>
      </p:sp>
      <p:sp>
        <p:nvSpPr>
          <p:cNvPr id="8" name="Rounded Rectangular Callout 11">
            <a:extLst>
              <a:ext uri="{FF2B5EF4-FFF2-40B4-BE49-F238E27FC236}">
                <a16:creationId xmlns="" xmlns:a16="http://schemas.microsoft.com/office/drawing/2014/main" id="{144D9636-E4FE-74A9-C4E8-DD74EA423E8F}"/>
              </a:ext>
            </a:extLst>
          </p:cNvPr>
          <p:cNvSpPr/>
          <p:nvPr/>
        </p:nvSpPr>
        <p:spPr>
          <a:xfrm>
            <a:off x="7603959" y="4539330"/>
            <a:ext cx="4090736" cy="501626"/>
          </a:xfrm>
          <a:prstGeom prst="wedgeRoundRectCallout">
            <a:avLst>
              <a:gd name="adj1" fmla="val -69427"/>
              <a:gd name="adj2" fmla="val 135310"/>
              <a:gd name="adj3" fmla="val 16667"/>
            </a:avLst>
          </a:prstGeom>
          <a:solidFill>
            <a:schemeClr val="bg1"/>
          </a:solidFill>
          <a:ln w="57150">
            <a:solidFill>
              <a:srgbClr val="F3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Nexa Book" panose="02000000000000000000" pitchFamily="2" charset="0"/>
              </a:rPr>
              <a:t>Also common, inexpensive</a:t>
            </a:r>
            <a:endParaRPr lang="en-US" sz="2400" dirty="0">
              <a:solidFill>
                <a:schemeClr val="tx1"/>
              </a:solidFill>
              <a:latin typeface="Nexa Book" panose="02000000000000000000" pitchFamily="2" charset="0"/>
            </a:endParaRPr>
          </a:p>
        </p:txBody>
      </p:sp>
      <p:sp>
        <p:nvSpPr>
          <p:cNvPr id="9" name="Rounded Rectangular Callout 12">
            <a:extLst>
              <a:ext uri="{FF2B5EF4-FFF2-40B4-BE49-F238E27FC236}">
                <a16:creationId xmlns="" xmlns:a16="http://schemas.microsoft.com/office/drawing/2014/main" id="{5FE34F00-F1A7-FD14-2917-83FAE16650E3}"/>
              </a:ext>
            </a:extLst>
          </p:cNvPr>
          <p:cNvSpPr/>
          <p:nvPr/>
        </p:nvSpPr>
        <p:spPr>
          <a:xfrm>
            <a:off x="8037095" y="5424432"/>
            <a:ext cx="3796317" cy="756558"/>
          </a:xfrm>
          <a:prstGeom prst="wedgeRoundRectCallout">
            <a:avLst>
              <a:gd name="adj1" fmla="val -66192"/>
              <a:gd name="adj2" fmla="val 41843"/>
              <a:gd name="adj3" fmla="val 16667"/>
            </a:avLst>
          </a:prstGeom>
          <a:solidFill>
            <a:schemeClr val="bg1"/>
          </a:solidFill>
          <a:ln w="57150">
            <a:solidFill>
              <a:srgbClr val="F3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Nexa Book" panose="02000000000000000000" pitchFamily="2" charset="0"/>
              </a:rPr>
              <a:t>Ensures balanced partition but expensive</a:t>
            </a:r>
            <a:endParaRPr lang="en-US" sz="2400" dirty="0">
              <a:solidFill>
                <a:schemeClr val="tx1"/>
              </a:solidFill>
              <a:latin typeface="Nexa Book" panose="02000000000000000000" pitchFamily="2" charset="0"/>
            </a:endParaRPr>
          </a:p>
        </p:txBody>
      </p:sp>
      <mc:AlternateContent xmlns:mc="http://schemas.openxmlformats.org/markup-compatibility/2006" xmlns:a14="http://schemas.microsoft.com/office/drawing/2010/main">
        <mc:Choice Requires="a14">
          <p:sp>
            <p:nvSpPr>
              <p:cNvPr id="10" name="Rounded Rectangular Callout 13">
                <a:extLst>
                  <a:ext uri="{FF2B5EF4-FFF2-40B4-BE49-F238E27FC236}">
                    <a16:creationId xmlns="" xmlns:a16="http://schemas.microsoft.com/office/drawing/2014/main" id="{26A815F4-E254-5B34-9860-4F24F48E46B2}"/>
                  </a:ext>
                </a:extLst>
              </p:cNvPr>
              <p:cNvSpPr/>
              <p:nvPr/>
            </p:nvSpPr>
            <p:spPr>
              <a:xfrm>
                <a:off x="3814252" y="1381450"/>
                <a:ext cx="3227571" cy="820132"/>
              </a:xfrm>
              <a:prstGeom prst="wedgeRoundRectCallout">
                <a:avLst>
                  <a:gd name="adj1" fmla="val -93599"/>
                  <a:gd name="adj2" fmla="val 111655"/>
                  <a:gd name="adj3" fmla="val 16667"/>
                </a:avLst>
              </a:prstGeom>
              <a:solidFill>
                <a:schemeClr val="bg1"/>
              </a:solidFill>
              <a:ln w="57150">
                <a:solidFill>
                  <a:srgbClr val="F3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IN" sz="2400" b="0" i="1" smtClean="0">
                        <a:solidFill>
                          <a:schemeClr val="tx1"/>
                        </a:solidFill>
                        <a:latin typeface="Cambria Math" panose="02040503050406030204" pitchFamily="18" charset="0"/>
                      </a:rPr>
                      <m:t>𝑖</m:t>
                    </m:r>
                  </m:oMath>
                </a14:m>
                <a:r>
                  <a:rPr lang="en-IN" sz="2400" dirty="0">
                    <a:solidFill>
                      <a:schemeClr val="tx1"/>
                    </a:solidFill>
                    <a:latin typeface="Nexa Book" panose="02000000000000000000" pitchFamily="2" charset="0"/>
                  </a:rPr>
                  <a:t> is the new location of the pivot element</a:t>
                </a:r>
                <a:endParaRPr lang="en-US" sz="2400" dirty="0">
                  <a:solidFill>
                    <a:schemeClr val="tx1"/>
                  </a:solidFill>
                  <a:latin typeface="Nexa Book" panose="02000000000000000000" pitchFamily="2" charset="0"/>
                </a:endParaRPr>
              </a:p>
            </p:txBody>
          </p:sp>
        </mc:Choice>
        <mc:Fallback xmlns="">
          <p:sp>
            <p:nvSpPr>
              <p:cNvPr id="10" name="Rounded Rectangular Callout 13">
                <a:extLst>
                  <a:ext uri="{FF2B5EF4-FFF2-40B4-BE49-F238E27FC236}">
                    <a16:creationId xmlns:a16="http://schemas.microsoft.com/office/drawing/2014/main" id="{26A815F4-E254-5B34-9860-4F24F48E46B2}"/>
                  </a:ext>
                </a:extLst>
              </p:cNvPr>
              <p:cNvSpPr>
                <a:spLocks noRot="1" noChangeAspect="1" noMove="1" noResize="1" noEditPoints="1" noAdjustHandles="1" noChangeArrowheads="1" noChangeShapeType="1" noTextEdit="1"/>
              </p:cNvSpPr>
              <p:nvPr/>
            </p:nvSpPr>
            <p:spPr>
              <a:xfrm>
                <a:off x="3814252" y="1381450"/>
                <a:ext cx="3227571" cy="820132"/>
              </a:xfrm>
              <a:prstGeom prst="wedgeRoundRectCallout">
                <a:avLst>
                  <a:gd name="adj1" fmla="val -93599"/>
                  <a:gd name="adj2" fmla="val 111655"/>
                  <a:gd name="adj3" fmla="val 16667"/>
                </a:avLst>
              </a:prstGeom>
              <a:blipFill>
                <a:blip r:embed="rId4"/>
                <a:stretch>
                  <a:fillRect t="-2146" r="-500"/>
                </a:stretch>
              </a:blipFill>
              <a:ln w="57150">
                <a:solidFill>
                  <a:srgbClr val="F39C12"/>
                </a:solidFill>
              </a:ln>
            </p:spPr>
            <p:txBody>
              <a:bodyPr/>
              <a:lstStyle/>
              <a:p>
                <a:r>
                  <a:rPr lang="en-US">
                    <a:noFill/>
                  </a:rPr>
                  <a:t> </a:t>
                </a:r>
              </a:p>
            </p:txBody>
          </p:sp>
        </mc:Fallback>
      </mc:AlternateContent>
    </p:spTree>
    <p:extLst>
      <p:ext uri="{BB962C8B-B14F-4D97-AF65-F5344CB8AC3E}">
        <p14:creationId xmlns:p14="http://schemas.microsoft.com/office/powerpoint/2010/main" val="333855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right)">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2FAD82-A310-5FB0-7E11-52B2486338E4}"/>
              </a:ext>
            </a:extLst>
          </p:cNvPr>
          <p:cNvSpPr>
            <a:spLocks noGrp="1"/>
          </p:cNvSpPr>
          <p:nvPr>
            <p:ph type="title"/>
          </p:nvPr>
        </p:nvSpPr>
        <p:spPr>
          <a:xfrm>
            <a:off x="358588" y="1"/>
            <a:ext cx="11474824" cy="1006074"/>
          </a:xfrm>
        </p:spPr>
        <p:txBody>
          <a:bodyPr/>
          <a:lstStyle/>
          <a:p>
            <a:r>
              <a:rPr lang="en-IN" dirty="0"/>
              <a:t>The Partition Procedure</a:t>
            </a:r>
            <a:endParaRPr lang="en-US" dirty="0"/>
          </a:p>
        </p:txBody>
      </p:sp>
      <p:sp>
        <p:nvSpPr>
          <p:cNvPr id="3" name="Footer Placeholder 4">
            <a:extLst>
              <a:ext uri="{FF2B5EF4-FFF2-40B4-BE49-F238E27FC236}">
                <a16:creationId xmlns="" xmlns:a16="http://schemas.microsoft.com/office/drawing/2014/main" id="{2BC0FF9B-48F8-A299-87C2-7130763295AE}"/>
              </a:ext>
            </a:extLst>
          </p:cNvPr>
          <p:cNvSpPr>
            <a:spLocks noGrp="1"/>
          </p:cNvSpPr>
          <p:nvPr>
            <p:ph type="ftr" sz="quarter" idx="11"/>
          </p:nvPr>
        </p:nvSpPr>
        <p:spPr>
          <a:xfrm>
            <a:off x="1945341" y="6356350"/>
            <a:ext cx="9412941" cy="365125"/>
          </a:xfrm>
        </p:spPr>
        <p:txBody>
          <a:bodyPr/>
          <a:lstStyle/>
          <a:p>
            <a:endParaRPr lang="en-US" dirty="0"/>
          </a:p>
        </p:txBody>
      </p:sp>
      <p:sp>
        <p:nvSpPr>
          <p:cNvPr id="4" name="Slide Number Placeholder 5">
            <a:extLst>
              <a:ext uri="{FF2B5EF4-FFF2-40B4-BE49-F238E27FC236}">
                <a16:creationId xmlns="" xmlns:a16="http://schemas.microsoft.com/office/drawing/2014/main" id="{BA03C3CD-37ED-B7FB-BF3F-CE412FC1B6E3}"/>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34</a:t>
            </a:fld>
            <a:endParaRPr lang="en-US" dirty="0"/>
          </a:p>
        </p:txBody>
      </p:sp>
      <p:grpSp>
        <p:nvGrpSpPr>
          <p:cNvPr id="5" name="Group 4">
            <a:extLst>
              <a:ext uri="{FF2B5EF4-FFF2-40B4-BE49-F238E27FC236}">
                <a16:creationId xmlns="" xmlns:a16="http://schemas.microsoft.com/office/drawing/2014/main" id="{4D40CCA5-CB41-9C33-6AF6-E95E8B6C28B6}"/>
              </a:ext>
            </a:extLst>
          </p:cNvPr>
          <p:cNvGrpSpPr/>
          <p:nvPr/>
        </p:nvGrpSpPr>
        <p:grpSpPr>
          <a:xfrm>
            <a:off x="358588" y="1949146"/>
            <a:ext cx="11474824" cy="567891"/>
            <a:chOff x="358588" y="1006075"/>
            <a:chExt cx="11474824" cy="567891"/>
          </a:xfrm>
        </p:grpSpPr>
        <p:sp>
          <p:nvSpPr>
            <p:cNvPr id="6" name="Rectangle 5">
              <a:extLst>
                <a:ext uri="{FF2B5EF4-FFF2-40B4-BE49-F238E27FC236}">
                  <a16:creationId xmlns="" xmlns:a16="http://schemas.microsoft.com/office/drawing/2014/main" id="{8156A7C6-67CD-C673-B3D9-0B90268245FC}"/>
                </a:ext>
              </a:extLst>
            </p:cNvPr>
            <p:cNvSpPr/>
            <p:nvPr/>
          </p:nvSpPr>
          <p:spPr>
            <a:xfrm>
              <a:off x="35858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7" name="Rectangle 6">
              <a:extLst>
                <a:ext uri="{FF2B5EF4-FFF2-40B4-BE49-F238E27FC236}">
                  <a16:creationId xmlns="" xmlns:a16="http://schemas.microsoft.com/office/drawing/2014/main" id="{7A797E5A-EC13-16EB-B4E0-00B4B2CA00F2}"/>
                </a:ext>
              </a:extLst>
            </p:cNvPr>
            <p:cNvSpPr/>
            <p:nvPr/>
          </p:nvSpPr>
          <p:spPr>
            <a:xfrm>
              <a:off x="108571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8" name="Rectangle 7">
              <a:extLst>
                <a:ext uri="{FF2B5EF4-FFF2-40B4-BE49-F238E27FC236}">
                  <a16:creationId xmlns="" xmlns:a16="http://schemas.microsoft.com/office/drawing/2014/main" id="{A185348B-AC67-5948-BA3B-6639218AEA10}"/>
                </a:ext>
              </a:extLst>
            </p:cNvPr>
            <p:cNvSpPr/>
            <p:nvPr/>
          </p:nvSpPr>
          <p:spPr>
            <a:xfrm>
              <a:off x="181284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9" name="Rectangle 8">
              <a:extLst>
                <a:ext uri="{FF2B5EF4-FFF2-40B4-BE49-F238E27FC236}">
                  <a16:creationId xmlns="" xmlns:a16="http://schemas.microsoft.com/office/drawing/2014/main" id="{F598AA5E-A27C-09F9-71C1-1519B06990B7}"/>
                </a:ext>
              </a:extLst>
            </p:cNvPr>
            <p:cNvSpPr/>
            <p:nvPr/>
          </p:nvSpPr>
          <p:spPr>
            <a:xfrm>
              <a:off x="253997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10" name="Rectangle 9">
              <a:extLst>
                <a:ext uri="{FF2B5EF4-FFF2-40B4-BE49-F238E27FC236}">
                  <a16:creationId xmlns="" xmlns:a16="http://schemas.microsoft.com/office/drawing/2014/main" id="{8E753CD9-7BD7-5E47-E583-85435423EBC1}"/>
                </a:ext>
              </a:extLst>
            </p:cNvPr>
            <p:cNvSpPr/>
            <p:nvPr/>
          </p:nvSpPr>
          <p:spPr>
            <a:xfrm>
              <a:off x="326710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1" name="Rectangle 10">
              <a:extLst>
                <a:ext uri="{FF2B5EF4-FFF2-40B4-BE49-F238E27FC236}">
                  <a16:creationId xmlns="" xmlns:a16="http://schemas.microsoft.com/office/drawing/2014/main" id="{408E1C47-B867-39DE-7AF0-0817A3B176E8}"/>
                </a:ext>
              </a:extLst>
            </p:cNvPr>
            <p:cNvSpPr/>
            <p:nvPr/>
          </p:nvSpPr>
          <p:spPr>
            <a:xfrm>
              <a:off x="3994233"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12" name="Rectangle 11">
              <a:extLst>
                <a:ext uri="{FF2B5EF4-FFF2-40B4-BE49-F238E27FC236}">
                  <a16:creationId xmlns="" xmlns:a16="http://schemas.microsoft.com/office/drawing/2014/main" id="{C227F418-2DD9-B83D-37C2-49893C42D6A2}"/>
                </a:ext>
              </a:extLst>
            </p:cNvPr>
            <p:cNvSpPr/>
            <p:nvPr/>
          </p:nvSpPr>
          <p:spPr>
            <a:xfrm>
              <a:off x="4721362"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3" name="Rectangle 12">
              <a:extLst>
                <a:ext uri="{FF2B5EF4-FFF2-40B4-BE49-F238E27FC236}">
                  <a16:creationId xmlns="" xmlns:a16="http://schemas.microsoft.com/office/drawing/2014/main" id="{2A5492CC-8952-5D85-4DAB-4E547A797C98}"/>
                </a:ext>
              </a:extLst>
            </p:cNvPr>
            <p:cNvSpPr/>
            <p:nvPr/>
          </p:nvSpPr>
          <p:spPr>
            <a:xfrm>
              <a:off x="544849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14" name="Rectangle 13">
              <a:extLst>
                <a:ext uri="{FF2B5EF4-FFF2-40B4-BE49-F238E27FC236}">
                  <a16:creationId xmlns="" xmlns:a16="http://schemas.microsoft.com/office/drawing/2014/main" id="{03860149-2DAD-06AC-2A85-EA8FEBDD2F24}"/>
                </a:ext>
              </a:extLst>
            </p:cNvPr>
            <p:cNvSpPr/>
            <p:nvPr/>
          </p:nvSpPr>
          <p:spPr>
            <a:xfrm>
              <a:off x="6175620"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5" name="Rectangle 14">
              <a:extLst>
                <a:ext uri="{FF2B5EF4-FFF2-40B4-BE49-F238E27FC236}">
                  <a16:creationId xmlns="" xmlns:a16="http://schemas.microsoft.com/office/drawing/2014/main" id="{5A36AA3B-24AC-D0C1-1903-5435A5DC6560}"/>
                </a:ext>
              </a:extLst>
            </p:cNvPr>
            <p:cNvSpPr/>
            <p:nvPr/>
          </p:nvSpPr>
          <p:spPr>
            <a:xfrm>
              <a:off x="6902749"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16" name="Rectangle 15">
              <a:extLst>
                <a:ext uri="{FF2B5EF4-FFF2-40B4-BE49-F238E27FC236}">
                  <a16:creationId xmlns="" xmlns:a16="http://schemas.microsoft.com/office/drawing/2014/main" id="{A0D2D8C5-7DD3-5973-8F30-31EA99B9D6C2}"/>
                </a:ext>
              </a:extLst>
            </p:cNvPr>
            <p:cNvSpPr/>
            <p:nvPr/>
          </p:nvSpPr>
          <p:spPr>
            <a:xfrm>
              <a:off x="762987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17" name="Rectangle 16">
              <a:extLst>
                <a:ext uri="{FF2B5EF4-FFF2-40B4-BE49-F238E27FC236}">
                  <a16:creationId xmlns="" xmlns:a16="http://schemas.microsoft.com/office/drawing/2014/main" id="{7A6DA0E6-7D0F-3F9F-7A72-025F3B4DA010}"/>
                </a:ext>
              </a:extLst>
            </p:cNvPr>
            <p:cNvSpPr/>
            <p:nvPr/>
          </p:nvSpPr>
          <p:spPr>
            <a:xfrm>
              <a:off x="835700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8" name="Rectangle 17">
              <a:extLst>
                <a:ext uri="{FF2B5EF4-FFF2-40B4-BE49-F238E27FC236}">
                  <a16:creationId xmlns="" xmlns:a16="http://schemas.microsoft.com/office/drawing/2014/main" id="{6608F3C7-24FA-83B4-7227-84162DC0989D}"/>
                </a:ext>
              </a:extLst>
            </p:cNvPr>
            <p:cNvSpPr/>
            <p:nvPr/>
          </p:nvSpPr>
          <p:spPr>
            <a:xfrm>
              <a:off x="908413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9" name="Rectangle 18">
              <a:extLst>
                <a:ext uri="{FF2B5EF4-FFF2-40B4-BE49-F238E27FC236}">
                  <a16:creationId xmlns="" xmlns:a16="http://schemas.microsoft.com/office/drawing/2014/main" id="{4D30EF30-FB50-1575-B343-ED1588785149}"/>
                </a:ext>
              </a:extLst>
            </p:cNvPr>
            <p:cNvSpPr/>
            <p:nvPr/>
          </p:nvSpPr>
          <p:spPr>
            <a:xfrm>
              <a:off x="981126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0" name="Rectangle 19">
              <a:extLst>
                <a:ext uri="{FF2B5EF4-FFF2-40B4-BE49-F238E27FC236}">
                  <a16:creationId xmlns="" xmlns:a16="http://schemas.microsoft.com/office/drawing/2014/main" id="{7A340BD9-13C0-CF00-1652-C135ACBB35F8}"/>
                </a:ext>
              </a:extLst>
            </p:cNvPr>
            <p:cNvSpPr/>
            <p:nvPr/>
          </p:nvSpPr>
          <p:spPr>
            <a:xfrm>
              <a:off x="1053839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21" name="Rectangle 20">
              <a:extLst>
                <a:ext uri="{FF2B5EF4-FFF2-40B4-BE49-F238E27FC236}">
                  <a16:creationId xmlns="" xmlns:a16="http://schemas.microsoft.com/office/drawing/2014/main" id="{A921DA39-894F-7583-E864-424D73C97C5E}"/>
                </a:ext>
              </a:extLst>
            </p:cNvPr>
            <p:cNvSpPr/>
            <p:nvPr/>
          </p:nvSpPr>
          <p:spPr>
            <a:xfrm>
              <a:off x="1126552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grpSp>
      <p:grpSp>
        <p:nvGrpSpPr>
          <p:cNvPr id="22" name="Group 21">
            <a:extLst>
              <a:ext uri="{FF2B5EF4-FFF2-40B4-BE49-F238E27FC236}">
                <a16:creationId xmlns="" xmlns:a16="http://schemas.microsoft.com/office/drawing/2014/main" id="{3C9ADA30-8391-C327-8B44-8C7CCEE93864}"/>
              </a:ext>
            </a:extLst>
          </p:cNvPr>
          <p:cNvGrpSpPr/>
          <p:nvPr/>
        </p:nvGrpSpPr>
        <p:grpSpPr>
          <a:xfrm>
            <a:off x="358588" y="3931927"/>
            <a:ext cx="11474824" cy="567891"/>
            <a:chOff x="358588" y="1006075"/>
            <a:chExt cx="11474824" cy="567891"/>
          </a:xfrm>
        </p:grpSpPr>
        <p:sp>
          <p:nvSpPr>
            <p:cNvPr id="23" name="Rectangle 22">
              <a:extLst>
                <a:ext uri="{FF2B5EF4-FFF2-40B4-BE49-F238E27FC236}">
                  <a16:creationId xmlns="" xmlns:a16="http://schemas.microsoft.com/office/drawing/2014/main" id="{21D67C8B-03C8-C5C3-AC71-E490A9DA9855}"/>
                </a:ext>
              </a:extLst>
            </p:cNvPr>
            <p:cNvSpPr/>
            <p:nvPr/>
          </p:nvSpPr>
          <p:spPr>
            <a:xfrm>
              <a:off x="35858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4" name="Rectangle 23">
              <a:extLst>
                <a:ext uri="{FF2B5EF4-FFF2-40B4-BE49-F238E27FC236}">
                  <a16:creationId xmlns="" xmlns:a16="http://schemas.microsoft.com/office/drawing/2014/main" id="{49384EC8-7017-920F-05FA-77C776EE8A3B}"/>
                </a:ext>
              </a:extLst>
            </p:cNvPr>
            <p:cNvSpPr/>
            <p:nvPr/>
          </p:nvSpPr>
          <p:spPr>
            <a:xfrm>
              <a:off x="108571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5" name="Rectangle 24">
              <a:extLst>
                <a:ext uri="{FF2B5EF4-FFF2-40B4-BE49-F238E27FC236}">
                  <a16:creationId xmlns="" xmlns:a16="http://schemas.microsoft.com/office/drawing/2014/main" id="{64441F63-2626-B5B3-7A85-1A1E2F4A8DFB}"/>
                </a:ext>
              </a:extLst>
            </p:cNvPr>
            <p:cNvSpPr/>
            <p:nvPr/>
          </p:nvSpPr>
          <p:spPr>
            <a:xfrm>
              <a:off x="181284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6" name="Rectangle 25">
              <a:extLst>
                <a:ext uri="{FF2B5EF4-FFF2-40B4-BE49-F238E27FC236}">
                  <a16:creationId xmlns="" xmlns:a16="http://schemas.microsoft.com/office/drawing/2014/main" id="{C1F1CAE8-EA0F-D5CE-03B8-ADA2305C3176}"/>
                </a:ext>
              </a:extLst>
            </p:cNvPr>
            <p:cNvSpPr/>
            <p:nvPr/>
          </p:nvSpPr>
          <p:spPr>
            <a:xfrm>
              <a:off x="253997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7" name="Rectangle 26">
              <a:extLst>
                <a:ext uri="{FF2B5EF4-FFF2-40B4-BE49-F238E27FC236}">
                  <a16:creationId xmlns="" xmlns:a16="http://schemas.microsoft.com/office/drawing/2014/main" id="{CBB13DA7-745F-01C9-24F3-66A46ACCD049}"/>
                </a:ext>
              </a:extLst>
            </p:cNvPr>
            <p:cNvSpPr/>
            <p:nvPr/>
          </p:nvSpPr>
          <p:spPr>
            <a:xfrm>
              <a:off x="326710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28" name="Rectangle 27">
              <a:extLst>
                <a:ext uri="{FF2B5EF4-FFF2-40B4-BE49-F238E27FC236}">
                  <a16:creationId xmlns="" xmlns:a16="http://schemas.microsoft.com/office/drawing/2014/main" id="{D0BE1849-0BD2-979A-2236-5FE86B8A53D3}"/>
                </a:ext>
              </a:extLst>
            </p:cNvPr>
            <p:cNvSpPr/>
            <p:nvPr/>
          </p:nvSpPr>
          <p:spPr>
            <a:xfrm>
              <a:off x="3994233"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9" name="Rectangle 28">
              <a:extLst>
                <a:ext uri="{FF2B5EF4-FFF2-40B4-BE49-F238E27FC236}">
                  <a16:creationId xmlns="" xmlns:a16="http://schemas.microsoft.com/office/drawing/2014/main" id="{BA8FF61E-2E14-302F-0682-E345BB7224BF}"/>
                </a:ext>
              </a:extLst>
            </p:cNvPr>
            <p:cNvSpPr/>
            <p:nvPr/>
          </p:nvSpPr>
          <p:spPr>
            <a:xfrm>
              <a:off x="4721362"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30" name="Rectangle 29">
              <a:extLst>
                <a:ext uri="{FF2B5EF4-FFF2-40B4-BE49-F238E27FC236}">
                  <a16:creationId xmlns="" xmlns:a16="http://schemas.microsoft.com/office/drawing/2014/main" id="{F7120CD1-D4CF-CC03-1816-B4C4B0DB1821}"/>
                </a:ext>
              </a:extLst>
            </p:cNvPr>
            <p:cNvSpPr/>
            <p:nvPr/>
          </p:nvSpPr>
          <p:spPr>
            <a:xfrm>
              <a:off x="544849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31" name="Rectangle 30">
              <a:extLst>
                <a:ext uri="{FF2B5EF4-FFF2-40B4-BE49-F238E27FC236}">
                  <a16:creationId xmlns="" xmlns:a16="http://schemas.microsoft.com/office/drawing/2014/main" id="{2AB20524-F0FD-AF70-FE7B-7CBB72BC313C}"/>
                </a:ext>
              </a:extLst>
            </p:cNvPr>
            <p:cNvSpPr/>
            <p:nvPr/>
          </p:nvSpPr>
          <p:spPr>
            <a:xfrm>
              <a:off x="6175620"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32" name="Rectangle 31">
              <a:extLst>
                <a:ext uri="{FF2B5EF4-FFF2-40B4-BE49-F238E27FC236}">
                  <a16:creationId xmlns="" xmlns:a16="http://schemas.microsoft.com/office/drawing/2014/main" id="{D0C399F0-EA4E-DF69-3F5B-60FDF5B0311E}"/>
                </a:ext>
              </a:extLst>
            </p:cNvPr>
            <p:cNvSpPr/>
            <p:nvPr/>
          </p:nvSpPr>
          <p:spPr>
            <a:xfrm>
              <a:off x="6902749"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3" name="Rectangle 32">
              <a:extLst>
                <a:ext uri="{FF2B5EF4-FFF2-40B4-BE49-F238E27FC236}">
                  <a16:creationId xmlns="" xmlns:a16="http://schemas.microsoft.com/office/drawing/2014/main" id="{90FB71F5-8936-C3AB-2EB3-2D96DFA0D99F}"/>
                </a:ext>
              </a:extLst>
            </p:cNvPr>
            <p:cNvSpPr/>
            <p:nvPr/>
          </p:nvSpPr>
          <p:spPr>
            <a:xfrm>
              <a:off x="762987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34" name="Rectangle 33">
              <a:extLst>
                <a:ext uri="{FF2B5EF4-FFF2-40B4-BE49-F238E27FC236}">
                  <a16:creationId xmlns="" xmlns:a16="http://schemas.microsoft.com/office/drawing/2014/main" id="{CB0B042F-DBB7-AAED-CED8-B96ACAD9B445}"/>
                </a:ext>
              </a:extLst>
            </p:cNvPr>
            <p:cNvSpPr/>
            <p:nvPr/>
          </p:nvSpPr>
          <p:spPr>
            <a:xfrm>
              <a:off x="835700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5" name="Rectangle 34">
              <a:extLst>
                <a:ext uri="{FF2B5EF4-FFF2-40B4-BE49-F238E27FC236}">
                  <a16:creationId xmlns="" xmlns:a16="http://schemas.microsoft.com/office/drawing/2014/main" id="{2E97F6E8-7F9B-BC8F-5C0A-3B2AAC85A77B}"/>
                </a:ext>
              </a:extLst>
            </p:cNvPr>
            <p:cNvSpPr/>
            <p:nvPr/>
          </p:nvSpPr>
          <p:spPr>
            <a:xfrm>
              <a:off x="908413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36" name="Rectangle 35">
              <a:extLst>
                <a:ext uri="{FF2B5EF4-FFF2-40B4-BE49-F238E27FC236}">
                  <a16:creationId xmlns="" xmlns:a16="http://schemas.microsoft.com/office/drawing/2014/main" id="{708F4212-D7CA-F72C-B3D3-7EC55C7F90AA}"/>
                </a:ext>
              </a:extLst>
            </p:cNvPr>
            <p:cNvSpPr/>
            <p:nvPr/>
          </p:nvSpPr>
          <p:spPr>
            <a:xfrm>
              <a:off x="981126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37" name="Rectangle 36">
              <a:extLst>
                <a:ext uri="{FF2B5EF4-FFF2-40B4-BE49-F238E27FC236}">
                  <a16:creationId xmlns="" xmlns:a16="http://schemas.microsoft.com/office/drawing/2014/main" id="{28CA2DE7-EEBB-4C9F-A409-4F42359FB7FF}"/>
                </a:ext>
              </a:extLst>
            </p:cNvPr>
            <p:cNvSpPr/>
            <p:nvPr/>
          </p:nvSpPr>
          <p:spPr>
            <a:xfrm>
              <a:off x="1053839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38" name="Rectangle 37">
              <a:extLst>
                <a:ext uri="{FF2B5EF4-FFF2-40B4-BE49-F238E27FC236}">
                  <a16:creationId xmlns="" xmlns:a16="http://schemas.microsoft.com/office/drawing/2014/main" id="{CF93C476-5019-2667-B49F-8AB56C47A464}"/>
                </a:ext>
              </a:extLst>
            </p:cNvPr>
            <p:cNvSpPr/>
            <p:nvPr/>
          </p:nvSpPr>
          <p:spPr>
            <a:xfrm>
              <a:off x="1126552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grpSp>
      <p:sp>
        <p:nvSpPr>
          <p:cNvPr id="39" name="Rectangle 38">
            <a:extLst>
              <a:ext uri="{FF2B5EF4-FFF2-40B4-BE49-F238E27FC236}">
                <a16:creationId xmlns="" xmlns:a16="http://schemas.microsoft.com/office/drawing/2014/main" id="{1F88AC64-84D5-FE75-4244-A115DFDF07FD}"/>
              </a:ext>
            </a:extLst>
          </p:cNvPr>
          <p:cNvSpPr/>
          <p:nvPr/>
        </p:nvSpPr>
        <p:spPr>
          <a:xfrm>
            <a:off x="6175620"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0" name="Rectangle 39">
            <a:extLst>
              <a:ext uri="{FF2B5EF4-FFF2-40B4-BE49-F238E27FC236}">
                <a16:creationId xmlns="" xmlns:a16="http://schemas.microsoft.com/office/drawing/2014/main" id="{CCDBD27C-395F-AE9C-BA23-486A864C10A1}"/>
              </a:ext>
            </a:extLst>
          </p:cNvPr>
          <p:cNvSpPr/>
          <p:nvPr/>
        </p:nvSpPr>
        <p:spPr>
          <a:xfrm>
            <a:off x="6902749"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1" name="Rectangle 40">
            <a:extLst>
              <a:ext uri="{FF2B5EF4-FFF2-40B4-BE49-F238E27FC236}">
                <a16:creationId xmlns="" xmlns:a16="http://schemas.microsoft.com/office/drawing/2014/main" id="{7C3C119A-2BB4-81A5-7311-63D4FA53BDA7}"/>
              </a:ext>
            </a:extLst>
          </p:cNvPr>
          <p:cNvSpPr/>
          <p:nvPr/>
        </p:nvSpPr>
        <p:spPr>
          <a:xfrm>
            <a:off x="7629878"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2" name="Rectangle 41">
            <a:extLst>
              <a:ext uri="{FF2B5EF4-FFF2-40B4-BE49-F238E27FC236}">
                <a16:creationId xmlns="" xmlns:a16="http://schemas.microsoft.com/office/drawing/2014/main" id="{5B907DDD-A76E-187E-9DA5-75A2A34946E4}"/>
              </a:ext>
            </a:extLst>
          </p:cNvPr>
          <p:cNvSpPr/>
          <p:nvPr/>
        </p:nvSpPr>
        <p:spPr>
          <a:xfrm>
            <a:off x="8357007"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3" name="Rectangle 42">
            <a:extLst>
              <a:ext uri="{FF2B5EF4-FFF2-40B4-BE49-F238E27FC236}">
                <a16:creationId xmlns="" xmlns:a16="http://schemas.microsoft.com/office/drawing/2014/main" id="{3F3D41D5-0D5C-2DF3-2878-AF490742E04F}"/>
              </a:ext>
            </a:extLst>
          </p:cNvPr>
          <p:cNvSpPr/>
          <p:nvPr/>
        </p:nvSpPr>
        <p:spPr>
          <a:xfrm>
            <a:off x="9084136"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4" name="Rectangle 43">
            <a:extLst>
              <a:ext uri="{FF2B5EF4-FFF2-40B4-BE49-F238E27FC236}">
                <a16:creationId xmlns="" xmlns:a16="http://schemas.microsoft.com/office/drawing/2014/main" id="{8FE65D7B-A802-0C4A-15C2-EA9E06860EC3}"/>
              </a:ext>
            </a:extLst>
          </p:cNvPr>
          <p:cNvSpPr/>
          <p:nvPr/>
        </p:nvSpPr>
        <p:spPr>
          <a:xfrm>
            <a:off x="9811265"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5" name="Rectangle 44">
            <a:extLst>
              <a:ext uri="{FF2B5EF4-FFF2-40B4-BE49-F238E27FC236}">
                <a16:creationId xmlns="" xmlns:a16="http://schemas.microsoft.com/office/drawing/2014/main" id="{F46B1BB7-05A6-BB0A-3A89-FFCDBDFE742C}"/>
              </a:ext>
            </a:extLst>
          </p:cNvPr>
          <p:cNvSpPr/>
          <p:nvPr/>
        </p:nvSpPr>
        <p:spPr>
          <a:xfrm>
            <a:off x="10538394"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6" name="Rectangle 45">
            <a:extLst>
              <a:ext uri="{FF2B5EF4-FFF2-40B4-BE49-F238E27FC236}">
                <a16:creationId xmlns="" xmlns:a16="http://schemas.microsoft.com/office/drawing/2014/main" id="{D697F29B-2165-B4AA-6386-8172A407BFA5}"/>
              </a:ext>
            </a:extLst>
          </p:cNvPr>
          <p:cNvSpPr/>
          <p:nvPr/>
        </p:nvSpPr>
        <p:spPr>
          <a:xfrm>
            <a:off x="11265521"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7" name="Rectangle 46">
            <a:extLst>
              <a:ext uri="{FF2B5EF4-FFF2-40B4-BE49-F238E27FC236}">
                <a16:creationId xmlns="" xmlns:a16="http://schemas.microsoft.com/office/drawing/2014/main" id="{241917B9-8AD6-DBBC-8802-F39B64F2E3C8}"/>
              </a:ext>
            </a:extLst>
          </p:cNvPr>
          <p:cNvSpPr/>
          <p:nvPr/>
        </p:nvSpPr>
        <p:spPr>
          <a:xfrm>
            <a:off x="358588"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8" name="Rectangle 47">
            <a:extLst>
              <a:ext uri="{FF2B5EF4-FFF2-40B4-BE49-F238E27FC236}">
                <a16:creationId xmlns="" xmlns:a16="http://schemas.microsoft.com/office/drawing/2014/main" id="{758EF2E4-419C-03D5-D624-8E44687E6420}"/>
              </a:ext>
            </a:extLst>
          </p:cNvPr>
          <p:cNvSpPr/>
          <p:nvPr/>
        </p:nvSpPr>
        <p:spPr>
          <a:xfrm>
            <a:off x="1085717"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49" name="Rectangle 48">
            <a:extLst>
              <a:ext uri="{FF2B5EF4-FFF2-40B4-BE49-F238E27FC236}">
                <a16:creationId xmlns="" xmlns:a16="http://schemas.microsoft.com/office/drawing/2014/main" id="{78C9DF2C-AACF-C389-EB42-33D8B999F452}"/>
              </a:ext>
            </a:extLst>
          </p:cNvPr>
          <p:cNvSpPr/>
          <p:nvPr/>
        </p:nvSpPr>
        <p:spPr>
          <a:xfrm>
            <a:off x="1812846"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0" name="Rectangle 49">
            <a:extLst>
              <a:ext uri="{FF2B5EF4-FFF2-40B4-BE49-F238E27FC236}">
                <a16:creationId xmlns="" xmlns:a16="http://schemas.microsoft.com/office/drawing/2014/main" id="{7931411E-B074-C139-9BFB-D5A9A5B37224}"/>
              </a:ext>
            </a:extLst>
          </p:cNvPr>
          <p:cNvSpPr/>
          <p:nvPr/>
        </p:nvSpPr>
        <p:spPr>
          <a:xfrm>
            <a:off x="2539975"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1" name="Rectangle 50">
            <a:extLst>
              <a:ext uri="{FF2B5EF4-FFF2-40B4-BE49-F238E27FC236}">
                <a16:creationId xmlns="" xmlns:a16="http://schemas.microsoft.com/office/drawing/2014/main" id="{4D9D5087-3E74-1EC5-B121-F57763C66730}"/>
              </a:ext>
            </a:extLst>
          </p:cNvPr>
          <p:cNvSpPr/>
          <p:nvPr/>
        </p:nvSpPr>
        <p:spPr>
          <a:xfrm>
            <a:off x="3267104"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2" name="Rectangle 51">
            <a:extLst>
              <a:ext uri="{FF2B5EF4-FFF2-40B4-BE49-F238E27FC236}">
                <a16:creationId xmlns="" xmlns:a16="http://schemas.microsoft.com/office/drawing/2014/main" id="{B8D3DEE0-78CA-0916-1A65-A9AB4142C462}"/>
              </a:ext>
            </a:extLst>
          </p:cNvPr>
          <p:cNvSpPr/>
          <p:nvPr/>
        </p:nvSpPr>
        <p:spPr>
          <a:xfrm>
            <a:off x="3994233"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3" name="Rectangle 52">
            <a:extLst>
              <a:ext uri="{FF2B5EF4-FFF2-40B4-BE49-F238E27FC236}">
                <a16:creationId xmlns="" xmlns:a16="http://schemas.microsoft.com/office/drawing/2014/main" id="{311AAEE8-B916-D781-B8E6-45F54A4D21CC}"/>
              </a:ext>
            </a:extLst>
          </p:cNvPr>
          <p:cNvSpPr/>
          <p:nvPr/>
        </p:nvSpPr>
        <p:spPr>
          <a:xfrm>
            <a:off x="4721362"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4" name="Rectangle 53">
            <a:extLst>
              <a:ext uri="{FF2B5EF4-FFF2-40B4-BE49-F238E27FC236}">
                <a16:creationId xmlns="" xmlns:a16="http://schemas.microsoft.com/office/drawing/2014/main" id="{87D7E38C-3FA7-5734-BFDC-47A50F401660}"/>
              </a:ext>
            </a:extLst>
          </p:cNvPr>
          <p:cNvSpPr/>
          <p:nvPr/>
        </p:nvSpPr>
        <p:spPr>
          <a:xfrm>
            <a:off x="5448491" y="393192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Nexa Bold Regular" panose="02000000000000000000" pitchFamily="2" charset="0"/>
            </a:endParaRPr>
          </a:p>
        </p:txBody>
      </p:sp>
      <p:sp>
        <p:nvSpPr>
          <p:cNvPr id="55" name="Down Arrow 81">
            <a:extLst>
              <a:ext uri="{FF2B5EF4-FFF2-40B4-BE49-F238E27FC236}">
                <a16:creationId xmlns="" xmlns:a16="http://schemas.microsoft.com/office/drawing/2014/main" id="{06DC9A72-7BBF-F271-73D0-3FEFBBBE3E40}"/>
              </a:ext>
            </a:extLst>
          </p:cNvPr>
          <p:cNvSpPr/>
          <p:nvPr/>
        </p:nvSpPr>
        <p:spPr>
          <a:xfrm>
            <a:off x="428059" y="1140668"/>
            <a:ext cx="428947" cy="6980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 xmlns:a16="http://schemas.microsoft.com/office/drawing/2014/main" id="{5250E02D-B1E6-BFBE-3073-C00637BBEF16}"/>
              </a:ext>
            </a:extLst>
          </p:cNvPr>
          <p:cNvGrpSpPr/>
          <p:nvPr/>
        </p:nvGrpSpPr>
        <p:grpSpPr>
          <a:xfrm>
            <a:off x="9423994" y="564334"/>
            <a:ext cx="2409418" cy="584775"/>
            <a:chOff x="7969737" y="564334"/>
            <a:chExt cx="2409418" cy="584775"/>
          </a:xfrm>
        </p:grpSpPr>
        <p:sp>
          <p:nvSpPr>
            <p:cNvPr id="57" name="Rectangle 56">
              <a:extLst>
                <a:ext uri="{FF2B5EF4-FFF2-40B4-BE49-F238E27FC236}">
                  <a16:creationId xmlns="" xmlns:a16="http://schemas.microsoft.com/office/drawing/2014/main" id="{6CE251D1-68E0-8E8B-A0E5-FB3B43DE6FE2}"/>
                </a:ext>
              </a:extLst>
            </p:cNvPr>
            <p:cNvSpPr/>
            <p:nvPr/>
          </p:nvSpPr>
          <p:spPr>
            <a:xfrm>
              <a:off x="9811264" y="572777"/>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58" name="TextBox 57">
              <a:extLst>
                <a:ext uri="{FF2B5EF4-FFF2-40B4-BE49-F238E27FC236}">
                  <a16:creationId xmlns="" xmlns:a16="http://schemas.microsoft.com/office/drawing/2014/main" id="{CF575603-B6EF-9863-FC18-CF24E9B4969D}"/>
                </a:ext>
              </a:extLst>
            </p:cNvPr>
            <p:cNvSpPr txBox="1"/>
            <p:nvPr/>
          </p:nvSpPr>
          <p:spPr>
            <a:xfrm>
              <a:off x="7969737" y="564334"/>
              <a:ext cx="1841527" cy="584775"/>
            </a:xfrm>
            <a:prstGeom prst="rect">
              <a:avLst/>
            </a:prstGeom>
            <a:noFill/>
          </p:spPr>
          <p:txBody>
            <a:bodyPr wrap="square" rtlCol="0">
              <a:spAutoFit/>
            </a:bodyPr>
            <a:lstStyle/>
            <a:p>
              <a:r>
                <a:rPr lang="en-IN" sz="3200" dirty="0">
                  <a:latin typeface="Nexa Bold Regular" panose="02000000000000000000" pitchFamily="2" charset="0"/>
                </a:rPr>
                <a:t>PIVOT =</a:t>
              </a:r>
              <a:endParaRPr lang="en-US" sz="3200" dirty="0">
                <a:latin typeface="Nexa Bold Regular" panose="02000000000000000000" pitchFamily="2" charset="0"/>
              </a:endParaRPr>
            </a:p>
          </p:txBody>
        </p:sp>
      </p:grpSp>
      <mc:AlternateContent xmlns:mc="http://schemas.openxmlformats.org/markup-compatibility/2006" xmlns:a14="http://schemas.microsoft.com/office/drawing/2010/main">
        <mc:Choice Requires="a14">
          <p:sp>
            <p:nvSpPr>
              <p:cNvPr id="59" name="TextBox 58">
                <a:extLst>
                  <a:ext uri="{FF2B5EF4-FFF2-40B4-BE49-F238E27FC236}">
                    <a16:creationId xmlns="" xmlns:a16="http://schemas.microsoft.com/office/drawing/2014/main" id="{976F5320-7FF6-7A03-B28D-77F821BF38B1}"/>
                  </a:ext>
                </a:extLst>
              </p:cNvPr>
              <p:cNvSpPr txBox="1"/>
              <p:nvPr/>
            </p:nvSpPr>
            <p:spPr>
              <a:xfrm>
                <a:off x="232054" y="5459545"/>
                <a:ext cx="3476659" cy="461665"/>
              </a:xfrm>
              <a:prstGeom prst="rect">
                <a:avLst/>
              </a:prstGeom>
              <a:noFill/>
            </p:spPr>
            <p:txBody>
              <a:bodyPr wrap="square" rtlCol="0">
                <a:spAutoFit/>
              </a:bodyPr>
              <a:lstStyle/>
              <a:p>
                <a:r>
                  <a:rPr lang="en-IN" sz="2400" dirty="0">
                    <a:latin typeface="Nexa Book" panose="02000000000000000000" pitchFamily="2" charset="0"/>
                  </a:rPr>
                  <a:t>9 </a:t>
                </a:r>
                <a14:m>
                  <m:oMath xmlns:m="http://schemas.openxmlformats.org/officeDocument/2006/math">
                    <m:r>
                      <a:rPr lang="en-IN" sz="2400" b="0" i="1" smtClean="0">
                        <a:latin typeface="Cambria Math" panose="02040503050406030204" pitchFamily="18" charset="0"/>
                      </a:rPr>
                      <m:t>&gt;</m:t>
                    </m:r>
                  </m:oMath>
                </a14:m>
                <a:r>
                  <a:rPr lang="en-US" sz="2400" dirty="0">
                    <a:latin typeface="Nexa Book" panose="02000000000000000000" pitchFamily="2" charset="0"/>
                  </a:rPr>
                  <a:t> 4 i.e. belongs to </a:t>
                </a:r>
                <a14:m>
                  <m:oMath xmlns:m="http://schemas.openxmlformats.org/officeDocument/2006/math">
                    <m:r>
                      <a:rPr lang="en-IN" sz="2400" b="0" i="1" smtClean="0">
                        <a:latin typeface="Cambria Math" panose="02040503050406030204" pitchFamily="18" charset="0"/>
                      </a:rPr>
                      <m:t>𝑅</m:t>
                    </m:r>
                  </m:oMath>
                </a14:m>
                <a:r>
                  <a:rPr lang="en-US" sz="2400" dirty="0">
                    <a:latin typeface="Nexa Book" panose="02000000000000000000" pitchFamily="2" charset="0"/>
                  </a:rPr>
                  <a:t> </a:t>
                </a:r>
              </a:p>
            </p:txBody>
          </p:sp>
        </mc:Choice>
        <mc:Fallback xmlns="">
          <p:sp>
            <p:nvSpPr>
              <p:cNvPr id="59" name="TextBox 58">
                <a:extLst>
                  <a:ext uri="{FF2B5EF4-FFF2-40B4-BE49-F238E27FC236}">
                    <a16:creationId xmlns:a16="http://schemas.microsoft.com/office/drawing/2014/main" id="{976F5320-7FF6-7A03-B28D-77F821BF38B1}"/>
                  </a:ext>
                </a:extLst>
              </p:cNvPr>
              <p:cNvSpPr txBox="1">
                <a:spLocks noRot="1" noChangeAspect="1" noMove="1" noResize="1" noEditPoints="1" noAdjustHandles="1" noChangeArrowheads="1" noChangeShapeType="1" noTextEdit="1"/>
              </p:cNvSpPr>
              <p:nvPr/>
            </p:nvSpPr>
            <p:spPr>
              <a:xfrm>
                <a:off x="232054" y="5459545"/>
                <a:ext cx="3476659" cy="461665"/>
              </a:xfrm>
              <a:prstGeom prst="rect">
                <a:avLst/>
              </a:prstGeom>
              <a:blipFill>
                <a:blip r:embed="rId2"/>
                <a:stretch>
                  <a:fillRect l="-2632"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 xmlns:a16="http://schemas.microsoft.com/office/drawing/2014/main" id="{564782D6-CEAB-4A84-97E7-079FB0487386}"/>
                  </a:ext>
                </a:extLst>
              </p:cNvPr>
              <p:cNvSpPr txBox="1"/>
              <p:nvPr/>
            </p:nvSpPr>
            <p:spPr>
              <a:xfrm>
                <a:off x="2184039" y="4716090"/>
                <a:ext cx="92382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𝐿</m:t>
                      </m:r>
                    </m:oMath>
                  </m:oMathPara>
                </a14:m>
                <a:endParaRPr lang="en-US" sz="3600" dirty="0"/>
              </a:p>
            </p:txBody>
          </p:sp>
        </mc:Choice>
        <mc:Fallback xmlns="">
          <p:sp>
            <p:nvSpPr>
              <p:cNvPr id="60" name="TextBox 59">
                <a:extLst>
                  <a:ext uri="{FF2B5EF4-FFF2-40B4-BE49-F238E27FC236}">
                    <a16:creationId xmlns:a16="http://schemas.microsoft.com/office/drawing/2014/main" id="{564782D6-CEAB-4A84-97E7-079FB0487386}"/>
                  </a:ext>
                </a:extLst>
              </p:cNvPr>
              <p:cNvSpPr txBox="1">
                <a:spLocks noRot="1" noChangeAspect="1" noMove="1" noResize="1" noEditPoints="1" noAdjustHandles="1" noChangeArrowheads="1" noChangeShapeType="1" noTextEdit="1"/>
              </p:cNvSpPr>
              <p:nvPr/>
            </p:nvSpPr>
            <p:spPr>
              <a:xfrm>
                <a:off x="2184039" y="4716090"/>
                <a:ext cx="923827"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 xmlns:a16="http://schemas.microsoft.com/office/drawing/2014/main" id="{0E32B8FB-8238-CEEC-7507-36E3D7DA21C4}"/>
                  </a:ext>
                </a:extLst>
              </p:cNvPr>
              <p:cNvSpPr txBox="1"/>
              <p:nvPr/>
            </p:nvSpPr>
            <p:spPr>
              <a:xfrm>
                <a:off x="9084136" y="4716091"/>
                <a:ext cx="92382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𝑅</m:t>
                      </m:r>
                    </m:oMath>
                  </m:oMathPara>
                </a14:m>
                <a:endParaRPr lang="en-US" sz="3600" dirty="0"/>
              </a:p>
            </p:txBody>
          </p:sp>
        </mc:Choice>
        <mc:Fallback xmlns="">
          <p:sp>
            <p:nvSpPr>
              <p:cNvPr id="61" name="TextBox 60">
                <a:extLst>
                  <a:ext uri="{FF2B5EF4-FFF2-40B4-BE49-F238E27FC236}">
                    <a16:creationId xmlns:a16="http://schemas.microsoft.com/office/drawing/2014/main" id="{0E32B8FB-8238-CEEC-7507-36E3D7DA21C4}"/>
                  </a:ext>
                </a:extLst>
              </p:cNvPr>
              <p:cNvSpPr txBox="1">
                <a:spLocks noRot="1" noChangeAspect="1" noMove="1" noResize="1" noEditPoints="1" noAdjustHandles="1" noChangeArrowheads="1" noChangeShapeType="1" noTextEdit="1"/>
              </p:cNvSpPr>
              <p:nvPr/>
            </p:nvSpPr>
            <p:spPr>
              <a:xfrm>
                <a:off x="9084136" y="4716091"/>
                <a:ext cx="923827"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 xmlns:a16="http://schemas.microsoft.com/office/drawing/2014/main" id="{F56F765C-89B9-AE9F-1298-04E706F50100}"/>
                  </a:ext>
                </a:extLst>
              </p:cNvPr>
              <p:cNvSpPr txBox="1"/>
              <p:nvPr/>
            </p:nvSpPr>
            <p:spPr>
              <a:xfrm>
                <a:off x="232054" y="5459545"/>
                <a:ext cx="3476659" cy="461665"/>
              </a:xfrm>
              <a:prstGeom prst="rect">
                <a:avLst/>
              </a:prstGeom>
              <a:noFill/>
            </p:spPr>
            <p:txBody>
              <a:bodyPr wrap="square" rtlCol="0">
                <a:spAutoFit/>
              </a:bodyPr>
              <a:lstStyle/>
              <a:p>
                <a:r>
                  <a:rPr lang="en-IN" sz="2400" dirty="0">
                    <a:latin typeface="Nexa Book" panose="02000000000000000000" pitchFamily="2" charset="0"/>
                  </a:rPr>
                  <a:t>1 </a:t>
                </a:r>
                <a14:m>
                  <m:oMath xmlns:m="http://schemas.openxmlformats.org/officeDocument/2006/math">
                    <m:r>
                      <a:rPr lang="en-IN" sz="2400" b="0" i="1" smtClean="0">
                        <a:latin typeface="Cambria Math" panose="02040503050406030204" pitchFamily="18" charset="0"/>
                      </a:rPr>
                      <m:t>&lt;</m:t>
                    </m:r>
                  </m:oMath>
                </a14:m>
                <a:r>
                  <a:rPr lang="en-US" sz="2400" dirty="0">
                    <a:latin typeface="Nexa Book" panose="02000000000000000000" pitchFamily="2" charset="0"/>
                  </a:rPr>
                  <a:t> 4 i.e. belongs to </a:t>
                </a:r>
                <a14:m>
                  <m:oMath xmlns:m="http://schemas.openxmlformats.org/officeDocument/2006/math">
                    <m:r>
                      <a:rPr lang="en-IN" sz="2400" b="0" i="1" smtClean="0">
                        <a:latin typeface="Cambria Math" panose="02040503050406030204" pitchFamily="18" charset="0"/>
                      </a:rPr>
                      <m:t>𝐿</m:t>
                    </m:r>
                  </m:oMath>
                </a14:m>
                <a:r>
                  <a:rPr lang="en-US" sz="2400" dirty="0">
                    <a:latin typeface="Nexa Book" panose="02000000000000000000" pitchFamily="2" charset="0"/>
                  </a:rPr>
                  <a:t> </a:t>
                </a:r>
              </a:p>
            </p:txBody>
          </p:sp>
        </mc:Choice>
        <mc:Fallback xmlns="">
          <p:sp>
            <p:nvSpPr>
              <p:cNvPr id="62" name="TextBox 61">
                <a:extLst>
                  <a:ext uri="{FF2B5EF4-FFF2-40B4-BE49-F238E27FC236}">
                    <a16:creationId xmlns:a16="http://schemas.microsoft.com/office/drawing/2014/main" id="{F56F765C-89B9-AE9F-1298-04E706F50100}"/>
                  </a:ext>
                </a:extLst>
              </p:cNvPr>
              <p:cNvSpPr txBox="1">
                <a:spLocks noRot="1" noChangeAspect="1" noMove="1" noResize="1" noEditPoints="1" noAdjustHandles="1" noChangeArrowheads="1" noChangeShapeType="1" noTextEdit="1"/>
              </p:cNvSpPr>
              <p:nvPr/>
            </p:nvSpPr>
            <p:spPr>
              <a:xfrm>
                <a:off x="232054" y="5459545"/>
                <a:ext cx="3476659" cy="461665"/>
              </a:xfrm>
              <a:prstGeom prst="rect">
                <a:avLst/>
              </a:prstGeom>
              <a:blipFill>
                <a:blip r:embed="rId5"/>
                <a:stretch>
                  <a:fillRect l="-2632" t="-10667" b="-30667"/>
                </a:stretch>
              </a:blipFill>
            </p:spPr>
            <p:txBody>
              <a:bodyPr/>
              <a:lstStyle/>
              <a:p>
                <a:r>
                  <a:rPr lang="en-US">
                    <a:noFill/>
                  </a:rPr>
                  <a:t> </a:t>
                </a:r>
              </a:p>
            </p:txBody>
          </p:sp>
        </mc:Fallback>
      </mc:AlternateContent>
      <p:sp>
        <p:nvSpPr>
          <p:cNvPr id="63" name="Left Bracket 62">
            <a:extLst>
              <a:ext uri="{FF2B5EF4-FFF2-40B4-BE49-F238E27FC236}">
                <a16:creationId xmlns="" xmlns:a16="http://schemas.microsoft.com/office/drawing/2014/main" id="{D31A62E1-E53D-E914-E91D-D6E2185595E0}"/>
              </a:ext>
            </a:extLst>
          </p:cNvPr>
          <p:cNvSpPr/>
          <p:nvPr/>
        </p:nvSpPr>
        <p:spPr>
          <a:xfrm>
            <a:off x="232056" y="3711106"/>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ket 63">
            <a:extLst>
              <a:ext uri="{FF2B5EF4-FFF2-40B4-BE49-F238E27FC236}">
                <a16:creationId xmlns="" xmlns:a16="http://schemas.microsoft.com/office/drawing/2014/main" id="{92F057B0-D3C2-4600-32C4-32CF289E3860}"/>
              </a:ext>
            </a:extLst>
          </p:cNvPr>
          <p:cNvSpPr/>
          <p:nvPr/>
        </p:nvSpPr>
        <p:spPr>
          <a:xfrm flipH="1">
            <a:off x="11739585" y="3711106"/>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TextBox 64">
                <a:extLst>
                  <a:ext uri="{FF2B5EF4-FFF2-40B4-BE49-F238E27FC236}">
                    <a16:creationId xmlns="" xmlns:a16="http://schemas.microsoft.com/office/drawing/2014/main" id="{2907C611-D955-1AEA-7E30-315BF50C2172}"/>
                  </a:ext>
                </a:extLst>
              </p:cNvPr>
              <p:cNvSpPr txBox="1"/>
              <p:nvPr/>
            </p:nvSpPr>
            <p:spPr>
              <a:xfrm>
                <a:off x="232054" y="5459545"/>
                <a:ext cx="3476659" cy="461665"/>
              </a:xfrm>
              <a:prstGeom prst="rect">
                <a:avLst/>
              </a:prstGeom>
              <a:noFill/>
            </p:spPr>
            <p:txBody>
              <a:bodyPr wrap="square" rtlCol="0">
                <a:spAutoFit/>
              </a:bodyPr>
              <a:lstStyle/>
              <a:p>
                <a:r>
                  <a:rPr lang="en-IN" sz="2400" dirty="0">
                    <a:latin typeface="Nexa Book" panose="02000000000000000000" pitchFamily="2" charset="0"/>
                  </a:rPr>
                  <a:t>9 </a:t>
                </a:r>
                <a14:m>
                  <m:oMath xmlns:m="http://schemas.openxmlformats.org/officeDocument/2006/math">
                    <m:r>
                      <a:rPr lang="en-IN" sz="2400" b="0" i="1" smtClean="0">
                        <a:latin typeface="Cambria Math" panose="02040503050406030204" pitchFamily="18" charset="0"/>
                      </a:rPr>
                      <m:t>&gt;</m:t>
                    </m:r>
                  </m:oMath>
                </a14:m>
                <a:r>
                  <a:rPr lang="en-US" sz="2400" dirty="0">
                    <a:latin typeface="Nexa Book" panose="02000000000000000000" pitchFamily="2" charset="0"/>
                  </a:rPr>
                  <a:t> 4 i.e. belongs to </a:t>
                </a:r>
                <a14:m>
                  <m:oMath xmlns:m="http://schemas.openxmlformats.org/officeDocument/2006/math">
                    <m:r>
                      <a:rPr lang="en-IN" sz="2400" b="0" i="1" smtClean="0">
                        <a:latin typeface="Cambria Math" panose="02040503050406030204" pitchFamily="18" charset="0"/>
                      </a:rPr>
                      <m:t>𝑅</m:t>
                    </m:r>
                  </m:oMath>
                </a14:m>
                <a:r>
                  <a:rPr lang="en-US" sz="2400" dirty="0">
                    <a:latin typeface="Nexa Book" panose="02000000000000000000" pitchFamily="2" charset="0"/>
                  </a:rPr>
                  <a:t> </a:t>
                </a:r>
              </a:p>
            </p:txBody>
          </p:sp>
        </mc:Choice>
        <mc:Fallback xmlns="">
          <p:sp>
            <p:nvSpPr>
              <p:cNvPr id="65" name="TextBox 64">
                <a:extLst>
                  <a:ext uri="{FF2B5EF4-FFF2-40B4-BE49-F238E27FC236}">
                    <a16:creationId xmlns:a16="http://schemas.microsoft.com/office/drawing/2014/main" id="{2907C611-D955-1AEA-7E30-315BF50C2172}"/>
                  </a:ext>
                </a:extLst>
              </p:cNvPr>
              <p:cNvSpPr txBox="1">
                <a:spLocks noRot="1" noChangeAspect="1" noMove="1" noResize="1" noEditPoints="1" noAdjustHandles="1" noChangeArrowheads="1" noChangeShapeType="1" noTextEdit="1"/>
              </p:cNvSpPr>
              <p:nvPr/>
            </p:nvSpPr>
            <p:spPr>
              <a:xfrm>
                <a:off x="232054" y="5459545"/>
                <a:ext cx="3476659" cy="461665"/>
              </a:xfrm>
              <a:prstGeom prst="rect">
                <a:avLst/>
              </a:prstGeom>
              <a:blipFill>
                <a:blip r:embed="rId2"/>
                <a:stretch>
                  <a:fillRect l="-2632"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 xmlns:a16="http://schemas.microsoft.com/office/drawing/2014/main" id="{2FE489EF-1C3B-82DF-2162-E484E3E7BA12}"/>
                  </a:ext>
                </a:extLst>
              </p:cNvPr>
              <p:cNvSpPr txBox="1"/>
              <p:nvPr/>
            </p:nvSpPr>
            <p:spPr>
              <a:xfrm>
                <a:off x="3744931" y="4897878"/>
                <a:ext cx="5339205" cy="1464231"/>
              </a:xfrm>
              <a:prstGeom prst="roundRect">
                <a:avLst/>
              </a:prstGeom>
              <a:noFill/>
              <a:ln w="57150">
                <a:solidFill>
                  <a:srgbClr val="2ECC71"/>
                </a:solidFill>
              </a:ln>
            </p:spPr>
            <p:txBody>
              <a:bodyPr wrap="square" rtlCol="0">
                <a:spAutoFit/>
              </a:bodyPr>
              <a:lstStyle/>
              <a:p>
                <a:pPr algn="ctr"/>
                <a:r>
                  <a:rPr lang="en-IN" sz="2000" dirty="0">
                    <a:latin typeface="Nexa Book" panose="02000000000000000000" pitchFamily="2" charset="0"/>
                  </a:rPr>
                  <a:t>Can’t insert 4 now as there are still elements of </a:t>
                </a:r>
                <a14:m>
                  <m:oMath xmlns:m="http://schemas.openxmlformats.org/officeDocument/2006/math">
                    <m:r>
                      <a:rPr lang="en-IN" sz="2000" b="0" i="1" smtClean="0">
                        <a:latin typeface="Cambria Math" panose="02040503050406030204" pitchFamily="18" charset="0"/>
                      </a:rPr>
                      <m:t>𝐿</m:t>
                    </m:r>
                  </m:oMath>
                </a14:m>
                <a:r>
                  <a:rPr lang="en-US" sz="2000" dirty="0">
                    <a:latin typeface="Nexa Book" panose="02000000000000000000" pitchFamily="2" charset="0"/>
                  </a:rPr>
                  <a:t>/</a:t>
                </a:r>
                <a14:m>
                  <m:oMath xmlns:m="http://schemas.openxmlformats.org/officeDocument/2006/math">
                    <m:r>
                      <a:rPr lang="en-IN" sz="2000" b="0" i="1" dirty="0" smtClean="0">
                        <a:latin typeface="Cambria Math" panose="02040503050406030204" pitchFamily="18" charset="0"/>
                      </a:rPr>
                      <m:t>𝑅</m:t>
                    </m:r>
                  </m:oMath>
                </a14:m>
                <a:r>
                  <a:rPr lang="en-US" sz="2000" dirty="0">
                    <a:latin typeface="Nexa Book" panose="02000000000000000000" pitchFamily="2" charset="0"/>
                  </a:rPr>
                  <a:t> left to be processed. If we insert 4 now, we may violate our conditions later</a:t>
                </a:r>
              </a:p>
            </p:txBody>
          </p:sp>
        </mc:Choice>
        <mc:Fallback xmlns="">
          <p:sp>
            <p:nvSpPr>
              <p:cNvPr id="66" name="TextBox 65">
                <a:extLst>
                  <a:ext uri="{FF2B5EF4-FFF2-40B4-BE49-F238E27FC236}">
                    <a16:creationId xmlns:a16="http://schemas.microsoft.com/office/drawing/2014/main" xmlns="" xmlns:a14="http://schemas.microsoft.com/office/drawing/2010/main" id="{2FE489EF-1C3B-82DF-2162-E484E3E7BA12}"/>
                  </a:ext>
                </a:extLst>
              </p:cNvPr>
              <p:cNvSpPr txBox="1">
                <a:spLocks noRot="1" noChangeAspect="1" noMove="1" noResize="1" noEditPoints="1" noAdjustHandles="1" noChangeArrowheads="1" noChangeShapeType="1" noTextEdit="1"/>
              </p:cNvSpPr>
              <p:nvPr/>
            </p:nvSpPr>
            <p:spPr>
              <a:xfrm>
                <a:off x="3744931" y="4897878"/>
                <a:ext cx="5339205" cy="1464231"/>
              </a:xfrm>
              <a:prstGeom prst="roundRect">
                <a:avLst/>
              </a:prstGeom>
              <a:blipFill rotWithShape="0">
                <a:blip r:embed="rId6"/>
                <a:stretch>
                  <a:fillRect r="-1130"/>
                </a:stretch>
              </a:blipFill>
              <a:ln w="57150">
                <a:solidFill>
                  <a:srgbClr val="2ECC71"/>
                </a:solidFill>
              </a:ln>
            </p:spPr>
            <p:txBody>
              <a:bodyPr/>
              <a:lstStyle/>
              <a:p>
                <a:r>
                  <a:rPr lang="en-US">
                    <a:noFill/>
                  </a:rPr>
                  <a:t> </a:t>
                </a:r>
              </a:p>
            </p:txBody>
          </p:sp>
        </mc:Fallback>
      </mc:AlternateContent>
      <p:sp>
        <p:nvSpPr>
          <p:cNvPr id="67" name="TextBox 66">
            <a:extLst>
              <a:ext uri="{FF2B5EF4-FFF2-40B4-BE49-F238E27FC236}">
                <a16:creationId xmlns="" xmlns:a16="http://schemas.microsoft.com/office/drawing/2014/main" id="{A999F9C1-0D23-5BCE-D81D-6082B6E4C451}"/>
              </a:ext>
            </a:extLst>
          </p:cNvPr>
          <p:cNvSpPr txBox="1"/>
          <p:nvPr/>
        </p:nvSpPr>
        <p:spPr>
          <a:xfrm>
            <a:off x="4109073" y="291206"/>
            <a:ext cx="5085476" cy="1464231"/>
          </a:xfrm>
          <a:prstGeom prst="roundRect">
            <a:avLst/>
          </a:prstGeom>
          <a:solidFill>
            <a:schemeClr val="bg1"/>
          </a:solidFill>
          <a:ln w="57150">
            <a:solidFill>
              <a:srgbClr val="2ECC71"/>
            </a:solidFill>
          </a:ln>
        </p:spPr>
        <p:txBody>
          <a:bodyPr wrap="square" rtlCol="0">
            <a:spAutoFit/>
          </a:bodyPr>
          <a:lstStyle/>
          <a:p>
            <a:pPr algn="ctr"/>
            <a:r>
              <a:rPr lang="en-IN" sz="2000" dirty="0">
                <a:latin typeface="Nexa Book" panose="02000000000000000000" pitchFamily="2" charset="0"/>
              </a:rPr>
              <a:t>We will insert all occurrences of the pivot element 4 after we are done with non-pivot elements</a:t>
            </a:r>
            <a:endParaRPr lang="en-US" sz="2000" dirty="0">
              <a:latin typeface="Nexa Book" panose="02000000000000000000" pitchFamily="2" charset="0"/>
            </a:endParaRPr>
          </a:p>
        </p:txBody>
      </p:sp>
      <p:sp>
        <p:nvSpPr>
          <p:cNvPr id="68" name="TextBox 67">
            <a:extLst>
              <a:ext uri="{FF2B5EF4-FFF2-40B4-BE49-F238E27FC236}">
                <a16:creationId xmlns="" xmlns:a16="http://schemas.microsoft.com/office/drawing/2014/main" id="{70A21933-A369-EC20-82F4-F6A3D82388D3}"/>
              </a:ext>
            </a:extLst>
          </p:cNvPr>
          <p:cNvSpPr txBox="1"/>
          <p:nvPr/>
        </p:nvSpPr>
        <p:spPr>
          <a:xfrm>
            <a:off x="485119" y="291206"/>
            <a:ext cx="5244712" cy="1464231"/>
          </a:xfrm>
          <a:prstGeom prst="roundRect">
            <a:avLst/>
          </a:prstGeom>
          <a:solidFill>
            <a:schemeClr val="bg1"/>
          </a:solidFill>
          <a:ln w="57150">
            <a:solidFill>
              <a:srgbClr val="2ECC71"/>
            </a:solidFill>
          </a:ln>
        </p:spPr>
        <p:txBody>
          <a:bodyPr wrap="square" rtlCol="0">
            <a:spAutoFit/>
          </a:bodyPr>
          <a:lstStyle/>
          <a:p>
            <a:pPr algn="ctr"/>
            <a:r>
              <a:rPr lang="en-IN" sz="2000" dirty="0">
                <a:latin typeface="Nexa Book" panose="02000000000000000000" pitchFamily="2" charset="0"/>
              </a:rPr>
              <a:t>We are sure now that any blank spaces left must be occurrences of pivot 4 that we omitted earlier</a:t>
            </a:r>
            <a:endParaRPr lang="en-US" sz="2000" dirty="0">
              <a:latin typeface="Nexa Book" panose="02000000000000000000" pitchFamily="2" charset="0"/>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 xmlns:a16="http://schemas.microsoft.com/office/drawing/2014/main" id="{C2FDD32C-57CB-3B8F-DC24-42D3B62AE404}"/>
                  </a:ext>
                </a:extLst>
              </p:cNvPr>
              <p:cNvSpPr txBox="1"/>
              <p:nvPr/>
            </p:nvSpPr>
            <p:spPr>
              <a:xfrm>
                <a:off x="232054" y="5459545"/>
                <a:ext cx="3476659" cy="461665"/>
              </a:xfrm>
              <a:prstGeom prst="rect">
                <a:avLst/>
              </a:prstGeom>
              <a:noFill/>
            </p:spPr>
            <p:txBody>
              <a:bodyPr wrap="square" rtlCol="0">
                <a:spAutoFit/>
              </a:bodyPr>
              <a:lstStyle/>
              <a:p>
                <a:r>
                  <a:rPr lang="en-IN" sz="2400" dirty="0">
                    <a:latin typeface="Nexa Book" panose="02000000000000000000" pitchFamily="2" charset="0"/>
                  </a:rPr>
                  <a:t>8 </a:t>
                </a:r>
                <a14:m>
                  <m:oMath xmlns:m="http://schemas.openxmlformats.org/officeDocument/2006/math">
                    <m:r>
                      <a:rPr lang="en-IN" sz="2400" b="0" i="1" smtClean="0">
                        <a:latin typeface="Cambria Math" panose="02040503050406030204" pitchFamily="18" charset="0"/>
                      </a:rPr>
                      <m:t>&gt;</m:t>
                    </m:r>
                  </m:oMath>
                </a14:m>
                <a:r>
                  <a:rPr lang="en-US" sz="2400" dirty="0">
                    <a:latin typeface="Nexa Book" panose="02000000000000000000" pitchFamily="2" charset="0"/>
                  </a:rPr>
                  <a:t> 4 i.e. belongs to </a:t>
                </a:r>
                <a14:m>
                  <m:oMath xmlns:m="http://schemas.openxmlformats.org/officeDocument/2006/math">
                    <m:r>
                      <a:rPr lang="en-IN" sz="2400" b="0" i="1" smtClean="0">
                        <a:latin typeface="Cambria Math" panose="02040503050406030204" pitchFamily="18" charset="0"/>
                      </a:rPr>
                      <m:t>𝑅</m:t>
                    </m:r>
                  </m:oMath>
                </a14:m>
                <a:r>
                  <a:rPr lang="en-US" sz="2400" dirty="0">
                    <a:latin typeface="Nexa Book" panose="02000000000000000000" pitchFamily="2" charset="0"/>
                  </a:rPr>
                  <a:t> </a:t>
                </a:r>
              </a:p>
            </p:txBody>
          </p:sp>
        </mc:Choice>
        <mc:Fallback xmlns="">
          <p:sp>
            <p:nvSpPr>
              <p:cNvPr id="69" name="TextBox 68">
                <a:extLst>
                  <a:ext uri="{FF2B5EF4-FFF2-40B4-BE49-F238E27FC236}">
                    <a16:creationId xmlns:a16="http://schemas.microsoft.com/office/drawing/2014/main" id="{C2FDD32C-57CB-3B8F-DC24-42D3B62AE404}"/>
                  </a:ext>
                </a:extLst>
              </p:cNvPr>
              <p:cNvSpPr txBox="1">
                <a:spLocks noRot="1" noChangeAspect="1" noMove="1" noResize="1" noEditPoints="1" noAdjustHandles="1" noChangeArrowheads="1" noChangeShapeType="1" noTextEdit="1"/>
              </p:cNvSpPr>
              <p:nvPr/>
            </p:nvSpPr>
            <p:spPr>
              <a:xfrm>
                <a:off x="232054" y="5459545"/>
                <a:ext cx="3476659" cy="461665"/>
              </a:xfrm>
              <a:prstGeom prst="rect">
                <a:avLst/>
              </a:prstGeom>
              <a:blipFill>
                <a:blip r:embed="rId7"/>
                <a:stretch>
                  <a:fillRect l="-2632"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 xmlns:a16="http://schemas.microsoft.com/office/drawing/2014/main" id="{16479F84-D00D-11FF-86D2-1D514B0FD957}"/>
                  </a:ext>
                </a:extLst>
              </p:cNvPr>
              <p:cNvSpPr txBox="1"/>
              <p:nvPr/>
            </p:nvSpPr>
            <p:spPr>
              <a:xfrm>
                <a:off x="232054" y="5459545"/>
                <a:ext cx="3476659" cy="461665"/>
              </a:xfrm>
              <a:prstGeom prst="rect">
                <a:avLst/>
              </a:prstGeom>
              <a:noFill/>
            </p:spPr>
            <p:txBody>
              <a:bodyPr wrap="square" rtlCol="0">
                <a:spAutoFit/>
              </a:bodyPr>
              <a:lstStyle/>
              <a:p>
                <a:r>
                  <a:rPr lang="en-IN" sz="2400" dirty="0">
                    <a:latin typeface="Nexa Book" panose="02000000000000000000" pitchFamily="2" charset="0"/>
                  </a:rPr>
                  <a:t>2 </a:t>
                </a:r>
                <a14:m>
                  <m:oMath xmlns:m="http://schemas.openxmlformats.org/officeDocument/2006/math">
                    <m:r>
                      <a:rPr lang="en-IN" sz="2400" b="0" i="1" smtClean="0">
                        <a:latin typeface="Cambria Math" panose="02040503050406030204" pitchFamily="18" charset="0"/>
                      </a:rPr>
                      <m:t>&lt;</m:t>
                    </m:r>
                  </m:oMath>
                </a14:m>
                <a:r>
                  <a:rPr lang="en-US" sz="2400" dirty="0">
                    <a:latin typeface="Nexa Book" panose="02000000000000000000" pitchFamily="2" charset="0"/>
                  </a:rPr>
                  <a:t> 4 i.e. belongs to </a:t>
                </a:r>
                <a14:m>
                  <m:oMath xmlns:m="http://schemas.openxmlformats.org/officeDocument/2006/math">
                    <m:r>
                      <a:rPr lang="en-IN" sz="2400" b="0" i="1" smtClean="0">
                        <a:latin typeface="Cambria Math" panose="02040503050406030204" pitchFamily="18" charset="0"/>
                      </a:rPr>
                      <m:t>𝐿</m:t>
                    </m:r>
                  </m:oMath>
                </a14:m>
                <a:r>
                  <a:rPr lang="en-US" sz="2400" dirty="0">
                    <a:latin typeface="Nexa Book" panose="02000000000000000000" pitchFamily="2" charset="0"/>
                  </a:rPr>
                  <a:t> </a:t>
                </a:r>
              </a:p>
            </p:txBody>
          </p:sp>
        </mc:Choice>
        <mc:Fallback xmlns="">
          <p:sp>
            <p:nvSpPr>
              <p:cNvPr id="70" name="TextBox 69">
                <a:extLst>
                  <a:ext uri="{FF2B5EF4-FFF2-40B4-BE49-F238E27FC236}">
                    <a16:creationId xmlns:a16="http://schemas.microsoft.com/office/drawing/2014/main" id="{16479F84-D00D-11FF-86D2-1D514B0FD957}"/>
                  </a:ext>
                </a:extLst>
              </p:cNvPr>
              <p:cNvSpPr txBox="1">
                <a:spLocks noRot="1" noChangeAspect="1" noMove="1" noResize="1" noEditPoints="1" noAdjustHandles="1" noChangeArrowheads="1" noChangeShapeType="1" noTextEdit="1"/>
              </p:cNvSpPr>
              <p:nvPr/>
            </p:nvSpPr>
            <p:spPr>
              <a:xfrm>
                <a:off x="232054" y="5459545"/>
                <a:ext cx="3476659" cy="461665"/>
              </a:xfrm>
              <a:prstGeom prst="rect">
                <a:avLst/>
              </a:prstGeom>
              <a:blipFill>
                <a:blip r:embed="rId8"/>
                <a:stretch>
                  <a:fillRect l="-2632"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412770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up)">
                                      <p:cBhvr>
                                        <p:cTn id="48" dur="500"/>
                                        <p:tgtEl>
                                          <p:spTgt spid="63"/>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up)">
                                      <p:cBhvr>
                                        <p:cTn id="51" dur="500"/>
                                        <p:tgtEl>
                                          <p:spTgt spid="64"/>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up)">
                                      <p:cBhvr>
                                        <p:cTn id="69" dur="500"/>
                                        <p:tgtEl>
                                          <p:spTgt spid="5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left)">
                                      <p:cBhvr>
                                        <p:cTn id="74" dur="500"/>
                                        <p:tgtEl>
                                          <p:spTgt spid="5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46"/>
                                        </p:tgtEl>
                                      </p:cBhvr>
                                    </p:animEffect>
                                    <p:set>
                                      <p:cBhvr>
                                        <p:cTn id="79" dur="1" fill="hold">
                                          <p:stCondLst>
                                            <p:cond delay="499"/>
                                          </p:stCondLst>
                                        </p:cTn>
                                        <p:tgtEl>
                                          <p:spTgt spid="46"/>
                                        </p:tgtEl>
                                        <p:attrNameLst>
                                          <p:attrName>style.visibility</p:attrName>
                                        </p:attrNameLst>
                                      </p:cBhvr>
                                      <p:to>
                                        <p:strVal val="hidden"/>
                                      </p:to>
                                    </p:set>
                                  </p:childTnLst>
                                </p:cTn>
                              </p:par>
                            </p:childTnLst>
                          </p:cTn>
                        </p:par>
                        <p:par>
                          <p:cTn id="80" fill="hold">
                            <p:stCondLst>
                              <p:cond delay="500"/>
                            </p:stCondLst>
                            <p:childTnLst>
                              <p:par>
                                <p:cTn id="81" presetID="35" presetClass="path" presetSubtype="0" accel="50000" decel="50000" fill="hold" grpId="1" nodeType="afterEffect">
                                  <p:stCondLst>
                                    <p:cond delay="0"/>
                                  </p:stCondLst>
                                  <p:childTnLst>
                                    <p:animMotion origin="layout" path="M 2.91667E-6 -4.81481E-6 L -0.06615 -4.81481E-6 " pathEditMode="relative" rAng="0" ptsTypes="AA">
                                      <p:cBhvr>
                                        <p:cTn id="82" dur="1000" fill="hold"/>
                                        <p:tgtEl>
                                          <p:spTgt spid="64"/>
                                        </p:tgtEl>
                                        <p:attrNameLst>
                                          <p:attrName>ppt_x</p:attrName>
                                          <p:attrName>ppt_y</p:attrName>
                                        </p:attrNameLst>
                                      </p:cBhvr>
                                      <p:rCtr x="-3307" y="0"/>
                                    </p:animMotion>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grpId="1" nodeType="clickEffect">
                                  <p:stCondLst>
                                    <p:cond delay="0"/>
                                  </p:stCondLst>
                                  <p:childTnLst>
                                    <p:animMotion origin="layout" path="M -4.375E-6 3.7037E-7 L 0.05964 3.7037E-7 " pathEditMode="relative" rAng="0" ptsTypes="AA">
                                      <p:cBhvr>
                                        <p:cTn id="86" dur="1000" fill="hold"/>
                                        <p:tgtEl>
                                          <p:spTgt spid="55"/>
                                        </p:tgtEl>
                                        <p:attrNameLst>
                                          <p:attrName>ppt_x</p:attrName>
                                          <p:attrName>ppt_y</p:attrName>
                                        </p:attrNameLst>
                                      </p:cBhvr>
                                      <p:rCtr x="2982" y="0"/>
                                    </p:animMotion>
                                  </p:childTnLst>
                                </p:cTn>
                              </p:par>
                            </p:childTnLst>
                          </p:cTn>
                        </p:par>
                        <p:par>
                          <p:cTn id="87" fill="hold">
                            <p:stCondLst>
                              <p:cond delay="1000"/>
                            </p:stCondLst>
                            <p:childTnLst>
                              <p:par>
                                <p:cTn id="88" presetID="22" presetClass="exit" presetSubtype="8" fill="hold" grpId="1" nodeType="afterEffect">
                                  <p:stCondLst>
                                    <p:cond delay="0"/>
                                  </p:stCondLst>
                                  <p:childTnLst>
                                    <p:animEffect transition="out" filter="wipe(left)">
                                      <p:cBhvr>
                                        <p:cTn id="89" dur="500"/>
                                        <p:tgtEl>
                                          <p:spTgt spid="59"/>
                                        </p:tgtEl>
                                      </p:cBhvr>
                                    </p:animEffect>
                                    <p:set>
                                      <p:cBhvr>
                                        <p:cTn id="90" dur="1" fill="hold">
                                          <p:stCondLst>
                                            <p:cond delay="499"/>
                                          </p:stCondLst>
                                        </p:cTn>
                                        <p:tgtEl>
                                          <p:spTgt spid="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47"/>
                                        </p:tgtEl>
                                      </p:cBhvr>
                                    </p:animEffect>
                                    <p:set>
                                      <p:cBhvr>
                                        <p:cTn id="100" dur="1" fill="hold">
                                          <p:stCondLst>
                                            <p:cond delay="499"/>
                                          </p:stCondLst>
                                        </p:cTn>
                                        <p:tgtEl>
                                          <p:spTgt spid="47"/>
                                        </p:tgtEl>
                                        <p:attrNameLst>
                                          <p:attrName>style.visibility</p:attrName>
                                        </p:attrNameLst>
                                      </p:cBhvr>
                                      <p:to>
                                        <p:strVal val="hidden"/>
                                      </p:to>
                                    </p:set>
                                  </p:childTnLst>
                                </p:cTn>
                              </p:par>
                            </p:childTnLst>
                          </p:cTn>
                        </p:par>
                        <p:par>
                          <p:cTn id="101" fill="hold">
                            <p:stCondLst>
                              <p:cond delay="500"/>
                            </p:stCondLst>
                            <p:childTnLst>
                              <p:par>
                                <p:cTn id="102" presetID="63" presetClass="path" presetSubtype="0" accel="50000" decel="50000" fill="hold" grpId="1" nodeType="afterEffect">
                                  <p:stCondLst>
                                    <p:cond delay="0"/>
                                  </p:stCondLst>
                                  <p:childTnLst>
                                    <p:animMotion origin="layout" path="M 2.91667E-6 -4.81481E-6 L 0.06224 -4.81481E-6 " pathEditMode="relative" rAng="0" ptsTypes="AA">
                                      <p:cBhvr>
                                        <p:cTn id="103" dur="1000" fill="hold"/>
                                        <p:tgtEl>
                                          <p:spTgt spid="63"/>
                                        </p:tgtEl>
                                        <p:attrNameLst>
                                          <p:attrName>ppt_x</p:attrName>
                                          <p:attrName>ppt_y</p:attrName>
                                        </p:attrNameLst>
                                      </p:cBhvr>
                                      <p:rCtr x="3112" y="0"/>
                                    </p:animMotion>
                                  </p:childTnLst>
                                </p:cTn>
                              </p:par>
                            </p:childTnLst>
                          </p:cTn>
                        </p:par>
                      </p:childTnLst>
                    </p:cTn>
                  </p:par>
                  <p:par>
                    <p:cTn id="104" fill="hold">
                      <p:stCondLst>
                        <p:cond delay="indefinite"/>
                      </p:stCondLst>
                      <p:childTnLst>
                        <p:par>
                          <p:cTn id="105" fill="hold">
                            <p:stCondLst>
                              <p:cond delay="0"/>
                            </p:stCondLst>
                            <p:childTnLst>
                              <p:par>
                                <p:cTn id="106" presetID="63" presetClass="path" presetSubtype="0" accel="50000" decel="50000" fill="hold" grpId="2" nodeType="clickEffect">
                                  <p:stCondLst>
                                    <p:cond delay="0"/>
                                  </p:stCondLst>
                                  <p:childTnLst>
                                    <p:animMotion origin="layout" path="M 0.05964 3.7037E-7 L 0.11928 3.7037E-7 " pathEditMode="relative" rAng="0" ptsTypes="AA">
                                      <p:cBhvr>
                                        <p:cTn id="107" dur="1000" fill="hold"/>
                                        <p:tgtEl>
                                          <p:spTgt spid="55"/>
                                        </p:tgtEl>
                                        <p:attrNameLst>
                                          <p:attrName>ppt_x</p:attrName>
                                          <p:attrName>ppt_y</p:attrName>
                                        </p:attrNameLst>
                                      </p:cBhvr>
                                      <p:rCtr x="2982" y="0"/>
                                    </p:animMotion>
                                  </p:childTnLst>
                                </p:cTn>
                              </p:par>
                            </p:childTnLst>
                          </p:cTn>
                        </p:par>
                        <p:par>
                          <p:cTn id="108" fill="hold">
                            <p:stCondLst>
                              <p:cond delay="1000"/>
                            </p:stCondLst>
                            <p:childTnLst>
                              <p:par>
                                <p:cTn id="109" presetID="22" presetClass="exit" presetSubtype="8" fill="hold" grpId="1" nodeType="afterEffect">
                                  <p:stCondLst>
                                    <p:cond delay="0"/>
                                  </p:stCondLst>
                                  <p:childTnLst>
                                    <p:animEffect transition="out" filter="wipe(left)">
                                      <p:cBhvr>
                                        <p:cTn id="110" dur="500"/>
                                        <p:tgtEl>
                                          <p:spTgt spid="62"/>
                                        </p:tgtEl>
                                      </p:cBhvr>
                                    </p:animEffect>
                                    <p:set>
                                      <p:cBhvr>
                                        <p:cTn id="111" dur="1" fill="hold">
                                          <p:stCondLst>
                                            <p:cond delay="499"/>
                                          </p:stCondLst>
                                        </p:cTn>
                                        <p:tgtEl>
                                          <p:spTgt spid="62"/>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wipe(left)">
                                      <p:cBhvr>
                                        <p:cTn id="116" dur="500"/>
                                        <p:tgtEl>
                                          <p:spTgt spid="6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500"/>
                                        <p:tgtEl>
                                          <p:spTgt spid="45"/>
                                        </p:tgtEl>
                                      </p:cBhvr>
                                    </p:animEffect>
                                    <p:set>
                                      <p:cBhvr>
                                        <p:cTn id="121" dur="1" fill="hold">
                                          <p:stCondLst>
                                            <p:cond delay="499"/>
                                          </p:stCondLst>
                                        </p:cTn>
                                        <p:tgtEl>
                                          <p:spTgt spid="45"/>
                                        </p:tgtEl>
                                        <p:attrNameLst>
                                          <p:attrName>style.visibility</p:attrName>
                                        </p:attrNameLst>
                                      </p:cBhvr>
                                      <p:to>
                                        <p:strVal val="hidden"/>
                                      </p:to>
                                    </p:set>
                                  </p:childTnLst>
                                </p:cTn>
                              </p:par>
                            </p:childTnLst>
                          </p:cTn>
                        </p:par>
                        <p:par>
                          <p:cTn id="122" fill="hold">
                            <p:stCondLst>
                              <p:cond delay="500"/>
                            </p:stCondLst>
                            <p:childTnLst>
                              <p:par>
                                <p:cTn id="123" presetID="35" presetClass="path" presetSubtype="0" accel="50000" decel="50000" fill="hold" grpId="2" nodeType="afterEffect">
                                  <p:stCondLst>
                                    <p:cond delay="0"/>
                                  </p:stCondLst>
                                  <p:childTnLst>
                                    <p:animMotion origin="layout" path="M -0.06615 -4.81481E-6 L -0.1263 -4.81481E-6 " pathEditMode="relative" rAng="0" ptsTypes="AA">
                                      <p:cBhvr>
                                        <p:cTn id="124" dur="1000" fill="hold"/>
                                        <p:tgtEl>
                                          <p:spTgt spid="64"/>
                                        </p:tgtEl>
                                        <p:attrNameLst>
                                          <p:attrName>ppt_x</p:attrName>
                                          <p:attrName>ppt_y</p:attrName>
                                        </p:attrNameLst>
                                      </p:cBhvr>
                                      <p:rCtr x="-3008" y="0"/>
                                    </p:animMotion>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grpId="3" nodeType="clickEffect">
                                  <p:stCondLst>
                                    <p:cond delay="0"/>
                                  </p:stCondLst>
                                  <p:childTnLst>
                                    <p:animMotion origin="layout" path="M 0.11928 3.7037E-7 L 0.17891 3.7037E-7 " pathEditMode="relative" rAng="0" ptsTypes="AA">
                                      <p:cBhvr>
                                        <p:cTn id="128" dur="1000" fill="hold"/>
                                        <p:tgtEl>
                                          <p:spTgt spid="55"/>
                                        </p:tgtEl>
                                        <p:attrNameLst>
                                          <p:attrName>ppt_x</p:attrName>
                                          <p:attrName>ppt_y</p:attrName>
                                        </p:attrNameLst>
                                      </p:cBhvr>
                                      <p:rCtr x="2982" y="0"/>
                                    </p:animMotion>
                                  </p:childTnLst>
                                </p:cTn>
                              </p:par>
                            </p:childTnLst>
                          </p:cTn>
                        </p:par>
                        <p:par>
                          <p:cTn id="129" fill="hold">
                            <p:stCondLst>
                              <p:cond delay="1000"/>
                            </p:stCondLst>
                            <p:childTnLst>
                              <p:par>
                                <p:cTn id="130" presetID="22" presetClass="exit" presetSubtype="8" fill="hold" grpId="1" nodeType="afterEffect">
                                  <p:stCondLst>
                                    <p:cond delay="0"/>
                                  </p:stCondLst>
                                  <p:childTnLst>
                                    <p:animEffect transition="out" filter="wipe(left)">
                                      <p:cBhvr>
                                        <p:cTn id="131" dur="500"/>
                                        <p:tgtEl>
                                          <p:spTgt spid="65"/>
                                        </p:tgtEl>
                                      </p:cBhvr>
                                    </p:animEffect>
                                    <p:set>
                                      <p:cBhvr>
                                        <p:cTn id="132" dur="1" fill="hold">
                                          <p:stCondLst>
                                            <p:cond delay="499"/>
                                          </p:stCondLst>
                                        </p:cTn>
                                        <p:tgtEl>
                                          <p:spTgt spid="65"/>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iterate type="lt">
                                    <p:tmPct val="0"/>
                                  </p:iterate>
                                  <p:childTnLst>
                                    <p:set>
                                      <p:cBhvr>
                                        <p:cTn id="136" dur="1" fill="hold">
                                          <p:stCondLst>
                                            <p:cond delay="0"/>
                                          </p:stCondLst>
                                        </p:cTn>
                                        <p:tgtEl>
                                          <p:spTgt spid="66"/>
                                        </p:tgtEl>
                                        <p:attrNameLst>
                                          <p:attrName>style.visibility</p:attrName>
                                        </p:attrNameLst>
                                      </p:cBhvr>
                                      <p:to>
                                        <p:strVal val="visible"/>
                                      </p:to>
                                    </p:set>
                                    <p:animEffect transition="in" filter="wipe(left)">
                                      <p:cBhvr>
                                        <p:cTn id="137" dur="500"/>
                                        <p:tgtEl>
                                          <p:spTgt spid="66"/>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67"/>
                                        </p:tgtEl>
                                        <p:attrNameLst>
                                          <p:attrName>style.visibility</p:attrName>
                                        </p:attrNameLst>
                                      </p:cBhvr>
                                      <p:to>
                                        <p:strVal val="visible"/>
                                      </p:to>
                                    </p:set>
                                    <p:animEffect transition="in" filter="wipe(left)">
                                      <p:cBhvr>
                                        <p:cTn id="142" dur="500"/>
                                        <p:tgtEl>
                                          <p:spTgt spid="6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xit" presetSubtype="8" fill="hold" grpId="1" nodeType="clickEffect">
                                  <p:stCondLst>
                                    <p:cond delay="0"/>
                                  </p:stCondLst>
                                  <p:childTnLst>
                                    <p:animEffect transition="out" filter="wipe(left)">
                                      <p:cBhvr>
                                        <p:cTn id="146" dur="500"/>
                                        <p:tgtEl>
                                          <p:spTgt spid="67"/>
                                        </p:tgtEl>
                                      </p:cBhvr>
                                    </p:animEffect>
                                    <p:set>
                                      <p:cBhvr>
                                        <p:cTn id="147" dur="1" fill="hold">
                                          <p:stCondLst>
                                            <p:cond delay="499"/>
                                          </p:stCondLst>
                                        </p:cTn>
                                        <p:tgtEl>
                                          <p:spTgt spid="6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63" presetClass="path" presetSubtype="0" accel="50000" decel="50000" fill="hold" grpId="4" nodeType="clickEffect">
                                  <p:stCondLst>
                                    <p:cond delay="0"/>
                                  </p:stCondLst>
                                  <p:childTnLst>
                                    <p:animMotion origin="layout" path="M 0.17891 3.7037E-7 L 0.23803 3.7037E-7 " pathEditMode="relative" rAng="0" ptsTypes="AA">
                                      <p:cBhvr>
                                        <p:cTn id="151" dur="1000" fill="hold"/>
                                        <p:tgtEl>
                                          <p:spTgt spid="55"/>
                                        </p:tgtEl>
                                        <p:attrNameLst>
                                          <p:attrName>ppt_x</p:attrName>
                                          <p:attrName>ppt_y</p:attrName>
                                        </p:attrNameLst>
                                      </p:cBhvr>
                                      <p:rCtr x="2943" y="0"/>
                                    </p:animMotion>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70"/>
                                        </p:tgtEl>
                                        <p:attrNameLst>
                                          <p:attrName>style.visibility</p:attrName>
                                        </p:attrNameLst>
                                      </p:cBhvr>
                                      <p:to>
                                        <p:strVal val="visible"/>
                                      </p:to>
                                    </p:set>
                                    <p:animEffect transition="in" filter="wipe(left)">
                                      <p:cBhvr>
                                        <p:cTn id="156" dur="500"/>
                                        <p:tgtEl>
                                          <p:spTgt spid="70"/>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48"/>
                                        </p:tgtEl>
                                      </p:cBhvr>
                                    </p:animEffect>
                                    <p:set>
                                      <p:cBhvr>
                                        <p:cTn id="161" dur="1" fill="hold">
                                          <p:stCondLst>
                                            <p:cond delay="499"/>
                                          </p:stCondLst>
                                        </p:cTn>
                                        <p:tgtEl>
                                          <p:spTgt spid="4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22" presetClass="exit" presetSubtype="8" fill="hold" grpId="1" nodeType="clickEffect">
                                  <p:stCondLst>
                                    <p:cond delay="0"/>
                                  </p:stCondLst>
                                  <p:childTnLst>
                                    <p:animEffect transition="out" filter="wipe(left)">
                                      <p:cBhvr>
                                        <p:cTn id="165" dur="500"/>
                                        <p:tgtEl>
                                          <p:spTgt spid="70"/>
                                        </p:tgtEl>
                                      </p:cBhvr>
                                    </p:animEffect>
                                    <p:set>
                                      <p:cBhvr>
                                        <p:cTn id="166" dur="1" fill="hold">
                                          <p:stCondLst>
                                            <p:cond delay="499"/>
                                          </p:stCondLst>
                                        </p:cTn>
                                        <p:tgtEl>
                                          <p:spTgt spid="70"/>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0" presetClass="exit" presetSubtype="0" fill="hold" grpId="1" nodeType="clickEffect">
                                  <p:stCondLst>
                                    <p:cond delay="0"/>
                                  </p:stCondLst>
                                  <p:childTnLst>
                                    <p:animEffect transition="out" filter="fade">
                                      <p:cBhvr>
                                        <p:cTn id="170" dur="500"/>
                                        <p:tgtEl>
                                          <p:spTgt spid="49"/>
                                        </p:tgtEl>
                                      </p:cBhvr>
                                    </p:animEffect>
                                    <p:set>
                                      <p:cBhvr>
                                        <p:cTn id="171" dur="1" fill="hold">
                                          <p:stCondLst>
                                            <p:cond delay="499"/>
                                          </p:stCondLst>
                                        </p:cTn>
                                        <p:tgtEl>
                                          <p:spTgt spid="49"/>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grpId="1" nodeType="clickEffect">
                                  <p:stCondLst>
                                    <p:cond delay="0"/>
                                  </p:stCondLst>
                                  <p:childTnLst>
                                    <p:animEffect transition="out" filter="fade">
                                      <p:cBhvr>
                                        <p:cTn id="175" dur="500"/>
                                        <p:tgtEl>
                                          <p:spTgt spid="50"/>
                                        </p:tgtEl>
                                      </p:cBhvr>
                                    </p:animEffect>
                                    <p:set>
                                      <p:cBhvr>
                                        <p:cTn id="176" dur="1" fill="hold">
                                          <p:stCondLst>
                                            <p:cond delay="499"/>
                                          </p:stCondLst>
                                        </p:cTn>
                                        <p:tgtEl>
                                          <p:spTgt spid="50"/>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0" presetClass="exit" presetSubtype="0" fill="hold" grpId="1" nodeType="clickEffect">
                                  <p:stCondLst>
                                    <p:cond delay="0"/>
                                  </p:stCondLst>
                                  <p:childTnLst>
                                    <p:animEffect transition="out" filter="fade">
                                      <p:cBhvr>
                                        <p:cTn id="180" dur="500"/>
                                        <p:tgtEl>
                                          <p:spTgt spid="44"/>
                                        </p:tgtEl>
                                      </p:cBhvr>
                                    </p:animEffect>
                                    <p:set>
                                      <p:cBhvr>
                                        <p:cTn id="181" dur="1" fill="hold">
                                          <p:stCondLst>
                                            <p:cond delay="499"/>
                                          </p:stCondLst>
                                        </p:cTn>
                                        <p:tgtEl>
                                          <p:spTgt spid="4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0" presetClass="exit" presetSubtype="0" fill="hold" grpId="1" nodeType="clickEffect">
                                  <p:stCondLst>
                                    <p:cond delay="0"/>
                                  </p:stCondLst>
                                  <p:childTnLst>
                                    <p:animEffect transition="out" filter="fade">
                                      <p:cBhvr>
                                        <p:cTn id="185" dur="500"/>
                                        <p:tgtEl>
                                          <p:spTgt spid="43"/>
                                        </p:tgtEl>
                                      </p:cBhvr>
                                    </p:animEffect>
                                    <p:set>
                                      <p:cBhvr>
                                        <p:cTn id="186" dur="1" fill="hold">
                                          <p:stCondLst>
                                            <p:cond delay="499"/>
                                          </p:stCondLst>
                                        </p:cTn>
                                        <p:tgtEl>
                                          <p:spTgt spid="43"/>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0" presetClass="exit" presetSubtype="0" fill="hold" grpId="1" nodeType="click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grpId="1" nodeType="clickEffect">
                                  <p:stCondLst>
                                    <p:cond delay="0"/>
                                  </p:stCondLst>
                                  <p:childTnLst>
                                    <p:animEffect transition="out" filter="fade">
                                      <p:cBhvr>
                                        <p:cTn id="195" dur="500"/>
                                        <p:tgtEl>
                                          <p:spTgt spid="51"/>
                                        </p:tgtEl>
                                      </p:cBhvr>
                                    </p:animEffect>
                                    <p:set>
                                      <p:cBhvr>
                                        <p:cTn id="196" dur="1" fill="hold">
                                          <p:stCondLst>
                                            <p:cond delay="499"/>
                                          </p:stCondLst>
                                        </p:cTn>
                                        <p:tgtEl>
                                          <p:spTgt spid="51"/>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0" presetClass="exit" presetSubtype="0" fill="hold" grpId="1" nodeType="clickEffect">
                                  <p:stCondLst>
                                    <p:cond delay="0"/>
                                  </p:stCondLst>
                                  <p:childTnLst>
                                    <p:animEffect transition="out" filter="fade">
                                      <p:cBhvr>
                                        <p:cTn id="200" dur="500"/>
                                        <p:tgtEl>
                                          <p:spTgt spid="41"/>
                                        </p:tgtEl>
                                      </p:cBhvr>
                                    </p:animEffect>
                                    <p:set>
                                      <p:cBhvr>
                                        <p:cTn id="201" dur="1" fill="hold">
                                          <p:stCondLst>
                                            <p:cond delay="499"/>
                                          </p:stCondLst>
                                        </p:cTn>
                                        <p:tgtEl>
                                          <p:spTgt spid="41"/>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grpId="1" nodeType="clickEffect">
                                  <p:stCondLst>
                                    <p:cond delay="0"/>
                                  </p:stCondLst>
                                  <p:childTnLst>
                                    <p:animEffect transition="out" filter="fade">
                                      <p:cBhvr>
                                        <p:cTn id="205" dur="500"/>
                                        <p:tgtEl>
                                          <p:spTgt spid="52"/>
                                        </p:tgtEl>
                                      </p:cBhvr>
                                    </p:animEffect>
                                    <p:set>
                                      <p:cBhvr>
                                        <p:cTn id="206" dur="1" fill="hold">
                                          <p:stCondLst>
                                            <p:cond delay="499"/>
                                          </p:stCondLst>
                                        </p:cTn>
                                        <p:tgtEl>
                                          <p:spTgt spid="52"/>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xit" presetSubtype="0" fill="hold" grpId="1" nodeType="clickEffect">
                                  <p:stCondLst>
                                    <p:cond delay="0"/>
                                  </p:stCondLst>
                                  <p:childTnLst>
                                    <p:animEffect transition="out" filter="fade">
                                      <p:cBhvr>
                                        <p:cTn id="210" dur="500"/>
                                        <p:tgtEl>
                                          <p:spTgt spid="53"/>
                                        </p:tgtEl>
                                      </p:cBhvr>
                                    </p:animEffect>
                                    <p:set>
                                      <p:cBhvr>
                                        <p:cTn id="211" dur="1" fill="hold">
                                          <p:stCondLst>
                                            <p:cond delay="499"/>
                                          </p:stCondLst>
                                        </p:cTn>
                                        <p:tgtEl>
                                          <p:spTgt spid="53"/>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63" presetClass="path" presetSubtype="0" accel="50000" decel="50000" fill="hold" grpId="5" nodeType="clickEffect">
                                  <p:stCondLst>
                                    <p:cond delay="0"/>
                                  </p:stCondLst>
                                  <p:childTnLst>
                                    <p:animMotion origin="layout" path="M 0.23803 3.7037E-7 L 0.8349 3.7037E-7 " pathEditMode="relative" rAng="0" ptsTypes="AA">
                                      <p:cBhvr>
                                        <p:cTn id="215" dur="1000" fill="hold"/>
                                        <p:tgtEl>
                                          <p:spTgt spid="55"/>
                                        </p:tgtEl>
                                        <p:attrNameLst>
                                          <p:attrName>ppt_x</p:attrName>
                                          <p:attrName>ppt_y</p:attrName>
                                        </p:attrNameLst>
                                      </p:cBhvr>
                                      <p:rCtr x="29844" y="0"/>
                                    </p:animMotion>
                                  </p:childTnLst>
                                </p:cTn>
                              </p:par>
                            </p:childTnLst>
                          </p:cTn>
                        </p:par>
                        <p:par>
                          <p:cTn id="216" fill="hold">
                            <p:stCondLst>
                              <p:cond delay="1000"/>
                            </p:stCondLst>
                            <p:childTnLst>
                              <p:par>
                                <p:cTn id="217" presetID="63" presetClass="path" presetSubtype="0" accel="50000" decel="50000" fill="hold" grpId="2" nodeType="afterEffect">
                                  <p:stCondLst>
                                    <p:cond delay="0"/>
                                  </p:stCondLst>
                                  <p:childTnLst>
                                    <p:animMotion origin="layout" path="M 0.06224 -4.81481E-6 L 0.42018 -4.81481E-6 " pathEditMode="relative" rAng="0" ptsTypes="AA">
                                      <p:cBhvr>
                                        <p:cTn id="218" dur="1000" fill="hold"/>
                                        <p:tgtEl>
                                          <p:spTgt spid="63"/>
                                        </p:tgtEl>
                                        <p:attrNameLst>
                                          <p:attrName>ppt_x</p:attrName>
                                          <p:attrName>ppt_y</p:attrName>
                                        </p:attrNameLst>
                                      </p:cBhvr>
                                      <p:rCtr x="17891" y="0"/>
                                    </p:animMotion>
                                  </p:childTnLst>
                                </p:cTn>
                              </p:par>
                              <p:par>
                                <p:cTn id="219" presetID="35" presetClass="path" presetSubtype="0" accel="50000" decel="50000" fill="hold" grpId="3" nodeType="withEffect">
                                  <p:stCondLst>
                                    <p:cond delay="0"/>
                                  </p:stCondLst>
                                  <p:childTnLst>
                                    <p:animMotion origin="layout" path="M -0.1263 -4.81481E-6 L -0.36407 -4.81481E-6 " pathEditMode="relative" rAng="0" ptsTypes="AA">
                                      <p:cBhvr>
                                        <p:cTn id="220" dur="1000" fill="hold"/>
                                        <p:tgtEl>
                                          <p:spTgt spid="64"/>
                                        </p:tgtEl>
                                        <p:attrNameLst>
                                          <p:attrName>ppt_x</p:attrName>
                                          <p:attrName>ppt_y</p:attrName>
                                        </p:attrNameLst>
                                      </p:cBhvr>
                                      <p:rCtr x="-11888" y="0"/>
                                    </p:animMotion>
                                  </p:childTnLst>
                                </p:cTn>
                              </p:par>
                            </p:childTnLst>
                          </p:cTn>
                        </p:par>
                      </p:childTnLst>
                    </p:cTn>
                  </p:par>
                  <p:par>
                    <p:cTn id="221" fill="hold">
                      <p:stCondLst>
                        <p:cond delay="indefinite"/>
                      </p:stCondLst>
                      <p:childTnLst>
                        <p:par>
                          <p:cTn id="222" fill="hold">
                            <p:stCondLst>
                              <p:cond delay="0"/>
                            </p:stCondLst>
                            <p:childTnLst>
                              <p:par>
                                <p:cTn id="223" presetID="16" presetClass="emph" presetSubtype="0" fill="hold" grpId="1" nodeType="clickEffect">
                                  <p:stCondLst>
                                    <p:cond delay="0"/>
                                  </p:stCondLst>
                                  <p:iterate type="lt">
                                    <p:tmPct val="0"/>
                                  </p:iterate>
                                  <p:childTnLst>
                                    <p:set>
                                      <p:cBhvr override="childStyle">
                                        <p:cTn id="224" dur="500" fill="hold"/>
                                        <p:tgtEl>
                                          <p:spTgt spid="66"/>
                                        </p:tgtEl>
                                        <p:attrNameLst>
                                          <p:attrName>style.color</p:attrName>
                                        </p:attrNameLst>
                                      </p:cBhvr>
                                      <p:to>
                                        <p:clrVal>
                                          <a:srgbClr val="FF0000"/>
                                        </p:clrVal>
                                      </p:to>
                                    </p:set>
                                    <p:set>
                                      <p:cBhvr>
                                        <p:cTn id="225" dur="500" fill="hold"/>
                                        <p:tgtEl>
                                          <p:spTgt spid="66"/>
                                        </p:tgtEl>
                                        <p:attrNameLst>
                                          <p:attrName>fillcolor</p:attrName>
                                        </p:attrNameLst>
                                      </p:cBhvr>
                                      <p:to>
                                        <p:clrVal>
                                          <a:srgbClr val="FF0000"/>
                                        </p:clrVal>
                                      </p:to>
                                    </p:set>
                                    <p:set>
                                      <p:cBhvr>
                                        <p:cTn id="226" dur="500" fill="hold"/>
                                        <p:tgtEl>
                                          <p:spTgt spid="66"/>
                                        </p:tgtEl>
                                        <p:attrNameLst>
                                          <p:attrName>fill.type</p:attrName>
                                        </p:attrNameLst>
                                      </p:cBhvr>
                                      <p:to>
                                        <p:strVal val="solid"/>
                                      </p:to>
                                    </p:set>
                                  </p:childTnLst>
                                </p:cTn>
                              </p:par>
                            </p:childTnLst>
                          </p:cTn>
                        </p:par>
                        <p:par>
                          <p:cTn id="227" fill="hold">
                            <p:stCondLst>
                              <p:cond delay="500"/>
                            </p:stCondLst>
                            <p:childTnLst>
                              <p:par>
                                <p:cTn id="228" presetID="15" presetClass="emph" presetSubtype="0" grpId="2" nodeType="afterEffect">
                                  <p:stCondLst>
                                    <p:cond delay="0"/>
                                  </p:stCondLst>
                                  <p:iterate type="lt">
                                    <p:tmAbs val="25"/>
                                  </p:iterate>
                                  <p:childTnLst>
                                    <p:set>
                                      <p:cBhvr override="childStyle">
                                        <p:cTn id="229" dur="indefinite"/>
                                        <p:tgtEl>
                                          <p:spTgt spid="66"/>
                                        </p:tgtEl>
                                        <p:attrNameLst>
                                          <p:attrName>style.fontWeight</p:attrName>
                                        </p:attrNameLst>
                                      </p:cBhvr>
                                      <p:to>
                                        <p:strVal val="bold"/>
                                      </p:to>
                                    </p:set>
                                  </p:childTnLst>
                                </p:cTn>
                              </p:par>
                            </p:childTnLst>
                          </p:cTn>
                        </p:par>
                      </p:childTnLst>
                    </p:cTn>
                  </p:par>
                  <p:par>
                    <p:cTn id="230" fill="hold">
                      <p:stCondLst>
                        <p:cond delay="indefinite"/>
                      </p:stCondLst>
                      <p:childTnLst>
                        <p:par>
                          <p:cTn id="231" fill="hold">
                            <p:stCondLst>
                              <p:cond delay="0"/>
                            </p:stCondLst>
                            <p:childTnLst>
                              <p:par>
                                <p:cTn id="232" presetID="63" presetClass="path" presetSubtype="0" accel="50000" decel="50000" fill="hold" grpId="6" nodeType="clickEffect">
                                  <p:stCondLst>
                                    <p:cond delay="0"/>
                                  </p:stCondLst>
                                  <p:childTnLst>
                                    <p:animMotion origin="layout" path="M 0.8349 3.7037E-7 L 0.89454 3.7037E-7 " pathEditMode="relative" rAng="0" ptsTypes="AA">
                                      <p:cBhvr>
                                        <p:cTn id="233" dur="1000" fill="hold"/>
                                        <p:tgtEl>
                                          <p:spTgt spid="55"/>
                                        </p:tgtEl>
                                        <p:attrNameLst>
                                          <p:attrName>ppt_x</p:attrName>
                                          <p:attrName>ppt_y</p:attrName>
                                        </p:attrNameLst>
                                      </p:cBhvr>
                                      <p:rCtr x="2982" y="0"/>
                                    </p:animMotion>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69"/>
                                        </p:tgtEl>
                                        <p:attrNameLst>
                                          <p:attrName>style.visibility</p:attrName>
                                        </p:attrNameLst>
                                      </p:cBhvr>
                                      <p:to>
                                        <p:strVal val="visible"/>
                                      </p:to>
                                    </p:set>
                                    <p:animEffect transition="in" filter="wipe(left)">
                                      <p:cBhvr>
                                        <p:cTn id="238" dur="500"/>
                                        <p:tgtEl>
                                          <p:spTgt spid="69"/>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xit" presetSubtype="8" fill="hold" grpId="1" nodeType="clickEffect">
                                  <p:stCondLst>
                                    <p:cond delay="0"/>
                                  </p:stCondLst>
                                  <p:childTnLst>
                                    <p:animEffect transition="out" filter="wipe(left)">
                                      <p:cBhvr>
                                        <p:cTn id="242" dur="500"/>
                                        <p:tgtEl>
                                          <p:spTgt spid="69"/>
                                        </p:tgtEl>
                                      </p:cBhvr>
                                    </p:animEffect>
                                    <p:set>
                                      <p:cBhvr>
                                        <p:cTn id="243" dur="1" fill="hold">
                                          <p:stCondLst>
                                            <p:cond delay="499"/>
                                          </p:stCondLst>
                                        </p:cTn>
                                        <p:tgtEl>
                                          <p:spTgt spid="69"/>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ID="10" presetClass="exit" presetSubtype="0" fill="hold" grpId="1" nodeType="clickEffect">
                                  <p:stCondLst>
                                    <p:cond delay="0"/>
                                  </p:stCondLst>
                                  <p:childTnLst>
                                    <p:animEffect transition="out" filter="fade">
                                      <p:cBhvr>
                                        <p:cTn id="247" dur="500"/>
                                        <p:tgtEl>
                                          <p:spTgt spid="40"/>
                                        </p:tgtEl>
                                      </p:cBhvr>
                                    </p:animEffect>
                                    <p:set>
                                      <p:cBhvr>
                                        <p:cTn id="248" dur="1" fill="hold">
                                          <p:stCondLst>
                                            <p:cond delay="499"/>
                                          </p:stCondLst>
                                        </p:cTn>
                                        <p:tgtEl>
                                          <p:spTgt spid="40"/>
                                        </p:tgtEl>
                                        <p:attrNameLst>
                                          <p:attrName>style.visibility</p:attrName>
                                        </p:attrNameLst>
                                      </p:cBhvr>
                                      <p:to>
                                        <p:strVal val="hidden"/>
                                      </p:to>
                                    </p:set>
                                  </p:childTnLst>
                                </p:cTn>
                              </p:par>
                            </p:childTnLst>
                          </p:cTn>
                        </p:par>
                        <p:par>
                          <p:cTn id="249" fill="hold">
                            <p:stCondLst>
                              <p:cond delay="500"/>
                            </p:stCondLst>
                            <p:childTnLst>
                              <p:par>
                                <p:cTn id="250" presetID="35" presetClass="path" presetSubtype="0" accel="50000" decel="50000" fill="hold" grpId="4" nodeType="afterEffect">
                                  <p:stCondLst>
                                    <p:cond delay="0"/>
                                  </p:stCondLst>
                                  <p:childTnLst>
                                    <p:animMotion origin="layout" path="M -0.36406 -4.81481E-6 L -0.42396 -4.81481E-6 " pathEditMode="relative" rAng="0" ptsTypes="AA">
                                      <p:cBhvr>
                                        <p:cTn id="251" dur="1000" fill="hold"/>
                                        <p:tgtEl>
                                          <p:spTgt spid="64"/>
                                        </p:tgtEl>
                                        <p:attrNameLst>
                                          <p:attrName>ppt_x</p:attrName>
                                          <p:attrName>ppt_y</p:attrName>
                                        </p:attrNameLst>
                                      </p:cBhvr>
                                      <p:rCtr x="-3021" y="0"/>
                                    </p:animMotion>
                                  </p:childTnLst>
                                </p:cTn>
                              </p:par>
                            </p:childTnLst>
                          </p:cTn>
                        </p:par>
                      </p:childTnLst>
                    </p:cTn>
                  </p:par>
                  <p:par>
                    <p:cTn id="252" fill="hold">
                      <p:stCondLst>
                        <p:cond delay="indefinite"/>
                      </p:stCondLst>
                      <p:childTnLst>
                        <p:par>
                          <p:cTn id="253" fill="hold">
                            <p:stCondLst>
                              <p:cond delay="0"/>
                            </p:stCondLst>
                            <p:childTnLst>
                              <p:par>
                                <p:cTn id="254" presetID="22" presetClass="exit" presetSubtype="1" fill="hold" grpId="7" nodeType="clickEffect">
                                  <p:stCondLst>
                                    <p:cond delay="0"/>
                                  </p:stCondLst>
                                  <p:childTnLst>
                                    <p:animEffect transition="out" filter="wipe(up)">
                                      <p:cBhvr>
                                        <p:cTn id="255" dur="500"/>
                                        <p:tgtEl>
                                          <p:spTgt spid="55"/>
                                        </p:tgtEl>
                                      </p:cBhvr>
                                    </p:animEffect>
                                    <p:set>
                                      <p:cBhvr>
                                        <p:cTn id="256" dur="1" fill="hold">
                                          <p:stCondLst>
                                            <p:cond delay="499"/>
                                          </p:stCondLst>
                                        </p:cTn>
                                        <p:tgtEl>
                                          <p:spTgt spid="55"/>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grpId="0" nodeType="clickEffect">
                                  <p:stCondLst>
                                    <p:cond delay="0"/>
                                  </p:stCondLst>
                                  <p:childTnLst>
                                    <p:set>
                                      <p:cBhvr>
                                        <p:cTn id="260" dur="1" fill="hold">
                                          <p:stCondLst>
                                            <p:cond delay="0"/>
                                          </p:stCondLst>
                                        </p:cTn>
                                        <p:tgtEl>
                                          <p:spTgt spid="68"/>
                                        </p:tgtEl>
                                        <p:attrNameLst>
                                          <p:attrName>style.visibility</p:attrName>
                                        </p:attrNameLst>
                                      </p:cBhvr>
                                      <p:to>
                                        <p:strVal val="visible"/>
                                      </p:to>
                                    </p:set>
                                    <p:animEffect transition="in" filter="wipe(left)">
                                      <p:cBhvr>
                                        <p:cTn id="261" dur="500"/>
                                        <p:tgtEl>
                                          <p:spTgt spid="68"/>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xit" presetSubtype="0" fill="hold" grpId="1" nodeType="clickEffect">
                                  <p:stCondLst>
                                    <p:cond delay="0"/>
                                  </p:stCondLst>
                                  <p:childTnLst>
                                    <p:animEffect transition="out" filter="fade">
                                      <p:cBhvr>
                                        <p:cTn id="265" dur="500"/>
                                        <p:tgtEl>
                                          <p:spTgt spid="54"/>
                                        </p:tgtEl>
                                      </p:cBhvr>
                                    </p:animEffect>
                                    <p:set>
                                      <p:cBhvr>
                                        <p:cTn id="266" dur="1" fill="hold">
                                          <p:stCondLst>
                                            <p:cond delay="499"/>
                                          </p:stCondLst>
                                        </p:cTn>
                                        <p:tgtEl>
                                          <p:spTgt spid="54"/>
                                        </p:tgtEl>
                                        <p:attrNameLst>
                                          <p:attrName>style.visibility</p:attrName>
                                        </p:attrNameLst>
                                      </p:cBhvr>
                                      <p:to>
                                        <p:strVal val="hidden"/>
                                      </p:to>
                                    </p:set>
                                  </p:childTnLst>
                                </p:cTn>
                              </p:par>
                            </p:childTnLst>
                          </p:cTn>
                        </p:par>
                        <p:par>
                          <p:cTn id="267" fill="hold">
                            <p:stCondLst>
                              <p:cond delay="500"/>
                            </p:stCondLst>
                            <p:childTnLst>
                              <p:par>
                                <p:cTn id="268" presetID="10" presetClass="exit" presetSubtype="0" fill="hold" grpId="1" nodeType="afterEffect">
                                  <p:stCondLst>
                                    <p:cond delay="0"/>
                                  </p:stCondLst>
                                  <p:childTnLst>
                                    <p:animEffect transition="out" filter="fade">
                                      <p:cBhvr>
                                        <p:cTn id="269" dur="500"/>
                                        <p:tgtEl>
                                          <p:spTgt spid="39"/>
                                        </p:tgtEl>
                                      </p:cBhvr>
                                    </p:animEffect>
                                    <p:set>
                                      <p:cBhvr>
                                        <p:cTn id="270"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5" grpId="2" animBg="1"/>
      <p:bldP spid="55" grpId="3" animBg="1"/>
      <p:bldP spid="55" grpId="4" animBg="1"/>
      <p:bldP spid="55" grpId="5" animBg="1"/>
      <p:bldP spid="55" grpId="6" animBg="1"/>
      <p:bldP spid="55" grpId="7" animBg="1"/>
      <p:bldP spid="59" grpId="0" animBg="1"/>
      <p:bldP spid="59" grpId="1" animBg="1"/>
      <p:bldP spid="60" grpId="0" animBg="1"/>
      <p:bldP spid="61" grpId="0" animBg="1"/>
      <p:bldP spid="62" grpId="0" animBg="1"/>
      <p:bldP spid="62" grpId="1" animBg="1"/>
      <p:bldP spid="63" grpId="0" animBg="1"/>
      <p:bldP spid="63" grpId="1" animBg="1"/>
      <p:bldP spid="63" grpId="2" animBg="1"/>
      <p:bldP spid="64" grpId="0" animBg="1"/>
      <p:bldP spid="64" grpId="1" animBg="1"/>
      <p:bldP spid="64" grpId="2" animBg="1"/>
      <p:bldP spid="64" grpId="3" animBg="1"/>
      <p:bldP spid="64" grpId="4" animBg="1"/>
      <p:bldP spid="65" grpId="0" animBg="1"/>
      <p:bldP spid="65" grpId="1" animBg="1"/>
      <p:bldP spid="66" grpId="0" animBg="1"/>
      <p:bldP spid="66" grpId="1" animBg="1"/>
      <p:bldP spid="66" grpId="2" animBg="1"/>
      <p:bldP spid="67" grpId="0" animBg="1"/>
      <p:bldP spid="67" grpId="1" animBg="1"/>
      <p:bldP spid="68" grpId="0" animBg="1"/>
      <p:bldP spid="69" grpId="0" animBg="1"/>
      <p:bldP spid="69" grpId="1" animBg="1"/>
      <p:bldP spid="70" grpId="0" animBg="1"/>
      <p:bldP spid="7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96CB7-3322-F0D7-5264-4DC68DBA4F74}"/>
              </a:ext>
            </a:extLst>
          </p:cNvPr>
          <p:cNvSpPr>
            <a:spLocks noGrp="1"/>
          </p:cNvSpPr>
          <p:nvPr>
            <p:ph type="title"/>
          </p:nvPr>
        </p:nvSpPr>
        <p:spPr>
          <a:xfrm>
            <a:off x="358588" y="1"/>
            <a:ext cx="11474824" cy="1006074"/>
          </a:xfrm>
        </p:spPr>
        <p:txBody>
          <a:bodyPr/>
          <a:lstStyle/>
          <a:p>
            <a:r>
              <a:rPr lang="en-IN" dirty="0"/>
              <a:t>The Partition Procedure</a:t>
            </a:r>
            <a:endParaRPr lang="en-US" dirty="0"/>
          </a:p>
        </p:txBody>
      </p:sp>
      <p:sp>
        <p:nvSpPr>
          <p:cNvPr id="3" name="Footer Placeholder 4">
            <a:extLst>
              <a:ext uri="{FF2B5EF4-FFF2-40B4-BE49-F238E27FC236}">
                <a16:creationId xmlns="" xmlns:a16="http://schemas.microsoft.com/office/drawing/2014/main" id="{DC9E9ADA-6552-CEF8-3D25-271F0C628BC7}"/>
              </a:ext>
            </a:extLst>
          </p:cNvPr>
          <p:cNvSpPr>
            <a:spLocks noGrp="1"/>
          </p:cNvSpPr>
          <p:nvPr>
            <p:ph type="ftr" sz="quarter" idx="11"/>
          </p:nvPr>
        </p:nvSpPr>
        <p:spPr>
          <a:xfrm>
            <a:off x="1945341" y="6356350"/>
            <a:ext cx="9412941" cy="365125"/>
          </a:xfrm>
        </p:spPr>
        <p:txBody>
          <a:bodyPr/>
          <a:lstStyle/>
          <a:p>
            <a:endParaRPr lang="en-US" dirty="0"/>
          </a:p>
        </p:txBody>
      </p:sp>
      <p:sp>
        <p:nvSpPr>
          <p:cNvPr id="4" name="Slide Number Placeholder 5">
            <a:extLst>
              <a:ext uri="{FF2B5EF4-FFF2-40B4-BE49-F238E27FC236}">
                <a16:creationId xmlns="" xmlns:a16="http://schemas.microsoft.com/office/drawing/2014/main" id="{CF7D0777-184E-E227-22BC-D10A8DE201BD}"/>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35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D3EADE03-A4C8-18BD-BBAD-A989DA64A023}"/>
                  </a:ext>
                </a:extLst>
              </p:cNvPr>
              <p:cNvSpPr txBox="1"/>
              <p:nvPr/>
            </p:nvSpPr>
            <p:spPr>
              <a:xfrm>
                <a:off x="358589" y="880946"/>
                <a:ext cx="11474824" cy="5816977"/>
              </a:xfrm>
              <a:prstGeom prst="rect">
                <a:avLst/>
              </a:prstGeom>
              <a:noFill/>
              <a:ln w="38100">
                <a:solidFill>
                  <a:srgbClr val="7030A0"/>
                </a:solidFill>
                <a:prstDash val="dash"/>
              </a:ln>
            </p:spPr>
            <p:txBody>
              <a:bodyPr wrap="square" rtlCol="0">
                <a:spAutoFit/>
              </a:bodyPr>
              <a:lstStyle/>
              <a:p>
                <a:pPr algn="ctr"/>
                <a:r>
                  <a:rPr lang="en-IN" sz="3600" dirty="0" smtClean="0">
                    <a:latin typeface="Nexa Bold Regular" panose="02000000000000000000" pitchFamily="2" charset="0"/>
                  </a:rPr>
                  <a:t>PARTITION</a:t>
                </a:r>
              </a:p>
              <a:p>
                <a:pPr marL="457200" indent="-457200">
                  <a:buFont typeface="+mj-lt"/>
                  <a:buAutoNum type="arabicPeriod"/>
                </a:pPr>
                <a:r>
                  <a:rPr lang="en-US" sz="2800" dirty="0">
                    <a:latin typeface="Nexa Book" panose="02000000000000000000" pitchFamily="2" charset="0"/>
                    <a:cs typeface="Courier New" panose="02070309020205020404" pitchFamily="49" charset="0"/>
                  </a:rPr>
                  <a:t>Given: Array </a:t>
                </a:r>
                <a14:m>
                  <m:oMath xmlns:m="http://schemas.openxmlformats.org/officeDocument/2006/math">
                    <m:r>
                      <a:rPr lang="en-US" sz="2800" i="1" dirty="0" smtClean="0">
                        <a:latin typeface="Cambria Math" panose="02040503050406030204" pitchFamily="18" charset="0"/>
                        <a:cs typeface="Courier New" panose="02070309020205020404" pitchFamily="49" charset="0"/>
                      </a:rPr>
                      <m:t>𝑎</m:t>
                    </m:r>
                  </m:oMath>
                </a14:m>
                <a:r>
                  <a:rPr lang="en-US" sz="2800" dirty="0">
                    <a:latin typeface="Nexa Book" panose="02000000000000000000" pitchFamily="2" charset="0"/>
                    <a:cs typeface="Courier New" panose="02070309020205020404" pitchFamily="49" charset="0"/>
                  </a:rPr>
                  <a:t> with </a:t>
                </a:r>
                <a14:m>
                  <m:oMath xmlns:m="http://schemas.openxmlformats.org/officeDocument/2006/math">
                    <m:r>
                      <a:rPr lang="en-US" sz="2800" i="1" dirty="0" smtClean="0">
                        <a:latin typeface="Cambria Math" panose="02040503050406030204" pitchFamily="18" charset="0"/>
                        <a:cs typeface="Courier New" panose="02070309020205020404" pitchFamily="49" charset="0"/>
                      </a:rPr>
                      <m:t>𝑁</m:t>
                    </m:r>
                  </m:oMath>
                </a14:m>
                <a:r>
                  <a:rPr lang="en-US" sz="2800" dirty="0">
                    <a:latin typeface="Nexa Book" panose="02000000000000000000" pitchFamily="2" charset="0"/>
                    <a:cs typeface="Courier New" panose="02070309020205020404" pitchFamily="49" charset="0"/>
                  </a:rPr>
                  <a:t> elements, pivot element </a:t>
                </a:r>
                <a14:m>
                  <m:oMath xmlns:m="http://schemas.openxmlformats.org/officeDocument/2006/math">
                    <m:r>
                      <a:rPr lang="en-IN" sz="2800" b="0" i="1" smtClean="0">
                        <a:latin typeface="Cambria Math" panose="02040503050406030204" pitchFamily="18" charset="0"/>
                        <a:cs typeface="Courier New" panose="02070309020205020404" pitchFamily="49" charset="0"/>
                      </a:rPr>
                      <m:t>𝑝</m:t>
                    </m:r>
                  </m:oMath>
                </a14:m>
                <a:endParaRPr lang="en-US" sz="2800" dirty="0">
                  <a:latin typeface="Nexa Book" panose="02000000000000000000" pitchFamily="2" charset="0"/>
                  <a:cs typeface="Courier New" panose="02070309020205020404" pitchFamily="49" charset="0"/>
                </a:endParaRPr>
              </a:p>
              <a:p>
                <a:pPr marL="457200" indent="-457200">
                  <a:buFont typeface="+mj-lt"/>
                  <a:buAutoNum type="arabicPeriod"/>
                </a:pPr>
                <a:r>
                  <a:rPr lang="en-IN" sz="2800" dirty="0">
                    <a:latin typeface="Nexa Book" panose="02000000000000000000" pitchFamily="2" charset="0"/>
                    <a:cs typeface="Courier New" panose="02070309020205020404" pitchFamily="49" charset="0"/>
                  </a:rPr>
                  <a:t>Let </a:t>
                </a:r>
                <a14:m>
                  <m:oMath xmlns:m="http://schemas.openxmlformats.org/officeDocument/2006/math">
                    <m:r>
                      <m:rPr>
                        <m:sty m:val="p"/>
                      </m:rPr>
                      <a:rPr lang="en-IN" sz="2800">
                        <a:latin typeface="Cambria Math" panose="02040503050406030204" pitchFamily="18" charset="0"/>
                        <a:cs typeface="Courier New" panose="02070309020205020404" pitchFamily="49" charset="0"/>
                      </a:rPr>
                      <m:t>int</m:t>
                    </m:r>
                    <m:r>
                      <a:rPr lang="en-IN" sz="2800" i="1">
                        <a:latin typeface="Cambria Math" panose="02040503050406030204" pitchFamily="18" charset="0"/>
                        <a:cs typeface="Courier New" panose="02070309020205020404" pitchFamily="49" charset="0"/>
                      </a:rPr>
                      <m:t> </m:t>
                    </m:r>
                    <m:r>
                      <a:rPr lang="en-IN" sz="2800" b="0" i="1" smtClean="0">
                        <a:latin typeface="Cambria Math" panose="02040503050406030204" pitchFamily="18" charset="0"/>
                        <a:cs typeface="Courier New" panose="02070309020205020404" pitchFamily="49" charset="0"/>
                      </a:rPr>
                      <m:t>𝑏</m:t>
                    </m:r>
                    <m:d>
                      <m:dPr>
                        <m:begChr m:val="["/>
                        <m:endChr m:val="]"/>
                        <m:ctrlPr>
                          <a:rPr lang="en-IN" sz="2800" i="1">
                            <a:latin typeface="Cambria Math" panose="02040503050406030204" pitchFamily="18" charset="0"/>
                            <a:cs typeface="Courier New" panose="02070309020205020404" pitchFamily="49" charset="0"/>
                          </a:rPr>
                        </m:ctrlPr>
                      </m:dPr>
                      <m:e>
                        <m:r>
                          <a:rPr lang="en-IN" sz="2800" i="1">
                            <a:latin typeface="Cambria Math" panose="02040503050406030204" pitchFamily="18" charset="0"/>
                            <a:cs typeface="Courier New" panose="02070309020205020404" pitchFamily="49" charset="0"/>
                          </a:rPr>
                          <m:t>𝑁</m:t>
                        </m:r>
                      </m:e>
                    </m:d>
                    <m:r>
                      <a:rPr lang="en-IN" sz="2800" i="1">
                        <a:latin typeface="Cambria Math" panose="02040503050406030204" pitchFamily="18" charset="0"/>
                        <a:cs typeface="Courier New" panose="02070309020205020404" pitchFamily="49" charset="0"/>
                      </a:rPr>
                      <m:t>, </m:t>
                    </m:r>
                    <m:r>
                      <a:rPr lang="en-IN" sz="2800" b="0" i="1" smtClean="0">
                        <a:latin typeface="Cambria Math" panose="02040503050406030204" pitchFamily="18" charset="0"/>
                        <a:cs typeface="Courier New" panose="02070309020205020404" pitchFamily="49" charset="0"/>
                      </a:rPr>
                      <m:t>𝐿</m:t>
                    </m:r>
                    <m:r>
                      <a:rPr lang="en-IN" sz="2800" i="1">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0</m:t>
                    </m:r>
                    <m:r>
                      <a:rPr lang="en-IN" sz="2800" i="1">
                        <a:latin typeface="Cambria Math" panose="02040503050406030204" pitchFamily="18" charset="0"/>
                        <a:cs typeface="Courier New" panose="02070309020205020404" pitchFamily="49" charset="0"/>
                      </a:rPr>
                      <m:t>,</m:t>
                    </m:r>
                    <m:r>
                      <a:rPr lang="en-IN" sz="2800" i="1" smtClean="0">
                        <a:latin typeface="Cambria Math" panose="02040503050406030204" pitchFamily="18" charset="0"/>
                        <a:cs typeface="Courier New" panose="02070309020205020404" pitchFamily="49" charset="0"/>
                      </a:rPr>
                      <m:t>𝑅</m:t>
                    </m:r>
                    <m:r>
                      <a:rPr lang="en-IN" sz="2800" i="1">
                        <a:latin typeface="Cambria Math" panose="02040503050406030204" pitchFamily="18" charset="0"/>
                        <a:cs typeface="Courier New" panose="02070309020205020404" pitchFamily="49" charset="0"/>
                      </a:rPr>
                      <m:t>←</m:t>
                    </m:r>
                    <m:r>
                      <a:rPr lang="en-IN" sz="2800" i="1">
                        <a:latin typeface="Cambria Math" panose="02040503050406030204" pitchFamily="18" charset="0"/>
                        <a:cs typeface="Courier New" panose="02070309020205020404" pitchFamily="49" charset="0"/>
                      </a:rPr>
                      <m:t>𝑁</m:t>
                    </m:r>
                  </m:oMath>
                </a14:m>
                <a:r>
                  <a:rPr lang="en-IN" sz="2800" dirty="0">
                    <a:latin typeface="Nexa Book" panose="02000000000000000000" pitchFamily="2" charset="0"/>
                    <a:cs typeface="Courier New" panose="02070309020205020404" pitchFamily="49" charset="0"/>
                  </a:rPr>
                  <a:t>		//</a:t>
                </a:r>
                <a:r>
                  <a:rPr lang="en-IN" sz="2800" i="1" dirty="0">
                    <a:latin typeface="Nexa Book" panose="02000000000000000000" pitchFamily="2" charset="0"/>
                    <a:cs typeface="Courier New" panose="02070309020205020404" pitchFamily="49" charset="0"/>
                  </a:rPr>
                  <a:t>Initialize </a:t>
                </a:r>
                <a14:m>
                  <m:oMath xmlns:m="http://schemas.openxmlformats.org/officeDocument/2006/math">
                    <m:r>
                      <a:rPr lang="en-IN" sz="2800" b="0" i="1" smtClean="0">
                        <a:latin typeface="Cambria Math" panose="02040503050406030204" pitchFamily="18" charset="0"/>
                        <a:cs typeface="Courier New" panose="02070309020205020404" pitchFamily="49" charset="0"/>
                      </a:rPr>
                      <m:t>𝑏</m:t>
                    </m:r>
                  </m:oMath>
                </a14:m>
                <a:r>
                  <a:rPr lang="en-IN" sz="2800" i="1" dirty="0">
                    <a:latin typeface="Nexa Book" panose="02000000000000000000" pitchFamily="2" charset="0"/>
                    <a:cs typeface="Courier New" panose="02070309020205020404" pitchFamily="49" charset="0"/>
                  </a:rPr>
                  <a:t> to be an empty array</a:t>
                </a:r>
              </a:p>
              <a:p>
                <a:pPr marL="457200" indent="-457200">
                  <a:buFont typeface="+mj-lt"/>
                  <a:buAutoNum type="arabicPeriod"/>
                </a:pPr>
                <a:r>
                  <a:rPr lang="en-IN" sz="2800" dirty="0">
                    <a:latin typeface="Nexa Book" panose="02000000000000000000" pitchFamily="2" charset="0"/>
                    <a:cs typeface="Courier New" panose="02070309020205020404" pitchFamily="49" charset="0"/>
                  </a:rPr>
                  <a:t>For </a:t>
                </a:r>
                <a14:m>
                  <m:oMath xmlns:m="http://schemas.openxmlformats.org/officeDocument/2006/math">
                    <m:r>
                      <a:rPr lang="en-IN" sz="2800" b="0" i="1" smtClean="0">
                        <a:latin typeface="Cambria Math" panose="02040503050406030204" pitchFamily="18" charset="0"/>
                        <a:cs typeface="Courier New" panose="02070309020205020404" pitchFamily="49" charset="0"/>
                      </a:rPr>
                      <m:t>𝑖</m:t>
                    </m:r>
                    <m:r>
                      <a:rPr lang="en-IN" sz="2800" i="1">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0;</m:t>
                    </m:r>
                    <m:r>
                      <a:rPr lang="en-IN" sz="2800" b="0" i="1" smtClean="0">
                        <a:latin typeface="Cambria Math" panose="02040503050406030204" pitchFamily="18" charset="0"/>
                        <a:cs typeface="Courier New" panose="02070309020205020404" pitchFamily="49" charset="0"/>
                      </a:rPr>
                      <m:t>𝑖</m:t>
                    </m:r>
                    <m:r>
                      <a:rPr lang="en-IN" sz="2800" b="0" i="1" smtClean="0">
                        <a:latin typeface="Cambria Math" panose="02040503050406030204" pitchFamily="18" charset="0"/>
                        <a:cs typeface="Courier New" panose="02070309020205020404" pitchFamily="49" charset="0"/>
                      </a:rPr>
                      <m:t>&lt;</m:t>
                    </m:r>
                    <m:r>
                      <a:rPr lang="en-IN" sz="2800" b="0" i="1" smtClean="0">
                        <a:latin typeface="Cambria Math" panose="02040503050406030204" pitchFamily="18" charset="0"/>
                        <a:cs typeface="Courier New" panose="02070309020205020404" pitchFamily="49" charset="0"/>
                      </a:rPr>
                      <m:t>𝑁</m:t>
                    </m:r>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𝑖</m:t>
                    </m:r>
                  </m:oMath>
                </a14:m>
                <a:r>
                  <a:rPr lang="en-IN" sz="2800" dirty="0">
                    <a:latin typeface="Nexa Book" panose="02000000000000000000" pitchFamily="2" charset="0"/>
                    <a:cs typeface="Courier New" panose="02070309020205020404" pitchFamily="49" charset="0"/>
                  </a:rPr>
                  <a:t>++</a:t>
                </a:r>
              </a:p>
              <a:p>
                <a:pPr marL="914400" lvl="1" indent="-457200">
                  <a:buFont typeface="+mj-lt"/>
                  <a:buAutoNum type="arabicPeriod"/>
                </a:pPr>
                <a:r>
                  <a:rPr lang="en-IN" sz="2800" dirty="0">
                    <a:latin typeface="Nexa Book" panose="02000000000000000000" pitchFamily="2" charset="0"/>
                    <a:cs typeface="Courier New" panose="02070309020205020404" pitchFamily="49" charset="0"/>
                  </a:rPr>
                  <a:t>If </a:t>
                </a:r>
                <a14:m>
                  <m:oMath xmlns:m="http://schemas.openxmlformats.org/officeDocument/2006/math">
                    <m:r>
                      <a:rPr lang="en-IN" sz="2800" b="0" i="1" smtClean="0">
                        <a:latin typeface="Cambria Math" panose="02040503050406030204" pitchFamily="18" charset="0"/>
                        <a:cs typeface="Courier New" panose="02070309020205020404" pitchFamily="49" charset="0"/>
                      </a:rPr>
                      <m:t>𝑎</m:t>
                    </m:r>
                    <m:d>
                      <m:dPr>
                        <m:begChr m:val="["/>
                        <m:endChr m:val="]"/>
                        <m:ctrlPr>
                          <a:rPr lang="en-IN" sz="2800" b="0" i="1" smtClean="0">
                            <a:latin typeface="Cambria Math" panose="02040503050406030204" pitchFamily="18" charset="0"/>
                            <a:cs typeface="Courier New" panose="02070309020205020404" pitchFamily="49" charset="0"/>
                          </a:rPr>
                        </m:ctrlPr>
                      </m:dPr>
                      <m:e>
                        <m:r>
                          <a:rPr lang="en-IN" sz="2800" b="0" i="1" smtClean="0">
                            <a:latin typeface="Cambria Math" panose="02040503050406030204" pitchFamily="18" charset="0"/>
                            <a:cs typeface="Courier New" panose="02070309020205020404" pitchFamily="49" charset="0"/>
                          </a:rPr>
                          <m:t>𝑖</m:t>
                        </m:r>
                      </m:e>
                    </m:d>
                    <m:r>
                      <a:rPr lang="en-IN" sz="2800" b="0" i="1" smtClean="0">
                        <a:latin typeface="Cambria Math" panose="02040503050406030204" pitchFamily="18" charset="0"/>
                        <a:cs typeface="Courier New" panose="02070309020205020404" pitchFamily="49" charset="0"/>
                      </a:rPr>
                      <m:t>&lt;</m:t>
                    </m:r>
                    <m:r>
                      <a:rPr lang="en-IN" sz="2800" b="0" i="1" smtClean="0">
                        <a:latin typeface="Cambria Math" panose="02040503050406030204" pitchFamily="18" charset="0"/>
                        <a:cs typeface="Courier New" panose="02070309020205020404" pitchFamily="49" charset="0"/>
                      </a:rPr>
                      <m:t>𝑝</m:t>
                    </m:r>
                  </m:oMath>
                </a14:m>
                <a:r>
                  <a:rPr lang="en-IN" sz="2800" dirty="0">
                    <a:latin typeface="Nexa Book" panose="02000000000000000000" pitchFamily="2" charset="0"/>
                    <a:cs typeface="Courier New" panose="02070309020205020404" pitchFamily="49" charset="0"/>
                  </a:rPr>
                  <a:t>, let </a:t>
                </a:r>
                <a14:m>
                  <m:oMath xmlns:m="http://schemas.openxmlformats.org/officeDocument/2006/math">
                    <m:r>
                      <a:rPr lang="en-IN" sz="2800" b="0" i="1" smtClean="0">
                        <a:latin typeface="Cambria Math" panose="02040503050406030204" pitchFamily="18" charset="0"/>
                        <a:cs typeface="Courier New" panose="02070309020205020404" pitchFamily="49" charset="0"/>
                      </a:rPr>
                      <m:t>𝑏</m:t>
                    </m:r>
                    <m:d>
                      <m:dPr>
                        <m:begChr m:val="["/>
                        <m:endChr m:val="]"/>
                        <m:ctrlPr>
                          <a:rPr lang="en-IN" sz="2800" b="0" i="1" smtClean="0">
                            <a:latin typeface="Cambria Math" panose="02040503050406030204" pitchFamily="18" charset="0"/>
                            <a:cs typeface="Courier New" panose="02070309020205020404" pitchFamily="49" charset="0"/>
                          </a:rPr>
                        </m:ctrlPr>
                      </m:dPr>
                      <m:e>
                        <m:r>
                          <a:rPr lang="en-IN" sz="2800" b="0" i="1" smtClean="0">
                            <a:latin typeface="Cambria Math" panose="02040503050406030204" pitchFamily="18" charset="0"/>
                            <a:cs typeface="Courier New" panose="02070309020205020404" pitchFamily="49" charset="0"/>
                          </a:rPr>
                          <m:t>𝐿</m:t>
                        </m:r>
                      </m:e>
                    </m:d>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𝑎</m:t>
                    </m:r>
                    <m:d>
                      <m:dPr>
                        <m:begChr m:val="["/>
                        <m:endChr m:val="]"/>
                        <m:ctrlPr>
                          <a:rPr lang="en-IN" sz="2800" b="0" i="1" smtClean="0">
                            <a:latin typeface="Cambria Math" panose="02040503050406030204" pitchFamily="18" charset="0"/>
                            <a:cs typeface="Courier New" panose="02070309020205020404" pitchFamily="49" charset="0"/>
                          </a:rPr>
                        </m:ctrlPr>
                      </m:dPr>
                      <m:e>
                        <m:r>
                          <a:rPr lang="en-IN" sz="2800" b="0" i="1" smtClean="0">
                            <a:latin typeface="Cambria Math" panose="02040503050406030204" pitchFamily="18" charset="0"/>
                            <a:cs typeface="Courier New" panose="02070309020205020404" pitchFamily="49" charset="0"/>
                          </a:rPr>
                          <m:t>𝑖</m:t>
                        </m:r>
                      </m:e>
                    </m:d>
                  </m:oMath>
                </a14:m>
                <a:r>
                  <a:rPr lang="en-IN" sz="2800" dirty="0">
                    <a:latin typeface="Nexa Book" panose="02000000000000000000" pitchFamily="2" charset="0"/>
                    <a:cs typeface="Courier New" panose="02070309020205020404" pitchFamily="49" charset="0"/>
                  </a:rPr>
                  <a:t>, and </a:t>
                </a:r>
                <a14:m>
                  <m:oMath xmlns:m="http://schemas.openxmlformats.org/officeDocument/2006/math">
                    <m:r>
                      <a:rPr lang="en-IN" sz="2800" b="0" i="1" smtClean="0">
                        <a:latin typeface="Cambria Math" panose="02040503050406030204" pitchFamily="18" charset="0"/>
                        <a:cs typeface="Courier New" panose="02070309020205020404" pitchFamily="49" charset="0"/>
                      </a:rPr>
                      <m:t>𝐿</m:t>
                    </m:r>
                  </m:oMath>
                </a14:m>
                <a:r>
                  <a:rPr lang="en-IN" sz="2800" dirty="0">
                    <a:latin typeface="Nexa Book" panose="02000000000000000000" pitchFamily="2" charset="0"/>
                    <a:cs typeface="Courier New" panose="02070309020205020404" pitchFamily="49" charset="0"/>
                  </a:rPr>
                  <a:t>++    //</a:t>
                </a:r>
                <a:r>
                  <a:rPr lang="en-IN" sz="2800" i="1" dirty="0">
                    <a:latin typeface="Nexa Book" panose="02000000000000000000" pitchFamily="2" charset="0"/>
                    <a:cs typeface="Courier New" panose="02070309020205020404" pitchFamily="49" charset="0"/>
                  </a:rPr>
                  <a:t>We found a left element</a:t>
                </a:r>
                <a:endParaRPr lang="en-IN" sz="2800" dirty="0">
                  <a:latin typeface="Nexa Book" panose="02000000000000000000" pitchFamily="2" charset="0"/>
                  <a:cs typeface="Courier New" panose="02070309020205020404" pitchFamily="49" charset="0"/>
                </a:endParaRPr>
              </a:p>
              <a:p>
                <a:pPr marL="914400" lvl="1" indent="-457200">
                  <a:buFont typeface="+mj-lt"/>
                  <a:buAutoNum type="arabicPeriod"/>
                </a:pPr>
                <a:r>
                  <a:rPr lang="en-IN" sz="2800" dirty="0">
                    <a:latin typeface="Nexa Book" panose="02000000000000000000" pitchFamily="2" charset="0"/>
                    <a:cs typeface="Courier New" panose="02070309020205020404" pitchFamily="49" charset="0"/>
                  </a:rPr>
                  <a:t>If </a:t>
                </a:r>
                <a14:m>
                  <m:oMath xmlns:m="http://schemas.openxmlformats.org/officeDocument/2006/math">
                    <m:r>
                      <a:rPr lang="en-IN" sz="2800" b="0" i="1" smtClean="0">
                        <a:latin typeface="Cambria Math" panose="02040503050406030204" pitchFamily="18" charset="0"/>
                        <a:cs typeface="Courier New" panose="02070309020205020404" pitchFamily="49" charset="0"/>
                      </a:rPr>
                      <m:t>𝑎</m:t>
                    </m:r>
                    <m:d>
                      <m:dPr>
                        <m:begChr m:val="["/>
                        <m:endChr m:val="]"/>
                        <m:ctrlPr>
                          <a:rPr lang="en-IN" sz="2800" b="0" i="1" smtClean="0">
                            <a:latin typeface="Cambria Math" panose="02040503050406030204" pitchFamily="18" charset="0"/>
                            <a:cs typeface="Courier New" panose="02070309020205020404" pitchFamily="49" charset="0"/>
                          </a:rPr>
                        </m:ctrlPr>
                      </m:dPr>
                      <m:e>
                        <m:r>
                          <a:rPr lang="en-IN" sz="2800" b="0" i="1" smtClean="0">
                            <a:latin typeface="Cambria Math" panose="02040503050406030204" pitchFamily="18" charset="0"/>
                            <a:cs typeface="Courier New" panose="02070309020205020404" pitchFamily="49" charset="0"/>
                          </a:rPr>
                          <m:t>𝑖</m:t>
                        </m:r>
                      </m:e>
                    </m:d>
                    <m:r>
                      <a:rPr lang="en-IN" sz="2800" b="0" i="1" smtClean="0">
                        <a:latin typeface="Cambria Math" panose="02040503050406030204" pitchFamily="18" charset="0"/>
                        <a:cs typeface="Courier New" panose="02070309020205020404" pitchFamily="49" charset="0"/>
                      </a:rPr>
                      <m:t>&gt;</m:t>
                    </m:r>
                    <m:r>
                      <a:rPr lang="en-IN" sz="2800" b="0" i="1" smtClean="0">
                        <a:latin typeface="Cambria Math" panose="02040503050406030204" pitchFamily="18" charset="0"/>
                        <a:cs typeface="Courier New" panose="02070309020205020404" pitchFamily="49" charset="0"/>
                      </a:rPr>
                      <m:t>𝑝</m:t>
                    </m:r>
                  </m:oMath>
                </a14:m>
                <a:r>
                  <a:rPr lang="en-IN" sz="2800" dirty="0">
                    <a:latin typeface="Nexa Book" panose="02000000000000000000" pitchFamily="2" charset="0"/>
                    <a:cs typeface="Courier New" panose="02070309020205020404" pitchFamily="49" charset="0"/>
                  </a:rPr>
                  <a:t>, let </a:t>
                </a:r>
                <a14:m>
                  <m:oMath xmlns:m="http://schemas.openxmlformats.org/officeDocument/2006/math">
                    <m:r>
                      <a:rPr lang="en-IN" sz="2800" b="0" i="1" smtClean="0">
                        <a:latin typeface="Cambria Math" panose="02040503050406030204" pitchFamily="18" charset="0"/>
                        <a:cs typeface="Courier New" panose="02070309020205020404" pitchFamily="49" charset="0"/>
                      </a:rPr>
                      <m:t>𝑏</m:t>
                    </m:r>
                    <m:d>
                      <m:dPr>
                        <m:begChr m:val="["/>
                        <m:endChr m:val="]"/>
                        <m:ctrlPr>
                          <a:rPr lang="en-IN" sz="2800" b="0" i="1" smtClean="0">
                            <a:latin typeface="Cambria Math" panose="02040503050406030204" pitchFamily="18" charset="0"/>
                            <a:cs typeface="Courier New" panose="02070309020205020404" pitchFamily="49" charset="0"/>
                          </a:rPr>
                        </m:ctrlPr>
                      </m:dPr>
                      <m:e>
                        <m:r>
                          <a:rPr lang="en-IN" sz="2800" b="0" i="1" smtClean="0">
                            <a:latin typeface="Cambria Math" panose="02040503050406030204" pitchFamily="18" charset="0"/>
                            <a:cs typeface="Courier New" panose="02070309020205020404" pitchFamily="49" charset="0"/>
                          </a:rPr>
                          <m:t>𝑅</m:t>
                        </m:r>
                      </m:e>
                    </m:d>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𝑎</m:t>
                    </m:r>
                    <m:d>
                      <m:dPr>
                        <m:begChr m:val="["/>
                        <m:endChr m:val="]"/>
                        <m:ctrlPr>
                          <a:rPr lang="en-IN" sz="2800" b="0" i="1" smtClean="0">
                            <a:latin typeface="Cambria Math" panose="02040503050406030204" pitchFamily="18" charset="0"/>
                            <a:cs typeface="Courier New" panose="02070309020205020404" pitchFamily="49" charset="0"/>
                          </a:rPr>
                        </m:ctrlPr>
                      </m:dPr>
                      <m:e>
                        <m:r>
                          <a:rPr lang="en-IN" sz="2800" b="0" i="1" smtClean="0">
                            <a:latin typeface="Cambria Math" panose="02040503050406030204" pitchFamily="18" charset="0"/>
                            <a:cs typeface="Courier New" panose="02070309020205020404" pitchFamily="49" charset="0"/>
                          </a:rPr>
                          <m:t>𝑖</m:t>
                        </m:r>
                      </m:e>
                    </m:d>
                  </m:oMath>
                </a14:m>
                <a:r>
                  <a:rPr lang="en-IN" sz="2800" dirty="0">
                    <a:latin typeface="Nexa Book" panose="02000000000000000000" pitchFamily="2" charset="0"/>
                    <a:cs typeface="Courier New" panose="02070309020205020404" pitchFamily="49" charset="0"/>
                  </a:rPr>
                  <a:t>, and </a:t>
                </a:r>
                <a14:m>
                  <m:oMath xmlns:m="http://schemas.openxmlformats.org/officeDocument/2006/math">
                    <m:r>
                      <a:rPr lang="en-IN" sz="2800" b="0" i="1" smtClean="0">
                        <a:latin typeface="Cambria Math" panose="02040503050406030204" pitchFamily="18" charset="0"/>
                        <a:cs typeface="Courier New" panose="02070309020205020404" pitchFamily="49" charset="0"/>
                      </a:rPr>
                      <m:t>𝑅</m:t>
                    </m:r>
                  </m:oMath>
                </a14:m>
                <a:r>
                  <a:rPr lang="en-IN" sz="2800" dirty="0">
                    <a:latin typeface="Nexa Book" panose="02000000000000000000" pitchFamily="2" charset="0"/>
                    <a:cs typeface="Courier New" panose="02070309020205020404" pitchFamily="49" charset="0"/>
                  </a:rPr>
                  <a:t>-- //</a:t>
                </a:r>
                <a:r>
                  <a:rPr lang="en-IN" sz="2800" i="1" dirty="0">
                    <a:latin typeface="Nexa Book" panose="02000000000000000000" pitchFamily="2" charset="0"/>
                    <a:cs typeface="Courier New" panose="02070309020205020404" pitchFamily="49" charset="0"/>
                  </a:rPr>
                  <a:t>We found a right element</a:t>
                </a:r>
                <a:endParaRPr lang="en-IN" sz="2800" dirty="0">
                  <a:latin typeface="Nexa Book" panose="02000000000000000000" pitchFamily="2" charset="0"/>
                  <a:cs typeface="Courier New" panose="02070309020205020404" pitchFamily="49" charset="0"/>
                </a:endParaRPr>
              </a:p>
              <a:p>
                <a:pPr marL="457200" indent="-457200">
                  <a:buFont typeface="+mj-lt"/>
                  <a:buAutoNum type="arabicPeriod"/>
                </a:pPr>
                <a:r>
                  <a:rPr lang="en-IN" sz="2800" dirty="0">
                    <a:latin typeface="Nexa Book" panose="02000000000000000000" pitchFamily="2" charset="0"/>
                    <a:cs typeface="Courier New" panose="02070309020205020404" pitchFamily="49" charset="0"/>
                  </a:rPr>
                  <a:t>For </a:t>
                </a:r>
                <a14:m>
                  <m:oMath xmlns:m="http://schemas.openxmlformats.org/officeDocument/2006/math">
                    <m:r>
                      <a:rPr lang="en-IN" sz="2800" b="0" i="1" smtClean="0">
                        <a:latin typeface="Cambria Math" panose="02040503050406030204" pitchFamily="18" charset="0"/>
                        <a:cs typeface="Courier New" panose="02070309020205020404" pitchFamily="49" charset="0"/>
                      </a:rPr>
                      <m:t>𝑖</m:t>
                    </m:r>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𝐿</m:t>
                    </m:r>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𝑖</m:t>
                    </m:r>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𝑅</m:t>
                    </m:r>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𝑖</m:t>
                    </m:r>
                  </m:oMath>
                </a14:m>
                <a:r>
                  <a:rPr lang="en-IN" sz="2800" dirty="0">
                    <a:latin typeface="Nexa Book" panose="02000000000000000000" pitchFamily="2" charset="0"/>
                    <a:cs typeface="Courier New" panose="02070309020205020404" pitchFamily="49" charset="0"/>
                  </a:rPr>
                  <a:t>++</a:t>
                </a:r>
              </a:p>
              <a:p>
                <a:pPr marL="914400" lvl="1" indent="-457200">
                  <a:buFont typeface="+mj-lt"/>
                  <a:buAutoNum type="arabicPeriod"/>
                </a:pPr>
                <a:r>
                  <a:rPr lang="en-IN" sz="2800" dirty="0">
                    <a:latin typeface="Nexa Book" panose="02000000000000000000" pitchFamily="2" charset="0"/>
                    <a:cs typeface="Courier New" panose="02070309020205020404" pitchFamily="49" charset="0"/>
                  </a:rPr>
                  <a:t>Let </a:t>
                </a:r>
                <a14:m>
                  <m:oMath xmlns:m="http://schemas.openxmlformats.org/officeDocument/2006/math">
                    <m:r>
                      <a:rPr lang="en-IN" sz="2800" b="0" i="1" smtClean="0">
                        <a:latin typeface="Cambria Math" panose="02040503050406030204" pitchFamily="18" charset="0"/>
                        <a:cs typeface="Courier New" panose="02070309020205020404" pitchFamily="49" charset="0"/>
                      </a:rPr>
                      <m:t>𝑏</m:t>
                    </m:r>
                    <m:d>
                      <m:dPr>
                        <m:begChr m:val="["/>
                        <m:endChr m:val="]"/>
                        <m:ctrlPr>
                          <a:rPr lang="en-IN" sz="2800" b="0" i="1" smtClean="0">
                            <a:latin typeface="Cambria Math" panose="02040503050406030204" pitchFamily="18" charset="0"/>
                            <a:cs typeface="Courier New" panose="02070309020205020404" pitchFamily="49" charset="0"/>
                          </a:rPr>
                        </m:ctrlPr>
                      </m:dPr>
                      <m:e>
                        <m:r>
                          <a:rPr lang="en-US" sz="2800" b="0" i="1" smtClean="0">
                            <a:latin typeface="Cambria Math" panose="02040503050406030204" pitchFamily="18" charset="0"/>
                            <a:cs typeface="Courier New" panose="02070309020205020404" pitchFamily="49" charset="0"/>
                          </a:rPr>
                          <m:t>𝑖</m:t>
                        </m:r>
                      </m:e>
                    </m:d>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𝑝</m:t>
                    </m:r>
                  </m:oMath>
                </a14:m>
                <a:r>
                  <a:rPr lang="en-IN" sz="2800" dirty="0">
                    <a:latin typeface="Nexa Book" panose="02000000000000000000" pitchFamily="2" charset="0"/>
                    <a:cs typeface="Courier New" panose="02070309020205020404" pitchFamily="49" charset="0"/>
                  </a:rPr>
                  <a:t>	  //</a:t>
                </a:r>
                <a:r>
                  <a:rPr lang="en-IN" sz="2800" i="1" dirty="0">
                    <a:latin typeface="Nexa Book" panose="02000000000000000000" pitchFamily="2" charset="0"/>
                    <a:cs typeface="Courier New" panose="02070309020205020404" pitchFamily="49" charset="0"/>
                  </a:rPr>
                  <a:t>Fill up the remaining places with the pivot</a:t>
                </a:r>
                <a:endParaRPr lang="en-IN" sz="2800" dirty="0">
                  <a:latin typeface="Nexa Book" panose="02000000000000000000" pitchFamily="2" charset="0"/>
                  <a:cs typeface="Courier New" panose="02070309020205020404" pitchFamily="49" charset="0"/>
                </a:endParaRPr>
              </a:p>
              <a:p>
                <a:pPr marL="457200" indent="-457200">
                  <a:buFont typeface="+mj-lt"/>
                  <a:buAutoNum type="arabicPeriod"/>
                </a:pPr>
                <a:r>
                  <a:rPr lang="en-IN" sz="2800" dirty="0">
                    <a:latin typeface="Nexa Book" panose="02000000000000000000" pitchFamily="2" charset="0"/>
                    <a:cs typeface="Courier New" panose="02070309020205020404" pitchFamily="49" charset="0"/>
                  </a:rPr>
                  <a:t>Return </a:t>
                </a:r>
                <a14:m>
                  <m:oMath xmlns:m="http://schemas.openxmlformats.org/officeDocument/2006/math">
                    <m:r>
                      <a:rPr lang="en-IN" sz="2800" b="0" i="0"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𝑏</m:t>
                    </m:r>
                    <m:r>
                      <a:rPr lang="en-IN" sz="2800" b="0" i="1" smtClean="0">
                        <a:latin typeface="Cambria Math" panose="02040503050406030204" pitchFamily="18" charset="0"/>
                        <a:cs typeface="Courier New" panose="02070309020205020404" pitchFamily="49" charset="0"/>
                      </a:rPr>
                      <m:t>,</m:t>
                    </m:r>
                    <m:r>
                      <a:rPr lang="en-IN" sz="2800" b="0" i="1" smtClean="0">
                        <a:latin typeface="Cambria Math" panose="02040503050406030204" pitchFamily="18" charset="0"/>
                        <a:cs typeface="Courier New" panose="02070309020205020404" pitchFamily="49" charset="0"/>
                      </a:rPr>
                      <m:t>𝑅</m:t>
                    </m:r>
                    <m:r>
                      <a:rPr lang="en-IN" sz="2800" b="0" i="1" smtClean="0">
                        <a:latin typeface="Cambria Math" panose="02040503050406030204" pitchFamily="18" charset="0"/>
                        <a:cs typeface="Courier New" panose="02070309020205020404" pitchFamily="49" charset="0"/>
                      </a:rPr>
                      <m:t>)</m:t>
                    </m:r>
                  </m:oMath>
                </a14:m>
                <a:endParaRPr lang="en-IN" sz="2800" dirty="0">
                  <a:latin typeface="Nexa Book" panose="02000000000000000000" pitchFamily="2" charset="0"/>
                  <a:cs typeface="Courier New" panose="02070309020205020404" pitchFamily="49" charset="0"/>
                </a:endParaRPr>
              </a:p>
            </p:txBody>
          </p:sp>
        </mc:Choice>
        <mc:Fallback xmlns="">
          <p:sp>
            <p:nvSpPr>
              <p:cNvPr id="5" name="TextBox 4">
                <a:extLst>
                  <a:ext uri="{FF2B5EF4-FFF2-40B4-BE49-F238E27FC236}">
                    <a16:creationId xmlns:a16="http://schemas.microsoft.com/office/drawing/2014/main" xmlns="" xmlns:a14="http://schemas.microsoft.com/office/drawing/2010/main" id="{D3EADE03-A4C8-18BD-BBAD-A989DA64A023}"/>
                  </a:ext>
                </a:extLst>
              </p:cNvPr>
              <p:cNvSpPr txBox="1">
                <a:spLocks noRot="1" noChangeAspect="1" noMove="1" noResize="1" noEditPoints="1" noAdjustHandles="1" noChangeArrowheads="1" noChangeShapeType="1" noTextEdit="1"/>
              </p:cNvSpPr>
              <p:nvPr/>
            </p:nvSpPr>
            <p:spPr>
              <a:xfrm>
                <a:off x="358589" y="880946"/>
                <a:ext cx="11474824" cy="5816977"/>
              </a:xfrm>
              <a:prstGeom prst="rect">
                <a:avLst/>
              </a:prstGeom>
              <a:blipFill rotWithShape="0">
                <a:blip r:embed="rId2"/>
                <a:stretch>
                  <a:fillRect l="-900" t="-1354" r="-1748" b="-1667"/>
                </a:stretch>
              </a:blipFill>
              <a:ln w="38100">
                <a:solidFill>
                  <a:srgbClr val="7030A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ounded Rectangular Callout 14">
                <a:extLst>
                  <a:ext uri="{FF2B5EF4-FFF2-40B4-BE49-F238E27FC236}">
                    <a16:creationId xmlns="" xmlns:a16="http://schemas.microsoft.com/office/drawing/2014/main" id="{BFFEF46E-C05F-615C-523A-4B871D5B04B9}"/>
                  </a:ext>
                </a:extLst>
              </p:cNvPr>
              <p:cNvSpPr/>
              <p:nvPr/>
            </p:nvSpPr>
            <p:spPr>
              <a:xfrm>
                <a:off x="6537582" y="6063947"/>
                <a:ext cx="4820700" cy="820132"/>
              </a:xfrm>
              <a:prstGeom prst="wedgeRoundRectCallout">
                <a:avLst>
                  <a:gd name="adj1" fmla="val -116674"/>
                  <a:gd name="adj2" fmla="val -42368"/>
                  <a:gd name="adj3" fmla="val 16667"/>
                </a:avLst>
              </a:prstGeom>
              <a:solidFill>
                <a:schemeClr val="bg1"/>
              </a:solidFill>
              <a:ln w="57150">
                <a:solidFill>
                  <a:srgbClr val="F3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IN" sz="2000" b="0" i="1" smtClean="0">
                        <a:solidFill>
                          <a:schemeClr val="tx1"/>
                        </a:solidFill>
                        <a:latin typeface="Cambria Math" panose="02040503050406030204" pitchFamily="18" charset="0"/>
                      </a:rPr>
                      <m:t>𝑅</m:t>
                    </m:r>
                  </m:oMath>
                </a14:m>
                <a:r>
                  <a:rPr lang="en-IN" sz="2000" dirty="0">
                    <a:solidFill>
                      <a:schemeClr val="tx1"/>
                    </a:solidFill>
                    <a:latin typeface="Nexa Book" panose="02000000000000000000" pitchFamily="2" charset="0"/>
                  </a:rPr>
                  <a:t> has to be (one of) the new location(s) of the pivot element</a:t>
                </a:r>
                <a:endParaRPr lang="en-US" sz="2000" dirty="0">
                  <a:solidFill>
                    <a:schemeClr val="tx1"/>
                  </a:solidFill>
                  <a:latin typeface="Nexa Book" panose="02000000000000000000" pitchFamily="2" charset="0"/>
                </a:endParaRPr>
              </a:p>
            </p:txBody>
          </p:sp>
        </mc:Choice>
        <mc:Fallback xmlns="">
          <p:sp>
            <p:nvSpPr>
              <p:cNvPr id="8" name="Rounded Rectangular Callout 14">
                <a:extLst>
                  <a:ext uri="{FF2B5EF4-FFF2-40B4-BE49-F238E27FC236}">
                    <a16:creationId xmlns:a16="http://schemas.microsoft.com/office/drawing/2014/main" xmlns="" xmlns:a14="http://schemas.microsoft.com/office/drawing/2010/main" id="{BFFEF46E-C05F-615C-523A-4B871D5B04B9}"/>
                  </a:ext>
                </a:extLst>
              </p:cNvPr>
              <p:cNvSpPr>
                <a:spLocks noRot="1" noChangeAspect="1" noMove="1" noResize="1" noEditPoints="1" noAdjustHandles="1" noChangeArrowheads="1" noChangeShapeType="1" noTextEdit="1"/>
              </p:cNvSpPr>
              <p:nvPr/>
            </p:nvSpPr>
            <p:spPr>
              <a:xfrm>
                <a:off x="6537582" y="6063947"/>
                <a:ext cx="4820700" cy="820132"/>
              </a:xfrm>
              <a:prstGeom prst="wedgeRoundRectCallout">
                <a:avLst>
                  <a:gd name="adj1" fmla="val -116674"/>
                  <a:gd name="adj2" fmla="val -42368"/>
                  <a:gd name="adj3" fmla="val 16667"/>
                </a:avLst>
              </a:prstGeom>
              <a:blipFill rotWithShape="0">
                <a:blip r:embed="rId3"/>
                <a:stretch>
                  <a:fillRect t="-4575" b="-18954"/>
                </a:stretch>
              </a:blipFill>
              <a:ln w="57150">
                <a:solidFill>
                  <a:srgbClr val="F39C1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ular Callout 15">
                <a:extLst>
                  <a:ext uri="{FF2B5EF4-FFF2-40B4-BE49-F238E27FC236}">
                    <a16:creationId xmlns="" xmlns:a16="http://schemas.microsoft.com/office/drawing/2014/main" id="{0B12A243-1ADC-1247-DA12-8082FBE822D0}"/>
                  </a:ext>
                </a:extLst>
              </p:cNvPr>
              <p:cNvSpPr/>
              <p:nvPr/>
            </p:nvSpPr>
            <p:spPr>
              <a:xfrm>
                <a:off x="6775147" y="4496848"/>
                <a:ext cx="4820700" cy="820132"/>
              </a:xfrm>
              <a:prstGeom prst="wedgeRoundRectCallout">
                <a:avLst>
                  <a:gd name="adj1" fmla="val -121172"/>
                  <a:gd name="adj2" fmla="val 61081"/>
                  <a:gd name="adj3" fmla="val 16667"/>
                </a:avLst>
              </a:prstGeom>
              <a:solidFill>
                <a:schemeClr val="bg1"/>
              </a:solidFill>
              <a:ln w="57150">
                <a:solidFill>
                  <a:srgbClr val="F3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Nexa Book" panose="02000000000000000000" pitchFamily="2" charset="0"/>
                  </a:rPr>
                  <a:t>In fact, the entire range </a:t>
                </a:r>
                <a14:m>
                  <m:oMath xmlns:m="http://schemas.openxmlformats.org/officeDocument/2006/math">
                    <m:r>
                      <a:rPr lang="en-IN" sz="2000" b="0" i="1" smtClean="0">
                        <a:solidFill>
                          <a:schemeClr val="tx1"/>
                        </a:solidFill>
                        <a:latin typeface="Cambria Math" panose="02040503050406030204" pitchFamily="18" charset="0"/>
                      </a:rPr>
                      <m:t>𝑏</m:t>
                    </m:r>
                    <m:d>
                      <m:dPr>
                        <m:begChr m:val="["/>
                        <m:endChr m:val="]"/>
                        <m:ctrlPr>
                          <a:rPr lang="en-IN" sz="2000" b="0" i="1" smtClean="0">
                            <a:solidFill>
                              <a:schemeClr val="tx1"/>
                            </a:solidFill>
                            <a:latin typeface="Cambria Math" panose="02040503050406030204" pitchFamily="18" charset="0"/>
                          </a:rPr>
                        </m:ctrlPr>
                      </m:dPr>
                      <m:e>
                        <m:r>
                          <a:rPr lang="en-IN" sz="2000" b="0" i="1" smtClean="0">
                            <a:solidFill>
                              <a:schemeClr val="tx1"/>
                            </a:solidFill>
                            <a:latin typeface="Cambria Math" panose="02040503050406030204" pitchFamily="18" charset="0"/>
                          </a:rPr>
                          <m:t>𝐿</m:t>
                        </m:r>
                        <m:r>
                          <a:rPr lang="en-IN" sz="2000" b="0" i="1" smtClean="0">
                            <a:solidFill>
                              <a:schemeClr val="tx1"/>
                            </a:solidFill>
                            <a:latin typeface="Cambria Math" panose="02040503050406030204" pitchFamily="18" charset="0"/>
                          </a:rPr>
                          <m:t>:</m:t>
                        </m:r>
                        <m:r>
                          <a:rPr lang="en-IN" sz="2000" b="0" i="1" smtClean="0">
                            <a:solidFill>
                              <a:schemeClr val="tx1"/>
                            </a:solidFill>
                            <a:latin typeface="Cambria Math" panose="02040503050406030204" pitchFamily="18" charset="0"/>
                          </a:rPr>
                          <m:t>𝑅</m:t>
                        </m:r>
                      </m:e>
                    </m:d>
                  </m:oMath>
                </a14:m>
                <a:r>
                  <a:rPr lang="en-IN" sz="2000" dirty="0">
                    <a:solidFill>
                      <a:schemeClr val="tx1"/>
                    </a:solidFill>
                    <a:latin typeface="Nexa Book" panose="02000000000000000000" pitchFamily="2" charset="0"/>
                  </a:rPr>
                  <a:t> is filled with the pivot element</a:t>
                </a:r>
                <a:endParaRPr lang="en-US" sz="2000" dirty="0">
                  <a:solidFill>
                    <a:schemeClr val="tx1"/>
                  </a:solidFill>
                  <a:latin typeface="Nexa Book" panose="02000000000000000000" pitchFamily="2" charset="0"/>
                </a:endParaRPr>
              </a:p>
            </p:txBody>
          </p:sp>
        </mc:Choice>
        <mc:Fallback xmlns="">
          <p:sp>
            <p:nvSpPr>
              <p:cNvPr id="9" name="Rounded Rectangular Callout 15">
                <a:extLst>
                  <a:ext uri="{FF2B5EF4-FFF2-40B4-BE49-F238E27FC236}">
                    <a16:creationId xmlns:a16="http://schemas.microsoft.com/office/drawing/2014/main" xmlns="" xmlns:a14="http://schemas.microsoft.com/office/drawing/2010/main" id="{0B12A243-1ADC-1247-DA12-8082FBE822D0}"/>
                  </a:ext>
                </a:extLst>
              </p:cNvPr>
              <p:cNvSpPr>
                <a:spLocks noRot="1" noChangeAspect="1" noMove="1" noResize="1" noEditPoints="1" noAdjustHandles="1" noChangeArrowheads="1" noChangeShapeType="1" noTextEdit="1"/>
              </p:cNvSpPr>
              <p:nvPr/>
            </p:nvSpPr>
            <p:spPr>
              <a:xfrm>
                <a:off x="6775147" y="4496848"/>
                <a:ext cx="4820700" cy="820132"/>
              </a:xfrm>
              <a:prstGeom prst="wedgeRoundRectCallout">
                <a:avLst>
                  <a:gd name="adj1" fmla="val -121172"/>
                  <a:gd name="adj2" fmla="val 61081"/>
                  <a:gd name="adj3" fmla="val 16667"/>
                </a:avLst>
              </a:prstGeom>
              <a:blipFill rotWithShape="0">
                <a:blip r:embed="rId4"/>
                <a:stretch>
                  <a:fillRect t="-10559" r="-1004" b="-6211"/>
                </a:stretch>
              </a:blipFill>
              <a:ln w="57150">
                <a:solidFill>
                  <a:srgbClr val="F39C1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ounded Rectangular Callout 16">
                <a:extLst>
                  <a:ext uri="{FF2B5EF4-FFF2-40B4-BE49-F238E27FC236}">
                    <a16:creationId xmlns="" xmlns:a16="http://schemas.microsoft.com/office/drawing/2014/main" id="{BA030B67-85A8-5338-628B-3180375E4414}"/>
                  </a:ext>
                </a:extLst>
              </p:cNvPr>
              <p:cNvSpPr/>
              <p:nvPr/>
            </p:nvSpPr>
            <p:spPr>
              <a:xfrm>
                <a:off x="6947555" y="1610847"/>
                <a:ext cx="4885857" cy="1088486"/>
              </a:xfrm>
              <a:prstGeom prst="wedgeRoundRectCallout">
                <a:avLst>
                  <a:gd name="adj1" fmla="val -101661"/>
                  <a:gd name="adj2" fmla="val 39318"/>
                  <a:gd name="adj3" fmla="val 16667"/>
                </a:avLst>
              </a:prstGeom>
              <a:solidFill>
                <a:schemeClr val="bg1"/>
              </a:solidFill>
              <a:ln w="57150">
                <a:solidFill>
                  <a:srgbClr val="F3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exa Book" panose="02000000000000000000" pitchFamily="2" charset="0"/>
                  </a:rPr>
                  <a:t>Verify that after the first loop has ended, we must have </a:t>
                </a:r>
                <a14:m>
                  <m:oMath xmlns:m="http://schemas.openxmlformats.org/officeDocument/2006/math">
                    <m:r>
                      <a:rPr lang="en-IN" sz="2000" b="0" i="1" smtClean="0">
                        <a:solidFill>
                          <a:schemeClr val="tx1"/>
                        </a:solidFill>
                        <a:latin typeface="Cambria Math" panose="02040503050406030204" pitchFamily="18" charset="0"/>
                      </a:rPr>
                      <m:t>𝐿</m:t>
                    </m:r>
                    <m:r>
                      <a:rPr lang="en-IN" sz="2000" b="0" i="1" smtClean="0">
                        <a:solidFill>
                          <a:schemeClr val="tx1"/>
                        </a:solidFill>
                        <a:latin typeface="Cambria Math" panose="02040503050406030204" pitchFamily="18" charset="0"/>
                      </a:rPr>
                      <m:t>&lt;</m:t>
                    </m:r>
                    <m:r>
                      <a:rPr lang="en-IN" sz="2000" b="0" i="1" smtClean="0">
                        <a:solidFill>
                          <a:schemeClr val="tx1"/>
                        </a:solidFill>
                        <a:latin typeface="Cambria Math" panose="02040503050406030204" pitchFamily="18" charset="0"/>
                      </a:rPr>
                      <m:t>𝑅</m:t>
                    </m:r>
                  </m:oMath>
                </a14:m>
                <a:r>
                  <a:rPr lang="en-US" sz="2000" dirty="0">
                    <a:solidFill>
                      <a:schemeClr val="tx1"/>
                    </a:solidFill>
                    <a:latin typeface="Nexa Book" panose="02000000000000000000" pitchFamily="2" charset="0"/>
                  </a:rPr>
                  <a:t> i.e. some space left for pivot</a:t>
                </a:r>
              </a:p>
            </p:txBody>
          </p:sp>
        </mc:Choice>
        <mc:Fallback xmlns="">
          <p:sp>
            <p:nvSpPr>
              <p:cNvPr id="10" name="Rounded Rectangular Callout 16">
                <a:extLst>
                  <a:ext uri="{FF2B5EF4-FFF2-40B4-BE49-F238E27FC236}">
                    <a16:creationId xmlns:a16="http://schemas.microsoft.com/office/drawing/2014/main" xmlns="" xmlns:a14="http://schemas.microsoft.com/office/drawing/2010/main" id="{BA030B67-85A8-5338-628B-3180375E4414}"/>
                  </a:ext>
                </a:extLst>
              </p:cNvPr>
              <p:cNvSpPr>
                <a:spLocks noRot="1" noChangeAspect="1" noMove="1" noResize="1" noEditPoints="1" noAdjustHandles="1" noChangeArrowheads="1" noChangeShapeType="1" noTextEdit="1"/>
              </p:cNvSpPr>
              <p:nvPr/>
            </p:nvSpPr>
            <p:spPr>
              <a:xfrm>
                <a:off x="6947555" y="1610847"/>
                <a:ext cx="4885857" cy="1088486"/>
              </a:xfrm>
              <a:prstGeom prst="wedgeRoundRectCallout">
                <a:avLst>
                  <a:gd name="adj1" fmla="val -101661"/>
                  <a:gd name="adj2" fmla="val 39318"/>
                  <a:gd name="adj3" fmla="val 16667"/>
                </a:avLst>
              </a:prstGeom>
              <a:blipFill rotWithShape="0">
                <a:blip r:embed="rId5"/>
                <a:stretch>
                  <a:fillRect t="-10000" r="-80" b="-15263"/>
                </a:stretch>
              </a:blipFill>
              <a:ln w="57150">
                <a:solidFill>
                  <a:srgbClr val="F39C12"/>
                </a:solidFill>
              </a:ln>
            </p:spPr>
            <p:txBody>
              <a:bodyPr/>
              <a:lstStyle/>
              <a:p>
                <a:r>
                  <a:rPr lang="en-US">
                    <a:noFill/>
                  </a:rPr>
                  <a:t> </a:t>
                </a:r>
              </a:p>
            </p:txBody>
          </p:sp>
        </mc:Fallback>
      </mc:AlternateContent>
    </p:spTree>
    <p:extLst>
      <p:ext uri="{BB962C8B-B14F-4D97-AF65-F5344CB8AC3E}">
        <p14:creationId xmlns:p14="http://schemas.microsoft.com/office/powerpoint/2010/main" val="236338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979990-EFDA-EB85-31D5-B3A1A017A58C}"/>
              </a:ext>
            </a:extLst>
          </p:cNvPr>
          <p:cNvSpPr>
            <a:spLocks noGrp="1"/>
          </p:cNvSpPr>
          <p:nvPr>
            <p:ph type="title"/>
          </p:nvPr>
        </p:nvSpPr>
        <p:spPr>
          <a:xfrm>
            <a:off x="358588" y="1"/>
            <a:ext cx="11474824" cy="1006074"/>
          </a:xfrm>
        </p:spPr>
        <p:txBody>
          <a:bodyPr/>
          <a:lstStyle/>
          <a:p>
            <a:r>
              <a:rPr lang="en-IN" dirty="0"/>
              <a:t>Choice of Pivot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67922F5B-828E-32C1-F561-7C0090A22926}"/>
                  </a:ext>
                </a:extLst>
              </p:cNvPr>
              <p:cNvSpPr>
                <a:spLocks noGrp="1"/>
              </p:cNvSpPr>
              <p:nvPr>
                <p:ph idx="1"/>
              </p:nvPr>
            </p:nvSpPr>
            <p:spPr>
              <a:xfrm>
                <a:off x="358588" y="1085531"/>
                <a:ext cx="11474824" cy="5176203"/>
              </a:xfrm>
            </p:spPr>
            <p:txBody>
              <a:bodyPr>
                <a:normAutofit/>
              </a:bodyPr>
              <a:lstStyle/>
              <a:p>
                <a:r>
                  <a:rPr lang="en-IN" dirty="0"/>
                  <a:t>Most crucial step in quicksort – may make or break the algorithm</a:t>
                </a:r>
              </a:p>
              <a:p>
                <a:r>
                  <a:rPr lang="en-IN" dirty="0"/>
                  <a:t>Suppose we are so unlucky that we always end up choosing the smallest or the largest element of the array as the pivot</a:t>
                </a:r>
              </a:p>
              <a:p>
                <a:endParaRPr lang="en-IN" dirty="0"/>
              </a:p>
              <a:p>
                <a:endParaRPr lang="en-IN" dirty="0"/>
              </a:p>
              <a:p>
                <a:endParaRPr lang="en-IN" dirty="0"/>
              </a:p>
              <a:p>
                <a:r>
                  <a:rPr lang="en-IN" dirty="0"/>
                  <a:t>Choosing an element close to the median is most beneficial</a:t>
                </a:r>
              </a:p>
              <a:p>
                <a:endParaRPr lang="en-IN" dirty="0"/>
              </a:p>
              <a:p>
                <a:endParaRPr lang="en-IN" dirty="0"/>
              </a:p>
              <a:p>
                <a:r>
                  <a:rPr lang="en-IN" dirty="0"/>
                  <a:t>Quicksort becomes selection sort i.e. </a:t>
                </a:r>
                <a14:m>
                  <m:oMath xmlns:m="http://schemas.openxmlformats.org/officeDocument/2006/math">
                    <m:r>
                      <a:rPr lang="en-IN" i="1" smtClean="0">
                        <a:latin typeface="Cambria Math" panose="02040503050406030204" pitchFamily="18" charset="0"/>
                        <a:ea typeface="Cambria Math" panose="02040503050406030204" pitchFamily="18" charset="0"/>
                      </a:rPr>
                      <m:t>𝒪</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𝑁</m:t>
                            </m:r>
                          </m:e>
                          <m:sup>
                            <m:r>
                              <a:rPr lang="en-IN" b="0" i="1" smtClean="0">
                                <a:latin typeface="Cambria Math" panose="02040503050406030204" pitchFamily="18" charset="0"/>
                                <a:ea typeface="Cambria Math" panose="02040503050406030204" pitchFamily="18" charset="0"/>
                              </a:rPr>
                              <m:t>2</m:t>
                            </m:r>
                          </m:sup>
                        </m:sSup>
                      </m:e>
                    </m:d>
                  </m:oMath>
                </a14:m>
                <a:r>
                  <a:rPr lang="en-US" dirty="0"/>
                  <a:t> time </a:t>
                </a:r>
                <a:r>
                  <a:rPr lang="en-US" dirty="0">
                    <a:sym typeface="Wingdings" panose="05000000000000000000" pitchFamily="2" charset="2"/>
                  </a:rPr>
                  <a:t></a:t>
                </a:r>
                <a:endParaRPr lang="en-US" dirty="0"/>
              </a:p>
            </p:txBody>
          </p:sp>
        </mc:Choice>
        <mc:Fallback xmlns="">
          <p:sp>
            <p:nvSpPr>
              <p:cNvPr id="3" name="Content Placeholder 2">
                <a:extLst>
                  <a:ext uri="{FF2B5EF4-FFF2-40B4-BE49-F238E27FC236}">
                    <a16:creationId xmlns:a16="http://schemas.microsoft.com/office/drawing/2014/main" id="{67922F5B-828E-32C1-F561-7C0090A22926}"/>
                  </a:ext>
                </a:extLst>
              </p:cNvPr>
              <p:cNvSpPr>
                <a:spLocks noGrp="1" noRot="1" noChangeAspect="1" noMove="1" noResize="1" noEditPoints="1" noAdjustHandles="1" noChangeArrowheads="1" noChangeShapeType="1" noTextEdit="1"/>
              </p:cNvSpPr>
              <p:nvPr>
                <p:ph idx="1"/>
              </p:nvPr>
            </p:nvSpPr>
            <p:spPr>
              <a:xfrm>
                <a:off x="358588" y="1085531"/>
                <a:ext cx="11474824" cy="5176203"/>
              </a:xfrm>
              <a:blipFill>
                <a:blip r:embed="rId2"/>
                <a:stretch>
                  <a:fillRect l="-956" t="-1885"/>
                </a:stretch>
              </a:blipFill>
            </p:spPr>
            <p:txBody>
              <a:bodyPr/>
              <a:lstStyle/>
              <a:p>
                <a:r>
                  <a:rPr lang="en-US">
                    <a:noFill/>
                  </a:rPr>
                  <a:t> </a:t>
                </a:r>
              </a:p>
            </p:txBody>
          </p:sp>
        </mc:Fallback>
      </mc:AlternateContent>
      <p:sp>
        <p:nvSpPr>
          <p:cNvPr id="4" name="Footer Placeholder 4">
            <a:extLst>
              <a:ext uri="{FF2B5EF4-FFF2-40B4-BE49-F238E27FC236}">
                <a16:creationId xmlns="" xmlns:a16="http://schemas.microsoft.com/office/drawing/2014/main" id="{234FDF23-A8F7-1E7E-4E94-8FF049B9580F}"/>
              </a:ext>
            </a:extLst>
          </p:cNvPr>
          <p:cNvSpPr>
            <a:spLocks noGrp="1"/>
          </p:cNvSpPr>
          <p:nvPr>
            <p:ph type="ftr" sz="quarter" idx="11"/>
          </p:nvPr>
        </p:nvSpPr>
        <p:spPr>
          <a:xfrm>
            <a:off x="1945341" y="6356350"/>
            <a:ext cx="9412941" cy="365125"/>
          </a:xfrm>
        </p:spPr>
        <p:txBody>
          <a:bodyPr/>
          <a:lstStyle/>
          <a:p>
            <a:endParaRPr lang="en-US" dirty="0"/>
          </a:p>
        </p:txBody>
      </p:sp>
      <p:sp>
        <p:nvSpPr>
          <p:cNvPr id="5" name="Slide Number Placeholder 5">
            <a:extLst>
              <a:ext uri="{FF2B5EF4-FFF2-40B4-BE49-F238E27FC236}">
                <a16:creationId xmlns="" xmlns:a16="http://schemas.microsoft.com/office/drawing/2014/main" id="{3328666B-4531-6D66-4494-1ED236810BAE}"/>
              </a:ext>
            </a:extLst>
          </p:cNvPr>
          <p:cNvSpPr>
            <a:spLocks noGrp="1"/>
          </p:cNvSpPr>
          <p:nvPr>
            <p:ph type="sldNum" sz="quarter" idx="12"/>
          </p:nvPr>
        </p:nvSpPr>
        <p:spPr>
          <a:xfrm>
            <a:off x="11358282" y="6356350"/>
            <a:ext cx="475130" cy="365125"/>
          </a:xfrm>
        </p:spPr>
        <p:txBody>
          <a:bodyPr/>
          <a:lstStyle/>
          <a:p>
            <a:fld id="{9EAD88A9-5B8B-4CFE-9098-C79CBACC1835}" type="slidenum">
              <a:rPr lang="en-US" smtClean="0"/>
              <a:pPr/>
              <a:t>36</a:t>
            </a:fld>
            <a:endParaRPr lang="en-US" dirty="0"/>
          </a:p>
        </p:txBody>
      </p:sp>
      <p:grpSp>
        <p:nvGrpSpPr>
          <p:cNvPr id="6" name="Group 5">
            <a:extLst>
              <a:ext uri="{FF2B5EF4-FFF2-40B4-BE49-F238E27FC236}">
                <a16:creationId xmlns="" xmlns:a16="http://schemas.microsoft.com/office/drawing/2014/main" id="{5584CD08-1E7F-EAD5-4C76-5C83142DDD96}"/>
              </a:ext>
            </a:extLst>
          </p:cNvPr>
          <p:cNvGrpSpPr/>
          <p:nvPr/>
        </p:nvGrpSpPr>
        <p:grpSpPr>
          <a:xfrm>
            <a:off x="358588" y="3201995"/>
            <a:ext cx="11474824" cy="567891"/>
            <a:chOff x="358588" y="1006075"/>
            <a:chExt cx="11474824" cy="567891"/>
          </a:xfrm>
        </p:grpSpPr>
        <p:sp>
          <p:nvSpPr>
            <p:cNvPr id="7" name="Rectangle 6">
              <a:extLst>
                <a:ext uri="{FF2B5EF4-FFF2-40B4-BE49-F238E27FC236}">
                  <a16:creationId xmlns="" xmlns:a16="http://schemas.microsoft.com/office/drawing/2014/main" id="{30F89091-4F73-C66F-E4F9-7DEAEA2C7F5D}"/>
                </a:ext>
              </a:extLst>
            </p:cNvPr>
            <p:cNvSpPr/>
            <p:nvPr/>
          </p:nvSpPr>
          <p:spPr>
            <a:xfrm>
              <a:off x="35858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sp>
          <p:nvSpPr>
            <p:cNvPr id="8" name="Rectangle 7">
              <a:extLst>
                <a:ext uri="{FF2B5EF4-FFF2-40B4-BE49-F238E27FC236}">
                  <a16:creationId xmlns="" xmlns:a16="http://schemas.microsoft.com/office/drawing/2014/main" id="{767C5759-FE25-4F72-8C76-7B3F946E5EF4}"/>
                </a:ext>
              </a:extLst>
            </p:cNvPr>
            <p:cNvSpPr/>
            <p:nvPr/>
          </p:nvSpPr>
          <p:spPr>
            <a:xfrm>
              <a:off x="108571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9" name="Rectangle 8">
              <a:extLst>
                <a:ext uri="{FF2B5EF4-FFF2-40B4-BE49-F238E27FC236}">
                  <a16:creationId xmlns="" xmlns:a16="http://schemas.microsoft.com/office/drawing/2014/main" id="{1BB85BC1-127C-9121-6C68-DF4D221A6B83}"/>
                </a:ext>
              </a:extLst>
            </p:cNvPr>
            <p:cNvSpPr/>
            <p:nvPr/>
          </p:nvSpPr>
          <p:spPr>
            <a:xfrm>
              <a:off x="181284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10" name="Rectangle 9">
              <a:extLst>
                <a:ext uri="{FF2B5EF4-FFF2-40B4-BE49-F238E27FC236}">
                  <a16:creationId xmlns="" xmlns:a16="http://schemas.microsoft.com/office/drawing/2014/main" id="{75295077-7ED9-C43D-85C0-FA7F1A74569C}"/>
                </a:ext>
              </a:extLst>
            </p:cNvPr>
            <p:cNvSpPr/>
            <p:nvPr/>
          </p:nvSpPr>
          <p:spPr>
            <a:xfrm>
              <a:off x="253997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11" name="Rectangle 10">
              <a:extLst>
                <a:ext uri="{FF2B5EF4-FFF2-40B4-BE49-F238E27FC236}">
                  <a16:creationId xmlns="" xmlns:a16="http://schemas.microsoft.com/office/drawing/2014/main" id="{A1F1A619-5B22-5683-E9E0-C0ADF7FF3698}"/>
                </a:ext>
              </a:extLst>
            </p:cNvPr>
            <p:cNvSpPr/>
            <p:nvPr/>
          </p:nvSpPr>
          <p:spPr>
            <a:xfrm>
              <a:off x="326710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2" name="Rectangle 11">
              <a:extLst>
                <a:ext uri="{FF2B5EF4-FFF2-40B4-BE49-F238E27FC236}">
                  <a16:creationId xmlns="" xmlns:a16="http://schemas.microsoft.com/office/drawing/2014/main" id="{09613C14-76AD-F23E-213F-00B427C1F9EF}"/>
                </a:ext>
              </a:extLst>
            </p:cNvPr>
            <p:cNvSpPr/>
            <p:nvPr/>
          </p:nvSpPr>
          <p:spPr>
            <a:xfrm>
              <a:off x="3994233"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13" name="Rectangle 12">
              <a:extLst>
                <a:ext uri="{FF2B5EF4-FFF2-40B4-BE49-F238E27FC236}">
                  <a16:creationId xmlns="" xmlns:a16="http://schemas.microsoft.com/office/drawing/2014/main" id="{7E39F032-328A-F863-DEBE-1BA5989D62E9}"/>
                </a:ext>
              </a:extLst>
            </p:cNvPr>
            <p:cNvSpPr/>
            <p:nvPr/>
          </p:nvSpPr>
          <p:spPr>
            <a:xfrm>
              <a:off x="4721362"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14" name="Rectangle 13">
              <a:extLst>
                <a:ext uri="{FF2B5EF4-FFF2-40B4-BE49-F238E27FC236}">
                  <a16:creationId xmlns="" xmlns:a16="http://schemas.microsoft.com/office/drawing/2014/main" id="{B095CC80-B683-F988-0026-41275835CBF2}"/>
                </a:ext>
              </a:extLst>
            </p:cNvPr>
            <p:cNvSpPr/>
            <p:nvPr/>
          </p:nvSpPr>
          <p:spPr>
            <a:xfrm>
              <a:off x="544849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15" name="Rectangle 14">
              <a:extLst>
                <a:ext uri="{FF2B5EF4-FFF2-40B4-BE49-F238E27FC236}">
                  <a16:creationId xmlns="" xmlns:a16="http://schemas.microsoft.com/office/drawing/2014/main" id="{FA108DEB-DFEE-11FE-3F9D-B789C01DF90D}"/>
                </a:ext>
              </a:extLst>
            </p:cNvPr>
            <p:cNvSpPr/>
            <p:nvPr/>
          </p:nvSpPr>
          <p:spPr>
            <a:xfrm>
              <a:off x="6175620"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6" name="Rectangle 15">
              <a:extLst>
                <a:ext uri="{FF2B5EF4-FFF2-40B4-BE49-F238E27FC236}">
                  <a16:creationId xmlns="" xmlns:a16="http://schemas.microsoft.com/office/drawing/2014/main" id="{AC85C8D6-53A4-E679-04FB-A8C4A2271FFA}"/>
                </a:ext>
              </a:extLst>
            </p:cNvPr>
            <p:cNvSpPr/>
            <p:nvPr/>
          </p:nvSpPr>
          <p:spPr>
            <a:xfrm>
              <a:off x="6902749"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17" name="Rectangle 16">
              <a:extLst>
                <a:ext uri="{FF2B5EF4-FFF2-40B4-BE49-F238E27FC236}">
                  <a16:creationId xmlns="" xmlns:a16="http://schemas.microsoft.com/office/drawing/2014/main" id="{5E6E3006-E1E9-F9C6-947E-3E78A97A661A}"/>
                </a:ext>
              </a:extLst>
            </p:cNvPr>
            <p:cNvSpPr/>
            <p:nvPr/>
          </p:nvSpPr>
          <p:spPr>
            <a:xfrm>
              <a:off x="762987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18" name="Rectangle 17">
              <a:extLst>
                <a:ext uri="{FF2B5EF4-FFF2-40B4-BE49-F238E27FC236}">
                  <a16:creationId xmlns="" xmlns:a16="http://schemas.microsoft.com/office/drawing/2014/main" id="{04706E64-7534-A501-9892-FB03479C7970}"/>
                </a:ext>
              </a:extLst>
            </p:cNvPr>
            <p:cNvSpPr/>
            <p:nvPr/>
          </p:nvSpPr>
          <p:spPr>
            <a:xfrm>
              <a:off x="835700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19" name="Rectangle 18">
              <a:extLst>
                <a:ext uri="{FF2B5EF4-FFF2-40B4-BE49-F238E27FC236}">
                  <a16:creationId xmlns="" xmlns:a16="http://schemas.microsoft.com/office/drawing/2014/main" id="{8B850928-291D-D20A-13FF-DF2E729092CF}"/>
                </a:ext>
              </a:extLst>
            </p:cNvPr>
            <p:cNvSpPr/>
            <p:nvPr/>
          </p:nvSpPr>
          <p:spPr>
            <a:xfrm>
              <a:off x="908413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0" name="Rectangle 19">
              <a:extLst>
                <a:ext uri="{FF2B5EF4-FFF2-40B4-BE49-F238E27FC236}">
                  <a16:creationId xmlns="" xmlns:a16="http://schemas.microsoft.com/office/drawing/2014/main" id="{28605779-E30D-E454-5C8E-D014E4A797D1}"/>
                </a:ext>
              </a:extLst>
            </p:cNvPr>
            <p:cNvSpPr/>
            <p:nvPr/>
          </p:nvSpPr>
          <p:spPr>
            <a:xfrm>
              <a:off x="981126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1" name="Rectangle 20">
              <a:extLst>
                <a:ext uri="{FF2B5EF4-FFF2-40B4-BE49-F238E27FC236}">
                  <a16:creationId xmlns="" xmlns:a16="http://schemas.microsoft.com/office/drawing/2014/main" id="{272E50F1-CB88-58A0-4220-8F562D8F9C66}"/>
                </a:ext>
              </a:extLst>
            </p:cNvPr>
            <p:cNvSpPr/>
            <p:nvPr/>
          </p:nvSpPr>
          <p:spPr>
            <a:xfrm>
              <a:off x="1053839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22" name="Rectangle 21">
              <a:extLst>
                <a:ext uri="{FF2B5EF4-FFF2-40B4-BE49-F238E27FC236}">
                  <a16:creationId xmlns="" xmlns:a16="http://schemas.microsoft.com/office/drawing/2014/main" id="{50CFCCED-5272-902D-5643-D83050FA1345}"/>
                </a:ext>
              </a:extLst>
            </p:cNvPr>
            <p:cNvSpPr/>
            <p:nvPr/>
          </p:nvSpPr>
          <p:spPr>
            <a:xfrm>
              <a:off x="1126552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grpSp>
      <p:grpSp>
        <p:nvGrpSpPr>
          <p:cNvPr id="23" name="Group 22">
            <a:extLst>
              <a:ext uri="{FF2B5EF4-FFF2-40B4-BE49-F238E27FC236}">
                <a16:creationId xmlns="" xmlns:a16="http://schemas.microsoft.com/office/drawing/2014/main" id="{84201559-D142-4988-DE60-CECADBD0C7C8}"/>
              </a:ext>
            </a:extLst>
          </p:cNvPr>
          <p:cNvGrpSpPr/>
          <p:nvPr/>
        </p:nvGrpSpPr>
        <p:grpSpPr>
          <a:xfrm>
            <a:off x="358588" y="4699759"/>
            <a:ext cx="11474824" cy="567891"/>
            <a:chOff x="358588" y="1006075"/>
            <a:chExt cx="11474824" cy="567891"/>
          </a:xfrm>
        </p:grpSpPr>
        <p:sp>
          <p:nvSpPr>
            <p:cNvPr id="24" name="Rectangle 23">
              <a:extLst>
                <a:ext uri="{FF2B5EF4-FFF2-40B4-BE49-F238E27FC236}">
                  <a16:creationId xmlns="" xmlns:a16="http://schemas.microsoft.com/office/drawing/2014/main" id="{4F07FE82-6DCE-3370-5A5E-23E58ABB587D}"/>
                </a:ext>
              </a:extLst>
            </p:cNvPr>
            <p:cNvSpPr/>
            <p:nvPr/>
          </p:nvSpPr>
          <p:spPr>
            <a:xfrm>
              <a:off x="35858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5" name="Rectangle 24">
              <a:extLst>
                <a:ext uri="{FF2B5EF4-FFF2-40B4-BE49-F238E27FC236}">
                  <a16:creationId xmlns="" xmlns:a16="http://schemas.microsoft.com/office/drawing/2014/main" id="{DDB91B42-1490-24A9-5CB2-1C7CB6D906F7}"/>
                </a:ext>
              </a:extLst>
            </p:cNvPr>
            <p:cNvSpPr/>
            <p:nvPr/>
          </p:nvSpPr>
          <p:spPr>
            <a:xfrm>
              <a:off x="108571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6" name="Rectangle 25">
              <a:extLst>
                <a:ext uri="{FF2B5EF4-FFF2-40B4-BE49-F238E27FC236}">
                  <a16:creationId xmlns="" xmlns:a16="http://schemas.microsoft.com/office/drawing/2014/main" id="{C64C982A-EA30-7551-737D-545E9818C968}"/>
                </a:ext>
              </a:extLst>
            </p:cNvPr>
            <p:cNvSpPr/>
            <p:nvPr/>
          </p:nvSpPr>
          <p:spPr>
            <a:xfrm>
              <a:off x="181284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27" name="Rectangle 26">
              <a:extLst>
                <a:ext uri="{FF2B5EF4-FFF2-40B4-BE49-F238E27FC236}">
                  <a16:creationId xmlns="" xmlns:a16="http://schemas.microsoft.com/office/drawing/2014/main" id="{6ED26117-80EB-81D3-1AC4-7BAF52782CBF}"/>
                </a:ext>
              </a:extLst>
            </p:cNvPr>
            <p:cNvSpPr/>
            <p:nvPr/>
          </p:nvSpPr>
          <p:spPr>
            <a:xfrm>
              <a:off x="253997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8" name="Rectangle 27">
              <a:extLst>
                <a:ext uri="{FF2B5EF4-FFF2-40B4-BE49-F238E27FC236}">
                  <a16:creationId xmlns="" xmlns:a16="http://schemas.microsoft.com/office/drawing/2014/main" id="{227B6B13-25B5-A0C2-5F58-AFB5EDB72BED}"/>
                </a:ext>
              </a:extLst>
            </p:cNvPr>
            <p:cNvSpPr/>
            <p:nvPr/>
          </p:nvSpPr>
          <p:spPr>
            <a:xfrm>
              <a:off x="326710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2</a:t>
              </a:r>
              <a:endParaRPr lang="en-US" sz="3200" dirty="0">
                <a:solidFill>
                  <a:schemeClr val="tx1"/>
                </a:solidFill>
                <a:latin typeface="Nexa Bold Regular" panose="02000000000000000000" pitchFamily="2" charset="0"/>
              </a:endParaRPr>
            </a:p>
          </p:txBody>
        </p:sp>
        <p:sp>
          <p:nvSpPr>
            <p:cNvPr id="29" name="Rectangle 28">
              <a:extLst>
                <a:ext uri="{FF2B5EF4-FFF2-40B4-BE49-F238E27FC236}">
                  <a16:creationId xmlns="" xmlns:a16="http://schemas.microsoft.com/office/drawing/2014/main" id="{8308237A-44F3-F4C2-29D1-E8434397A80E}"/>
                </a:ext>
              </a:extLst>
            </p:cNvPr>
            <p:cNvSpPr/>
            <p:nvPr/>
          </p:nvSpPr>
          <p:spPr>
            <a:xfrm>
              <a:off x="3994233"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1</a:t>
              </a:r>
              <a:endParaRPr lang="en-US" sz="3200" dirty="0">
                <a:solidFill>
                  <a:schemeClr val="tx1"/>
                </a:solidFill>
                <a:latin typeface="Nexa Bold Regular" panose="02000000000000000000" pitchFamily="2" charset="0"/>
              </a:endParaRPr>
            </a:p>
          </p:txBody>
        </p:sp>
        <p:sp>
          <p:nvSpPr>
            <p:cNvPr id="30" name="Rectangle 29">
              <a:extLst>
                <a:ext uri="{FF2B5EF4-FFF2-40B4-BE49-F238E27FC236}">
                  <a16:creationId xmlns="" xmlns:a16="http://schemas.microsoft.com/office/drawing/2014/main" id="{EA60DEF7-0780-C536-44DC-00F8EE139DC2}"/>
                </a:ext>
              </a:extLst>
            </p:cNvPr>
            <p:cNvSpPr/>
            <p:nvPr/>
          </p:nvSpPr>
          <p:spPr>
            <a:xfrm>
              <a:off x="4721362"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3</a:t>
              </a:r>
              <a:endParaRPr lang="en-US" sz="3200" dirty="0">
                <a:solidFill>
                  <a:schemeClr val="tx1"/>
                </a:solidFill>
                <a:latin typeface="Nexa Bold Regular" panose="02000000000000000000" pitchFamily="2" charset="0"/>
              </a:endParaRPr>
            </a:p>
          </p:txBody>
        </p:sp>
        <p:sp>
          <p:nvSpPr>
            <p:cNvPr id="31" name="Rectangle 30">
              <a:extLst>
                <a:ext uri="{FF2B5EF4-FFF2-40B4-BE49-F238E27FC236}">
                  <a16:creationId xmlns="" xmlns:a16="http://schemas.microsoft.com/office/drawing/2014/main" id="{2EBFA453-278E-2080-BB7E-5118F30AFEB7}"/>
                </a:ext>
              </a:extLst>
            </p:cNvPr>
            <p:cNvSpPr/>
            <p:nvPr/>
          </p:nvSpPr>
          <p:spPr>
            <a:xfrm>
              <a:off x="544849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2" name="Rectangle 31">
              <a:extLst>
                <a:ext uri="{FF2B5EF4-FFF2-40B4-BE49-F238E27FC236}">
                  <a16:creationId xmlns="" xmlns:a16="http://schemas.microsoft.com/office/drawing/2014/main" id="{EBA77CE0-9FCA-CC26-04B4-F42ECED410F2}"/>
                </a:ext>
              </a:extLst>
            </p:cNvPr>
            <p:cNvSpPr/>
            <p:nvPr/>
          </p:nvSpPr>
          <p:spPr>
            <a:xfrm>
              <a:off x="6175620"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33" name="Rectangle 32">
              <a:extLst>
                <a:ext uri="{FF2B5EF4-FFF2-40B4-BE49-F238E27FC236}">
                  <a16:creationId xmlns="" xmlns:a16="http://schemas.microsoft.com/office/drawing/2014/main" id="{993C55F1-4063-BE30-E532-099C5874690A}"/>
                </a:ext>
              </a:extLst>
            </p:cNvPr>
            <p:cNvSpPr/>
            <p:nvPr/>
          </p:nvSpPr>
          <p:spPr>
            <a:xfrm>
              <a:off x="6902749"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34" name="Rectangle 33">
              <a:extLst>
                <a:ext uri="{FF2B5EF4-FFF2-40B4-BE49-F238E27FC236}">
                  <a16:creationId xmlns="" xmlns:a16="http://schemas.microsoft.com/office/drawing/2014/main" id="{764DF94A-2A2F-C53F-E4B5-F153E4900153}"/>
                </a:ext>
              </a:extLst>
            </p:cNvPr>
            <p:cNvSpPr/>
            <p:nvPr/>
          </p:nvSpPr>
          <p:spPr>
            <a:xfrm>
              <a:off x="7629878"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5" name="Rectangle 34">
              <a:extLst>
                <a:ext uri="{FF2B5EF4-FFF2-40B4-BE49-F238E27FC236}">
                  <a16:creationId xmlns="" xmlns:a16="http://schemas.microsoft.com/office/drawing/2014/main" id="{42CB8B37-9D24-449D-B636-6E9FB81A0CAB}"/>
                </a:ext>
              </a:extLst>
            </p:cNvPr>
            <p:cNvSpPr/>
            <p:nvPr/>
          </p:nvSpPr>
          <p:spPr>
            <a:xfrm>
              <a:off x="8357007"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5</a:t>
              </a:r>
              <a:endParaRPr lang="en-US" sz="3200" dirty="0">
                <a:solidFill>
                  <a:schemeClr val="tx1"/>
                </a:solidFill>
                <a:latin typeface="Nexa Bold Regular" panose="02000000000000000000" pitchFamily="2" charset="0"/>
              </a:endParaRPr>
            </a:p>
          </p:txBody>
        </p:sp>
        <p:sp>
          <p:nvSpPr>
            <p:cNvPr id="36" name="Rectangle 35">
              <a:extLst>
                <a:ext uri="{FF2B5EF4-FFF2-40B4-BE49-F238E27FC236}">
                  <a16:creationId xmlns="" xmlns:a16="http://schemas.microsoft.com/office/drawing/2014/main" id="{91C1E564-8EA0-2171-85FB-93535E309038}"/>
                </a:ext>
              </a:extLst>
            </p:cNvPr>
            <p:cNvSpPr/>
            <p:nvPr/>
          </p:nvSpPr>
          <p:spPr>
            <a:xfrm>
              <a:off x="9084136"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7</a:t>
              </a:r>
              <a:endParaRPr lang="en-US" sz="3200" dirty="0">
                <a:solidFill>
                  <a:schemeClr val="tx1"/>
                </a:solidFill>
                <a:latin typeface="Nexa Bold Regular" panose="02000000000000000000" pitchFamily="2" charset="0"/>
              </a:endParaRPr>
            </a:p>
          </p:txBody>
        </p:sp>
        <p:sp>
          <p:nvSpPr>
            <p:cNvPr id="37" name="Rectangle 36">
              <a:extLst>
                <a:ext uri="{FF2B5EF4-FFF2-40B4-BE49-F238E27FC236}">
                  <a16:creationId xmlns="" xmlns:a16="http://schemas.microsoft.com/office/drawing/2014/main" id="{3189D503-6A90-5414-C247-9DB73BEC9F6B}"/>
                </a:ext>
              </a:extLst>
            </p:cNvPr>
            <p:cNvSpPr/>
            <p:nvPr/>
          </p:nvSpPr>
          <p:spPr>
            <a:xfrm>
              <a:off x="9811265"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4</a:t>
              </a:r>
              <a:endParaRPr lang="en-US" sz="3200" dirty="0">
                <a:solidFill>
                  <a:schemeClr val="tx1"/>
                </a:solidFill>
                <a:latin typeface="Nexa Bold Regular" panose="02000000000000000000" pitchFamily="2" charset="0"/>
              </a:endParaRPr>
            </a:p>
          </p:txBody>
        </p:sp>
        <p:sp>
          <p:nvSpPr>
            <p:cNvPr id="38" name="Rectangle 37">
              <a:extLst>
                <a:ext uri="{FF2B5EF4-FFF2-40B4-BE49-F238E27FC236}">
                  <a16:creationId xmlns="" xmlns:a16="http://schemas.microsoft.com/office/drawing/2014/main" id="{F08D9A52-3D67-D0B3-A4C0-71E83DD9114D}"/>
                </a:ext>
              </a:extLst>
            </p:cNvPr>
            <p:cNvSpPr/>
            <p:nvPr/>
          </p:nvSpPr>
          <p:spPr>
            <a:xfrm>
              <a:off x="10538394"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8</a:t>
              </a:r>
              <a:endParaRPr lang="en-US" sz="3200" dirty="0">
                <a:solidFill>
                  <a:schemeClr val="tx1"/>
                </a:solidFill>
                <a:latin typeface="Nexa Bold Regular" panose="02000000000000000000" pitchFamily="2" charset="0"/>
              </a:endParaRPr>
            </a:p>
          </p:txBody>
        </p:sp>
        <p:sp>
          <p:nvSpPr>
            <p:cNvPr id="39" name="Rectangle 38">
              <a:extLst>
                <a:ext uri="{FF2B5EF4-FFF2-40B4-BE49-F238E27FC236}">
                  <a16:creationId xmlns="" xmlns:a16="http://schemas.microsoft.com/office/drawing/2014/main" id="{8A69F597-AF6B-EBE2-948D-5E1D74B02708}"/>
                </a:ext>
              </a:extLst>
            </p:cNvPr>
            <p:cNvSpPr/>
            <p:nvPr/>
          </p:nvSpPr>
          <p:spPr>
            <a:xfrm>
              <a:off x="11265521" y="1006075"/>
              <a:ext cx="567891" cy="56789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Nexa Bold Regular" panose="02000000000000000000" pitchFamily="2" charset="0"/>
                </a:rPr>
                <a:t>9</a:t>
              </a:r>
              <a:endParaRPr lang="en-US" sz="3200" dirty="0">
                <a:solidFill>
                  <a:schemeClr val="tx1"/>
                </a:solidFill>
                <a:latin typeface="Nexa Bold Regular" panose="02000000000000000000" pitchFamily="2" charset="0"/>
              </a:endParaRPr>
            </a:p>
          </p:txBody>
        </p:sp>
      </p:grpSp>
      <p:sp>
        <p:nvSpPr>
          <p:cNvPr id="40" name="Down Arrow 40">
            <a:extLst>
              <a:ext uri="{FF2B5EF4-FFF2-40B4-BE49-F238E27FC236}">
                <a16:creationId xmlns="" xmlns:a16="http://schemas.microsoft.com/office/drawing/2014/main" id="{6A0FB647-9EF9-AB77-8ACA-DD4B8823CCFF}"/>
              </a:ext>
            </a:extLst>
          </p:cNvPr>
          <p:cNvSpPr/>
          <p:nvPr/>
        </p:nvSpPr>
        <p:spPr>
          <a:xfrm>
            <a:off x="428059" y="2409312"/>
            <a:ext cx="428947" cy="6980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1">
            <a:extLst>
              <a:ext uri="{FF2B5EF4-FFF2-40B4-BE49-F238E27FC236}">
                <a16:creationId xmlns="" xmlns:a16="http://schemas.microsoft.com/office/drawing/2014/main" id="{5FDAC765-6354-A6C8-2495-C3F6A322BDA3}"/>
              </a:ext>
            </a:extLst>
          </p:cNvPr>
          <p:cNvSpPr/>
          <p:nvPr/>
        </p:nvSpPr>
        <p:spPr>
          <a:xfrm>
            <a:off x="11334992" y="3938822"/>
            <a:ext cx="428947" cy="6980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Bracket 41">
            <a:extLst>
              <a:ext uri="{FF2B5EF4-FFF2-40B4-BE49-F238E27FC236}">
                <a16:creationId xmlns="" xmlns:a16="http://schemas.microsoft.com/office/drawing/2014/main" id="{1D8BFA08-C9F5-5D96-5D1D-EA8DCEC84BAB}"/>
              </a:ext>
            </a:extLst>
          </p:cNvPr>
          <p:cNvSpPr/>
          <p:nvPr/>
        </p:nvSpPr>
        <p:spPr>
          <a:xfrm>
            <a:off x="290149" y="4478938"/>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Left Bracket 42">
            <a:extLst>
              <a:ext uri="{FF2B5EF4-FFF2-40B4-BE49-F238E27FC236}">
                <a16:creationId xmlns="" xmlns:a16="http://schemas.microsoft.com/office/drawing/2014/main" id="{795F1E8F-F5FE-29C5-D72F-F849513E4DE1}"/>
              </a:ext>
            </a:extLst>
          </p:cNvPr>
          <p:cNvSpPr/>
          <p:nvPr/>
        </p:nvSpPr>
        <p:spPr>
          <a:xfrm flipH="1">
            <a:off x="10921178" y="4478938"/>
            <a:ext cx="253063" cy="1009532"/>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Rounded Rectangular Callout 46">
                <a:extLst>
                  <a:ext uri="{FF2B5EF4-FFF2-40B4-BE49-F238E27FC236}">
                    <a16:creationId xmlns="" xmlns:a16="http://schemas.microsoft.com/office/drawing/2014/main" id="{E5F680CF-0486-4933-1E1A-D19ECCEB2DC4}"/>
                  </a:ext>
                </a:extLst>
              </p:cNvPr>
              <p:cNvSpPr/>
              <p:nvPr/>
            </p:nvSpPr>
            <p:spPr>
              <a:xfrm>
                <a:off x="6087218" y="1068945"/>
                <a:ext cx="5993835" cy="1266047"/>
              </a:xfrm>
              <a:prstGeom prst="wedgeRoundRectCallout">
                <a:avLst>
                  <a:gd name="adj1" fmla="val -73391"/>
                  <a:gd name="adj2" fmla="val 103598"/>
                  <a:gd name="adj3" fmla="val 16667"/>
                </a:avLst>
              </a:prstGeom>
              <a:solidFill>
                <a:schemeClr val="bg1"/>
              </a:solidFill>
              <a:ln w="57150">
                <a:solidFill>
                  <a:srgbClr val="F3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Nexa Book" panose="02000000000000000000" pitchFamily="2" charset="0"/>
                  </a:rPr>
                  <a:t>Ironically, if the array is already sorted and we use end elements as pivots, then quicksort takes </a:t>
                </a:r>
                <a14:m>
                  <m:oMath xmlns:m="http://schemas.openxmlformats.org/officeDocument/2006/math">
                    <m:r>
                      <a:rPr lang="en-IN" sz="2000" i="1" smtClean="0">
                        <a:solidFill>
                          <a:schemeClr val="tx1"/>
                        </a:solidFill>
                        <a:latin typeface="Cambria Math" panose="02040503050406030204" pitchFamily="18" charset="0"/>
                        <a:ea typeface="Cambria Math" panose="02040503050406030204" pitchFamily="18" charset="0"/>
                      </a:rPr>
                      <m:t>𝒪</m:t>
                    </m:r>
                    <m:d>
                      <m:dPr>
                        <m:ctrlPr>
                          <a:rPr lang="en-IN" sz="2000" b="0" i="1" smtClean="0">
                            <a:solidFill>
                              <a:schemeClr val="tx1"/>
                            </a:solidFill>
                            <a:latin typeface="Cambria Math" panose="02040503050406030204" pitchFamily="18" charset="0"/>
                            <a:ea typeface="Cambria Math" panose="02040503050406030204" pitchFamily="18" charset="0"/>
                          </a:rPr>
                        </m:ctrlPr>
                      </m:dPr>
                      <m:e>
                        <m:sSup>
                          <m:sSupPr>
                            <m:ctrlPr>
                              <a:rPr lang="en-IN" sz="2000" b="0" i="1" smtClean="0">
                                <a:solidFill>
                                  <a:schemeClr val="tx1"/>
                                </a:solidFill>
                                <a:latin typeface="Cambria Math" panose="02040503050406030204" pitchFamily="18" charset="0"/>
                                <a:ea typeface="Cambria Math" panose="02040503050406030204" pitchFamily="18" charset="0"/>
                              </a:rPr>
                            </m:ctrlPr>
                          </m:sSupPr>
                          <m:e>
                            <m:r>
                              <a:rPr lang="en-IN" sz="2000" b="0" i="1" smtClean="0">
                                <a:solidFill>
                                  <a:schemeClr val="tx1"/>
                                </a:solidFill>
                                <a:latin typeface="Cambria Math" panose="02040503050406030204" pitchFamily="18" charset="0"/>
                                <a:ea typeface="Cambria Math" panose="02040503050406030204" pitchFamily="18" charset="0"/>
                              </a:rPr>
                              <m:t>𝑁</m:t>
                            </m:r>
                          </m:e>
                          <m:sup>
                            <m:r>
                              <a:rPr lang="en-IN" sz="2000" b="0" i="1" smtClean="0">
                                <a:solidFill>
                                  <a:schemeClr val="tx1"/>
                                </a:solidFill>
                                <a:latin typeface="Cambria Math" panose="02040503050406030204" pitchFamily="18" charset="0"/>
                                <a:ea typeface="Cambria Math" panose="02040503050406030204" pitchFamily="18" charset="0"/>
                              </a:rPr>
                              <m:t>2</m:t>
                            </m:r>
                          </m:sup>
                        </m:sSup>
                      </m:e>
                    </m:d>
                  </m:oMath>
                </a14:m>
                <a:r>
                  <a:rPr lang="en-US" sz="2000" dirty="0">
                    <a:solidFill>
                      <a:schemeClr val="tx1"/>
                    </a:solidFill>
                    <a:latin typeface="Nexa Book" panose="02000000000000000000" pitchFamily="2" charset="0"/>
                  </a:rPr>
                  <a:t> time </a:t>
                </a:r>
                <a:r>
                  <a:rPr lang="en-US" sz="2000" dirty="0">
                    <a:solidFill>
                      <a:schemeClr val="tx1"/>
                    </a:solidFill>
                    <a:latin typeface="Nexa Book" panose="02000000000000000000" pitchFamily="2" charset="0"/>
                    <a:sym typeface="Wingdings" panose="05000000000000000000" pitchFamily="2" charset="2"/>
                  </a:rPr>
                  <a:t></a:t>
                </a:r>
                <a:endParaRPr lang="en-US" sz="2000" dirty="0">
                  <a:solidFill>
                    <a:schemeClr val="tx1"/>
                  </a:solidFill>
                  <a:latin typeface="Nexa Book" panose="02000000000000000000" pitchFamily="2" charset="0"/>
                </a:endParaRPr>
              </a:p>
            </p:txBody>
          </p:sp>
        </mc:Choice>
        <mc:Fallback xmlns="">
          <p:sp>
            <p:nvSpPr>
              <p:cNvPr id="44" name="Rounded Rectangular Callout 46">
                <a:extLst>
                  <a:ext uri="{FF2B5EF4-FFF2-40B4-BE49-F238E27FC236}">
                    <a16:creationId xmlns:a16="http://schemas.microsoft.com/office/drawing/2014/main" xmlns="" xmlns:a14="http://schemas.microsoft.com/office/drawing/2010/main" id="{E5F680CF-0486-4933-1E1A-D19ECCEB2DC4}"/>
                  </a:ext>
                </a:extLst>
              </p:cNvPr>
              <p:cNvSpPr>
                <a:spLocks noRot="1" noChangeAspect="1" noMove="1" noResize="1" noEditPoints="1" noAdjustHandles="1" noChangeArrowheads="1" noChangeShapeType="1" noTextEdit="1"/>
              </p:cNvSpPr>
              <p:nvPr/>
            </p:nvSpPr>
            <p:spPr>
              <a:xfrm>
                <a:off x="6087218" y="1068945"/>
                <a:ext cx="5993835" cy="1266047"/>
              </a:xfrm>
              <a:prstGeom prst="wedgeRoundRectCallout">
                <a:avLst>
                  <a:gd name="adj1" fmla="val -73391"/>
                  <a:gd name="adj2" fmla="val 103598"/>
                  <a:gd name="adj3" fmla="val 16667"/>
                </a:avLst>
              </a:prstGeom>
              <a:blipFill rotWithShape="0">
                <a:blip r:embed="rId3"/>
                <a:stretch>
                  <a:fillRect t="-1493"/>
                </a:stretch>
              </a:blipFill>
              <a:ln w="57150">
                <a:solidFill>
                  <a:srgbClr val="F39C12"/>
                </a:solidFill>
              </a:ln>
            </p:spPr>
            <p:txBody>
              <a:bodyPr/>
              <a:lstStyle/>
              <a:p>
                <a:r>
                  <a:rPr lang="en-US">
                    <a:noFill/>
                  </a:rPr>
                  <a:t> </a:t>
                </a:r>
              </a:p>
            </p:txBody>
          </p:sp>
        </mc:Fallback>
      </mc:AlternateContent>
    </p:spTree>
    <p:extLst>
      <p:ext uri="{BB962C8B-B14F-4D97-AF65-F5344CB8AC3E}">
        <p14:creationId xmlns:p14="http://schemas.microsoft.com/office/powerpoint/2010/main" val="335536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up)">
                                      <p:cBhvr>
                                        <p:cTn id="29" dur="500"/>
                                        <p:tgtEl>
                                          <p:spTgt spid="41"/>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up)">
                                      <p:cBhvr>
                                        <p:cTn id="33" dur="500"/>
                                        <p:tgtEl>
                                          <p:spTgt spid="4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up)">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right)">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animBg="1"/>
      <p:bldP spid="41" grpId="0" animBg="1"/>
      <p:bldP spid="42" grpId="0" animBg="1"/>
      <p:bldP spid="43" grpId="0" animBg="1"/>
      <p:bldP spid="4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2D24-6B13-4D81-D916-9CD95DD92DD5}"/>
              </a:ext>
            </a:extLst>
          </p:cNvPr>
          <p:cNvSpPr>
            <a:spLocks noGrp="1"/>
          </p:cNvSpPr>
          <p:nvPr>
            <p:ph type="ctrTitle"/>
          </p:nvPr>
        </p:nvSpPr>
        <p:spPr/>
        <p:txBody>
          <a:bodyPr/>
          <a:lstStyle/>
          <a:p>
            <a:pPr algn="l"/>
            <a:r>
              <a:rPr lang="en-US" dirty="0">
                <a:solidFill>
                  <a:srgbClr val="00B050"/>
                </a:solidFill>
              </a:rPr>
              <a:t>Sorting Algorithms</a:t>
            </a:r>
          </a:p>
        </p:txBody>
      </p:sp>
      <p:sp>
        <p:nvSpPr>
          <p:cNvPr id="3" name="Subtitle 2">
            <a:extLst>
              <a:ext uri="{FF2B5EF4-FFF2-40B4-BE49-F238E27FC236}">
                <a16:creationId xmlns="" xmlns:a16="http://schemas.microsoft.com/office/drawing/2014/main" id="{9EAD19A7-D9E8-E664-02C4-574C9F36DAD6}"/>
              </a:ext>
            </a:extLst>
          </p:cNvPr>
          <p:cNvSpPr>
            <a:spLocks noGrp="1"/>
          </p:cNvSpPr>
          <p:nvPr>
            <p:ph type="subTitle" idx="1"/>
          </p:nvPr>
        </p:nvSpPr>
        <p:spPr/>
        <p:txBody>
          <a:bodyPr/>
          <a:lstStyle/>
          <a:p>
            <a:pPr algn="l"/>
            <a:r>
              <a:rPr lang="en-US" dirty="0" smtClean="0">
                <a:solidFill>
                  <a:schemeClr val="accent1"/>
                </a:solidFill>
              </a:rPr>
              <a:t>Counting </a:t>
            </a:r>
            <a:r>
              <a:rPr lang="en-US" dirty="0">
                <a:solidFill>
                  <a:schemeClr val="accent1"/>
                </a:solidFill>
              </a:rPr>
              <a:t>Sort</a:t>
            </a:r>
          </a:p>
        </p:txBody>
      </p:sp>
    </p:spTree>
    <p:extLst>
      <p:ext uri="{BB962C8B-B14F-4D97-AF65-F5344CB8AC3E}">
        <p14:creationId xmlns:p14="http://schemas.microsoft.com/office/powerpoint/2010/main" val="7238037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365126"/>
            <a:ext cx="11416937" cy="692966"/>
          </a:xfrm>
        </p:spPr>
        <p:txBody>
          <a:bodyPr>
            <a:normAutofit fontScale="90000"/>
          </a:bodyPr>
          <a:lstStyle/>
          <a:p>
            <a:r>
              <a:rPr lang="en-US" dirty="0">
                <a:solidFill>
                  <a:schemeClr val="accent1"/>
                </a:solidFill>
              </a:rPr>
              <a:t>Counting </a:t>
            </a:r>
            <a:r>
              <a:rPr lang="en-US" dirty="0" smtClean="0">
                <a:solidFill>
                  <a:schemeClr val="accent1"/>
                </a:solidFill>
              </a:rPr>
              <a:t>Sort</a:t>
            </a:r>
            <a:endParaRPr lang="en-US" dirty="0"/>
          </a:p>
        </p:txBody>
      </p:sp>
      <p:sp>
        <p:nvSpPr>
          <p:cNvPr id="3" name="Content Placeholder 2"/>
          <p:cNvSpPr>
            <a:spLocks noGrp="1"/>
          </p:cNvSpPr>
          <p:nvPr>
            <p:ph idx="1"/>
          </p:nvPr>
        </p:nvSpPr>
        <p:spPr>
          <a:xfrm>
            <a:off x="365759" y="1058092"/>
            <a:ext cx="11416937" cy="5538651"/>
          </a:xfrm>
        </p:spPr>
        <p:txBody>
          <a:bodyPr>
            <a:normAutofit/>
          </a:bodyPr>
          <a:lstStyle/>
          <a:p>
            <a:r>
              <a:rPr lang="en-US" sz="3600" dirty="0" smtClean="0"/>
              <a:t>Sorts </a:t>
            </a:r>
            <a:r>
              <a:rPr lang="en-US" sz="3600" dirty="0"/>
              <a:t>the elements of an array by counting the number of occurrences of each unique element in the array. </a:t>
            </a:r>
            <a:endParaRPr lang="en-US" sz="3600" dirty="0" smtClean="0"/>
          </a:p>
          <a:p>
            <a:endParaRPr lang="en-US" sz="3600" dirty="0"/>
          </a:p>
          <a:p>
            <a:r>
              <a:rPr lang="en-US" sz="3600" dirty="0" smtClean="0"/>
              <a:t>The </a:t>
            </a:r>
            <a:r>
              <a:rPr lang="en-US" sz="3600" dirty="0"/>
              <a:t>count is stored in an auxiliary array and the sorting is done by mapping the count as an index of the auxiliary array.</a:t>
            </a:r>
          </a:p>
        </p:txBody>
      </p:sp>
    </p:spTree>
    <p:extLst>
      <p:ext uri="{BB962C8B-B14F-4D97-AF65-F5344CB8AC3E}">
        <p14:creationId xmlns:p14="http://schemas.microsoft.com/office/powerpoint/2010/main" val="1927578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365126"/>
            <a:ext cx="11416937" cy="692966"/>
          </a:xfrm>
        </p:spPr>
        <p:txBody>
          <a:bodyPr>
            <a:normAutofit fontScale="90000"/>
          </a:bodyPr>
          <a:lstStyle/>
          <a:p>
            <a:r>
              <a:rPr lang="en-US" b="1" dirty="0"/>
              <a:t>Working of Counting </a:t>
            </a:r>
            <a:r>
              <a:rPr lang="en-US" b="1" dirty="0" smtClean="0"/>
              <a:t>Sort</a:t>
            </a:r>
            <a:endParaRPr lang="en-US" dirty="0"/>
          </a:p>
        </p:txBody>
      </p:sp>
      <p:sp>
        <p:nvSpPr>
          <p:cNvPr id="3" name="Content Placeholder 2"/>
          <p:cNvSpPr>
            <a:spLocks noGrp="1"/>
          </p:cNvSpPr>
          <p:nvPr>
            <p:ph idx="1"/>
          </p:nvPr>
        </p:nvSpPr>
        <p:spPr>
          <a:xfrm>
            <a:off x="575943" y="1377180"/>
            <a:ext cx="11416937" cy="5538651"/>
          </a:xfrm>
        </p:spPr>
        <p:txBody>
          <a:bodyPr/>
          <a:lstStyle/>
          <a:p>
            <a:r>
              <a:rPr lang="en-US" dirty="0"/>
              <a:t>Find out the maximum </a:t>
            </a:r>
            <a:r>
              <a:rPr lang="en-US" dirty="0" smtClean="0"/>
              <a:t>element </a:t>
            </a:r>
            <a:r>
              <a:rPr lang="en-US" dirty="0"/>
              <a:t>(let it be max) from the given array</a:t>
            </a:r>
            <a:r>
              <a:rPr lang="en-US" dirty="0" smtClean="0"/>
              <a:t>.</a:t>
            </a:r>
          </a:p>
          <a:p>
            <a:endParaRPr lang="en-US" dirty="0" smtClean="0"/>
          </a:p>
          <a:p>
            <a:endParaRPr lang="en-US" dirty="0"/>
          </a:p>
          <a:p>
            <a:endParaRPr lang="en-US" dirty="0" smtClean="0"/>
          </a:p>
          <a:p>
            <a:r>
              <a:rPr lang="en-US" dirty="0" smtClean="0"/>
              <a:t>Initialize </a:t>
            </a:r>
            <a:r>
              <a:rPr lang="en-US" dirty="0"/>
              <a:t>an array of length max+1 with all elements 0. This array is used for storing the count of the elements in the array.</a:t>
            </a:r>
            <a:endParaRPr lang="en-US" dirty="0" smtClean="0"/>
          </a:p>
          <a:p>
            <a:endParaRPr lang="en-US" dirty="0"/>
          </a:p>
        </p:txBody>
      </p:sp>
      <p:pic>
        <p:nvPicPr>
          <p:cNvPr id="5" name="Picture 4"/>
          <p:cNvPicPr>
            <a:picLocks noChangeAspect="1"/>
          </p:cNvPicPr>
          <p:nvPr/>
        </p:nvPicPr>
        <p:blipFill>
          <a:blip r:embed="rId2"/>
          <a:stretch>
            <a:fillRect/>
          </a:stretch>
        </p:blipFill>
        <p:spPr>
          <a:xfrm>
            <a:off x="365759" y="1377180"/>
            <a:ext cx="11372850" cy="2286000"/>
          </a:xfrm>
          <a:prstGeom prst="rect">
            <a:avLst/>
          </a:prstGeom>
        </p:spPr>
      </p:pic>
      <p:pic>
        <p:nvPicPr>
          <p:cNvPr id="8" name="Picture 7"/>
          <p:cNvPicPr>
            <a:picLocks noChangeAspect="1"/>
          </p:cNvPicPr>
          <p:nvPr/>
        </p:nvPicPr>
        <p:blipFill>
          <a:blip r:embed="rId3"/>
          <a:stretch>
            <a:fillRect/>
          </a:stretch>
        </p:blipFill>
        <p:spPr>
          <a:xfrm>
            <a:off x="0" y="4184605"/>
            <a:ext cx="12192000" cy="2209800"/>
          </a:xfrm>
          <a:prstGeom prst="rect">
            <a:avLst/>
          </a:prstGeom>
        </p:spPr>
      </p:pic>
    </p:spTree>
    <p:extLst>
      <p:ext uri="{BB962C8B-B14F-4D97-AF65-F5344CB8AC3E}">
        <p14:creationId xmlns:p14="http://schemas.microsoft.com/office/powerpoint/2010/main" val="128670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2D24-6B13-4D81-D916-9CD95DD92DD5}"/>
              </a:ext>
            </a:extLst>
          </p:cNvPr>
          <p:cNvSpPr>
            <a:spLocks noGrp="1"/>
          </p:cNvSpPr>
          <p:nvPr>
            <p:ph type="ctrTitle"/>
          </p:nvPr>
        </p:nvSpPr>
        <p:spPr/>
        <p:txBody>
          <a:bodyPr/>
          <a:lstStyle/>
          <a:p>
            <a:pPr algn="l"/>
            <a:r>
              <a:rPr lang="en-US" dirty="0">
                <a:solidFill>
                  <a:srgbClr val="00B050"/>
                </a:solidFill>
              </a:rPr>
              <a:t>Sorting Algorithms</a:t>
            </a:r>
          </a:p>
        </p:txBody>
      </p:sp>
      <p:sp>
        <p:nvSpPr>
          <p:cNvPr id="3" name="Subtitle 2">
            <a:extLst>
              <a:ext uri="{FF2B5EF4-FFF2-40B4-BE49-F238E27FC236}">
                <a16:creationId xmlns="" xmlns:a16="http://schemas.microsoft.com/office/drawing/2014/main" id="{9EAD19A7-D9E8-E664-02C4-574C9F36DAD6}"/>
              </a:ext>
            </a:extLst>
          </p:cNvPr>
          <p:cNvSpPr>
            <a:spLocks noGrp="1"/>
          </p:cNvSpPr>
          <p:nvPr>
            <p:ph type="subTitle" idx="1"/>
          </p:nvPr>
        </p:nvSpPr>
        <p:spPr/>
        <p:txBody>
          <a:bodyPr/>
          <a:lstStyle/>
          <a:p>
            <a:pPr algn="l"/>
            <a:r>
              <a:rPr lang="en-US" dirty="0">
                <a:solidFill>
                  <a:schemeClr val="accent1"/>
                </a:solidFill>
              </a:rPr>
              <a:t>Bogo Sort</a:t>
            </a:r>
          </a:p>
        </p:txBody>
      </p:sp>
    </p:spTree>
    <p:extLst>
      <p:ext uri="{BB962C8B-B14F-4D97-AF65-F5344CB8AC3E}">
        <p14:creationId xmlns:p14="http://schemas.microsoft.com/office/powerpoint/2010/main" val="1216504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365126"/>
            <a:ext cx="11416937" cy="692966"/>
          </a:xfrm>
        </p:spPr>
        <p:txBody>
          <a:bodyPr>
            <a:normAutofit fontScale="90000"/>
          </a:bodyPr>
          <a:lstStyle/>
          <a:p>
            <a:r>
              <a:rPr lang="en-US" b="1" dirty="0"/>
              <a:t>Working of Counting </a:t>
            </a:r>
            <a:r>
              <a:rPr lang="en-US" b="1" dirty="0" smtClean="0"/>
              <a:t>Sort</a:t>
            </a:r>
            <a:endParaRPr lang="en-US" dirty="0"/>
          </a:p>
        </p:txBody>
      </p:sp>
      <p:sp>
        <p:nvSpPr>
          <p:cNvPr id="3" name="Content Placeholder 2"/>
          <p:cNvSpPr>
            <a:spLocks noGrp="1"/>
          </p:cNvSpPr>
          <p:nvPr>
            <p:ph idx="1"/>
          </p:nvPr>
        </p:nvSpPr>
        <p:spPr>
          <a:xfrm>
            <a:off x="575943" y="1377180"/>
            <a:ext cx="11416937" cy="5538651"/>
          </a:xfrm>
        </p:spPr>
        <p:txBody>
          <a:bodyPr/>
          <a:lstStyle/>
          <a:p>
            <a:r>
              <a:rPr lang="en-US" dirty="0"/>
              <a:t>Store the count of each element at their respective index in count </a:t>
            </a:r>
            <a:r>
              <a:rPr lang="en-US" dirty="0" smtClean="0"/>
              <a:t>array.</a:t>
            </a:r>
            <a:endParaRPr lang="en-US" dirty="0"/>
          </a:p>
          <a:p>
            <a:endParaRPr lang="en-US" sz="900" dirty="0"/>
          </a:p>
          <a:p>
            <a:r>
              <a:rPr lang="en-US" dirty="0"/>
              <a:t>For example: if the count of element 3 is 2 then, 2 is stored in the 3rd position of count array. If element "5" is not present in the array, then 0 is stored in 5th </a:t>
            </a:r>
            <a:r>
              <a:rPr lang="en-US" dirty="0" smtClean="0"/>
              <a:t>position.</a:t>
            </a:r>
          </a:p>
          <a:p>
            <a:endParaRPr lang="en-US" dirty="0"/>
          </a:p>
          <a:p>
            <a:endParaRPr lang="en-US" dirty="0" smtClean="0"/>
          </a:p>
          <a:p>
            <a:r>
              <a:rPr lang="en-US" dirty="0" smtClean="0"/>
              <a:t>Store </a:t>
            </a:r>
            <a:r>
              <a:rPr lang="en-US" dirty="0"/>
              <a:t>cumulative sum of the elements of the count array. It helps in placing the elements into the correct index of the sorted array.</a:t>
            </a:r>
          </a:p>
        </p:txBody>
      </p:sp>
      <p:pic>
        <p:nvPicPr>
          <p:cNvPr id="6" name="Picture 5"/>
          <p:cNvPicPr>
            <a:picLocks noChangeAspect="1"/>
          </p:cNvPicPr>
          <p:nvPr/>
        </p:nvPicPr>
        <p:blipFill>
          <a:blip r:embed="rId2"/>
          <a:stretch>
            <a:fillRect/>
          </a:stretch>
        </p:blipFill>
        <p:spPr>
          <a:xfrm>
            <a:off x="329836" y="3220402"/>
            <a:ext cx="11452860" cy="1155655"/>
          </a:xfrm>
          <a:prstGeom prst="rect">
            <a:avLst/>
          </a:prstGeom>
        </p:spPr>
      </p:pic>
      <p:pic>
        <p:nvPicPr>
          <p:cNvPr id="7" name="Picture 6"/>
          <p:cNvPicPr>
            <a:picLocks noChangeAspect="1"/>
          </p:cNvPicPr>
          <p:nvPr/>
        </p:nvPicPr>
        <p:blipFill>
          <a:blip r:embed="rId3"/>
          <a:stretch>
            <a:fillRect/>
          </a:stretch>
        </p:blipFill>
        <p:spPr>
          <a:xfrm>
            <a:off x="365759" y="5313318"/>
            <a:ext cx="11627122" cy="905961"/>
          </a:xfrm>
          <a:prstGeom prst="rect">
            <a:avLst/>
          </a:prstGeom>
        </p:spPr>
      </p:pic>
    </p:spTree>
    <p:extLst>
      <p:ext uri="{BB962C8B-B14F-4D97-AF65-F5344CB8AC3E}">
        <p14:creationId xmlns:p14="http://schemas.microsoft.com/office/powerpoint/2010/main" val="4161713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365126"/>
            <a:ext cx="11416937" cy="692966"/>
          </a:xfrm>
        </p:spPr>
        <p:txBody>
          <a:bodyPr>
            <a:normAutofit fontScale="90000"/>
          </a:bodyPr>
          <a:lstStyle/>
          <a:p>
            <a:r>
              <a:rPr lang="en-US" b="1" dirty="0"/>
              <a:t>Working of Counting </a:t>
            </a:r>
            <a:r>
              <a:rPr lang="en-US" b="1" dirty="0" smtClean="0"/>
              <a:t>Sort</a:t>
            </a:r>
            <a:endParaRPr lang="en-US" dirty="0"/>
          </a:p>
        </p:txBody>
      </p:sp>
      <p:sp>
        <p:nvSpPr>
          <p:cNvPr id="3" name="Content Placeholder 2"/>
          <p:cNvSpPr>
            <a:spLocks noGrp="1"/>
          </p:cNvSpPr>
          <p:nvPr>
            <p:ph idx="1"/>
          </p:nvPr>
        </p:nvSpPr>
        <p:spPr>
          <a:xfrm>
            <a:off x="575943" y="1377180"/>
            <a:ext cx="11416937" cy="5538651"/>
          </a:xfrm>
        </p:spPr>
        <p:txBody>
          <a:bodyPr/>
          <a:lstStyle/>
          <a:p>
            <a:r>
              <a:rPr lang="en-US" dirty="0"/>
              <a:t>Find the index of each element of the original array in the count array. This gives the cumulative count. Place the element at the index calculated as shown in figure below</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After placing each element at its correct position, decrease its count by one</a:t>
            </a:r>
            <a:r>
              <a:rPr lang="en-US" dirty="0" smtClean="0"/>
              <a:t>.</a:t>
            </a:r>
            <a:endParaRPr lang="en-US" dirty="0"/>
          </a:p>
        </p:txBody>
      </p:sp>
      <p:pic>
        <p:nvPicPr>
          <p:cNvPr id="4" name="Picture 3"/>
          <p:cNvPicPr>
            <a:picLocks noChangeAspect="1"/>
          </p:cNvPicPr>
          <p:nvPr/>
        </p:nvPicPr>
        <p:blipFill>
          <a:blip r:embed="rId2"/>
          <a:stretch>
            <a:fillRect/>
          </a:stretch>
        </p:blipFill>
        <p:spPr>
          <a:xfrm>
            <a:off x="575943" y="2606040"/>
            <a:ext cx="11206753" cy="3520440"/>
          </a:xfrm>
          <a:prstGeom prst="rect">
            <a:avLst/>
          </a:prstGeom>
        </p:spPr>
      </p:pic>
    </p:spTree>
    <p:extLst>
      <p:ext uri="{BB962C8B-B14F-4D97-AF65-F5344CB8AC3E}">
        <p14:creationId xmlns:p14="http://schemas.microsoft.com/office/powerpoint/2010/main" val="10247449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365126"/>
            <a:ext cx="11416937" cy="692966"/>
          </a:xfrm>
        </p:spPr>
        <p:txBody>
          <a:bodyPr>
            <a:normAutofit fontScale="90000"/>
          </a:bodyPr>
          <a:lstStyle/>
          <a:p>
            <a:r>
              <a:rPr lang="en-US" b="1" dirty="0" smtClean="0"/>
              <a:t>Complexity </a:t>
            </a:r>
            <a:r>
              <a:rPr lang="en-US" b="1" dirty="0"/>
              <a:t>of Counting </a:t>
            </a:r>
            <a:r>
              <a:rPr lang="en-US" b="1" dirty="0" smtClean="0"/>
              <a:t>Sort</a:t>
            </a:r>
            <a:endParaRPr lang="en-US" dirty="0"/>
          </a:p>
        </p:txBody>
      </p:sp>
      <p:sp>
        <p:nvSpPr>
          <p:cNvPr id="3" name="Content Placeholder 2"/>
          <p:cNvSpPr>
            <a:spLocks noGrp="1"/>
          </p:cNvSpPr>
          <p:nvPr>
            <p:ph idx="1"/>
          </p:nvPr>
        </p:nvSpPr>
        <p:spPr>
          <a:xfrm>
            <a:off x="575943" y="1377180"/>
            <a:ext cx="11416937" cy="5538651"/>
          </a:xfrm>
        </p:spPr>
        <p:txBody>
          <a:bodyPr>
            <a:normAutofit/>
          </a:bodyPr>
          <a:lstStyle/>
          <a:p>
            <a:r>
              <a:rPr lang="en-US" sz="4000" dirty="0"/>
              <a:t>Time Complexity	 </a:t>
            </a:r>
          </a:p>
          <a:p>
            <a:pPr lvl="1"/>
            <a:r>
              <a:rPr lang="en-US" sz="3600" dirty="0"/>
              <a:t>Best	O(</a:t>
            </a:r>
            <a:r>
              <a:rPr lang="en-US" sz="3600" dirty="0" err="1"/>
              <a:t>n+k</a:t>
            </a:r>
            <a:r>
              <a:rPr lang="en-US" sz="3600" dirty="0"/>
              <a:t>)</a:t>
            </a:r>
          </a:p>
          <a:p>
            <a:pPr lvl="1"/>
            <a:r>
              <a:rPr lang="en-US" sz="3600" dirty="0"/>
              <a:t>Worst	O(</a:t>
            </a:r>
            <a:r>
              <a:rPr lang="en-US" sz="3600" dirty="0" err="1"/>
              <a:t>n+k</a:t>
            </a:r>
            <a:r>
              <a:rPr lang="en-US" sz="3600" dirty="0"/>
              <a:t>)</a:t>
            </a:r>
          </a:p>
          <a:p>
            <a:pPr lvl="1"/>
            <a:r>
              <a:rPr lang="en-US" sz="3600" dirty="0"/>
              <a:t>Average	O(</a:t>
            </a:r>
            <a:r>
              <a:rPr lang="en-US" sz="3600" dirty="0" err="1"/>
              <a:t>n+k</a:t>
            </a:r>
            <a:r>
              <a:rPr lang="en-US" sz="3600" dirty="0"/>
              <a:t>)</a:t>
            </a:r>
          </a:p>
          <a:p>
            <a:endParaRPr lang="en-US" sz="4000" dirty="0" smtClean="0"/>
          </a:p>
          <a:p>
            <a:r>
              <a:rPr lang="en-US" sz="4000" dirty="0" smtClean="0"/>
              <a:t>Space </a:t>
            </a:r>
            <a:r>
              <a:rPr lang="en-US" sz="4000" dirty="0"/>
              <a:t>Complexity	</a:t>
            </a:r>
            <a:r>
              <a:rPr lang="en-US" sz="4000" dirty="0" smtClean="0"/>
              <a:t>O(max</a:t>
            </a:r>
            <a:r>
              <a:rPr lang="en-US" sz="4000" dirty="0"/>
              <a:t>)</a:t>
            </a:r>
          </a:p>
        </p:txBody>
      </p:sp>
    </p:spTree>
    <p:extLst>
      <p:ext uri="{BB962C8B-B14F-4D97-AF65-F5344CB8AC3E}">
        <p14:creationId xmlns:p14="http://schemas.microsoft.com/office/powerpoint/2010/main" val="27309913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2D24-6B13-4D81-D916-9CD95DD92DD5}"/>
              </a:ext>
            </a:extLst>
          </p:cNvPr>
          <p:cNvSpPr>
            <a:spLocks noGrp="1"/>
          </p:cNvSpPr>
          <p:nvPr>
            <p:ph type="ctrTitle"/>
          </p:nvPr>
        </p:nvSpPr>
        <p:spPr/>
        <p:txBody>
          <a:bodyPr/>
          <a:lstStyle/>
          <a:p>
            <a:pPr algn="l"/>
            <a:r>
              <a:rPr lang="en-US" dirty="0">
                <a:solidFill>
                  <a:srgbClr val="00B050"/>
                </a:solidFill>
              </a:rPr>
              <a:t>Sorting Algorithms</a:t>
            </a:r>
          </a:p>
        </p:txBody>
      </p:sp>
      <p:sp>
        <p:nvSpPr>
          <p:cNvPr id="3" name="Subtitle 2">
            <a:extLst>
              <a:ext uri="{FF2B5EF4-FFF2-40B4-BE49-F238E27FC236}">
                <a16:creationId xmlns="" xmlns:a16="http://schemas.microsoft.com/office/drawing/2014/main" id="{9EAD19A7-D9E8-E664-02C4-574C9F36DAD6}"/>
              </a:ext>
            </a:extLst>
          </p:cNvPr>
          <p:cNvSpPr>
            <a:spLocks noGrp="1"/>
          </p:cNvSpPr>
          <p:nvPr>
            <p:ph type="subTitle" idx="1"/>
          </p:nvPr>
        </p:nvSpPr>
        <p:spPr/>
        <p:txBody>
          <a:bodyPr/>
          <a:lstStyle/>
          <a:p>
            <a:pPr algn="l"/>
            <a:r>
              <a:rPr lang="en-US" dirty="0" smtClean="0">
                <a:solidFill>
                  <a:schemeClr val="accent1"/>
                </a:solidFill>
              </a:rPr>
              <a:t>Radix </a:t>
            </a:r>
            <a:r>
              <a:rPr lang="en-US" dirty="0">
                <a:solidFill>
                  <a:schemeClr val="accent1"/>
                </a:solidFill>
              </a:rPr>
              <a:t>Sort</a:t>
            </a:r>
          </a:p>
        </p:txBody>
      </p:sp>
    </p:spTree>
    <p:extLst>
      <p:ext uri="{BB962C8B-B14F-4D97-AF65-F5344CB8AC3E}">
        <p14:creationId xmlns:p14="http://schemas.microsoft.com/office/powerpoint/2010/main" val="2727045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lstStyle/>
          <a:p>
            <a:r>
              <a:rPr lang="en-US" dirty="0">
                <a:solidFill>
                  <a:schemeClr val="accent1"/>
                </a:solidFill>
              </a:rPr>
              <a:t>Radix </a:t>
            </a:r>
            <a:r>
              <a:rPr lang="en-US" dirty="0" smtClean="0">
                <a:solidFill>
                  <a:schemeClr val="accent1"/>
                </a:solidFill>
              </a:rPr>
              <a:t>Sort</a:t>
            </a:r>
            <a:endParaRPr lang="en-US" dirty="0"/>
          </a:p>
        </p:txBody>
      </p:sp>
      <p:sp>
        <p:nvSpPr>
          <p:cNvPr id="3" name="Content Placeholder 2"/>
          <p:cNvSpPr>
            <a:spLocks noGrp="1"/>
          </p:cNvSpPr>
          <p:nvPr>
            <p:ph idx="1"/>
          </p:nvPr>
        </p:nvSpPr>
        <p:spPr>
          <a:xfrm>
            <a:off x="345989" y="1359244"/>
            <a:ext cx="11467070" cy="5115697"/>
          </a:xfrm>
        </p:spPr>
        <p:txBody>
          <a:bodyPr/>
          <a:lstStyle/>
          <a:p>
            <a:r>
              <a:rPr lang="en-US" dirty="0" smtClean="0"/>
              <a:t>Sorts </a:t>
            </a:r>
            <a:r>
              <a:rPr lang="en-US" dirty="0"/>
              <a:t>the elements by first grouping the individual digits of the same place value. Then, sort the elements according to their increasing/decreasing order.</a:t>
            </a:r>
          </a:p>
          <a:p>
            <a:endParaRPr lang="en-US" dirty="0"/>
          </a:p>
          <a:p>
            <a:r>
              <a:rPr lang="en-US" dirty="0"/>
              <a:t>Suppose, we have an array of 8 elements. </a:t>
            </a:r>
            <a:endParaRPr lang="en-US" dirty="0" smtClean="0"/>
          </a:p>
          <a:p>
            <a:pPr lvl="1"/>
            <a:r>
              <a:rPr lang="en-US" dirty="0" smtClean="0"/>
              <a:t>First</a:t>
            </a:r>
            <a:r>
              <a:rPr lang="en-US" dirty="0"/>
              <a:t>, we will sort elements based on the value of the unit place. </a:t>
            </a:r>
            <a:endParaRPr lang="en-US" dirty="0" smtClean="0"/>
          </a:p>
          <a:p>
            <a:pPr lvl="1"/>
            <a:r>
              <a:rPr lang="en-US" dirty="0" smtClean="0"/>
              <a:t>Then</a:t>
            </a:r>
            <a:r>
              <a:rPr lang="en-US" dirty="0"/>
              <a:t>, we will sort elements based on the value of the tenth place. </a:t>
            </a:r>
            <a:endParaRPr lang="en-US" dirty="0" smtClean="0"/>
          </a:p>
          <a:p>
            <a:pPr lvl="1"/>
            <a:r>
              <a:rPr lang="en-US" dirty="0" smtClean="0"/>
              <a:t>This </a:t>
            </a:r>
            <a:r>
              <a:rPr lang="en-US" dirty="0"/>
              <a:t>process goes on until the last significant place.</a:t>
            </a:r>
          </a:p>
        </p:txBody>
      </p:sp>
    </p:spTree>
    <p:extLst>
      <p:ext uri="{BB962C8B-B14F-4D97-AF65-F5344CB8AC3E}">
        <p14:creationId xmlns:p14="http://schemas.microsoft.com/office/powerpoint/2010/main" val="22358136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lstStyle/>
          <a:p>
            <a:r>
              <a:rPr lang="en-US" dirty="0">
                <a:solidFill>
                  <a:schemeClr val="accent1"/>
                </a:solidFill>
              </a:rPr>
              <a:t>How does Radix Sort Algorithm work?</a:t>
            </a:r>
          </a:p>
        </p:txBody>
      </p:sp>
      <p:sp>
        <p:nvSpPr>
          <p:cNvPr id="3" name="Content Placeholder 2"/>
          <p:cNvSpPr>
            <a:spLocks noGrp="1"/>
          </p:cNvSpPr>
          <p:nvPr>
            <p:ph idx="1"/>
          </p:nvPr>
        </p:nvSpPr>
        <p:spPr>
          <a:xfrm>
            <a:off x="345989" y="1359244"/>
            <a:ext cx="11467070" cy="5115697"/>
          </a:xfrm>
        </p:spPr>
        <p:txBody>
          <a:bodyPr/>
          <a:lstStyle/>
          <a:p>
            <a:r>
              <a:rPr lang="en-US" dirty="0"/>
              <a:t>To perform radix sort on the array [170, 45, 75, 90, 802, 24, 2, 66], we follow these steps:</a:t>
            </a:r>
          </a:p>
          <a:p>
            <a:endParaRPr lang="en-US" dirty="0" smtClean="0"/>
          </a:p>
          <a:p>
            <a:r>
              <a:rPr lang="en-US" b="1" i="1" dirty="0" smtClean="0">
                <a:solidFill>
                  <a:srgbClr val="FF0000"/>
                </a:solidFill>
              </a:rPr>
              <a:t>Step </a:t>
            </a:r>
            <a:r>
              <a:rPr lang="en-US" b="1" i="1" dirty="0">
                <a:solidFill>
                  <a:srgbClr val="FF0000"/>
                </a:solidFill>
              </a:rPr>
              <a:t>1: </a:t>
            </a:r>
            <a:r>
              <a:rPr lang="en-US" i="1" dirty="0"/>
              <a:t>Find the largest element in the array, which is 802. It has three digits, so we will iterate three times, once for each significant place.</a:t>
            </a:r>
            <a:endParaRPr lang="en-US" dirty="0"/>
          </a:p>
          <a:p>
            <a:r>
              <a:rPr lang="en-US" b="1" i="1" dirty="0">
                <a:solidFill>
                  <a:srgbClr val="FF0000"/>
                </a:solidFill>
              </a:rPr>
              <a:t>Step 2:</a:t>
            </a:r>
            <a:r>
              <a:rPr lang="en-US" i="1" dirty="0">
                <a:solidFill>
                  <a:srgbClr val="FF0000"/>
                </a:solidFill>
              </a:rPr>
              <a:t> </a:t>
            </a:r>
            <a:r>
              <a:rPr lang="en-US" i="1" dirty="0"/>
              <a:t>Sort the elements based on the unit place digits (X=0). </a:t>
            </a:r>
            <a:endParaRPr lang="en-US" i="1" dirty="0" smtClean="0"/>
          </a:p>
          <a:p>
            <a:pPr marL="0" indent="0" fontAlgn="base">
              <a:buNone/>
            </a:pPr>
            <a:endParaRPr lang="en-US" b="1" i="1" dirty="0" smtClean="0"/>
          </a:p>
          <a:p>
            <a:pPr marL="0" indent="0" fontAlgn="base">
              <a:buNone/>
            </a:pPr>
            <a:r>
              <a:rPr lang="en-US" b="1" i="1" dirty="0" smtClean="0">
                <a:solidFill>
                  <a:srgbClr val="FF0000"/>
                </a:solidFill>
              </a:rPr>
              <a:t>Sorting </a:t>
            </a:r>
            <a:r>
              <a:rPr lang="en-US" b="1" i="1" dirty="0">
                <a:solidFill>
                  <a:srgbClr val="FF0000"/>
                </a:solidFill>
              </a:rPr>
              <a:t>based on the unit place:</a:t>
            </a:r>
            <a:endParaRPr lang="en-US" i="1" dirty="0">
              <a:solidFill>
                <a:srgbClr val="FF0000"/>
              </a:solidFill>
            </a:endParaRPr>
          </a:p>
          <a:p>
            <a:pPr fontAlgn="base"/>
            <a:r>
              <a:rPr lang="en-US" i="1" dirty="0"/>
              <a:t>Perform counting sort on the array based on the unit place digits.</a:t>
            </a:r>
          </a:p>
          <a:p>
            <a:pPr fontAlgn="base"/>
            <a:r>
              <a:rPr lang="en-US" i="1" dirty="0"/>
              <a:t>The sorted array based on the unit place is [170, 90, 802, 2, 24, 45, 75, 66].</a:t>
            </a:r>
          </a:p>
          <a:p>
            <a:endParaRPr lang="en-US" dirty="0"/>
          </a:p>
        </p:txBody>
      </p:sp>
    </p:spTree>
    <p:extLst>
      <p:ext uri="{BB962C8B-B14F-4D97-AF65-F5344CB8AC3E}">
        <p14:creationId xmlns:p14="http://schemas.microsoft.com/office/powerpoint/2010/main" val="38995996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lstStyle/>
          <a:p>
            <a:r>
              <a:rPr lang="en-US" dirty="0">
                <a:solidFill>
                  <a:schemeClr val="accent1"/>
                </a:solidFill>
              </a:rPr>
              <a:t>How does Radix Sort Algorithm work?</a:t>
            </a:r>
          </a:p>
        </p:txBody>
      </p:sp>
      <p:sp>
        <p:nvSpPr>
          <p:cNvPr id="3" name="Content Placeholder 2"/>
          <p:cNvSpPr>
            <a:spLocks noGrp="1"/>
          </p:cNvSpPr>
          <p:nvPr>
            <p:ph idx="1"/>
          </p:nvPr>
        </p:nvSpPr>
        <p:spPr>
          <a:xfrm>
            <a:off x="345989" y="1359244"/>
            <a:ext cx="11467070" cy="5115697"/>
          </a:xfrm>
        </p:spPr>
        <p:txBody>
          <a:bodyPr/>
          <a:lstStyle/>
          <a:p>
            <a:endParaRPr lang="en-US" dirty="0" smtClean="0"/>
          </a:p>
          <a:p>
            <a:endParaRPr lang="en-US" dirty="0" smtClean="0"/>
          </a:p>
          <a:p>
            <a:endParaRPr lang="en-US" dirty="0"/>
          </a:p>
          <a:p>
            <a:pPr marL="0" indent="0">
              <a:buNone/>
            </a:pPr>
            <a:endParaRPr lang="en-US" dirty="0" smtClean="0">
              <a:solidFill>
                <a:srgbClr val="FF0000"/>
              </a:solidFill>
            </a:endParaRPr>
          </a:p>
          <a:p>
            <a:pPr marL="0" indent="0">
              <a:buNone/>
            </a:pPr>
            <a:r>
              <a:rPr lang="en-US" dirty="0" smtClean="0">
                <a:solidFill>
                  <a:srgbClr val="FF0000"/>
                </a:solidFill>
              </a:rPr>
              <a:t>Step 3: Sorting </a:t>
            </a:r>
            <a:r>
              <a:rPr lang="en-US" dirty="0">
                <a:solidFill>
                  <a:srgbClr val="FF0000"/>
                </a:solidFill>
              </a:rPr>
              <a:t>based on the tens place:</a:t>
            </a:r>
          </a:p>
          <a:p>
            <a:r>
              <a:rPr lang="en-US" dirty="0" smtClean="0"/>
              <a:t>Perform </a:t>
            </a:r>
            <a:r>
              <a:rPr lang="en-US" dirty="0"/>
              <a:t>counting sort on the array based on the tens place digits.</a:t>
            </a:r>
          </a:p>
          <a:p>
            <a:r>
              <a:rPr lang="en-US" dirty="0"/>
              <a:t>The sorted array based on the tens place is [802, 2, 24, 45, 66, 170, 75, 90].</a:t>
            </a:r>
          </a:p>
        </p:txBody>
      </p:sp>
      <p:pic>
        <p:nvPicPr>
          <p:cNvPr id="4" name="Picture 3"/>
          <p:cNvPicPr>
            <a:picLocks noChangeAspect="1"/>
          </p:cNvPicPr>
          <p:nvPr/>
        </p:nvPicPr>
        <p:blipFill>
          <a:blip r:embed="rId2"/>
          <a:stretch>
            <a:fillRect/>
          </a:stretch>
        </p:blipFill>
        <p:spPr>
          <a:xfrm>
            <a:off x="729195" y="4872444"/>
            <a:ext cx="9525000" cy="1815737"/>
          </a:xfrm>
          <a:prstGeom prst="rect">
            <a:avLst/>
          </a:prstGeom>
        </p:spPr>
      </p:pic>
      <p:pic>
        <p:nvPicPr>
          <p:cNvPr id="5" name="Picture 4"/>
          <p:cNvPicPr>
            <a:picLocks noChangeAspect="1"/>
          </p:cNvPicPr>
          <p:nvPr/>
        </p:nvPicPr>
        <p:blipFill>
          <a:blip r:embed="rId3"/>
          <a:stretch>
            <a:fillRect/>
          </a:stretch>
        </p:blipFill>
        <p:spPr>
          <a:xfrm>
            <a:off x="729195" y="1359244"/>
            <a:ext cx="9525000" cy="1788905"/>
          </a:xfrm>
          <a:prstGeom prst="rect">
            <a:avLst/>
          </a:prstGeom>
        </p:spPr>
      </p:pic>
    </p:spTree>
    <p:extLst>
      <p:ext uri="{BB962C8B-B14F-4D97-AF65-F5344CB8AC3E}">
        <p14:creationId xmlns:p14="http://schemas.microsoft.com/office/powerpoint/2010/main" val="22028366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lstStyle/>
          <a:p>
            <a:r>
              <a:rPr lang="en-US" dirty="0">
                <a:solidFill>
                  <a:schemeClr val="accent1"/>
                </a:solidFill>
              </a:rPr>
              <a:t>How does Radix Sort Algorithm work?</a:t>
            </a:r>
          </a:p>
        </p:txBody>
      </p:sp>
      <p:sp>
        <p:nvSpPr>
          <p:cNvPr id="3" name="Content Placeholder 2"/>
          <p:cNvSpPr>
            <a:spLocks noGrp="1"/>
          </p:cNvSpPr>
          <p:nvPr>
            <p:ph idx="1"/>
          </p:nvPr>
        </p:nvSpPr>
        <p:spPr>
          <a:xfrm>
            <a:off x="345989" y="1359244"/>
            <a:ext cx="11467070" cy="5115697"/>
          </a:xfrm>
        </p:spPr>
        <p:txBody>
          <a:bodyPr/>
          <a:lstStyle/>
          <a:p>
            <a:pPr marL="0" indent="0">
              <a:buNone/>
            </a:pPr>
            <a:r>
              <a:rPr lang="en-US" dirty="0" smtClean="0">
                <a:solidFill>
                  <a:srgbClr val="FF0000"/>
                </a:solidFill>
              </a:rPr>
              <a:t>Step 4: Sorting </a:t>
            </a:r>
            <a:r>
              <a:rPr lang="en-US" dirty="0">
                <a:solidFill>
                  <a:srgbClr val="FF0000"/>
                </a:solidFill>
              </a:rPr>
              <a:t>based on the hundreds place:</a:t>
            </a:r>
          </a:p>
          <a:p>
            <a:r>
              <a:rPr lang="en-US" dirty="0" smtClean="0"/>
              <a:t>Perform </a:t>
            </a:r>
            <a:r>
              <a:rPr lang="en-US" dirty="0"/>
              <a:t>counting sort on the array based on the hundreds place digits.</a:t>
            </a:r>
          </a:p>
          <a:p>
            <a:r>
              <a:rPr lang="en-US" dirty="0"/>
              <a:t>The sorted array based on the hundreds place is [2, 24, 45, 66, 75, 90, 170, 802].</a:t>
            </a:r>
          </a:p>
        </p:txBody>
      </p:sp>
      <p:pic>
        <p:nvPicPr>
          <p:cNvPr id="6" name="Picture 5"/>
          <p:cNvPicPr>
            <a:picLocks noChangeAspect="1"/>
          </p:cNvPicPr>
          <p:nvPr/>
        </p:nvPicPr>
        <p:blipFill>
          <a:blip r:embed="rId2"/>
          <a:stretch>
            <a:fillRect/>
          </a:stretch>
        </p:blipFill>
        <p:spPr>
          <a:xfrm>
            <a:off x="666235" y="3410464"/>
            <a:ext cx="9525000" cy="3064477"/>
          </a:xfrm>
          <a:prstGeom prst="rect">
            <a:avLst/>
          </a:prstGeom>
        </p:spPr>
      </p:pic>
    </p:spTree>
    <p:extLst>
      <p:ext uri="{BB962C8B-B14F-4D97-AF65-F5344CB8AC3E}">
        <p14:creationId xmlns:p14="http://schemas.microsoft.com/office/powerpoint/2010/main" val="9079453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lstStyle/>
          <a:p>
            <a:r>
              <a:rPr lang="en-US" dirty="0">
                <a:solidFill>
                  <a:schemeClr val="accent1"/>
                </a:solidFill>
              </a:rPr>
              <a:t>How does Radix Sort Algorithm work?</a:t>
            </a:r>
          </a:p>
        </p:txBody>
      </p:sp>
      <p:sp>
        <p:nvSpPr>
          <p:cNvPr id="3" name="Content Placeholder 2"/>
          <p:cNvSpPr>
            <a:spLocks noGrp="1"/>
          </p:cNvSpPr>
          <p:nvPr>
            <p:ph idx="1"/>
          </p:nvPr>
        </p:nvSpPr>
        <p:spPr>
          <a:xfrm>
            <a:off x="345989" y="1359244"/>
            <a:ext cx="11467070" cy="5115697"/>
          </a:xfrm>
        </p:spPr>
        <p:txBody>
          <a:bodyPr/>
          <a:lstStyle/>
          <a:p>
            <a:pPr fontAlgn="base"/>
            <a:r>
              <a:rPr lang="en-US" b="1" i="1" dirty="0">
                <a:solidFill>
                  <a:srgbClr val="FF0000"/>
                </a:solidFill>
              </a:rPr>
              <a:t>Step 5: </a:t>
            </a:r>
            <a:r>
              <a:rPr lang="en-US" i="1" dirty="0">
                <a:solidFill>
                  <a:srgbClr val="FF0000"/>
                </a:solidFill>
              </a:rPr>
              <a:t>The array is now sorted in ascending order.</a:t>
            </a:r>
          </a:p>
          <a:p>
            <a:pPr fontAlgn="base"/>
            <a:r>
              <a:rPr lang="en-US" i="1" dirty="0"/>
              <a:t>The final sorted array using radix sort is [2, 24, 45, 66, 75, 90, 170, 802].</a:t>
            </a:r>
          </a:p>
          <a:p>
            <a:pPr marL="0" indent="0">
              <a:buNone/>
            </a:pPr>
            <a:endParaRPr lang="en-US" dirty="0"/>
          </a:p>
        </p:txBody>
      </p:sp>
      <p:pic>
        <p:nvPicPr>
          <p:cNvPr id="4" name="Picture 3"/>
          <p:cNvPicPr>
            <a:picLocks noChangeAspect="1"/>
          </p:cNvPicPr>
          <p:nvPr/>
        </p:nvPicPr>
        <p:blipFill>
          <a:blip r:embed="rId2"/>
          <a:stretch>
            <a:fillRect/>
          </a:stretch>
        </p:blipFill>
        <p:spPr>
          <a:xfrm>
            <a:off x="345989" y="2664941"/>
            <a:ext cx="9525000" cy="3810000"/>
          </a:xfrm>
          <a:prstGeom prst="rect">
            <a:avLst/>
          </a:prstGeom>
        </p:spPr>
      </p:pic>
    </p:spTree>
    <p:extLst>
      <p:ext uri="{BB962C8B-B14F-4D97-AF65-F5344CB8AC3E}">
        <p14:creationId xmlns:p14="http://schemas.microsoft.com/office/powerpoint/2010/main" val="19527657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lstStyle/>
          <a:p>
            <a:r>
              <a:rPr lang="en-US" dirty="0" smtClean="0">
                <a:solidFill>
                  <a:schemeClr val="accent1"/>
                </a:solidFill>
              </a:rPr>
              <a:t>Complexity of Radix </a:t>
            </a:r>
            <a:r>
              <a:rPr lang="en-US" dirty="0">
                <a:solidFill>
                  <a:schemeClr val="accent1"/>
                </a:solidFill>
              </a:rPr>
              <a:t>Sort </a:t>
            </a:r>
            <a:r>
              <a:rPr lang="en-US" dirty="0" smtClean="0">
                <a:solidFill>
                  <a:schemeClr val="accent1"/>
                </a:solidFill>
              </a:rPr>
              <a:t>Algorithm</a:t>
            </a:r>
            <a:endParaRPr lang="en-US" dirty="0">
              <a:solidFill>
                <a:schemeClr val="accent1"/>
              </a:solidFill>
            </a:endParaRPr>
          </a:p>
        </p:txBody>
      </p:sp>
      <p:sp>
        <p:nvSpPr>
          <p:cNvPr id="3" name="Content Placeholder 2"/>
          <p:cNvSpPr>
            <a:spLocks noGrp="1"/>
          </p:cNvSpPr>
          <p:nvPr>
            <p:ph idx="1"/>
          </p:nvPr>
        </p:nvSpPr>
        <p:spPr>
          <a:xfrm>
            <a:off x="345989" y="1359244"/>
            <a:ext cx="11467070" cy="5115697"/>
          </a:xfrm>
        </p:spPr>
        <p:txBody>
          <a:bodyPr/>
          <a:lstStyle/>
          <a:p>
            <a:r>
              <a:rPr lang="en-US" dirty="0"/>
              <a:t>It has a time complexity of </a:t>
            </a:r>
            <a:r>
              <a:rPr lang="en-US" b="1" dirty="0"/>
              <a:t>O(d * (n + b))</a:t>
            </a:r>
            <a:r>
              <a:rPr lang="en-US" dirty="0"/>
              <a:t>, where d is the number of digits, n is the number of elements, and b is the base of the number system being used</a:t>
            </a:r>
            <a:r>
              <a:rPr lang="en-US" dirty="0" smtClean="0"/>
              <a:t>.</a:t>
            </a:r>
          </a:p>
          <a:p>
            <a:endParaRPr lang="en-US" dirty="0"/>
          </a:p>
          <a:p>
            <a:r>
              <a:rPr lang="en-US" dirty="0"/>
              <a:t>Radix sort also has a space complexity of </a:t>
            </a:r>
            <a:r>
              <a:rPr lang="en-US" b="1" dirty="0"/>
              <a:t>O(n + b),</a:t>
            </a:r>
            <a:r>
              <a:rPr lang="en-US" dirty="0"/>
              <a:t> where n is the number of elements and b is the base of the number system. </a:t>
            </a:r>
          </a:p>
        </p:txBody>
      </p:sp>
    </p:spTree>
    <p:extLst>
      <p:ext uri="{BB962C8B-B14F-4D97-AF65-F5344CB8AC3E}">
        <p14:creationId xmlns:p14="http://schemas.microsoft.com/office/powerpoint/2010/main" val="4027895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2C8AF5E-CDD2-9768-2EF8-3FF851BECD4F}"/>
              </a:ext>
            </a:extLst>
          </p:cNvPr>
          <p:cNvSpPr>
            <a:spLocks noGrp="1" noChangeArrowheads="1"/>
          </p:cNvSpPr>
          <p:nvPr/>
        </p:nvSpPr>
        <p:spPr bwMode="auto">
          <a:xfrm>
            <a:off x="684631" y="372269"/>
            <a:ext cx="941187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a:lstStyle>
          <a:p>
            <a:pPr algn="l" eaLnBrk="1" hangingPunct="1"/>
            <a:r>
              <a:rPr lang="en-US" altLang="en-US" dirty="0">
                <a:latin typeface="Tahoma" panose="020B0604030504040204" pitchFamily="34" charset="0"/>
              </a:rPr>
              <a:t>Bogo sort</a:t>
            </a:r>
          </a:p>
        </p:txBody>
      </p:sp>
      <p:sp>
        <p:nvSpPr>
          <p:cNvPr id="3" name="Rectangle 2">
            <a:extLst>
              <a:ext uri="{FF2B5EF4-FFF2-40B4-BE49-F238E27FC236}">
                <a16:creationId xmlns="" xmlns:a16="http://schemas.microsoft.com/office/drawing/2014/main" id="{C126CD16-EB84-5126-B8F1-7277E9948FBF}"/>
              </a:ext>
            </a:extLst>
          </p:cNvPr>
          <p:cNvSpPr>
            <a:spLocks noGrp="1" noChangeArrowheads="1"/>
          </p:cNvSpPr>
          <p:nvPr/>
        </p:nvSpPr>
        <p:spPr bwMode="auto">
          <a:xfrm>
            <a:off x="684630" y="1304131"/>
            <a:ext cx="986907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EB641B"/>
              </a:buClr>
              <a:buSzPct val="95000"/>
              <a:buFont typeface="Wingdings 2" panose="05020102010507070707" pitchFamily="18" charset="2"/>
              <a:buChar char=""/>
              <a:defRPr sz="2200" kern="1200">
                <a:solidFill>
                  <a:schemeClr val="tx1"/>
                </a:solidFill>
                <a:latin typeface="+mn-lt"/>
                <a:ea typeface="MS PGothic" panose="020B0600070205080204" pitchFamily="34" charset="-128"/>
                <a:cs typeface="ＭＳ Ｐゴシック" charset="0"/>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kern="1200">
                <a:solidFill>
                  <a:schemeClr val="tx1"/>
                </a:solidFill>
                <a:latin typeface="+mn-lt"/>
                <a:ea typeface="MS PGothic" panose="020B0600070205080204" pitchFamily="34" charset="-128"/>
                <a:cs typeface="+mn-cs"/>
              </a:defRPr>
            </a:lvl3pPr>
            <a:lvl4pPr marL="1187450" indent="-209550" algn="l" rtl="0" eaLnBrk="0" fontAlgn="base" hangingPunct="0">
              <a:spcBef>
                <a:spcPct val="20000"/>
              </a:spcBef>
              <a:spcAft>
                <a:spcPct val="0"/>
              </a:spcAft>
              <a:buClr>
                <a:srgbClr val="EB641B"/>
              </a:buClr>
              <a:buSzPct val="65000"/>
              <a:buFont typeface="Wingdings 2" panose="05020102010507070707" pitchFamily="18" charset="2"/>
              <a:buChar char=""/>
              <a:defRPr sz="1700" kern="1200">
                <a:solidFill>
                  <a:schemeClr val="tx1"/>
                </a:solidFill>
                <a:latin typeface="+mn-lt"/>
                <a:ea typeface="MS PGothic" panose="020B0600070205080204" pitchFamily="34" charset="-128"/>
                <a:cs typeface="+mn-cs"/>
              </a:defRPr>
            </a:lvl4pPr>
            <a:lvl5pPr marL="1462088" indent="-209550" algn="l" rtl="0" eaLnBrk="0" fontAlgn="base" hangingPunct="0">
              <a:spcBef>
                <a:spcPct val="20000"/>
              </a:spcBef>
              <a:spcAft>
                <a:spcPct val="0"/>
              </a:spcAft>
              <a:buClr>
                <a:srgbClr val="39639D"/>
              </a:buClr>
              <a:buSzPct val="65000"/>
              <a:buFont typeface="Wingdings 2" panose="05020102010507070707" pitchFamily="18" charset="2"/>
              <a:buChar char=""/>
              <a:defRPr sz="1700" kern="1200">
                <a:solidFill>
                  <a:schemeClr val="tx1"/>
                </a:solidFill>
                <a:latin typeface="+mn-lt"/>
                <a:ea typeface="MS PGothic" panose="020B0600070205080204" pitchFamily="34" charset="-128"/>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en-US" altLang="en-US" sz="2800" b="1" dirty="0" err="1">
                <a:latin typeface="Tahoma" panose="020B0604030504040204" pitchFamily="34" charset="0"/>
              </a:rPr>
              <a:t>bogo</a:t>
            </a:r>
            <a:r>
              <a:rPr lang="en-US" altLang="en-US" sz="2800" b="1" dirty="0">
                <a:latin typeface="Tahoma" panose="020B0604030504040204" pitchFamily="34" charset="0"/>
              </a:rPr>
              <a:t> sort</a:t>
            </a:r>
            <a:r>
              <a:rPr lang="en-US" altLang="en-US" sz="2800" dirty="0">
                <a:latin typeface="Tahoma" panose="020B0604030504040204" pitchFamily="34" charset="0"/>
              </a:rPr>
              <a:t>: Orders a list of values by repetitively shuffling them and checking if they are sorted.</a:t>
            </a:r>
          </a:p>
          <a:p>
            <a:pPr lvl="1" eaLnBrk="1" hangingPunct="1"/>
            <a:r>
              <a:rPr lang="en-US" altLang="en-US" sz="2800" dirty="0">
                <a:latin typeface="Tahoma" panose="020B0604030504040204" pitchFamily="34" charset="0"/>
              </a:rPr>
              <a:t>name comes from the word "bogus"</a:t>
            </a:r>
          </a:p>
          <a:p>
            <a:pPr lvl="1" eaLnBrk="1" hangingPunct="1">
              <a:buFontTx/>
              <a:buNone/>
            </a:pPr>
            <a:endParaRPr lang="en-US" altLang="en-US" sz="1000" dirty="0">
              <a:latin typeface="Tahoma" panose="020B0604030504040204" pitchFamily="34" charset="0"/>
            </a:endParaRPr>
          </a:p>
          <a:p>
            <a:pPr lvl="1" eaLnBrk="1" hangingPunct="1">
              <a:buFontTx/>
              <a:buNone/>
            </a:pPr>
            <a:r>
              <a:rPr lang="en-US" altLang="en-US" sz="2800" dirty="0">
                <a:latin typeface="Tahoma" panose="020B0604030504040204" pitchFamily="34" charset="0"/>
              </a:rPr>
              <a:t>The algorithm:</a:t>
            </a:r>
          </a:p>
          <a:p>
            <a:pPr lvl="1" eaLnBrk="1" hangingPunct="1"/>
            <a:r>
              <a:rPr lang="en-US" altLang="en-US" sz="2800" dirty="0">
                <a:latin typeface="Tahoma" panose="020B0604030504040204" pitchFamily="34" charset="0"/>
              </a:rPr>
              <a:t>Scan the list, seeing if it is sorted.  If so, stop.</a:t>
            </a:r>
          </a:p>
          <a:p>
            <a:pPr lvl="1" eaLnBrk="1" hangingPunct="1"/>
            <a:r>
              <a:rPr lang="en-US" altLang="en-US" sz="2800" dirty="0">
                <a:latin typeface="Tahoma" panose="020B0604030504040204" pitchFamily="34" charset="0"/>
              </a:rPr>
              <a:t>Else, shuffle the values in the list and repeat.</a:t>
            </a:r>
          </a:p>
          <a:p>
            <a:pPr lvl="1" eaLnBrk="1" hangingPunct="1"/>
            <a:endParaRPr lang="en-US" altLang="en-US" sz="2800" dirty="0">
              <a:latin typeface="Tahoma" panose="020B0604030504040204" pitchFamily="34" charset="0"/>
            </a:endParaRPr>
          </a:p>
          <a:p>
            <a:pPr eaLnBrk="1" hangingPunct="1"/>
            <a:r>
              <a:rPr lang="en-US" altLang="en-US" sz="2800" dirty="0">
                <a:latin typeface="Tahoma" panose="020B0604030504040204" pitchFamily="34" charset="0"/>
              </a:rPr>
              <a:t>This sorting algorithm (obviously) has terrible performance</a:t>
            </a:r>
            <a:r>
              <a:rPr lang="en-US" altLang="en-US" sz="2800" dirty="0" smtClean="0">
                <a:latin typeface="Tahoma" panose="020B0604030504040204" pitchFamily="34" charset="0"/>
              </a:rPr>
              <a:t>!</a:t>
            </a:r>
            <a:endParaRPr lang="en-US" altLang="en-US" sz="2800" dirty="0">
              <a:latin typeface="Tahoma" panose="020B0604030504040204" pitchFamily="34" charset="0"/>
            </a:endParaRPr>
          </a:p>
        </p:txBody>
      </p:sp>
    </p:spTree>
    <p:extLst>
      <p:ext uri="{BB962C8B-B14F-4D97-AF65-F5344CB8AC3E}">
        <p14:creationId xmlns:p14="http://schemas.microsoft.com/office/powerpoint/2010/main" val="26270603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2D24-6B13-4D81-D916-9CD95DD92DD5}"/>
              </a:ext>
            </a:extLst>
          </p:cNvPr>
          <p:cNvSpPr>
            <a:spLocks noGrp="1"/>
          </p:cNvSpPr>
          <p:nvPr>
            <p:ph type="ctrTitle"/>
          </p:nvPr>
        </p:nvSpPr>
        <p:spPr/>
        <p:txBody>
          <a:bodyPr/>
          <a:lstStyle/>
          <a:p>
            <a:pPr algn="l"/>
            <a:r>
              <a:rPr lang="en-US" dirty="0">
                <a:solidFill>
                  <a:srgbClr val="00B050"/>
                </a:solidFill>
              </a:rPr>
              <a:t>Sorting Algorithms</a:t>
            </a:r>
          </a:p>
        </p:txBody>
      </p:sp>
      <p:sp>
        <p:nvSpPr>
          <p:cNvPr id="3" name="Subtitle 2">
            <a:extLst>
              <a:ext uri="{FF2B5EF4-FFF2-40B4-BE49-F238E27FC236}">
                <a16:creationId xmlns="" xmlns:a16="http://schemas.microsoft.com/office/drawing/2014/main" id="{9EAD19A7-D9E8-E664-02C4-574C9F36DAD6}"/>
              </a:ext>
            </a:extLst>
          </p:cNvPr>
          <p:cNvSpPr>
            <a:spLocks noGrp="1"/>
          </p:cNvSpPr>
          <p:nvPr>
            <p:ph type="subTitle" idx="1"/>
          </p:nvPr>
        </p:nvSpPr>
        <p:spPr/>
        <p:txBody>
          <a:bodyPr/>
          <a:lstStyle/>
          <a:p>
            <a:pPr algn="l"/>
            <a:r>
              <a:rPr lang="en-US" dirty="0" smtClean="0">
                <a:solidFill>
                  <a:schemeClr val="accent1"/>
                </a:solidFill>
              </a:rPr>
              <a:t>Bucket </a:t>
            </a:r>
            <a:r>
              <a:rPr lang="en-US" dirty="0">
                <a:solidFill>
                  <a:schemeClr val="accent1"/>
                </a:solidFill>
              </a:rPr>
              <a:t>Sort</a:t>
            </a:r>
          </a:p>
        </p:txBody>
      </p:sp>
    </p:spTree>
    <p:extLst>
      <p:ext uri="{BB962C8B-B14F-4D97-AF65-F5344CB8AC3E}">
        <p14:creationId xmlns:p14="http://schemas.microsoft.com/office/powerpoint/2010/main" val="3238825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normAutofit/>
          </a:bodyPr>
          <a:lstStyle/>
          <a:p>
            <a:r>
              <a:rPr lang="en-US" b="1" dirty="0"/>
              <a:t>Bucket Sort </a:t>
            </a:r>
            <a:r>
              <a:rPr lang="en-US" b="1" dirty="0" smtClean="0"/>
              <a:t>Algorithm</a:t>
            </a:r>
            <a:endParaRPr lang="en-US" dirty="0">
              <a:solidFill>
                <a:schemeClr val="accent1"/>
              </a:solidFill>
            </a:endParaRPr>
          </a:p>
        </p:txBody>
      </p:sp>
      <p:sp>
        <p:nvSpPr>
          <p:cNvPr id="3" name="Content Placeholder 2"/>
          <p:cNvSpPr>
            <a:spLocks noGrp="1"/>
          </p:cNvSpPr>
          <p:nvPr>
            <p:ph idx="1"/>
          </p:nvPr>
        </p:nvSpPr>
        <p:spPr>
          <a:xfrm>
            <a:off x="345989" y="1359244"/>
            <a:ext cx="11467070" cy="5115697"/>
          </a:xfrm>
        </p:spPr>
        <p:txBody>
          <a:bodyPr/>
          <a:lstStyle/>
          <a:p>
            <a:r>
              <a:rPr lang="en-US" dirty="0"/>
              <a:t>Bucket Sort </a:t>
            </a:r>
            <a:r>
              <a:rPr lang="en-US" dirty="0" smtClean="0"/>
              <a:t>divides </a:t>
            </a:r>
            <a:r>
              <a:rPr lang="en-US" dirty="0"/>
              <a:t>the unsorted array elements into several groups called buckets. Each bucket is then sorted by using any of the suitable </a:t>
            </a:r>
            <a:r>
              <a:rPr lang="en-US" dirty="0">
                <a:hlinkClick r:id="rId2" tooltip="Sorting Algorithm"/>
              </a:rPr>
              <a:t>sorting </a:t>
            </a:r>
            <a:r>
              <a:rPr lang="en-US" dirty="0" smtClean="0">
                <a:hlinkClick r:id="rId2" tooltip="Sorting Algorithm"/>
              </a:rPr>
              <a:t>algorithms</a:t>
            </a:r>
            <a:r>
              <a:rPr lang="en-US" dirty="0" smtClean="0"/>
              <a:t>.</a:t>
            </a:r>
          </a:p>
          <a:p>
            <a:endParaRPr lang="en-US" dirty="0"/>
          </a:p>
          <a:p>
            <a:r>
              <a:rPr lang="en-US" dirty="0"/>
              <a:t>Finally, the sorted buckets are combined to form a final sorted array.</a:t>
            </a:r>
          </a:p>
          <a:p>
            <a:pPr marL="0" indent="0">
              <a:buNone/>
            </a:pPr>
            <a:endParaRPr lang="en-US" b="1" dirty="0" smtClean="0"/>
          </a:p>
          <a:p>
            <a:pPr marL="0" indent="0">
              <a:buNone/>
            </a:pPr>
            <a:r>
              <a:rPr lang="en-US" b="1" dirty="0" smtClean="0"/>
              <a:t>Scatter </a:t>
            </a:r>
            <a:r>
              <a:rPr lang="en-US" b="1" dirty="0"/>
              <a:t>Gather Approach</a:t>
            </a:r>
            <a:endParaRPr lang="en-US" dirty="0"/>
          </a:p>
          <a:p>
            <a:pPr lvl="1"/>
            <a:r>
              <a:rPr lang="en-US" dirty="0" smtClean="0"/>
              <a:t>Here</a:t>
            </a:r>
            <a:r>
              <a:rPr lang="en-US" dirty="0"/>
              <a:t>, elements are first scattered into buckets </a:t>
            </a:r>
            <a:endParaRPr lang="en-US" dirty="0" smtClean="0"/>
          </a:p>
          <a:p>
            <a:pPr lvl="1"/>
            <a:r>
              <a:rPr lang="en-US" dirty="0" smtClean="0"/>
              <a:t>then </a:t>
            </a:r>
            <a:r>
              <a:rPr lang="en-US" dirty="0"/>
              <a:t>the elements in each bucket are sorted. </a:t>
            </a:r>
            <a:endParaRPr lang="en-US" dirty="0" smtClean="0"/>
          </a:p>
          <a:p>
            <a:pPr lvl="1"/>
            <a:r>
              <a:rPr lang="en-US" dirty="0" smtClean="0"/>
              <a:t>Finally</a:t>
            </a:r>
            <a:r>
              <a:rPr lang="en-US" dirty="0"/>
              <a:t>, the elements are gathered in order</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2951041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normAutofit/>
          </a:bodyPr>
          <a:lstStyle/>
          <a:p>
            <a:r>
              <a:rPr lang="en-US" b="1" dirty="0"/>
              <a:t>Bucket Sort </a:t>
            </a:r>
            <a:r>
              <a:rPr lang="en-US" b="1" dirty="0" smtClean="0"/>
              <a:t>Algorithm</a:t>
            </a:r>
            <a:endParaRPr lang="en-US" dirty="0">
              <a:solidFill>
                <a:schemeClr val="accent1"/>
              </a:solidFill>
            </a:endParaRPr>
          </a:p>
        </p:txBody>
      </p:sp>
      <p:sp>
        <p:nvSpPr>
          <p:cNvPr id="3" name="Content Placeholder 2"/>
          <p:cNvSpPr>
            <a:spLocks noGrp="1"/>
          </p:cNvSpPr>
          <p:nvPr>
            <p:ph idx="1"/>
          </p:nvPr>
        </p:nvSpPr>
        <p:spPr>
          <a:xfrm>
            <a:off x="345989" y="1359244"/>
            <a:ext cx="11467070" cy="5115697"/>
          </a:xfrm>
        </p:spPr>
        <p:txBody>
          <a:bodyPr/>
          <a:lstStyle/>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45989" y="1359244"/>
            <a:ext cx="11467070" cy="5498756"/>
          </a:xfrm>
          <a:prstGeom prst="rect">
            <a:avLst/>
          </a:prstGeom>
        </p:spPr>
      </p:pic>
    </p:spTree>
    <p:extLst>
      <p:ext uri="{BB962C8B-B14F-4D97-AF65-F5344CB8AC3E}">
        <p14:creationId xmlns:p14="http://schemas.microsoft.com/office/powerpoint/2010/main" val="15093314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normAutofit/>
          </a:bodyPr>
          <a:lstStyle/>
          <a:p>
            <a:r>
              <a:rPr lang="en-US" b="1" dirty="0"/>
              <a:t>Working of Bucket Sort</a:t>
            </a:r>
          </a:p>
        </p:txBody>
      </p:sp>
      <p:sp>
        <p:nvSpPr>
          <p:cNvPr id="3" name="Content Placeholder 2"/>
          <p:cNvSpPr>
            <a:spLocks noGrp="1"/>
          </p:cNvSpPr>
          <p:nvPr>
            <p:ph idx="1"/>
          </p:nvPr>
        </p:nvSpPr>
        <p:spPr>
          <a:xfrm>
            <a:off x="345989" y="1359244"/>
            <a:ext cx="11467070" cy="5115697"/>
          </a:xfrm>
        </p:spPr>
        <p:txBody>
          <a:bodyPr>
            <a:normAutofit/>
          </a:bodyPr>
          <a:lstStyle/>
          <a:p>
            <a:r>
              <a:rPr lang="en-US" dirty="0" smtClean="0">
                <a:solidFill>
                  <a:srgbClr val="FF0000"/>
                </a:solidFill>
              </a:rPr>
              <a:t>Suppose</a:t>
            </a:r>
            <a:r>
              <a:rPr lang="en-US" dirty="0">
                <a:solidFill>
                  <a:srgbClr val="FF0000"/>
                </a:solidFill>
              </a:rPr>
              <a:t>, the input array is</a:t>
            </a:r>
            <a:r>
              <a:rPr lang="en-US" dirty="0" smtClean="0">
                <a:solidFill>
                  <a:srgbClr val="FF0000"/>
                </a:solidFill>
              </a:rPr>
              <a:t>:</a:t>
            </a:r>
          </a:p>
          <a:p>
            <a:pPr marL="0" indent="0">
              <a:buNone/>
            </a:pPr>
            <a:endParaRPr lang="en-US" dirty="0" smtClean="0"/>
          </a:p>
          <a:p>
            <a:pPr marL="0" indent="0">
              <a:buNone/>
            </a:pPr>
            <a:r>
              <a:rPr lang="en-US" dirty="0"/>
              <a:t>	</a:t>
            </a:r>
            <a:r>
              <a:rPr lang="en-US" dirty="0" smtClean="0"/>
              <a:t>				Input </a:t>
            </a:r>
            <a:r>
              <a:rPr lang="en-US" dirty="0"/>
              <a:t>array</a:t>
            </a:r>
          </a:p>
          <a:p>
            <a:endParaRPr lang="en-US" dirty="0"/>
          </a:p>
          <a:p>
            <a:r>
              <a:rPr lang="en-US" dirty="0"/>
              <a:t>Create an array of size 10. Each slot of this array is used as a bucket for storing elements.</a:t>
            </a:r>
          </a:p>
          <a:p>
            <a:endParaRPr lang="en-US" dirty="0" smtClean="0"/>
          </a:p>
          <a:p>
            <a:pPr marL="0" indent="0">
              <a:buNone/>
            </a:pPr>
            <a:r>
              <a:rPr lang="en-US" dirty="0" smtClean="0"/>
              <a:t>			Array </a:t>
            </a:r>
            <a:r>
              <a:rPr lang="en-US" dirty="0"/>
              <a:t>in which each position is a bucket</a:t>
            </a:r>
          </a:p>
          <a:p>
            <a:endParaRPr lang="en-US" dirty="0"/>
          </a:p>
        </p:txBody>
      </p:sp>
      <p:pic>
        <p:nvPicPr>
          <p:cNvPr id="5" name="Picture 4"/>
          <p:cNvPicPr>
            <a:picLocks noChangeAspect="1"/>
          </p:cNvPicPr>
          <p:nvPr/>
        </p:nvPicPr>
        <p:blipFill>
          <a:blip r:embed="rId2"/>
          <a:stretch>
            <a:fillRect/>
          </a:stretch>
        </p:blipFill>
        <p:spPr>
          <a:xfrm>
            <a:off x="944004" y="1516065"/>
            <a:ext cx="9677400" cy="1087909"/>
          </a:xfrm>
          <a:prstGeom prst="rect">
            <a:avLst/>
          </a:prstGeom>
        </p:spPr>
      </p:pic>
      <p:pic>
        <p:nvPicPr>
          <p:cNvPr id="6" name="Picture 5"/>
          <p:cNvPicPr>
            <a:picLocks noChangeAspect="1"/>
          </p:cNvPicPr>
          <p:nvPr/>
        </p:nvPicPr>
        <p:blipFill>
          <a:blip r:embed="rId3"/>
          <a:stretch>
            <a:fillRect/>
          </a:stretch>
        </p:blipFill>
        <p:spPr>
          <a:xfrm>
            <a:off x="345989" y="3820518"/>
            <a:ext cx="10873431" cy="1470454"/>
          </a:xfrm>
          <a:prstGeom prst="rect">
            <a:avLst/>
          </a:prstGeom>
        </p:spPr>
      </p:pic>
    </p:spTree>
    <p:extLst>
      <p:ext uri="{BB962C8B-B14F-4D97-AF65-F5344CB8AC3E}">
        <p14:creationId xmlns:p14="http://schemas.microsoft.com/office/powerpoint/2010/main" val="8929455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normAutofit/>
          </a:bodyPr>
          <a:lstStyle/>
          <a:p>
            <a:r>
              <a:rPr lang="en-US" b="1" dirty="0"/>
              <a:t>Working of Bucket Sort</a:t>
            </a:r>
          </a:p>
        </p:txBody>
      </p:sp>
      <p:sp>
        <p:nvSpPr>
          <p:cNvPr id="3" name="Content Placeholder 2"/>
          <p:cNvSpPr>
            <a:spLocks noGrp="1"/>
          </p:cNvSpPr>
          <p:nvPr>
            <p:ph idx="1"/>
          </p:nvPr>
        </p:nvSpPr>
        <p:spPr>
          <a:xfrm>
            <a:off x="345989" y="1359244"/>
            <a:ext cx="11467070" cy="5115697"/>
          </a:xfrm>
        </p:spPr>
        <p:txBody>
          <a:bodyPr>
            <a:normAutofit/>
          </a:bodyPr>
          <a:lstStyle/>
          <a:p>
            <a:r>
              <a:rPr lang="en-US" dirty="0">
                <a:solidFill>
                  <a:srgbClr val="FF0000"/>
                </a:solidFill>
              </a:rPr>
              <a:t>Insert elements into the buckets from the array. The elements are inserted according to the range of the bucket.</a:t>
            </a:r>
          </a:p>
          <a:p>
            <a:endParaRPr lang="en-US" dirty="0"/>
          </a:p>
          <a:p>
            <a:r>
              <a:rPr lang="en-US" dirty="0"/>
              <a:t>In our example code, we have buckets each of ranges from 0 to 1, 1 to 2, 2 to 3,...... (n-1) to n.</a:t>
            </a:r>
          </a:p>
          <a:p>
            <a:r>
              <a:rPr lang="en-US" dirty="0"/>
              <a:t>Suppose, an input element is .23 is taken. It is multiplied by size = 10 (</a:t>
            </a:r>
            <a:r>
              <a:rPr lang="en-US" dirty="0" err="1"/>
              <a:t>ie</a:t>
            </a:r>
            <a:r>
              <a:rPr lang="en-US" dirty="0"/>
              <a:t>. .23*10=2.3). Then, it is converted into an integer (</a:t>
            </a:r>
            <a:r>
              <a:rPr lang="en-US" dirty="0" err="1"/>
              <a:t>ie</a:t>
            </a:r>
            <a:r>
              <a:rPr lang="en-US" dirty="0"/>
              <a:t>. 2.3≈2). Finally, .23 is inserted into bucket-2.</a:t>
            </a:r>
          </a:p>
        </p:txBody>
      </p:sp>
    </p:spTree>
    <p:extLst>
      <p:ext uri="{BB962C8B-B14F-4D97-AF65-F5344CB8AC3E}">
        <p14:creationId xmlns:p14="http://schemas.microsoft.com/office/powerpoint/2010/main" val="21550918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normAutofit/>
          </a:bodyPr>
          <a:lstStyle/>
          <a:p>
            <a:r>
              <a:rPr lang="en-US" b="1" dirty="0"/>
              <a:t>Working of Bucket Sort</a:t>
            </a:r>
          </a:p>
        </p:txBody>
      </p:sp>
      <p:sp>
        <p:nvSpPr>
          <p:cNvPr id="3" name="Content Placeholder 2"/>
          <p:cNvSpPr>
            <a:spLocks noGrp="1"/>
          </p:cNvSpPr>
          <p:nvPr>
            <p:ph idx="1"/>
          </p:nvPr>
        </p:nvSpPr>
        <p:spPr>
          <a:xfrm>
            <a:off x="345989" y="1359244"/>
            <a:ext cx="11467070" cy="5115697"/>
          </a:xfrm>
        </p:spPr>
        <p:txBody>
          <a:bodyPr>
            <a:normAutofit/>
          </a:bodyPr>
          <a:lstStyle/>
          <a:p>
            <a:r>
              <a:rPr lang="en-US" dirty="0"/>
              <a:t/>
            </a:r>
            <a:br>
              <a:rPr lang="en-US" dirty="0"/>
            </a:br>
            <a:endParaRPr lang="en-US" dirty="0" smtClean="0"/>
          </a:p>
          <a:p>
            <a:endParaRPr lang="en-US" dirty="0"/>
          </a:p>
          <a:p>
            <a:endParaRPr lang="en-US" dirty="0" smtClean="0"/>
          </a:p>
          <a:p>
            <a:endParaRPr lang="en-US" dirty="0"/>
          </a:p>
          <a:p>
            <a:endParaRPr lang="en-US" dirty="0" smtClean="0"/>
          </a:p>
          <a:p>
            <a:r>
              <a:rPr lang="en-US" dirty="0" smtClean="0"/>
              <a:t>Similarly</a:t>
            </a:r>
            <a:r>
              <a:rPr lang="en-US" dirty="0"/>
              <a:t>, .25 is also inserted into the same bucket. </a:t>
            </a:r>
            <a:r>
              <a:rPr lang="en-US" dirty="0" err="1"/>
              <a:t>Everytime</a:t>
            </a:r>
            <a:r>
              <a:rPr lang="en-US" dirty="0"/>
              <a:t>, the floor value of the floating point number is taken.</a:t>
            </a:r>
          </a:p>
        </p:txBody>
      </p:sp>
      <p:pic>
        <p:nvPicPr>
          <p:cNvPr id="4" name="Picture 3"/>
          <p:cNvPicPr>
            <a:picLocks noChangeAspect="1"/>
          </p:cNvPicPr>
          <p:nvPr/>
        </p:nvPicPr>
        <p:blipFill>
          <a:blip r:embed="rId2"/>
          <a:stretch>
            <a:fillRect/>
          </a:stretch>
        </p:blipFill>
        <p:spPr>
          <a:xfrm>
            <a:off x="345989" y="1371601"/>
            <a:ext cx="11467070" cy="2545491"/>
          </a:xfrm>
          <a:prstGeom prst="rect">
            <a:avLst/>
          </a:prstGeom>
        </p:spPr>
      </p:pic>
    </p:spTree>
    <p:extLst>
      <p:ext uri="{BB962C8B-B14F-4D97-AF65-F5344CB8AC3E}">
        <p14:creationId xmlns:p14="http://schemas.microsoft.com/office/powerpoint/2010/main" val="15786746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normAutofit/>
          </a:bodyPr>
          <a:lstStyle/>
          <a:p>
            <a:r>
              <a:rPr lang="en-US" b="1" dirty="0"/>
              <a:t>Working of Bucket Sort</a:t>
            </a:r>
          </a:p>
        </p:txBody>
      </p:sp>
      <p:sp>
        <p:nvSpPr>
          <p:cNvPr id="3" name="Content Placeholder 2"/>
          <p:cNvSpPr>
            <a:spLocks noGrp="1"/>
          </p:cNvSpPr>
          <p:nvPr>
            <p:ph idx="1"/>
          </p:nvPr>
        </p:nvSpPr>
        <p:spPr>
          <a:xfrm>
            <a:off x="345989" y="1359244"/>
            <a:ext cx="11467070" cy="5115697"/>
          </a:xfrm>
        </p:spPr>
        <p:txBody>
          <a:bodyPr>
            <a:normAutofit/>
          </a:bodyPr>
          <a:lstStyle/>
          <a:p>
            <a:r>
              <a:rPr lang="en-US" b="1" dirty="0"/>
              <a:t>If we take integer numbers as input, we have to divide it by the interval (10 here) to get the floor value.</a:t>
            </a:r>
            <a:r>
              <a:rPr lang="en-US" dirty="0"/>
              <a:t/>
            </a:r>
            <a:br>
              <a:rPr lang="en-US" dirty="0"/>
            </a:br>
            <a:r>
              <a:rPr lang="en-US" dirty="0"/>
              <a:t/>
            </a:r>
            <a:br>
              <a:rPr lang="en-US" dirty="0"/>
            </a:br>
            <a:r>
              <a:rPr lang="en-US" dirty="0"/>
              <a:t>Similarly, other elements are inserted into their respective buckets.</a:t>
            </a:r>
            <a:br>
              <a:rPr lang="en-US" dirty="0"/>
            </a:br>
            <a:endParaRPr lang="en-US" dirty="0" smtClean="0"/>
          </a:p>
          <a:p>
            <a:endParaRPr lang="en-US" dirty="0"/>
          </a:p>
          <a:p>
            <a:pPr marL="0" indent="0">
              <a:buNone/>
            </a:pPr>
            <a:r>
              <a:rPr lang="en-US" dirty="0"/>
              <a:t> </a:t>
            </a:r>
            <a:r>
              <a:rPr lang="en-US" dirty="0" smtClean="0"/>
              <a:t>                    </a:t>
            </a:r>
          </a:p>
          <a:p>
            <a:pPr marL="0" indent="0">
              <a:buNone/>
            </a:pPr>
            <a:r>
              <a:rPr lang="en-US" dirty="0"/>
              <a:t> </a:t>
            </a:r>
            <a:r>
              <a:rPr lang="en-US" dirty="0" smtClean="0"/>
              <a:t>                   Insert </a:t>
            </a:r>
            <a:r>
              <a:rPr lang="en-US" dirty="0"/>
              <a:t>all the elements into the buckets from the array</a:t>
            </a:r>
          </a:p>
          <a:p>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345989" y="2793142"/>
            <a:ext cx="11467070" cy="1581150"/>
          </a:xfrm>
          <a:prstGeom prst="rect">
            <a:avLst/>
          </a:prstGeom>
        </p:spPr>
      </p:pic>
    </p:spTree>
    <p:extLst>
      <p:ext uri="{BB962C8B-B14F-4D97-AF65-F5344CB8AC3E}">
        <p14:creationId xmlns:p14="http://schemas.microsoft.com/office/powerpoint/2010/main" val="15175812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normAutofit/>
          </a:bodyPr>
          <a:lstStyle/>
          <a:p>
            <a:r>
              <a:rPr lang="en-US" b="1" dirty="0"/>
              <a:t>Working of Bucket Sort</a:t>
            </a:r>
          </a:p>
        </p:txBody>
      </p:sp>
      <p:sp>
        <p:nvSpPr>
          <p:cNvPr id="3" name="Content Placeholder 2"/>
          <p:cNvSpPr>
            <a:spLocks noGrp="1"/>
          </p:cNvSpPr>
          <p:nvPr>
            <p:ph idx="1"/>
          </p:nvPr>
        </p:nvSpPr>
        <p:spPr>
          <a:xfrm>
            <a:off x="345989" y="1359244"/>
            <a:ext cx="11467070" cy="5115697"/>
          </a:xfrm>
        </p:spPr>
        <p:txBody>
          <a:bodyPr>
            <a:normAutofit/>
          </a:bodyPr>
          <a:lstStyle/>
          <a:p>
            <a:r>
              <a:rPr lang="en-US" dirty="0" smtClean="0">
                <a:solidFill>
                  <a:srgbClr val="FF0000"/>
                </a:solidFill>
              </a:rPr>
              <a:t>The </a:t>
            </a:r>
            <a:r>
              <a:rPr lang="en-US" dirty="0">
                <a:solidFill>
                  <a:srgbClr val="FF0000"/>
                </a:solidFill>
              </a:rPr>
              <a:t>elements of each bucket are sorted using any of the stable sorting algorithms. Here, we have used quicksort (inbuilt function</a:t>
            </a:r>
            <a:r>
              <a:rPr lang="en-US" dirty="0" smtClean="0">
                <a:solidFill>
                  <a:srgbClr val="FF0000"/>
                </a:solidFill>
              </a:rPr>
              <a:t>).</a:t>
            </a:r>
          </a:p>
          <a:p>
            <a:endParaRPr lang="en-US" dirty="0"/>
          </a:p>
          <a:p>
            <a:endParaRPr lang="en-US" dirty="0" smtClean="0"/>
          </a:p>
          <a:p>
            <a:endParaRPr lang="en-US" dirty="0"/>
          </a:p>
          <a:p>
            <a:endParaRPr lang="en-US" dirty="0" smtClean="0"/>
          </a:p>
          <a:p>
            <a:pPr marL="0" indent="0" algn="ctr">
              <a:buNone/>
            </a:pPr>
            <a:r>
              <a:rPr lang="en-US" dirty="0" smtClean="0"/>
              <a:t>Sort </a:t>
            </a:r>
            <a:r>
              <a:rPr lang="en-US" dirty="0"/>
              <a:t>the elements in each bucket</a:t>
            </a:r>
            <a:endParaRPr lang="en-US" dirty="0" smtClean="0"/>
          </a:p>
          <a:p>
            <a:endParaRPr lang="en-US" dirty="0"/>
          </a:p>
        </p:txBody>
      </p:sp>
      <p:pic>
        <p:nvPicPr>
          <p:cNvPr id="4" name="Picture 3"/>
          <p:cNvPicPr>
            <a:picLocks noChangeAspect="1"/>
          </p:cNvPicPr>
          <p:nvPr/>
        </p:nvPicPr>
        <p:blipFill>
          <a:blip r:embed="rId2"/>
          <a:stretch>
            <a:fillRect/>
          </a:stretch>
        </p:blipFill>
        <p:spPr>
          <a:xfrm>
            <a:off x="345989" y="2353362"/>
            <a:ext cx="11467070" cy="2247900"/>
          </a:xfrm>
          <a:prstGeom prst="rect">
            <a:avLst/>
          </a:prstGeom>
        </p:spPr>
      </p:pic>
    </p:spTree>
    <p:extLst>
      <p:ext uri="{BB962C8B-B14F-4D97-AF65-F5344CB8AC3E}">
        <p14:creationId xmlns:p14="http://schemas.microsoft.com/office/powerpoint/2010/main" val="16511880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normAutofit/>
          </a:bodyPr>
          <a:lstStyle/>
          <a:p>
            <a:r>
              <a:rPr lang="en-US" b="1" dirty="0"/>
              <a:t>Working of Bucket Sort</a:t>
            </a:r>
          </a:p>
        </p:txBody>
      </p:sp>
      <p:sp>
        <p:nvSpPr>
          <p:cNvPr id="3" name="Content Placeholder 2"/>
          <p:cNvSpPr>
            <a:spLocks noGrp="1"/>
          </p:cNvSpPr>
          <p:nvPr>
            <p:ph idx="1"/>
          </p:nvPr>
        </p:nvSpPr>
        <p:spPr>
          <a:xfrm>
            <a:off x="345989" y="1359244"/>
            <a:ext cx="11467070" cy="5115697"/>
          </a:xfrm>
        </p:spPr>
        <p:txBody>
          <a:bodyPr>
            <a:normAutofit/>
          </a:bodyPr>
          <a:lstStyle/>
          <a:p>
            <a:r>
              <a:rPr lang="en-US" dirty="0">
                <a:solidFill>
                  <a:srgbClr val="FF0000"/>
                </a:solidFill>
              </a:rPr>
              <a:t>The elements from each bucket are gathered.</a:t>
            </a:r>
          </a:p>
          <a:p>
            <a:r>
              <a:rPr lang="en-US" dirty="0" smtClean="0"/>
              <a:t>It </a:t>
            </a:r>
            <a:r>
              <a:rPr lang="en-US" dirty="0"/>
              <a:t>is done by iterating through the bucket and inserting an individual element into the original array in each cycle. The element from the bucket is erased once it is copied into the original array</a:t>
            </a:r>
            <a:r>
              <a:rPr lang="en-US" dirty="0" smtClean="0"/>
              <a:t>.</a:t>
            </a:r>
          </a:p>
          <a:p>
            <a:endParaRPr lang="en-US" dirty="0"/>
          </a:p>
          <a:p>
            <a:endParaRPr lang="en-US" dirty="0" smtClean="0"/>
          </a:p>
          <a:p>
            <a:endParaRPr lang="en-US" dirty="0"/>
          </a:p>
          <a:p>
            <a:endParaRPr lang="en-US" dirty="0" smtClean="0"/>
          </a:p>
          <a:p>
            <a:pPr marL="0" indent="0" algn="ctr">
              <a:buNone/>
            </a:pPr>
            <a:r>
              <a:rPr lang="en-US" dirty="0"/>
              <a:t>Gather elements from each </a:t>
            </a:r>
            <a:r>
              <a:rPr lang="en-US" dirty="0" smtClean="0"/>
              <a:t>bucket</a:t>
            </a: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741404" y="3181866"/>
            <a:ext cx="10404391" cy="2014151"/>
          </a:xfrm>
          <a:prstGeom prst="rect">
            <a:avLst/>
          </a:prstGeom>
        </p:spPr>
      </p:pic>
    </p:spTree>
    <p:extLst>
      <p:ext uri="{BB962C8B-B14F-4D97-AF65-F5344CB8AC3E}">
        <p14:creationId xmlns:p14="http://schemas.microsoft.com/office/powerpoint/2010/main" val="14200873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9" y="365126"/>
            <a:ext cx="11467070" cy="994118"/>
          </a:xfrm>
        </p:spPr>
        <p:txBody>
          <a:bodyPr>
            <a:normAutofit/>
          </a:bodyPr>
          <a:lstStyle/>
          <a:p>
            <a:r>
              <a:rPr lang="en-US" b="1" dirty="0"/>
              <a:t>Bucket Sort </a:t>
            </a:r>
            <a:r>
              <a:rPr lang="en-US" b="1" dirty="0" smtClean="0"/>
              <a:t>Complexity</a:t>
            </a:r>
            <a:endParaRPr lang="en-US" b="1" dirty="0"/>
          </a:p>
        </p:txBody>
      </p:sp>
      <p:sp>
        <p:nvSpPr>
          <p:cNvPr id="3" name="Content Placeholder 2"/>
          <p:cNvSpPr>
            <a:spLocks noGrp="1"/>
          </p:cNvSpPr>
          <p:nvPr>
            <p:ph idx="1"/>
          </p:nvPr>
        </p:nvSpPr>
        <p:spPr>
          <a:xfrm>
            <a:off x="345989" y="1359244"/>
            <a:ext cx="11467070" cy="5115697"/>
          </a:xfrm>
        </p:spPr>
        <p:txBody>
          <a:bodyPr>
            <a:normAutofit/>
          </a:bodyPr>
          <a:lstStyle/>
          <a:p>
            <a:r>
              <a:rPr lang="pt-BR" sz="4000" dirty="0" smtClean="0"/>
              <a:t>Time </a:t>
            </a:r>
            <a:r>
              <a:rPr lang="pt-BR" sz="4000" dirty="0"/>
              <a:t>Complexity	 </a:t>
            </a:r>
          </a:p>
          <a:p>
            <a:pPr lvl="1"/>
            <a:r>
              <a:rPr lang="pt-BR" sz="3600" dirty="0"/>
              <a:t>Best	O(n+k)</a:t>
            </a:r>
          </a:p>
          <a:p>
            <a:pPr lvl="1"/>
            <a:r>
              <a:rPr lang="pt-BR" sz="3600" dirty="0"/>
              <a:t>Worst	O(n</a:t>
            </a:r>
            <a:r>
              <a:rPr lang="pt-BR" sz="3600" baseline="30000" dirty="0"/>
              <a:t>2</a:t>
            </a:r>
            <a:r>
              <a:rPr lang="pt-BR" sz="3600" dirty="0"/>
              <a:t>)</a:t>
            </a:r>
          </a:p>
          <a:p>
            <a:pPr lvl="1"/>
            <a:r>
              <a:rPr lang="pt-BR" sz="3600" dirty="0"/>
              <a:t>Average	O(n</a:t>
            </a:r>
            <a:r>
              <a:rPr lang="pt-BR" sz="3600" dirty="0" smtClean="0"/>
              <a:t>)</a:t>
            </a:r>
          </a:p>
          <a:p>
            <a:r>
              <a:rPr lang="pt-BR" sz="4000" dirty="0" smtClean="0"/>
              <a:t>Space </a:t>
            </a:r>
            <a:r>
              <a:rPr lang="pt-BR" sz="4000" dirty="0"/>
              <a:t>Complexity	O(n+k)</a:t>
            </a:r>
            <a:endParaRPr lang="en-US" sz="4000" dirty="0"/>
          </a:p>
        </p:txBody>
      </p:sp>
    </p:spTree>
    <p:extLst>
      <p:ext uri="{BB962C8B-B14F-4D97-AF65-F5344CB8AC3E}">
        <p14:creationId xmlns:p14="http://schemas.microsoft.com/office/powerpoint/2010/main" val="735515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2C8AF5E-CDD2-9768-2EF8-3FF851BECD4F}"/>
              </a:ext>
            </a:extLst>
          </p:cNvPr>
          <p:cNvSpPr>
            <a:spLocks noGrp="1" noChangeArrowheads="1"/>
          </p:cNvSpPr>
          <p:nvPr/>
        </p:nvSpPr>
        <p:spPr bwMode="auto">
          <a:xfrm>
            <a:off x="684631" y="161365"/>
            <a:ext cx="9411870" cy="60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Verdana" pitchFamily="34"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a:lstStyle>
          <a:p>
            <a:pPr algn="l" eaLnBrk="1" hangingPunct="1"/>
            <a:r>
              <a:rPr lang="en-US" altLang="en-US" dirty="0">
                <a:latin typeface="Tahoma" panose="020B0604030504040204" pitchFamily="34" charset="0"/>
              </a:rPr>
              <a:t>Bogo sort C Code</a:t>
            </a:r>
          </a:p>
        </p:txBody>
      </p:sp>
      <p:sp>
        <p:nvSpPr>
          <p:cNvPr id="3" name="Rectangle 2">
            <a:extLst>
              <a:ext uri="{FF2B5EF4-FFF2-40B4-BE49-F238E27FC236}">
                <a16:creationId xmlns="" xmlns:a16="http://schemas.microsoft.com/office/drawing/2014/main" id="{C126CD16-EB84-5126-B8F1-7277E9948FBF}"/>
              </a:ext>
            </a:extLst>
          </p:cNvPr>
          <p:cNvSpPr>
            <a:spLocks noGrp="1" noChangeArrowheads="1"/>
          </p:cNvSpPr>
          <p:nvPr/>
        </p:nvSpPr>
        <p:spPr bwMode="auto">
          <a:xfrm>
            <a:off x="684630" y="1304131"/>
            <a:ext cx="986907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EB641B"/>
              </a:buClr>
              <a:buSzPct val="95000"/>
              <a:buFont typeface="Wingdings 2" panose="05020102010507070707" pitchFamily="18" charset="2"/>
              <a:buChar char=""/>
              <a:defRPr sz="2200" kern="1200">
                <a:solidFill>
                  <a:schemeClr val="tx1"/>
                </a:solidFill>
                <a:latin typeface="+mn-lt"/>
                <a:ea typeface="MS PGothic" panose="020B0600070205080204" pitchFamily="34" charset="-128"/>
                <a:cs typeface="ＭＳ Ｐゴシック" charset="0"/>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kern="1200">
                <a:solidFill>
                  <a:schemeClr val="tx1"/>
                </a:solidFill>
                <a:latin typeface="+mn-lt"/>
                <a:ea typeface="MS PGothic" panose="020B0600070205080204" pitchFamily="34" charset="-128"/>
                <a:cs typeface="+mn-cs"/>
              </a:defRPr>
            </a:lvl3pPr>
            <a:lvl4pPr marL="1187450" indent="-209550" algn="l" rtl="0" eaLnBrk="0" fontAlgn="base" hangingPunct="0">
              <a:spcBef>
                <a:spcPct val="20000"/>
              </a:spcBef>
              <a:spcAft>
                <a:spcPct val="0"/>
              </a:spcAft>
              <a:buClr>
                <a:srgbClr val="EB641B"/>
              </a:buClr>
              <a:buSzPct val="65000"/>
              <a:buFont typeface="Wingdings 2" panose="05020102010507070707" pitchFamily="18" charset="2"/>
              <a:buChar char=""/>
              <a:defRPr sz="1700" kern="1200">
                <a:solidFill>
                  <a:schemeClr val="tx1"/>
                </a:solidFill>
                <a:latin typeface="+mn-lt"/>
                <a:ea typeface="MS PGothic" panose="020B0600070205080204" pitchFamily="34" charset="-128"/>
                <a:cs typeface="+mn-cs"/>
              </a:defRPr>
            </a:lvl4pPr>
            <a:lvl5pPr marL="1462088" indent="-209550" algn="l" rtl="0" eaLnBrk="0" fontAlgn="base" hangingPunct="0">
              <a:spcBef>
                <a:spcPct val="20000"/>
              </a:spcBef>
              <a:spcAft>
                <a:spcPct val="0"/>
              </a:spcAft>
              <a:buClr>
                <a:srgbClr val="39639D"/>
              </a:buClr>
              <a:buSzPct val="65000"/>
              <a:buFont typeface="Wingdings 2" panose="05020102010507070707" pitchFamily="18" charset="2"/>
              <a:buChar char=""/>
              <a:defRPr sz="1700" kern="1200">
                <a:solidFill>
                  <a:schemeClr val="tx1"/>
                </a:solidFill>
                <a:latin typeface="+mn-lt"/>
                <a:ea typeface="MS PGothic" panose="020B0600070205080204" pitchFamily="34" charset="-128"/>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endParaRPr lang="en-US" altLang="en-US" sz="2800" dirty="0">
              <a:latin typeface="Tahoma" panose="020B0604030504040204" pitchFamily="34" charset="0"/>
            </a:endParaRPr>
          </a:p>
        </p:txBody>
      </p:sp>
      <p:sp>
        <p:nvSpPr>
          <p:cNvPr id="7" name="TextBox 6">
            <a:extLst>
              <a:ext uri="{FF2B5EF4-FFF2-40B4-BE49-F238E27FC236}">
                <a16:creationId xmlns="" xmlns:a16="http://schemas.microsoft.com/office/drawing/2014/main" id="{F4541A0B-322E-2647-0305-B68691C7157D}"/>
              </a:ext>
            </a:extLst>
          </p:cNvPr>
          <p:cNvSpPr txBox="1"/>
          <p:nvPr/>
        </p:nvSpPr>
        <p:spPr>
          <a:xfrm>
            <a:off x="972013" y="894109"/>
            <a:ext cx="8564361" cy="6001643"/>
          </a:xfrm>
          <a:prstGeom prst="rect">
            <a:avLst/>
          </a:prstGeom>
          <a:noFill/>
        </p:spPr>
        <p:txBody>
          <a:bodyPr wrap="square">
            <a:spAutoFit/>
          </a:bodyPr>
          <a:lstStyle/>
          <a:p>
            <a:r>
              <a:rPr lang="en-US" sz="1600" b="0" i="0" dirty="0">
                <a:solidFill>
                  <a:srgbClr val="000000"/>
                </a:solidFill>
                <a:effectLst/>
                <a:latin typeface="Consolas" panose="020B0609020204030204" pitchFamily="49" charset="0"/>
              </a:rPr>
              <a:t>bool </a:t>
            </a:r>
            <a:r>
              <a:rPr lang="en-US" sz="1600" b="0" i="0" dirty="0" err="1">
                <a:solidFill>
                  <a:srgbClr val="2F9C0A"/>
                </a:solidFill>
                <a:effectLst/>
                <a:latin typeface="Consolas" panose="020B0609020204030204" pitchFamily="49" charset="0"/>
              </a:rPr>
              <a:t>is_sorted</a:t>
            </a:r>
            <a:r>
              <a:rPr lang="en-US" sz="1600" b="0" i="0" dirty="0">
                <a:solidFill>
                  <a:srgbClr val="5F6364"/>
                </a:solidFill>
                <a:effectLst/>
                <a:latin typeface="Consolas" panose="020B0609020204030204" pitchFamily="49" charset="0"/>
              </a:rPr>
              <a:t>(</a:t>
            </a:r>
            <a:r>
              <a:rPr lang="en-US" sz="1600" b="0" i="0" dirty="0">
                <a:solidFill>
                  <a:srgbClr val="1990B8"/>
                </a:solidFill>
                <a:effectLst/>
                <a:latin typeface="Consolas" panose="020B0609020204030204" pitchFamily="49" charset="0"/>
              </a:rPr>
              <a:t>int</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a</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1990B8"/>
                </a:solidFill>
                <a:effectLst/>
                <a:latin typeface="Consolas" panose="020B0609020204030204" pitchFamily="49" charset="0"/>
              </a:rPr>
              <a:t>int</a:t>
            </a:r>
            <a:r>
              <a:rPr lang="en-US" sz="1600" b="0" i="0" dirty="0">
                <a:solidFill>
                  <a:srgbClr val="000000"/>
                </a:solidFill>
                <a:effectLst/>
                <a:latin typeface="Consolas" panose="020B0609020204030204" pitchFamily="49" charset="0"/>
              </a:rPr>
              <a:t> n</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1990B8"/>
                </a:solidFill>
                <a:effectLst/>
                <a:latin typeface="Consolas" panose="020B0609020204030204" pitchFamily="49" charset="0"/>
              </a:rPr>
              <a:t>	while</a:t>
            </a:r>
            <a:r>
              <a:rPr lang="en-US" sz="1600" b="0" i="0" dirty="0">
                <a:solidFill>
                  <a:srgbClr val="000000"/>
                </a:solidFill>
                <a:effectLst/>
                <a:latin typeface="Consolas" panose="020B0609020204030204" pitchFamily="49" charset="0"/>
              </a:rPr>
              <a:t> </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n </a:t>
            </a:r>
            <a:r>
              <a:rPr lang="en-US" sz="1600" b="0" i="0" dirty="0">
                <a:solidFill>
                  <a:srgbClr val="A67F59"/>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 </a:t>
            </a:r>
            <a:r>
              <a:rPr lang="en-US" sz="1600" b="0" i="0" dirty="0">
                <a:solidFill>
                  <a:srgbClr val="C92C2C"/>
                </a:solidFill>
                <a:effectLst/>
                <a:latin typeface="Consolas" panose="020B0609020204030204" pitchFamily="49" charset="0"/>
              </a:rPr>
              <a:t>1</a:t>
            </a:r>
            <a:r>
              <a:rPr lang="en-US" sz="1600" b="0" i="0" dirty="0">
                <a:solidFill>
                  <a:srgbClr val="000000"/>
                </a:solidFill>
                <a:effectLst/>
                <a:latin typeface="Consolas" panose="020B0609020204030204" pitchFamily="49" charset="0"/>
              </a:rPr>
              <a:t> </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5F6364"/>
                </a:solidFill>
                <a:effectLst/>
                <a:latin typeface="Consolas" panose="020B0609020204030204" pitchFamily="49" charset="0"/>
              </a:rPr>
              <a:t>	{</a:t>
            </a:r>
            <a:r>
              <a:rPr lang="en-US" sz="1600" b="0" i="0" dirty="0">
                <a:solidFill>
                  <a:srgbClr val="000000"/>
                </a:solidFill>
                <a:effectLst/>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0" i="0" dirty="0">
                <a:solidFill>
                  <a:srgbClr val="1990B8"/>
                </a:solidFill>
                <a:effectLst/>
                <a:latin typeface="Consolas" panose="020B0609020204030204" pitchFamily="49" charset="0"/>
              </a:rPr>
              <a:t>if</a:t>
            </a:r>
            <a:r>
              <a:rPr lang="en-US" sz="1600" b="0" i="0" dirty="0">
                <a:solidFill>
                  <a:srgbClr val="000000"/>
                </a:solidFill>
                <a:effectLst/>
                <a:latin typeface="Consolas" panose="020B0609020204030204" pitchFamily="49" charset="0"/>
              </a:rPr>
              <a:t> </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n</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&lt;</a:t>
            </a:r>
            <a:r>
              <a:rPr lang="en-US" sz="1600" b="0" i="0" dirty="0">
                <a:solidFill>
                  <a:srgbClr val="000000"/>
                </a:solidFill>
                <a:effectLst/>
                <a:latin typeface="Consolas" panose="020B0609020204030204" pitchFamily="49" charset="0"/>
              </a:rPr>
              <a:t> a</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n</a:t>
            </a:r>
            <a:r>
              <a:rPr lang="en-US" sz="1600" b="0" i="0" dirty="0">
                <a:solidFill>
                  <a:srgbClr val="A67F59"/>
                </a:solidFill>
                <a:effectLst/>
                <a:latin typeface="Consolas" panose="020B0609020204030204" pitchFamily="49" charset="0"/>
              </a:rPr>
              <a:t>-</a:t>
            </a:r>
            <a:r>
              <a:rPr lang="en-US" sz="1600" b="0" i="0" dirty="0">
                <a:solidFill>
                  <a:srgbClr val="C92C2C"/>
                </a:solidFill>
                <a:effectLst/>
                <a:latin typeface="Consolas" panose="020B0609020204030204" pitchFamily="49" charset="0"/>
              </a:rPr>
              <a:t>1</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1990B8"/>
                </a:solidFill>
                <a:effectLst/>
                <a:latin typeface="Consolas" panose="020B0609020204030204" pitchFamily="49" charset="0"/>
              </a:rPr>
              <a:t>	return</a:t>
            </a:r>
            <a:r>
              <a:rPr lang="en-US" sz="1600" b="0" i="0" dirty="0">
                <a:solidFill>
                  <a:srgbClr val="000000"/>
                </a:solidFill>
                <a:effectLst/>
                <a:latin typeface="Consolas" panose="020B0609020204030204" pitchFamily="49" charset="0"/>
              </a:rPr>
              <a:t> false</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5F6364"/>
                </a:solidFill>
                <a:effectLst/>
                <a:latin typeface="Consolas" panose="020B0609020204030204" pitchFamily="49" charset="0"/>
              </a:rPr>
              <a:t>	}</a:t>
            </a:r>
            <a:r>
              <a:rPr lang="en-US" sz="1600" b="0" i="0" dirty="0">
                <a:solidFill>
                  <a:srgbClr val="000000"/>
                </a:solidFill>
                <a:effectLst/>
                <a:latin typeface="Consolas" panose="020B0609020204030204" pitchFamily="49" charset="0"/>
              </a:rPr>
              <a:t> </a:t>
            </a:r>
          </a:p>
          <a:p>
            <a:r>
              <a:rPr lang="en-US" sz="1600" b="0" i="0" dirty="0">
                <a:solidFill>
                  <a:srgbClr val="1990B8"/>
                </a:solidFill>
                <a:effectLst/>
                <a:latin typeface="Consolas" panose="020B0609020204030204" pitchFamily="49" charset="0"/>
              </a:rPr>
              <a:t>	return</a:t>
            </a:r>
            <a:r>
              <a:rPr lang="en-US" sz="1600" b="0" i="0" dirty="0">
                <a:solidFill>
                  <a:srgbClr val="000000"/>
                </a:solidFill>
                <a:effectLst/>
                <a:latin typeface="Consolas" panose="020B0609020204030204" pitchFamily="49" charset="0"/>
              </a:rPr>
              <a:t> true</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b="0" i="0" dirty="0">
                <a:solidFill>
                  <a:srgbClr val="1990B8"/>
                </a:solidFill>
                <a:effectLst/>
                <a:latin typeface="Consolas" panose="020B0609020204030204" pitchFamily="49" charset="0"/>
              </a:rPr>
              <a:t>void</a:t>
            </a:r>
            <a:r>
              <a:rPr lang="en-US" sz="1600" b="0" i="0" dirty="0">
                <a:solidFill>
                  <a:srgbClr val="000000"/>
                </a:solidFill>
                <a:effectLst/>
                <a:latin typeface="Consolas" panose="020B0609020204030204" pitchFamily="49" charset="0"/>
              </a:rPr>
              <a:t> </a:t>
            </a:r>
            <a:r>
              <a:rPr lang="en-US" sz="1600" b="0" i="0" dirty="0">
                <a:solidFill>
                  <a:srgbClr val="2F9C0A"/>
                </a:solidFill>
                <a:effectLst/>
                <a:latin typeface="Consolas" panose="020B0609020204030204" pitchFamily="49" charset="0"/>
              </a:rPr>
              <a:t>shuffle</a:t>
            </a:r>
            <a:r>
              <a:rPr lang="en-US" sz="1600" b="0" i="0" dirty="0">
                <a:solidFill>
                  <a:srgbClr val="5F6364"/>
                </a:solidFill>
                <a:effectLst/>
                <a:latin typeface="Consolas" panose="020B0609020204030204" pitchFamily="49" charset="0"/>
              </a:rPr>
              <a:t>(</a:t>
            </a:r>
            <a:r>
              <a:rPr lang="en-US" sz="1600" b="0" i="0" dirty="0">
                <a:solidFill>
                  <a:srgbClr val="1990B8"/>
                </a:solidFill>
                <a:effectLst/>
                <a:latin typeface="Consolas" panose="020B0609020204030204" pitchFamily="49" charset="0"/>
              </a:rPr>
              <a:t>int</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a</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1990B8"/>
                </a:solidFill>
                <a:effectLst/>
                <a:latin typeface="Consolas" panose="020B0609020204030204" pitchFamily="49" charset="0"/>
              </a:rPr>
              <a:t>int</a:t>
            </a:r>
            <a:r>
              <a:rPr lang="en-US" sz="1600" b="0" i="0" dirty="0">
                <a:solidFill>
                  <a:srgbClr val="000000"/>
                </a:solidFill>
                <a:effectLst/>
                <a:latin typeface="Consolas" panose="020B0609020204030204" pitchFamily="49" charset="0"/>
              </a:rPr>
              <a:t> n</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1990B8"/>
                </a:solidFill>
                <a:effectLst/>
                <a:latin typeface="Consolas" panose="020B0609020204030204" pitchFamily="49" charset="0"/>
              </a:rPr>
              <a:t>	int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i</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r</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1990B8"/>
                </a:solidFill>
                <a:effectLst/>
                <a:latin typeface="Consolas" panose="020B0609020204030204" pitchFamily="49" charset="0"/>
              </a:rPr>
              <a:t>	for</a:t>
            </a:r>
            <a:r>
              <a:rPr lang="en-US" sz="1600" b="0" i="0" dirty="0">
                <a:solidFill>
                  <a:srgbClr val="5F6364"/>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i</a:t>
            </a:r>
            <a:r>
              <a:rPr lang="en-US" sz="1600" b="0" i="0" dirty="0">
                <a:solidFill>
                  <a:srgbClr val="A67F59"/>
                </a:solidFill>
                <a:effectLst/>
                <a:latin typeface="Consolas" panose="020B0609020204030204" pitchFamily="49" charset="0"/>
              </a:rPr>
              <a:t>=</a:t>
            </a:r>
            <a:r>
              <a:rPr lang="en-US" sz="1600" b="0" i="0" dirty="0">
                <a:solidFill>
                  <a:srgbClr val="C92C2C"/>
                </a:solidFill>
                <a:effectLst/>
                <a:latin typeface="Consolas" panose="020B0609020204030204" pitchFamily="49" charset="0"/>
              </a:rPr>
              <a:t>0</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i</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&lt;</a:t>
            </a:r>
            <a:r>
              <a:rPr lang="en-US" sz="1600" b="0" i="0" dirty="0">
                <a:solidFill>
                  <a:srgbClr val="000000"/>
                </a:solidFill>
                <a:effectLst/>
                <a:latin typeface="Consolas" panose="020B0609020204030204" pitchFamily="49" charset="0"/>
              </a:rPr>
              <a:t> n</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i</a:t>
            </a:r>
            <a:r>
              <a:rPr lang="en-US" sz="1600" b="0" i="0" dirty="0">
                <a:solidFill>
                  <a:srgbClr val="A67F59"/>
                </a:solidFill>
                <a:effectLst/>
                <a:latin typeface="Consolas" panose="020B0609020204030204" pitchFamily="49" charset="0"/>
              </a:rPr>
              <a: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5F6364"/>
                </a:solidFill>
                <a:effectLst/>
                <a:latin typeface="Consolas" panose="020B0609020204030204" pitchFamily="49" charset="0"/>
              </a:rPr>
              <a:t>	{</a:t>
            </a:r>
            <a:r>
              <a:rPr lang="en-US" sz="1600" b="0" i="0" dirty="0">
                <a:solidFill>
                  <a:srgbClr val="000000"/>
                </a:solidFill>
                <a:effectLst/>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0" i="0" dirty="0">
                <a:solidFill>
                  <a:srgbClr val="000000"/>
                </a:solidFill>
                <a:effectLst/>
                <a:latin typeface="Consolas" panose="020B0609020204030204" pitchFamily="49" charset="0"/>
              </a:rPr>
              <a:t>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a:t>
            </a:r>
            <a:r>
              <a:rPr lang="en-US" sz="1600" b="0" i="0" dirty="0">
                <a:solidFill>
                  <a:srgbClr val="5F6364"/>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i</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r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2F9C0A"/>
                </a:solidFill>
                <a:effectLst/>
                <a:latin typeface="Consolas" panose="020B0609020204030204" pitchFamily="49" charset="0"/>
              </a:rPr>
              <a:t>rand</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n</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a</a:t>
            </a:r>
            <a:r>
              <a:rPr lang="en-US" sz="1600" b="0" i="0" dirty="0">
                <a:solidFill>
                  <a:srgbClr val="5F6364"/>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i</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r</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000000"/>
                </a:solidFill>
                <a:effectLst/>
                <a:latin typeface="Consolas" panose="020B0609020204030204" pitchFamily="49" charset="0"/>
              </a:rPr>
              <a:t>		a</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r</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5F6364"/>
                </a:solidFill>
                <a:effectLst/>
                <a:latin typeface="Consolas" panose="020B0609020204030204" pitchFamily="49" charset="0"/>
              </a:rPr>
              <a:t>	}</a:t>
            </a:r>
          </a:p>
          <a:p>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smtClean="0">
                <a:solidFill>
                  <a:srgbClr val="1990B8"/>
                </a:solidFill>
                <a:effectLst/>
                <a:latin typeface="Consolas" panose="020B0609020204030204" pitchFamily="49" charset="0"/>
              </a:rPr>
              <a:t>void</a:t>
            </a:r>
            <a:r>
              <a:rPr lang="en-US" sz="1600" b="0" i="0" dirty="0" smtClean="0">
                <a:solidFill>
                  <a:srgbClr val="000000"/>
                </a:solidFill>
                <a:effectLst/>
                <a:latin typeface="Consolas" panose="020B0609020204030204" pitchFamily="49" charset="0"/>
              </a:rPr>
              <a:t> </a:t>
            </a:r>
            <a:r>
              <a:rPr lang="en-US" sz="1600" b="0" i="0" dirty="0" err="1">
                <a:solidFill>
                  <a:srgbClr val="2F9C0A"/>
                </a:solidFill>
                <a:effectLst/>
                <a:latin typeface="Consolas" panose="020B0609020204030204" pitchFamily="49" charset="0"/>
              </a:rPr>
              <a:t>bogosort</a:t>
            </a:r>
            <a:r>
              <a:rPr lang="en-US" sz="1600" b="0" i="0" dirty="0">
                <a:solidFill>
                  <a:srgbClr val="5F6364"/>
                </a:solidFill>
                <a:effectLst/>
                <a:latin typeface="Consolas" panose="020B0609020204030204" pitchFamily="49" charset="0"/>
              </a:rPr>
              <a:t>(</a:t>
            </a:r>
            <a:r>
              <a:rPr lang="en-US" sz="1600" b="0" i="0" dirty="0">
                <a:solidFill>
                  <a:srgbClr val="1990B8"/>
                </a:solidFill>
                <a:effectLst/>
                <a:latin typeface="Consolas" panose="020B0609020204030204" pitchFamily="49" charset="0"/>
              </a:rPr>
              <a:t>int</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a</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1990B8"/>
                </a:solidFill>
                <a:effectLst/>
                <a:latin typeface="Consolas" panose="020B0609020204030204" pitchFamily="49" charset="0"/>
              </a:rPr>
              <a:t>int</a:t>
            </a:r>
            <a:r>
              <a:rPr lang="en-US" sz="1600" b="0" i="0" dirty="0">
                <a:solidFill>
                  <a:srgbClr val="000000"/>
                </a:solidFill>
                <a:effectLst/>
                <a:latin typeface="Consolas" panose="020B0609020204030204" pitchFamily="49" charset="0"/>
              </a:rPr>
              <a:t> n</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0" i="0" dirty="0">
                <a:solidFill>
                  <a:srgbClr val="1990B8"/>
                </a:solidFill>
                <a:effectLst/>
                <a:latin typeface="Consolas" panose="020B0609020204030204" pitchFamily="49" charset="0"/>
              </a:rPr>
              <a:t>while</a:t>
            </a:r>
            <a:r>
              <a:rPr lang="en-US" sz="1600" b="0" i="0" dirty="0">
                <a:solidFill>
                  <a:srgbClr val="000000"/>
                </a:solidFill>
                <a:effectLst/>
                <a:latin typeface="Consolas" panose="020B0609020204030204" pitchFamily="49" charset="0"/>
              </a:rPr>
              <a:t> </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a:t>
            </a:r>
            <a:r>
              <a:rPr lang="en-US" sz="1600" b="0" i="0" dirty="0" err="1">
                <a:solidFill>
                  <a:srgbClr val="2F9C0A"/>
                </a:solidFill>
                <a:effectLst/>
                <a:latin typeface="Consolas" panose="020B0609020204030204" pitchFamily="49" charset="0"/>
              </a:rPr>
              <a:t>is_sorted</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a</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n</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2F9C0A"/>
                </a:solidFill>
                <a:effectLst/>
                <a:latin typeface="Consolas" panose="020B0609020204030204" pitchFamily="49" charset="0"/>
              </a:rPr>
              <a:t>shuffle</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a</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n</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a:solidFill>
                  <a:srgbClr val="5F6364"/>
                </a:solidFill>
                <a:effectLst/>
                <a:latin typeface="Consolas" panose="020B0609020204030204" pitchFamily="49" charset="0"/>
              </a:rPr>
              <a:t>}</a:t>
            </a:r>
            <a:endParaRPr lang="en-US" sz="1600" dirty="0"/>
          </a:p>
        </p:txBody>
      </p:sp>
    </p:spTree>
    <p:extLst>
      <p:ext uri="{BB962C8B-B14F-4D97-AF65-F5344CB8AC3E}">
        <p14:creationId xmlns:p14="http://schemas.microsoft.com/office/powerpoint/2010/main" val="2415750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2D24-6B13-4D81-D916-9CD95DD92DD5}"/>
              </a:ext>
            </a:extLst>
          </p:cNvPr>
          <p:cNvSpPr>
            <a:spLocks noGrp="1"/>
          </p:cNvSpPr>
          <p:nvPr>
            <p:ph type="ctrTitle"/>
          </p:nvPr>
        </p:nvSpPr>
        <p:spPr/>
        <p:txBody>
          <a:bodyPr/>
          <a:lstStyle/>
          <a:p>
            <a:pPr algn="l"/>
            <a:r>
              <a:rPr lang="en-US" dirty="0">
                <a:solidFill>
                  <a:srgbClr val="00B050"/>
                </a:solidFill>
              </a:rPr>
              <a:t>Sorting Algorithms</a:t>
            </a:r>
          </a:p>
        </p:txBody>
      </p:sp>
      <p:sp>
        <p:nvSpPr>
          <p:cNvPr id="3" name="Subtitle 2">
            <a:extLst>
              <a:ext uri="{FF2B5EF4-FFF2-40B4-BE49-F238E27FC236}">
                <a16:creationId xmlns="" xmlns:a16="http://schemas.microsoft.com/office/drawing/2014/main" id="{9EAD19A7-D9E8-E664-02C4-574C9F36DAD6}"/>
              </a:ext>
            </a:extLst>
          </p:cNvPr>
          <p:cNvSpPr>
            <a:spLocks noGrp="1"/>
          </p:cNvSpPr>
          <p:nvPr>
            <p:ph type="subTitle" idx="1"/>
          </p:nvPr>
        </p:nvSpPr>
        <p:spPr/>
        <p:txBody>
          <a:bodyPr/>
          <a:lstStyle/>
          <a:p>
            <a:pPr algn="l"/>
            <a:r>
              <a:rPr lang="en-US" dirty="0">
                <a:solidFill>
                  <a:schemeClr val="accent1"/>
                </a:solidFill>
              </a:rPr>
              <a:t>Bubble Sort</a:t>
            </a:r>
          </a:p>
        </p:txBody>
      </p:sp>
    </p:spTree>
    <p:extLst>
      <p:ext uri="{BB962C8B-B14F-4D97-AF65-F5344CB8AC3E}">
        <p14:creationId xmlns:p14="http://schemas.microsoft.com/office/powerpoint/2010/main" val="875336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F05B25D-9DB0-279E-83DB-90CD3A48F97C}"/>
              </a:ext>
            </a:extLst>
          </p:cNvPr>
          <p:cNvSpPr txBox="1">
            <a:spLocks/>
          </p:cNvSpPr>
          <p:nvPr/>
        </p:nvSpPr>
        <p:spPr>
          <a:xfrm>
            <a:off x="358588" y="1"/>
            <a:ext cx="11474824" cy="1006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Bubble Sort</a:t>
            </a:r>
          </a:p>
        </p:txBody>
      </p:sp>
      <p:sp>
        <p:nvSpPr>
          <p:cNvPr id="5" name="Content Placeholder 2">
            <a:extLst>
              <a:ext uri="{FF2B5EF4-FFF2-40B4-BE49-F238E27FC236}">
                <a16:creationId xmlns="" xmlns:a16="http://schemas.microsoft.com/office/drawing/2014/main" id="{0617BC61-905A-5A5D-6E3F-E925CE729627}"/>
              </a:ext>
            </a:extLst>
          </p:cNvPr>
          <p:cNvSpPr txBox="1">
            <a:spLocks/>
          </p:cNvSpPr>
          <p:nvPr/>
        </p:nvSpPr>
        <p:spPr>
          <a:xfrm>
            <a:off x="358588" y="1085531"/>
            <a:ext cx="11474824" cy="517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an array (5 1 4 2 8). Goal: Sort it in </a:t>
            </a:r>
            <a:r>
              <a:rPr lang="en-IN" dirty="0"/>
              <a:t>ascending order</a:t>
            </a:r>
          </a:p>
          <a:p>
            <a:r>
              <a:rPr lang="en-GB" dirty="0"/>
              <a:t>Idea: Repeatedly </a:t>
            </a:r>
            <a:r>
              <a:rPr lang="en-GB" dirty="0">
                <a:solidFill>
                  <a:srgbClr val="0070C0"/>
                </a:solidFill>
              </a:rPr>
              <a:t>swap the adjacent elements </a:t>
            </a:r>
            <a:r>
              <a:rPr lang="en-GB" dirty="0"/>
              <a:t>if they are in </a:t>
            </a:r>
            <a:r>
              <a:rPr lang="en-GB" dirty="0">
                <a:solidFill>
                  <a:srgbClr val="0070C0"/>
                </a:solidFill>
              </a:rPr>
              <a:t>wrong order</a:t>
            </a:r>
            <a:endParaRPr lang="en-IN" dirty="0">
              <a:solidFill>
                <a:srgbClr val="0070C0"/>
              </a:solidFill>
            </a:endParaRPr>
          </a:p>
        </p:txBody>
      </p:sp>
      <p:sp>
        <p:nvSpPr>
          <p:cNvPr id="6" name="Slide Number Placeholder 5">
            <a:extLst>
              <a:ext uri="{FF2B5EF4-FFF2-40B4-BE49-F238E27FC236}">
                <a16:creationId xmlns="" xmlns:a16="http://schemas.microsoft.com/office/drawing/2014/main" id="{9BF24040-9E06-E241-8205-BB64265BF502}"/>
              </a:ext>
            </a:extLst>
          </p:cNvPr>
          <p:cNvSpPr>
            <a:spLocks noGrp="1"/>
          </p:cNvSpPr>
          <p:nvPr>
            <p:ph type="sldNum" sz="quarter" idx="12"/>
          </p:nvPr>
        </p:nvSpPr>
        <p:spPr>
          <a:xfrm>
            <a:off x="11358282" y="6356350"/>
            <a:ext cx="47513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AD88A9-5B8B-4CFE-9098-C79CBACC1835}" type="slidenum">
              <a:rPr kumimoji="0" lang="en-US" sz="1200" b="0" i="0" u="none" strike="noStrike" kern="1200" cap="none" spc="0" normalizeH="0" baseline="0" noProof="0" smtClean="0">
                <a:ln>
                  <a:noFill/>
                </a:ln>
                <a:solidFill>
                  <a:srgbClr val="7030A0"/>
                </a:solidFill>
                <a:effectLst/>
                <a:uLnTx/>
                <a:uFillTx/>
                <a:latin typeface="Nexa Bold Regular"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7030A0"/>
              </a:solidFill>
              <a:effectLst/>
              <a:uLnTx/>
              <a:uFillTx/>
              <a:latin typeface="Nexa Bold Regular" panose="02000000000000000000" pitchFamily="2" charset="0"/>
              <a:ea typeface="+mn-ea"/>
              <a:cs typeface="+mn-cs"/>
            </a:endParaRPr>
          </a:p>
        </p:txBody>
      </p:sp>
      <p:pic>
        <p:nvPicPr>
          <p:cNvPr id="7" name="Picture 2">
            <a:extLst>
              <a:ext uri="{FF2B5EF4-FFF2-40B4-BE49-F238E27FC236}">
                <a16:creationId xmlns="" xmlns:a16="http://schemas.microsoft.com/office/drawing/2014/main" id="{B0C1A15B-E211-96A3-BCBC-A15409F577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250" y="2529689"/>
            <a:ext cx="3847081" cy="4411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 xmlns:a16="http://schemas.microsoft.com/office/drawing/2014/main" id="{BEF8199F-3E93-48A0-90B3-1CB25C163E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681" y="3060654"/>
            <a:ext cx="3943252" cy="4253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 xmlns:a16="http://schemas.microsoft.com/office/drawing/2014/main" id="{FB9E8554-FFF2-A78D-886B-0FEFB7CCF4C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252" y="3492819"/>
            <a:ext cx="3901650" cy="4017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a:extLst>
              <a:ext uri="{FF2B5EF4-FFF2-40B4-BE49-F238E27FC236}">
                <a16:creationId xmlns="" xmlns:a16="http://schemas.microsoft.com/office/drawing/2014/main" id="{DF5ABCE8-1F5A-7420-3B0B-407F4D5AE86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72365" y="2916310"/>
            <a:ext cx="39814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a:extLst>
              <a:ext uri="{FF2B5EF4-FFF2-40B4-BE49-F238E27FC236}">
                <a16:creationId xmlns="" xmlns:a16="http://schemas.microsoft.com/office/drawing/2014/main" id="{6E2520A8-BFD2-441B-4A5D-9A5F167FA3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8342" y="3343426"/>
            <a:ext cx="4048125" cy="4000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a:extLst>
              <a:ext uri="{FF2B5EF4-FFF2-40B4-BE49-F238E27FC236}">
                <a16:creationId xmlns="" xmlns:a16="http://schemas.microsoft.com/office/drawing/2014/main" id="{41136636-E03F-A625-6993-7BE510035A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5954" y="3740915"/>
            <a:ext cx="41529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a:extLst>
              <a:ext uri="{FF2B5EF4-FFF2-40B4-BE49-F238E27FC236}">
                <a16:creationId xmlns="" xmlns:a16="http://schemas.microsoft.com/office/drawing/2014/main" id="{E0C3D766-B14C-19F2-C554-A08933A9F35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99012" y="4906464"/>
            <a:ext cx="3523368" cy="4476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a:extLst>
              <a:ext uri="{FF2B5EF4-FFF2-40B4-BE49-F238E27FC236}">
                <a16:creationId xmlns="" xmlns:a16="http://schemas.microsoft.com/office/drawing/2014/main" id="{B260E7A4-859F-E607-4591-84DEBEFAA20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84246" y="5409281"/>
            <a:ext cx="3636695" cy="4002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a:extLst>
              <a:ext uri="{FF2B5EF4-FFF2-40B4-BE49-F238E27FC236}">
                <a16:creationId xmlns="" xmlns:a16="http://schemas.microsoft.com/office/drawing/2014/main" id="{0A29067B-C92B-1CA5-4C90-31A84D5A4E1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84246" y="5804890"/>
            <a:ext cx="3516388" cy="3458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a:extLst>
              <a:ext uri="{FF2B5EF4-FFF2-40B4-BE49-F238E27FC236}">
                <a16:creationId xmlns="" xmlns:a16="http://schemas.microsoft.com/office/drawing/2014/main" id="{41D1717C-9DB6-5FCA-4439-95728A6AB72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899012" y="6198282"/>
            <a:ext cx="3440026" cy="38495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 xmlns:a16="http://schemas.microsoft.com/office/drawing/2014/main" id="{CADBC002-1B91-053E-8D4D-8ACF96CCFD0C}"/>
              </a:ext>
            </a:extLst>
          </p:cNvPr>
          <p:cNvSpPr txBox="1"/>
          <p:nvPr/>
        </p:nvSpPr>
        <p:spPr>
          <a:xfrm>
            <a:off x="2173137" y="2030064"/>
            <a:ext cx="1711109" cy="584775"/>
          </a:xfrm>
          <a:prstGeom prst="rect">
            <a:avLst/>
          </a:prstGeom>
          <a:noFill/>
        </p:spPr>
        <p:txBody>
          <a:bodyPr wrap="none" rtlCol="0">
            <a:spAutoFit/>
          </a:bodyPr>
          <a:lstStyle/>
          <a:p>
            <a:r>
              <a:rPr lang="en-IN" sz="3200" dirty="0">
                <a:solidFill>
                  <a:srgbClr val="FF0000"/>
                </a:solidFill>
              </a:rPr>
              <a:t>First Pass</a:t>
            </a:r>
          </a:p>
        </p:txBody>
      </p:sp>
      <p:sp>
        <p:nvSpPr>
          <p:cNvPr id="18" name="TextBox 17">
            <a:extLst>
              <a:ext uri="{FF2B5EF4-FFF2-40B4-BE49-F238E27FC236}">
                <a16:creationId xmlns="" xmlns:a16="http://schemas.microsoft.com/office/drawing/2014/main" id="{2F383A36-3D1F-ACFC-74CB-1AA5A960847D}"/>
              </a:ext>
            </a:extLst>
          </p:cNvPr>
          <p:cNvSpPr txBox="1"/>
          <p:nvPr/>
        </p:nvSpPr>
        <p:spPr>
          <a:xfrm>
            <a:off x="6909723" y="1999420"/>
            <a:ext cx="2209836" cy="584775"/>
          </a:xfrm>
          <a:prstGeom prst="rect">
            <a:avLst/>
          </a:prstGeom>
          <a:noFill/>
        </p:spPr>
        <p:txBody>
          <a:bodyPr wrap="none" rtlCol="0">
            <a:spAutoFit/>
          </a:bodyPr>
          <a:lstStyle/>
          <a:p>
            <a:r>
              <a:rPr lang="en-IN" sz="3200" dirty="0">
                <a:solidFill>
                  <a:srgbClr val="FF0000"/>
                </a:solidFill>
              </a:rPr>
              <a:t>Second Pass</a:t>
            </a:r>
          </a:p>
        </p:txBody>
      </p:sp>
      <p:sp>
        <p:nvSpPr>
          <p:cNvPr id="19" name="TextBox 18">
            <a:extLst>
              <a:ext uri="{FF2B5EF4-FFF2-40B4-BE49-F238E27FC236}">
                <a16:creationId xmlns="" xmlns:a16="http://schemas.microsoft.com/office/drawing/2014/main" id="{8F9D4ED5-AD71-2788-AA35-40CC3074F7E1}"/>
              </a:ext>
            </a:extLst>
          </p:cNvPr>
          <p:cNvSpPr txBox="1"/>
          <p:nvPr/>
        </p:nvSpPr>
        <p:spPr>
          <a:xfrm>
            <a:off x="4699887" y="4424308"/>
            <a:ext cx="1862946" cy="584775"/>
          </a:xfrm>
          <a:prstGeom prst="rect">
            <a:avLst/>
          </a:prstGeom>
          <a:noFill/>
        </p:spPr>
        <p:txBody>
          <a:bodyPr wrap="none" rtlCol="0">
            <a:spAutoFit/>
          </a:bodyPr>
          <a:lstStyle/>
          <a:p>
            <a:r>
              <a:rPr lang="en-IN" sz="3200" dirty="0">
                <a:solidFill>
                  <a:srgbClr val="FF0000"/>
                </a:solidFill>
              </a:rPr>
              <a:t>Third Pass</a:t>
            </a:r>
          </a:p>
        </p:txBody>
      </p:sp>
      <p:sp>
        <p:nvSpPr>
          <p:cNvPr id="20" name="Arrow: Right 19">
            <a:extLst>
              <a:ext uri="{FF2B5EF4-FFF2-40B4-BE49-F238E27FC236}">
                <a16:creationId xmlns="" xmlns:a16="http://schemas.microsoft.com/office/drawing/2014/main" id="{3E623984-F59A-9B6E-6B3A-D55D081134B9}"/>
              </a:ext>
            </a:extLst>
          </p:cNvPr>
          <p:cNvSpPr/>
          <p:nvPr/>
        </p:nvSpPr>
        <p:spPr>
          <a:xfrm>
            <a:off x="7732643" y="5552661"/>
            <a:ext cx="1133061" cy="34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 xmlns:a16="http://schemas.microsoft.com/office/drawing/2014/main" id="{397363E1-8E97-ADAD-2117-8A60585AF42D}"/>
              </a:ext>
            </a:extLst>
          </p:cNvPr>
          <p:cNvSpPr txBox="1"/>
          <p:nvPr/>
        </p:nvSpPr>
        <p:spPr>
          <a:xfrm>
            <a:off x="8998226" y="5396029"/>
            <a:ext cx="2225225" cy="646331"/>
          </a:xfrm>
          <a:prstGeom prst="rect">
            <a:avLst/>
          </a:prstGeom>
          <a:noFill/>
        </p:spPr>
        <p:txBody>
          <a:bodyPr wrap="none" rtlCol="0">
            <a:spAutoFit/>
          </a:bodyPr>
          <a:lstStyle/>
          <a:p>
            <a:r>
              <a:rPr lang="en-US" dirty="0"/>
              <a:t>No swaps in this pass</a:t>
            </a:r>
            <a:r>
              <a:rPr lang="en-IN" dirty="0"/>
              <a:t>,</a:t>
            </a:r>
          </a:p>
          <a:p>
            <a:r>
              <a:rPr lang="en-IN" dirty="0"/>
              <a:t>hence done! </a:t>
            </a:r>
            <a:r>
              <a:rPr lang="en-IN" dirty="0">
                <a:sym typeface="Wingdings" panose="05000000000000000000" pitchFamily="2" charset="2"/>
              </a:rPr>
              <a:t></a:t>
            </a:r>
            <a:endParaRPr lang="en-US" dirty="0"/>
          </a:p>
        </p:txBody>
      </p:sp>
      <p:pic>
        <p:nvPicPr>
          <p:cNvPr id="22" name="Picture 2">
            <a:extLst>
              <a:ext uri="{FF2B5EF4-FFF2-40B4-BE49-F238E27FC236}">
                <a16:creationId xmlns="" xmlns:a16="http://schemas.microsoft.com/office/drawing/2014/main" id="{BCE54C50-C09D-2DF0-D121-A642987A467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2283" y="3942074"/>
            <a:ext cx="3850740" cy="4113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 xmlns:a16="http://schemas.microsoft.com/office/drawing/2014/main" id="{747F9F8F-D06D-18BF-A846-640768665DD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98851" y="2505548"/>
            <a:ext cx="404812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13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down)">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ipe(down)">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down)">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down)">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down)">
                                      <p:cBhvr>
                                        <p:cTn id="85" dur="5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wipe(left)">
                                      <p:cBhvr>
                                        <p:cTn id="90" dur="500"/>
                                        <p:tgtEl>
                                          <p:spTgt spid="20"/>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7" grpId="0"/>
      <p:bldP spid="18" grpId="0"/>
      <p:bldP spid="19" grpId="0"/>
      <p:bldP spid="20"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58C29-12D8-ECFA-7B02-15E20023B052}"/>
              </a:ext>
            </a:extLst>
          </p:cNvPr>
          <p:cNvSpPr>
            <a:spLocks noGrp="1"/>
          </p:cNvSpPr>
          <p:nvPr>
            <p:ph type="title"/>
          </p:nvPr>
        </p:nvSpPr>
        <p:spPr>
          <a:xfrm>
            <a:off x="358588" y="1"/>
            <a:ext cx="11474824" cy="1006074"/>
          </a:xfrm>
        </p:spPr>
        <p:txBody>
          <a:bodyPr/>
          <a:lstStyle/>
          <a:p>
            <a:r>
              <a:rPr lang="en-US" dirty="0"/>
              <a:t>Bubble Sort</a:t>
            </a:r>
          </a:p>
        </p:txBody>
      </p:sp>
      <p:sp>
        <p:nvSpPr>
          <p:cNvPr id="3" name="Slide Number Placeholder 5">
            <a:extLst>
              <a:ext uri="{FF2B5EF4-FFF2-40B4-BE49-F238E27FC236}">
                <a16:creationId xmlns="" xmlns:a16="http://schemas.microsoft.com/office/drawing/2014/main" id="{1E3BE810-5700-CE68-35D2-EC1FDC8C79C3}"/>
              </a:ext>
            </a:extLst>
          </p:cNvPr>
          <p:cNvSpPr>
            <a:spLocks noGrp="1"/>
          </p:cNvSpPr>
          <p:nvPr>
            <p:ph type="sldNum" sz="quarter" idx="12"/>
          </p:nvPr>
        </p:nvSpPr>
        <p:spPr>
          <a:xfrm>
            <a:off x="11358282" y="6356350"/>
            <a:ext cx="47513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AD88A9-5B8B-4CFE-9098-C79CBACC1835}" type="slidenum">
              <a:rPr kumimoji="0" lang="en-US" sz="1200" b="0" i="0" u="none" strike="noStrike" kern="1200" cap="none" spc="0" normalizeH="0" baseline="0" noProof="0" smtClean="0">
                <a:ln>
                  <a:noFill/>
                </a:ln>
                <a:solidFill>
                  <a:srgbClr val="7030A0"/>
                </a:solidFill>
                <a:effectLst/>
                <a:uLnTx/>
                <a:uFillTx/>
                <a:latin typeface="Nexa Bold Regular"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7030A0"/>
              </a:solidFill>
              <a:effectLst/>
              <a:uLnTx/>
              <a:uFillTx/>
              <a:latin typeface="Nexa Bold Regular" panose="02000000000000000000" pitchFamily="2" charset="0"/>
              <a:ea typeface="+mn-ea"/>
              <a:cs typeface="+mn-cs"/>
            </a:endParaRPr>
          </a:p>
        </p:txBody>
      </p:sp>
      <p:pic>
        <p:nvPicPr>
          <p:cNvPr id="24" name="Picture 2">
            <a:extLst>
              <a:ext uri="{FF2B5EF4-FFF2-40B4-BE49-F238E27FC236}">
                <a16:creationId xmlns="" xmlns:a16="http://schemas.microsoft.com/office/drawing/2014/main" id="{E70DAFD1-C107-9EEA-B107-F98F7F3999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75" y="1266825"/>
            <a:ext cx="1000125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257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2505</Words>
  <Application>Microsoft Office PowerPoint</Application>
  <PresentationFormat>Widescreen</PresentationFormat>
  <Paragraphs>719</Paragraphs>
  <Slides>59</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59</vt:i4>
      </vt:variant>
    </vt:vector>
  </HeadingPairs>
  <TitlesOfParts>
    <vt:vector size="76" baseType="lpstr">
      <vt:lpstr>MS PGothic</vt:lpstr>
      <vt:lpstr>MS PGothic</vt:lpstr>
      <vt:lpstr>Arial</vt:lpstr>
      <vt:lpstr>Calibri</vt:lpstr>
      <vt:lpstr>Calibri Light</vt:lpstr>
      <vt:lpstr>Cambria Math</vt:lpstr>
      <vt:lpstr>Consolas</vt:lpstr>
      <vt:lpstr>Courier New</vt:lpstr>
      <vt:lpstr>Droid Sans Mono</vt:lpstr>
      <vt:lpstr>euclid_circular_a</vt:lpstr>
      <vt:lpstr>Nexa Bold Regular</vt:lpstr>
      <vt:lpstr>Nexa Book</vt:lpstr>
      <vt:lpstr>Tahoma</vt:lpstr>
      <vt:lpstr>Verdana</vt:lpstr>
      <vt:lpstr>Wingdings</vt:lpstr>
      <vt:lpstr>Wingdings 2</vt:lpstr>
      <vt:lpstr>Office Theme</vt:lpstr>
      <vt:lpstr>Sorting Algorithms</vt:lpstr>
      <vt:lpstr>PowerPoint Presentation</vt:lpstr>
      <vt:lpstr>PowerPoint Presentation</vt:lpstr>
      <vt:lpstr>Sorting Algorithms</vt:lpstr>
      <vt:lpstr>PowerPoint Presentation</vt:lpstr>
      <vt:lpstr>PowerPoint Presentation</vt:lpstr>
      <vt:lpstr>Sorting Algorithms</vt:lpstr>
      <vt:lpstr>PowerPoint Presentation</vt:lpstr>
      <vt:lpstr>Bubble Sort</vt:lpstr>
      <vt:lpstr>Sorting Algorithms</vt:lpstr>
      <vt:lpstr>Selection Sort</vt:lpstr>
      <vt:lpstr>How Selection Sort Works?</vt:lpstr>
      <vt:lpstr>How Selection Sort Works?</vt:lpstr>
      <vt:lpstr>How Selection Sort Works?</vt:lpstr>
      <vt:lpstr>Time Complexities: Selection Sort</vt:lpstr>
      <vt:lpstr>Sorting Algorithms</vt:lpstr>
      <vt:lpstr>Insertion Sort</vt:lpstr>
      <vt:lpstr>Working of Insertion Sort</vt:lpstr>
      <vt:lpstr>Working of Insertion Sort</vt:lpstr>
      <vt:lpstr>Working of Insertion Sort</vt:lpstr>
      <vt:lpstr>Working of Insertion Sort</vt:lpstr>
      <vt:lpstr>Sorting Algorithms</vt:lpstr>
      <vt:lpstr>PowerPoint Presentation</vt:lpstr>
      <vt:lpstr>PowerPoint Presentation</vt:lpstr>
      <vt:lpstr>Merge Sort</vt:lpstr>
      <vt:lpstr>Merge Sort</vt:lpstr>
      <vt:lpstr>The Merge Operation</vt:lpstr>
      <vt:lpstr>The Merge Operation</vt:lpstr>
      <vt:lpstr>Sorting Algorithms</vt:lpstr>
      <vt:lpstr>Quick Sort</vt:lpstr>
      <vt:lpstr>The Partition Technique</vt:lpstr>
      <vt:lpstr>Quick Sort</vt:lpstr>
      <vt:lpstr>Quick Sort</vt:lpstr>
      <vt:lpstr>The Partition Procedure</vt:lpstr>
      <vt:lpstr>The Partition Procedure</vt:lpstr>
      <vt:lpstr>Choice of Pivot</vt:lpstr>
      <vt:lpstr>Sorting Algorithms</vt:lpstr>
      <vt:lpstr>Counting Sort</vt:lpstr>
      <vt:lpstr>Working of Counting Sort</vt:lpstr>
      <vt:lpstr>Working of Counting Sort</vt:lpstr>
      <vt:lpstr>Working of Counting Sort</vt:lpstr>
      <vt:lpstr>Complexity of Counting Sort</vt:lpstr>
      <vt:lpstr>Sorting Algorithms</vt:lpstr>
      <vt:lpstr>Radix Sort</vt:lpstr>
      <vt:lpstr>How does Radix Sort Algorithm work?</vt:lpstr>
      <vt:lpstr>How does Radix Sort Algorithm work?</vt:lpstr>
      <vt:lpstr>How does Radix Sort Algorithm work?</vt:lpstr>
      <vt:lpstr>How does Radix Sort Algorithm work?</vt:lpstr>
      <vt:lpstr>Complexity of Radix Sort Algorithm</vt:lpstr>
      <vt:lpstr>Sorting Algorithms</vt:lpstr>
      <vt:lpstr>Bucket Sort Algorithm</vt:lpstr>
      <vt:lpstr>Bucket Sort Algorithm</vt:lpstr>
      <vt:lpstr>Working of Bucket Sort</vt:lpstr>
      <vt:lpstr>Working of Bucket Sort</vt:lpstr>
      <vt:lpstr>Working of Bucket Sort</vt:lpstr>
      <vt:lpstr>Working of Bucket Sort</vt:lpstr>
      <vt:lpstr>Working of Bucket Sort</vt:lpstr>
      <vt:lpstr>Working of Bucket Sort</vt:lpstr>
      <vt:lpstr>Bucket Sort Complexity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Tohid</dc:creator>
  <cp:lastModifiedBy>MD. TOHIDUL ISLAM</cp:lastModifiedBy>
  <cp:revision>47</cp:revision>
  <dcterms:created xsi:type="dcterms:W3CDTF">2023-06-04T08:37:44Z</dcterms:created>
  <dcterms:modified xsi:type="dcterms:W3CDTF">2023-07-07T05:07:11Z</dcterms:modified>
</cp:coreProperties>
</file>