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47" r:id="rId4"/>
    <p:sldId id="348" r:id="rId5"/>
    <p:sldId id="349" r:id="rId6"/>
    <p:sldId id="350" r:id="rId7"/>
    <p:sldId id="257" r:id="rId8"/>
    <p:sldId id="303" r:id="rId9"/>
    <p:sldId id="425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AEE"/>
    <a:srgbClr val="E5F99D"/>
    <a:srgbClr val="0080AA"/>
    <a:srgbClr val="006DA4"/>
    <a:srgbClr val="9494DC"/>
    <a:srgbClr val="8181D5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89"/>
    <p:restoredTop sz="94660"/>
  </p:normalViewPr>
  <p:slideViewPr>
    <p:cSldViewPr showGuides="1">
      <p:cViewPr>
        <p:scale>
          <a:sx n="70" d="100"/>
          <a:sy n="70" d="100"/>
        </p:scale>
        <p:origin x="-660" y="-204"/>
      </p:cViewPr>
      <p:guideLst>
        <p:guide orient="horz" pos="21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bg1"/>
            </a:gs>
            <a:gs pos="100000">
              <a:srgbClr val="0080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1" descr="rgb-bl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1263"/>
            <a:ext cx="9144000" cy="566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tIns="45720" bIns="45720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80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6626" name="Picture 13" descr="rgb-blu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297613"/>
            <a:ext cx="9144000" cy="566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  <a:prstGeom prst="rect">
            <a:avLst/>
          </a:prstGeom>
          <a:noFill/>
          <a:ln w="9525">
            <a:noFill/>
          </a:ln>
        </p:spPr>
        <p:txBody>
          <a:bodyPr wrap="none" tIns="91440" bIns="9144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8229600" cy="494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152400" y="6350000"/>
            <a:ext cx="4114800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Electronic Devices and Circuit Theory	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Boylestad</a:t>
            </a:r>
            <a:endParaRPr kumimoji="0" lang="en-US" sz="1200" b="0" i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4619625" y="6353175"/>
            <a:ext cx="444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© 2013 by Pearson Higher Education, Inc</a:t>
            </a:r>
            <a:b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Upper Saddle River, New Jersey 07458 • All Rights Reserved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3283"/>
            <a:ext cx="8782050" cy="9667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Single Stage BJT Amplifier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5880" y="6400800"/>
            <a:ext cx="9088120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Title 9830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AMPLIFIER GAIN</a:t>
            </a:r>
          </a:p>
        </p:txBody>
      </p:sp>
      <p:sp>
        <p:nvSpPr>
          <p:cNvPr id="98308" name="Text Placeholder 98307"/>
          <p:cNvSpPr>
            <a:spLocks noGrp="1"/>
          </p:cNvSpPr>
          <p:nvPr>
            <p:ph type="body" idx="1"/>
          </p:nvPr>
        </p:nvSpPr>
        <p:spPr>
          <a:xfrm>
            <a:off x="827088" y="1773238"/>
            <a:ext cx="7772400" cy="4114800"/>
          </a:xfrm>
        </p:spPr>
        <p:txBody>
          <a:bodyPr/>
          <a:p>
            <a:r>
              <a:rPr sz="2800"/>
              <a:t>Amplifier</a:t>
            </a:r>
            <a:endParaRPr sz="2800"/>
          </a:p>
          <a:p>
            <a:pPr lvl="1"/>
            <a:r>
              <a:rPr sz="2500"/>
              <a:t>Ratio of output signal to input signal</a:t>
            </a:r>
            <a:endParaRPr sz="2500"/>
          </a:p>
          <a:p>
            <a:pPr lvl="2"/>
            <a:r>
              <a:rPr sz="2100"/>
              <a:t>Ratio &lt; 1: attenuator</a:t>
            </a:r>
            <a:endParaRPr sz="2100"/>
          </a:p>
          <a:p>
            <a:pPr lvl="2"/>
            <a:r>
              <a:rPr sz="2100"/>
              <a:t>Ratio = 1: buffer</a:t>
            </a:r>
            <a:endParaRPr sz="2100"/>
          </a:p>
          <a:p>
            <a:pPr lvl="2"/>
            <a:r>
              <a:rPr sz="2100"/>
              <a:t>Ratio &gt; 1: amplifier</a:t>
            </a:r>
            <a:endParaRPr sz="2100"/>
          </a:p>
          <a:p>
            <a:r>
              <a:rPr sz="2800"/>
              <a:t>3 types of gains associated with an amplifier</a:t>
            </a:r>
            <a:endParaRPr sz="2800"/>
          </a:p>
          <a:p>
            <a:pPr lvl="1"/>
            <a:r>
              <a:rPr sz="2500"/>
              <a:t>Voltage gain</a:t>
            </a:r>
            <a:endParaRPr sz="2500"/>
          </a:p>
          <a:p>
            <a:pPr lvl="1"/>
            <a:r>
              <a:rPr sz="2500"/>
              <a:t>Current gain</a:t>
            </a:r>
            <a:endParaRPr sz="2500"/>
          </a:p>
          <a:p>
            <a:pPr lvl="1"/>
            <a:r>
              <a:rPr sz="2500"/>
              <a:t>Power gain</a:t>
            </a:r>
            <a:endParaRPr lang="en-GB" altLang="x-none" sz="2500"/>
          </a:p>
        </p:txBody>
      </p:sp>
      <p:sp>
        <p:nvSpPr>
          <p:cNvPr id="7" name="Text Box 6"/>
          <p:cNvSpPr txBox="1"/>
          <p:nvPr/>
        </p:nvSpPr>
        <p:spPr>
          <a:xfrm>
            <a:off x="55880" y="6400800"/>
            <a:ext cx="9088120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Title 9932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VOLTAGE GAIN</a:t>
            </a:r>
          </a:p>
        </p:txBody>
      </p:sp>
      <p:sp>
        <p:nvSpPr>
          <p:cNvPr id="99332" name="Text Placeholder 99331"/>
          <p:cNvSpPr>
            <a:spLocks noGrp="1"/>
          </p:cNvSpPr>
          <p:nvPr>
            <p:ph type="body" sz="half" idx="1"/>
          </p:nvPr>
        </p:nvSpPr>
        <p:spPr>
          <a:xfrm>
            <a:off x="457200" y="1744663"/>
            <a:ext cx="8291513" cy="2044700"/>
          </a:xfrm>
        </p:spPr>
        <p:txBody>
          <a:bodyPr/>
          <a:p>
            <a:pPr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sz="2800"/>
              <a:t>Defined as the ratio of ac output voltage to ac input voltage</a:t>
            </a:r>
            <a:endParaRPr sz="2800"/>
          </a:p>
          <a:p>
            <a:pPr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sz="2800"/>
              <a:t>     </a:t>
            </a:r>
            <a:endParaRPr sz="2800"/>
          </a:p>
          <a:p>
            <a:pPr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sz="2800"/>
              <a:t>Or, the mathematical expression:</a:t>
            </a:r>
            <a:endParaRPr lang="en-GB" altLang="x-none" sz="2800"/>
          </a:p>
        </p:txBody>
      </p:sp>
      <p:graphicFrame>
        <p:nvGraphicFramePr>
          <p:cNvPr id="99333" name="Content Placeholder 99332"/>
          <p:cNvGraphicFramePr/>
          <p:nvPr>
            <p:ph sz="half" idx="2"/>
          </p:nvPr>
        </p:nvGraphicFramePr>
        <p:xfrm>
          <a:off x="4284663" y="4221163"/>
          <a:ext cx="1992312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85800" imgH="444500" progId="Equation.3">
                  <p:embed/>
                </p:oleObj>
              </mc:Choice>
              <mc:Fallback>
                <p:oleObj name="" r:id="rId1" imgW="685800" imgH="4445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4663" y="4221163"/>
                        <a:ext cx="1992312" cy="12906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5880" y="6400800"/>
            <a:ext cx="9088120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Title 1013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CURRENT GAIN</a:t>
            </a:r>
          </a:p>
        </p:txBody>
      </p:sp>
      <p:sp>
        <p:nvSpPr>
          <p:cNvPr id="101381" name="Text Placeholder 101380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75613" cy="2333625"/>
          </a:xfrm>
        </p:spPr>
        <p:txBody>
          <a:bodyPr/>
          <a:p>
            <a:pPr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sz="2800"/>
              <a:t>Defined as the ratio of ac output current to ac input current</a:t>
            </a:r>
            <a:endParaRPr sz="2800"/>
          </a:p>
          <a:p>
            <a:pPr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sz="2800"/>
              <a:t>     </a:t>
            </a:r>
            <a:endParaRPr sz="2800"/>
          </a:p>
          <a:p>
            <a:pPr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sz="2800"/>
              <a:t>Mathematically, expressed as:</a:t>
            </a:r>
            <a:endParaRPr lang="en-GB" altLang="x-none" sz="2800"/>
          </a:p>
        </p:txBody>
      </p:sp>
      <p:graphicFrame>
        <p:nvGraphicFramePr>
          <p:cNvPr id="101382" name="Content Placeholder 101381"/>
          <p:cNvGraphicFramePr/>
          <p:nvPr>
            <p:ph sz="half" idx="2"/>
          </p:nvPr>
        </p:nvGraphicFramePr>
        <p:xfrm>
          <a:off x="3419475" y="3789363"/>
          <a:ext cx="2376488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60400" imgH="444500" progId="Equation.3">
                  <p:embed/>
                </p:oleObj>
              </mc:Choice>
              <mc:Fallback>
                <p:oleObj name="" r:id="rId1" imgW="660400" imgH="4445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3789363"/>
                        <a:ext cx="2376488" cy="15986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5880" y="6400800"/>
            <a:ext cx="9088120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Title 1034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AMPLIFIER IMPEDANCE</a:t>
            </a:r>
          </a:p>
        </p:txBody>
      </p:sp>
      <p:sp>
        <p:nvSpPr>
          <p:cNvPr id="103430" name="Text Box 103429"/>
          <p:cNvSpPr txBox="1"/>
          <p:nvPr/>
        </p:nvSpPr>
        <p:spPr>
          <a:xfrm>
            <a:off x="533400" y="2046288"/>
            <a:ext cx="8153400" cy="2830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sz="2400"/>
              <a:t> When a signal (current or voltage) is fed into the input, a portion of it will not get through the amplifier. This is due to external resistance effects. </a:t>
            </a:r>
            <a:endParaRPr sz="2400"/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sz="2400"/>
              <a:t> 2 types of impedances associated with an amplifier:</a:t>
            </a:r>
            <a:endParaRPr sz="2400"/>
          </a:p>
          <a:p>
            <a:pPr lvl="1" eaLnBrk="0" hangingPunct="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sz="2400" b="1"/>
              <a:t> Input impedance</a:t>
            </a:r>
            <a:endParaRPr sz="2400" b="1"/>
          </a:p>
          <a:p>
            <a:pPr lvl="1" eaLnBrk="0" hangingPunct="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sz="2400" b="1"/>
              <a:t> Output impedance</a:t>
            </a:r>
            <a:endParaRPr sz="2400"/>
          </a:p>
        </p:txBody>
      </p:sp>
      <p:sp>
        <p:nvSpPr>
          <p:cNvPr id="7" name="Text Box 6"/>
          <p:cNvSpPr txBox="1"/>
          <p:nvPr/>
        </p:nvSpPr>
        <p:spPr>
          <a:xfrm>
            <a:off x="55880" y="6400800"/>
            <a:ext cx="9088120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1" name="Text Box 6"/>
          <p:cNvSpPr txBox="1"/>
          <p:nvPr/>
        </p:nvSpPr>
        <p:spPr>
          <a:xfrm>
            <a:off x="0" y="1066800"/>
            <a:ext cx="9144000" cy="6464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BJT Transistor Modeling</a:t>
            </a:r>
            <a:endParaRPr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699" name="Text Box 13"/>
          <p:cNvSpPr txBox="1"/>
          <p:nvPr/>
        </p:nvSpPr>
        <p:spPr>
          <a:xfrm>
            <a:off x="939800" y="1981200"/>
            <a:ext cx="7315200" cy="361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>
              <a:spcBef>
                <a:spcPct val="30000"/>
              </a:spcBef>
            </a:pP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an equivalent circuit that represents the AC characteristics of the transistor.</a:t>
            </a:r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uses circuit elements that approximate the behavior of the transistor.</a:t>
            </a:r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models commonly used in small signal AC analysis of a transistor:</a:t>
            </a:r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spcBef>
                <a:spcPct val="30000"/>
              </a:spcBef>
            </a:pPr>
            <a:r>
              <a:rPr lang="en-US" altLang="en-US" sz="2800" b="1" i="1" dirty="0">
                <a:solidFill>
                  <a:srgbClr val="E5F9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800" b="1" i="1" baseline="-25000" dirty="0">
                <a:solidFill>
                  <a:srgbClr val="E5F9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="1" dirty="0">
                <a:solidFill>
                  <a:srgbClr val="E5F9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altLang="en-US" sz="2800" b="1" dirty="0">
              <a:solidFill>
                <a:srgbClr val="E5F9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spcBef>
                <a:spcPct val="30000"/>
              </a:spcBef>
            </a:pPr>
            <a:r>
              <a:rPr lang="en-US" altLang="en-US" sz="2800" b="1" dirty="0">
                <a:solidFill>
                  <a:srgbClr val="E5F9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equivalent model</a:t>
            </a:r>
            <a:endParaRPr lang="en-US" altLang="en-US" sz="2800" b="1" dirty="0">
              <a:solidFill>
                <a:srgbClr val="E5F99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5880" y="6400800"/>
            <a:ext cx="9088120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2" name="Group 4"/>
          <p:cNvGrpSpPr/>
          <p:nvPr/>
        </p:nvGrpSpPr>
        <p:grpSpPr>
          <a:xfrm>
            <a:off x="222250" y="228600"/>
            <a:ext cx="8651240" cy="1206500"/>
            <a:chOff x="0" y="144"/>
            <a:chExt cx="5760" cy="760"/>
          </a:xfrm>
        </p:grpSpPr>
        <p:sp>
          <p:nvSpPr>
            <p:cNvPr id="30724" name="Rectangle 5"/>
            <p:cNvSpPr/>
            <p:nvPr/>
          </p:nvSpPr>
          <p:spPr>
            <a:xfrm>
              <a:off x="144" y="144"/>
              <a:ext cx="561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sz="2800" b="1" dirty="0">
                  <a:cs typeface="Arial" panose="020B0604020202020204" pitchFamily="34" charset="0"/>
                  <a:sym typeface="+mn-ea"/>
                </a:rPr>
                <a:t>The </a:t>
              </a:r>
              <a:r>
                <a:rPr sz="2800" b="1" i="1" dirty="0">
                  <a:cs typeface="Arial" panose="020B0604020202020204" pitchFamily="34" charset="0"/>
                  <a:sym typeface="+mn-ea"/>
                </a:rPr>
                <a:t>r</a:t>
              </a:r>
              <a:r>
                <a:rPr sz="2800" b="1" i="1" baseline="-25000" dirty="0">
                  <a:cs typeface="Arial" panose="020B0604020202020204" pitchFamily="34" charset="0"/>
                  <a:sym typeface="+mn-ea"/>
                </a:rPr>
                <a:t>e</a:t>
              </a:r>
              <a:r>
                <a:rPr sz="2800" b="1" dirty="0">
                  <a:cs typeface="Arial" panose="020B0604020202020204" pitchFamily="34" charset="0"/>
                  <a:sym typeface="+mn-ea"/>
                </a:rPr>
                <a:t> Transistor Model</a:t>
              </a:r>
              <a:endParaRPr dirty="0">
                <a:solidFill>
                  <a:srgbClr val="5F5F5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25" name="Text Box 6"/>
            <p:cNvSpPr txBox="1"/>
            <p:nvPr/>
          </p:nvSpPr>
          <p:spPr>
            <a:xfrm>
              <a:off x="0" y="672"/>
              <a:ext cx="57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endParaRPr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0723" name="Text Box 13"/>
          <p:cNvSpPr txBox="1"/>
          <p:nvPr/>
        </p:nvSpPr>
        <p:spPr>
          <a:xfrm>
            <a:off x="838200" y="2362200"/>
            <a:ext cx="76962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BJTs are basically current-controlled devices; therefore the </a:t>
            </a:r>
            <a:r>
              <a:rPr lang="en-US" altLang="en-US" sz="24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uses a diode and a current source to duplicate the behavior of the transistor.</a:t>
            </a:r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disadvantage to this model is its sensitivity to the DC level. This model is designed for specific circuit conditions.</a:t>
            </a:r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5880" y="6400800"/>
            <a:ext cx="9088120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The </a:t>
            </a:r>
            <a:r>
              <a:rPr lang="en-US" i="1"/>
              <a:t>r</a:t>
            </a:r>
            <a:r>
              <a:rPr lang="en-US" i="1" baseline="-25000"/>
              <a:t>e</a:t>
            </a:r>
            <a:r>
              <a:rPr lang="en-US"/>
              <a:t> Model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67400" y="2362200"/>
            <a:ext cx="3219450" cy="2619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0" y="989330"/>
            <a:ext cx="91554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Small </a:t>
            </a:r>
            <a:r>
              <a:rPr lang="en-US" sz="2400" b="1" i="1"/>
              <a:t>r</a:t>
            </a:r>
            <a:r>
              <a:rPr lang="en-US" sz="2400" b="1" i="1" baseline="-25000"/>
              <a:t>e</a:t>
            </a:r>
            <a:r>
              <a:rPr lang="en-US" sz="2400"/>
              <a:t> is the resistance looking into the emitter terminal of a transistor. As there is a voltage on the base of a transistor and a current flowing in the emitter, then from ohm's law </a:t>
            </a:r>
            <a:endParaRPr lang="en-US" sz="2400"/>
          </a:p>
          <a:p>
            <a:r>
              <a:rPr lang="en-US" sz="2400"/>
              <a:t>	</a:t>
            </a:r>
            <a:r>
              <a:rPr lang="en-US" sz="2400" b="1" i="1"/>
              <a:t>r</a:t>
            </a:r>
            <a:r>
              <a:rPr lang="en-US" sz="2400" b="1" i="1" baseline="-25000"/>
              <a:t>e</a:t>
            </a:r>
            <a:r>
              <a:rPr lang="en-US" sz="2400" b="1" i="1"/>
              <a:t> </a:t>
            </a:r>
            <a:r>
              <a:rPr lang="en-US" sz="2400" i="1"/>
              <a:t>=</a:t>
            </a:r>
            <a:r>
              <a:rPr lang="en-US" sz="2400" b="1" i="1"/>
              <a:t> v/i </a:t>
            </a:r>
            <a:endParaRPr lang="en-US" sz="2400" b="1" i="1"/>
          </a:p>
          <a:p>
            <a:r>
              <a:rPr lang="en-US" sz="2400" b="1" i="1"/>
              <a:t>	    </a:t>
            </a:r>
            <a:r>
              <a:rPr lang="en-US" sz="2400" i="1"/>
              <a:t>= </a:t>
            </a:r>
            <a:r>
              <a:rPr lang="en-US" sz="2400" b="1" i="1"/>
              <a:t>v</a:t>
            </a:r>
            <a:r>
              <a:rPr lang="en-US" sz="2400" b="1" i="1" baseline="-25000"/>
              <a:t>BE </a:t>
            </a:r>
            <a:r>
              <a:rPr lang="en-US" sz="2400" b="1" i="1"/>
              <a:t>/I</a:t>
            </a:r>
            <a:r>
              <a:rPr lang="en-US" sz="2400" b="1" i="1" baseline="-25000"/>
              <a:t>E</a:t>
            </a:r>
            <a:r>
              <a:rPr lang="en-US" sz="2400" b="1" i="1"/>
              <a:t> </a:t>
            </a:r>
            <a:endParaRPr lang="en-US" sz="2400" b="1" i="1"/>
          </a:p>
        </p:txBody>
      </p:sp>
      <p:pic>
        <p:nvPicPr>
          <p:cNvPr id="101" name="Content Placeholder 100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3048000"/>
            <a:ext cx="1326515" cy="1005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0" y="4038600"/>
            <a:ext cx="58667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K is Boltzman's constant 1.38 x 10-23 joule/K </a:t>
            </a:r>
            <a:endParaRPr 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55880" y="6400800"/>
            <a:ext cx="9088120" cy="3683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011555" y="4448810"/>
            <a:ext cx="2501265" cy="2395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ppt_template_blue">
  <a:themeElements>
    <a:clrScheme name="ppt_template_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template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pt_template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ppt_template_blue</Template>
  <TotalTime>0</TotalTime>
  <Words>1563</Words>
  <Application>WPS Presentation</Application>
  <PresentationFormat/>
  <Paragraphs>55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MS PGothic</vt:lpstr>
      <vt:lpstr>Tahoma</vt:lpstr>
      <vt:lpstr>Microsoft YaHei</vt:lpstr>
      <vt:lpstr>Arial Unicode MS</vt:lpstr>
      <vt:lpstr>Calibri</vt:lpstr>
      <vt:lpstr>Symbol</vt:lpstr>
      <vt:lpstr>Times New Roman</vt:lpstr>
      <vt:lpstr>Comic Sans MS</vt:lpstr>
      <vt:lpstr>Cordia New</vt:lpstr>
      <vt:lpstr>Microsoft Sans Serif</vt:lpstr>
      <vt:lpstr>Times</vt:lpstr>
      <vt:lpstr>Verdana</vt:lpstr>
      <vt:lpstr>ppt_template_blue</vt:lpstr>
      <vt:lpstr>Equation.3</vt:lpstr>
      <vt:lpstr>Equation.3</vt:lpstr>
      <vt:lpstr>Single Stage BJT Amplifier</vt:lpstr>
      <vt:lpstr>AMPLIFIER GAIN</vt:lpstr>
      <vt:lpstr>VOLTAGE GAIN</vt:lpstr>
      <vt:lpstr>CURRENT GAIN</vt:lpstr>
      <vt:lpstr>AMPLIFIER IMPEDANCE</vt:lpstr>
      <vt:lpstr>PowerPoint 演示文稿</vt:lpstr>
      <vt:lpstr>PowerPoint 演示文稿</vt:lpstr>
      <vt:lpstr>The re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Robert Paynter</dc:creator>
  <cp:lastModifiedBy>Acer</cp:lastModifiedBy>
  <cp:revision>98</cp:revision>
  <dcterms:created xsi:type="dcterms:W3CDTF">2011-07-14T15:53:00Z</dcterms:created>
  <dcterms:modified xsi:type="dcterms:W3CDTF">2023-06-03T06:09:43Z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CA4E37B0E8CA4A1CB126AF000D93F3C1</vt:lpwstr>
  </property>
  <property fmtid="{D5CDD505-2E9C-101B-9397-08002B2CF9AE}" pid="3" name="KSOProductBuildVer">
    <vt:lpwstr>1033-11.2.0.11537</vt:lpwstr>
  </property>
</Properties>
</file>