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38" r:id="rId3"/>
    <p:sldId id="439" r:id="rId4"/>
    <p:sldId id="440" r:id="rId5"/>
    <p:sldId id="441" r:id="rId6"/>
    <p:sldId id="442"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290" y="30"/>
      </p:cViewPr>
      <p:guideLst>
        <p:guide orient="horz" pos="2138"/>
        <p:guide pos="2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BB55B1-E1C5-4E87-9394-C374D0CEDF77}" type="datetimeFigureOut">
              <a:rPr lang="en-GB"/>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406D7A45-FA50-491C-A9C8-BFD3EE3F642E}" type="slidenum">
              <a:rPr lang="en-GB" altLang="en-US"/>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1313" y="5084763"/>
            <a:ext cx="8569325" cy="1368425"/>
          </a:xfrm>
          <a:prstGeom prst="rect">
            <a:avLst/>
          </a:prstGeom>
          <a:gradFill>
            <a:gsLst>
              <a:gs pos="0">
                <a:schemeClr val="accent1">
                  <a:alpha val="60000"/>
                </a:schemeClr>
              </a:gs>
              <a:gs pos="64000">
                <a:schemeClr val="accent1"/>
              </a:gs>
              <a:gs pos="100000">
                <a:schemeClr val="accent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a:xfrm>
            <a:off x="703040" y="5140966"/>
            <a:ext cx="7772400" cy="722511"/>
          </a:xfrm>
        </p:spPr>
        <p:txBody>
          <a:bodyPr>
            <a:normAutofit/>
          </a:bodyPr>
          <a:lstStyle>
            <a:lvl1pPr algn="ctr">
              <a:defRPr sz="3600" b="1"/>
            </a:lvl1pPr>
          </a:lstStyle>
          <a:p>
            <a:r>
              <a:rPr lang="en-US" dirty="0" smtClean="0"/>
              <a:t>Click to edit Master title style</a:t>
            </a:r>
            <a:endParaRPr lang="en-GB" dirty="0"/>
          </a:p>
        </p:txBody>
      </p:sp>
      <p:sp>
        <p:nvSpPr>
          <p:cNvPr id="3" name="Subtitle 2"/>
          <p:cNvSpPr>
            <a:spLocks noGrp="1"/>
          </p:cNvSpPr>
          <p:nvPr>
            <p:ph type="subTitle" idx="1"/>
          </p:nvPr>
        </p:nvSpPr>
        <p:spPr>
          <a:xfrm>
            <a:off x="1348880" y="5863477"/>
            <a:ext cx="6400800" cy="478904"/>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Date Placeholder 3"/>
          <p:cNvSpPr>
            <a:spLocks noGrp="1"/>
          </p:cNvSpPr>
          <p:nvPr>
            <p:ph type="dt" sz="half" idx="10"/>
          </p:nvPr>
        </p:nvSpPr>
        <p:spPr/>
        <p:txBody>
          <a:bodyPr/>
          <a:lstStyle>
            <a:lvl1pPr>
              <a:defRPr/>
            </a:lvl1pPr>
          </a:lstStyle>
          <a:p>
            <a:pPr>
              <a:defRPr/>
            </a:pPr>
            <a:fld id="{30C59C97-1DBC-43DF-94A7-51DDDA9F17AD}" type="datetime1">
              <a:rPr lang="en-GB" smtClean="0"/>
            </a:fld>
            <a:endParaRPr lang="en-GB"/>
          </a:p>
        </p:txBody>
      </p:sp>
      <p:sp>
        <p:nvSpPr>
          <p:cNvPr id="7"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8" name="Slide Number Placeholder 5"/>
          <p:cNvSpPr>
            <a:spLocks noGrp="1"/>
          </p:cNvSpPr>
          <p:nvPr>
            <p:ph type="sldNum" sz="quarter" idx="12"/>
          </p:nvPr>
        </p:nvSpPr>
        <p:spPr/>
        <p:txBody>
          <a:bodyPr/>
          <a:lstStyle>
            <a:lvl1pPr>
              <a:defRPr smtClean="0"/>
            </a:lvl1pPr>
          </a:lstStyle>
          <a:p>
            <a:pPr>
              <a:defRPr/>
            </a:pPr>
            <a:fld id="{D301CEA2-B5FF-4E5E-8EF8-149E9F37718A}" type="slidenum">
              <a:rPr lang="en-GB" altLang="en-US"/>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86DAAE5-E06C-4158-BD16-24763AF9C300}" type="datetime1">
              <a:rPr lang="en-GB" smtClean="0"/>
            </a:fld>
            <a:endParaRPr lang="en-GB"/>
          </a:p>
        </p:txBody>
      </p:sp>
      <p:sp>
        <p:nvSpPr>
          <p:cNvPr id="5"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6" name="Slide Number Placeholder 5"/>
          <p:cNvSpPr>
            <a:spLocks noGrp="1"/>
          </p:cNvSpPr>
          <p:nvPr>
            <p:ph type="sldNum" sz="quarter" idx="12"/>
          </p:nvPr>
        </p:nvSpPr>
        <p:spPr/>
        <p:txBody>
          <a:bodyPr/>
          <a:lstStyle>
            <a:lvl1pPr>
              <a:defRPr/>
            </a:lvl1pPr>
          </a:lstStyle>
          <a:p>
            <a:pPr>
              <a:defRPr/>
            </a:pPr>
            <a:fld id="{4A134795-5926-4705-AB20-917C21F89A5E}" type="slidenum">
              <a:rPr lang="en-GB" altLang="en-US"/>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062C021-42C0-41CE-B06C-45B97522C575}" type="datetime1">
              <a:rPr lang="en-GB" smtClean="0"/>
            </a:fld>
            <a:endParaRPr lang="en-GB"/>
          </a:p>
        </p:txBody>
      </p:sp>
      <p:sp>
        <p:nvSpPr>
          <p:cNvPr id="5"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6" name="Slide Number Placeholder 5"/>
          <p:cNvSpPr>
            <a:spLocks noGrp="1"/>
          </p:cNvSpPr>
          <p:nvPr>
            <p:ph type="sldNum" sz="quarter" idx="12"/>
          </p:nvPr>
        </p:nvSpPr>
        <p:spPr/>
        <p:txBody>
          <a:bodyPr/>
          <a:lstStyle>
            <a:lvl1pPr>
              <a:defRPr/>
            </a:lvl1pPr>
          </a:lstStyle>
          <a:p>
            <a:pPr>
              <a:defRPr/>
            </a:pPr>
            <a:fld id="{306DB92F-939D-4690-90C4-C36C053DAD93}" type="slidenum">
              <a:rPr lang="en-GB" altLang="en-US"/>
            </a:fld>
            <a:endParaRPr lang="en-GB"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C2204F8-F992-41A7-BE57-C32787789887}" type="datetime1">
              <a:rPr lang="en-GB" smtClean="0"/>
            </a:fld>
            <a:endParaRPr lang="en-GB"/>
          </a:p>
        </p:txBody>
      </p:sp>
      <p:sp>
        <p:nvSpPr>
          <p:cNvPr id="5" name="Footer Placeholder 4"/>
          <p:cNvSpPr>
            <a:spLocks noGrp="1"/>
          </p:cNvSpPr>
          <p:nvPr>
            <p:ph type="ftr" sz="quarter" idx="11"/>
          </p:nvPr>
        </p:nvSpPr>
        <p:spPr/>
        <p:txBody>
          <a:bodyPr/>
          <a:lstStyle/>
          <a:p>
            <a:pPr>
              <a:defRPr/>
            </a:pPr>
            <a:r>
              <a:rPr lang="en-MY" smtClean="0"/>
              <a:t>EKT 102: Basic Electronic Engineering</a:t>
            </a:r>
            <a:endParaRPr lang="en-GB"/>
          </a:p>
        </p:txBody>
      </p:sp>
      <p:sp>
        <p:nvSpPr>
          <p:cNvPr id="6" name="Slide Number Placeholder 5"/>
          <p:cNvSpPr>
            <a:spLocks noGrp="1"/>
          </p:cNvSpPr>
          <p:nvPr>
            <p:ph type="sldNum" sz="quarter" idx="12"/>
          </p:nvPr>
        </p:nvSpPr>
        <p:spPr/>
        <p:txBody>
          <a:bodyPr/>
          <a:lstStyle/>
          <a:p>
            <a:pPr>
              <a:defRPr/>
            </a:pPr>
            <a:fld id="{BD58C2EE-E835-453A-B8FF-B9D0CA9CA7BD}" type="slidenum">
              <a:rPr lang="en-GB" altLang="en-US"/>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CACDF24-FE3C-44EA-8EF1-70E7297B5FB7}" type="datetime1">
              <a:rPr lang="en-GB" smtClean="0"/>
            </a:fld>
            <a:endParaRPr lang="en-GB"/>
          </a:p>
        </p:txBody>
      </p:sp>
      <p:sp>
        <p:nvSpPr>
          <p:cNvPr id="5"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6" name="Slide Number Placeholder 5"/>
          <p:cNvSpPr>
            <a:spLocks noGrp="1"/>
          </p:cNvSpPr>
          <p:nvPr>
            <p:ph type="sldNum" sz="quarter" idx="12"/>
          </p:nvPr>
        </p:nvSpPr>
        <p:spPr/>
        <p:txBody>
          <a:bodyPr/>
          <a:lstStyle>
            <a:lvl1pPr>
              <a:defRPr/>
            </a:lvl1pPr>
          </a:lstStyle>
          <a:p>
            <a:pPr>
              <a:defRPr/>
            </a:pPr>
            <a:fld id="{A0EDF8BA-E0B4-4CE7-84D9-1CFB2932AE84}" type="slidenum">
              <a:rPr lang="en-GB" altLang="en-US"/>
            </a:fld>
            <a:endParaRPr lang="en-GB"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C0A9500B-B72D-494F-AEDC-B37EC29A3E04}" type="datetime1">
              <a:rPr lang="en-GB" smtClean="0"/>
            </a:fld>
            <a:endParaRPr lang="en-GB"/>
          </a:p>
        </p:txBody>
      </p:sp>
      <p:sp>
        <p:nvSpPr>
          <p:cNvPr id="5"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6" name="Slide Number Placeholder 5"/>
          <p:cNvSpPr>
            <a:spLocks noGrp="1"/>
          </p:cNvSpPr>
          <p:nvPr>
            <p:ph type="sldNum" sz="quarter" idx="12"/>
          </p:nvPr>
        </p:nvSpPr>
        <p:spPr/>
        <p:txBody>
          <a:bodyPr/>
          <a:lstStyle>
            <a:lvl1pPr>
              <a:defRPr/>
            </a:lvl1pPr>
          </a:lstStyle>
          <a:p>
            <a:pPr>
              <a:defRPr/>
            </a:pPr>
            <a:fld id="{D664987C-EEDB-4EFC-BB7C-3C61AE109FBD}" type="slidenum">
              <a:rPr lang="en-GB" altLang="en-US"/>
            </a:fld>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F0C6B986-2609-4B1B-BC6F-D13970D6ABDA}" type="datetime1">
              <a:rPr lang="en-GB" smtClean="0"/>
            </a:fld>
            <a:endParaRPr lang="en-GB"/>
          </a:p>
        </p:txBody>
      </p:sp>
      <p:sp>
        <p:nvSpPr>
          <p:cNvPr id="6"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7" name="Slide Number Placeholder 5"/>
          <p:cNvSpPr>
            <a:spLocks noGrp="1"/>
          </p:cNvSpPr>
          <p:nvPr>
            <p:ph type="sldNum" sz="quarter" idx="12"/>
          </p:nvPr>
        </p:nvSpPr>
        <p:spPr/>
        <p:txBody>
          <a:bodyPr/>
          <a:lstStyle>
            <a:lvl1pPr>
              <a:defRPr/>
            </a:lvl1pPr>
          </a:lstStyle>
          <a:p>
            <a:pPr>
              <a:defRPr/>
            </a:pPr>
            <a:fld id="{95EB9E81-66AE-4709-92A6-F84983DF03EF}" type="slidenum">
              <a:rPr lang="en-GB" altLang="en-US"/>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CA92ED78-73B4-4963-9ED0-9861C8A0320E}" type="datetime1">
              <a:rPr lang="en-GB" smtClean="0"/>
            </a:fld>
            <a:endParaRPr lang="en-GB"/>
          </a:p>
        </p:txBody>
      </p:sp>
      <p:sp>
        <p:nvSpPr>
          <p:cNvPr id="8"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9" name="Slide Number Placeholder 5"/>
          <p:cNvSpPr>
            <a:spLocks noGrp="1"/>
          </p:cNvSpPr>
          <p:nvPr>
            <p:ph type="sldNum" sz="quarter" idx="12"/>
          </p:nvPr>
        </p:nvSpPr>
        <p:spPr/>
        <p:txBody>
          <a:bodyPr/>
          <a:lstStyle>
            <a:lvl1pPr>
              <a:defRPr/>
            </a:lvl1pPr>
          </a:lstStyle>
          <a:p>
            <a:pPr>
              <a:defRPr/>
            </a:pPr>
            <a:fld id="{B48148A5-8D87-45A0-9695-EA3C24398F7A}" type="slidenum">
              <a:rPr lang="en-GB" altLang="en-US"/>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558C1F60-4CE3-4753-941F-5D478A3F5FB7}" type="datetime1">
              <a:rPr lang="en-GB" smtClean="0"/>
            </a:fld>
            <a:endParaRPr lang="en-GB"/>
          </a:p>
        </p:txBody>
      </p:sp>
      <p:sp>
        <p:nvSpPr>
          <p:cNvPr id="4"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5" name="Slide Number Placeholder 5"/>
          <p:cNvSpPr>
            <a:spLocks noGrp="1"/>
          </p:cNvSpPr>
          <p:nvPr>
            <p:ph type="sldNum" sz="quarter" idx="12"/>
          </p:nvPr>
        </p:nvSpPr>
        <p:spPr/>
        <p:txBody>
          <a:bodyPr/>
          <a:lstStyle>
            <a:lvl1pPr>
              <a:defRPr/>
            </a:lvl1pPr>
          </a:lstStyle>
          <a:p>
            <a:pPr>
              <a:defRPr/>
            </a:pPr>
            <a:fld id="{CF9875A6-5356-4B5F-BAD6-B22BA355C429}" type="slidenum">
              <a:rPr lang="en-GB" altLang="en-US"/>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64404F-3770-4EFC-92CE-1784EA9D3ED7}" type="datetime1">
              <a:rPr lang="en-GB" smtClean="0"/>
            </a:fld>
            <a:endParaRPr lang="en-GB"/>
          </a:p>
        </p:txBody>
      </p:sp>
      <p:sp>
        <p:nvSpPr>
          <p:cNvPr id="3"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4" name="Slide Number Placeholder 5"/>
          <p:cNvSpPr>
            <a:spLocks noGrp="1"/>
          </p:cNvSpPr>
          <p:nvPr>
            <p:ph type="sldNum" sz="quarter" idx="12"/>
          </p:nvPr>
        </p:nvSpPr>
        <p:spPr/>
        <p:txBody>
          <a:bodyPr/>
          <a:lstStyle>
            <a:lvl1pPr>
              <a:defRPr/>
            </a:lvl1pPr>
          </a:lstStyle>
          <a:p>
            <a:pPr>
              <a:defRPr/>
            </a:pPr>
            <a:fld id="{731EA297-A4DE-435B-8B1C-1398D49D2FF9}" type="slidenum">
              <a:rPr lang="en-GB" altLang="en-US"/>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E3D99FE3-AB9B-4E5E-8FB3-02990A6D78A5}" type="datetime1">
              <a:rPr lang="en-GB" smtClean="0"/>
            </a:fld>
            <a:endParaRPr lang="en-GB"/>
          </a:p>
        </p:txBody>
      </p:sp>
      <p:sp>
        <p:nvSpPr>
          <p:cNvPr id="6"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7" name="Slide Number Placeholder 5"/>
          <p:cNvSpPr>
            <a:spLocks noGrp="1"/>
          </p:cNvSpPr>
          <p:nvPr>
            <p:ph type="sldNum" sz="quarter" idx="12"/>
          </p:nvPr>
        </p:nvSpPr>
        <p:spPr/>
        <p:txBody>
          <a:bodyPr/>
          <a:lstStyle>
            <a:lvl1pPr>
              <a:defRPr/>
            </a:lvl1pPr>
          </a:lstStyle>
          <a:p>
            <a:pPr>
              <a:defRPr/>
            </a:pPr>
            <a:fld id="{CC291A05-0D07-42CD-B448-4435829D10FD}" type="slidenum">
              <a:rPr lang="en-GB" altLang="en-US"/>
            </a:fld>
            <a:endParaRPr lang="en-GB"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397232E2-CA9F-43DE-828D-DF7020BEE915}" type="datetime1">
              <a:rPr lang="en-GB" smtClean="0"/>
            </a:fld>
            <a:endParaRPr lang="en-GB"/>
          </a:p>
        </p:txBody>
      </p:sp>
      <p:sp>
        <p:nvSpPr>
          <p:cNvPr id="6" name="Footer Placeholder 4"/>
          <p:cNvSpPr>
            <a:spLocks noGrp="1"/>
          </p:cNvSpPr>
          <p:nvPr>
            <p:ph type="ftr" sz="quarter" idx="11"/>
          </p:nvPr>
        </p:nvSpPr>
        <p:spPr/>
        <p:txBody>
          <a:bodyPr/>
          <a:lstStyle>
            <a:lvl1pPr>
              <a:defRPr/>
            </a:lvl1pPr>
          </a:lstStyle>
          <a:p>
            <a:pPr>
              <a:defRPr/>
            </a:pPr>
            <a:r>
              <a:rPr lang="en-MY" smtClean="0"/>
              <a:t>EKT 102: Basic Electronic Engineering</a:t>
            </a:r>
            <a:endParaRPr lang="en-GB"/>
          </a:p>
        </p:txBody>
      </p:sp>
      <p:sp>
        <p:nvSpPr>
          <p:cNvPr id="7" name="Slide Number Placeholder 5"/>
          <p:cNvSpPr>
            <a:spLocks noGrp="1"/>
          </p:cNvSpPr>
          <p:nvPr>
            <p:ph type="sldNum" sz="quarter" idx="12"/>
          </p:nvPr>
        </p:nvSpPr>
        <p:spPr/>
        <p:txBody>
          <a:bodyPr/>
          <a:lstStyle>
            <a:lvl1pPr>
              <a:defRPr/>
            </a:lvl1pPr>
          </a:lstStyle>
          <a:p>
            <a:pPr>
              <a:defRPr/>
            </a:pPr>
            <a:fld id="{90522A85-9C85-4A1A-987C-39B95E7B0EDE}" type="slidenum">
              <a:rPr lang="en-GB" altLang="en-US"/>
            </a:fld>
            <a:endParaRPr lang="en-GB"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235825"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27" name="Title Placeholder 1"/>
          <p:cNvSpPr>
            <a:spLocks noGrp="1"/>
          </p:cNvSpPr>
          <p:nvPr>
            <p:ph type="title"/>
          </p:nvPr>
        </p:nvSpPr>
        <p:spPr bwMode="auto">
          <a:xfrm>
            <a:off x="250825" y="274638"/>
            <a:ext cx="6842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250825"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C2204F8-F992-41A7-BE57-C32787789887}" type="datetime1">
              <a:rPr lang="en-GB" smtClean="0"/>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MY" smtClean="0"/>
              <a:t>EKT 102: Basic Electronic Engineering</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BD58C2EE-E835-453A-B8FF-B9D0CA9CA7BD}" type="slidenum">
              <a:rPr lang="en-GB" altLang="en-US"/>
            </a:fld>
            <a:endParaRPr lang="en-GB" altLang="en-US"/>
          </a:p>
        </p:txBody>
      </p:sp>
      <p:pic>
        <p:nvPicPr>
          <p:cNvPr id="1032" name="Picture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235825" y="0"/>
            <a:ext cx="19081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200"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200">
          <a:solidFill>
            <a:schemeClr val="tx1"/>
          </a:solidFill>
          <a:latin typeface="Calibri" panose="020F0502020204030204" pitchFamily="34" charset="0"/>
        </a:defRPr>
      </a:lvl6pPr>
      <a:lvl7pPr marL="914400" algn="l" rtl="0" fontAlgn="base">
        <a:spcBef>
          <a:spcPct val="0"/>
        </a:spcBef>
        <a:spcAft>
          <a:spcPct val="0"/>
        </a:spcAft>
        <a:defRPr sz="3200">
          <a:solidFill>
            <a:schemeClr val="tx1"/>
          </a:solidFill>
          <a:latin typeface="Calibri" panose="020F0502020204030204" pitchFamily="34" charset="0"/>
        </a:defRPr>
      </a:lvl7pPr>
      <a:lvl8pPr marL="1371600" algn="l" rtl="0" fontAlgn="base">
        <a:spcBef>
          <a:spcPct val="0"/>
        </a:spcBef>
        <a:spcAft>
          <a:spcPct val="0"/>
        </a:spcAft>
        <a:defRPr sz="3200">
          <a:solidFill>
            <a:schemeClr val="tx1"/>
          </a:solidFill>
          <a:latin typeface="Calibri" panose="020F0502020204030204" pitchFamily="34" charset="0"/>
        </a:defRPr>
      </a:lvl8pPr>
      <a:lvl9pPr marL="1828800" algn="l" rtl="0" fontAlgn="base">
        <a:spcBef>
          <a:spcPct val="0"/>
        </a:spcBef>
        <a:spcAft>
          <a:spcPct val="0"/>
        </a:spcAft>
        <a:defRPr sz="32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hyperlink" Target="http://en.wikipedia.org/wiki/Image:Verschiedene_LEDs.jpg"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8.jpeg"/><Relationship Id="rId6" Type="http://schemas.openxmlformats.org/officeDocument/2006/relationships/image" Target="../media/image7.png"/><Relationship Id="rId5" Type="http://schemas.openxmlformats.org/officeDocument/2006/relationships/hyperlink" Target="http://en.wikipedia.org/wiki/Energy_gap" TargetMode="External"/><Relationship Id="rId4" Type="http://schemas.openxmlformats.org/officeDocument/2006/relationships/hyperlink" Target="http://en.wikipedia.org/wiki/Electroluminescence" TargetMode="External"/><Relationship Id="rId3" Type="http://schemas.openxmlformats.org/officeDocument/2006/relationships/hyperlink" Target="http://en.wikipedia.org/wiki/Photon" TargetMode="External"/><Relationship Id="rId2" Type="http://schemas.openxmlformats.org/officeDocument/2006/relationships/hyperlink" Target="http://en.wikipedia.org/wiki/Electron_hole" TargetMode="External"/><Relationship Id="rId1" Type="http://schemas.openxmlformats.org/officeDocument/2006/relationships/hyperlink" Target="http://en.wikipedia.org/wiki/Electrons" TargetMode="Externa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hyperlink" Target="http://us1.webpublications.com.au/static/images/articles/i1012/101211_4mg.jpg" TargetMode="Externa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731EA297-A4DE-435B-8B1C-1398D49D2FF9}" type="slidenum">
              <a:rPr lang="en-GB" altLang="en-US"/>
            </a:fld>
            <a:endParaRPr lang="en-GB" altLang="en-US"/>
          </a:p>
        </p:txBody>
      </p:sp>
      <p:sp>
        <p:nvSpPr>
          <p:cNvPr id="6" name="Rectangles 5"/>
          <p:cNvSpPr/>
          <p:nvPr/>
        </p:nvSpPr>
        <p:spPr>
          <a:xfrm>
            <a:off x="7236460" y="635"/>
            <a:ext cx="1907540" cy="1412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197" name="Text Box 8"/>
          <p:cNvSpPr txBox="1">
            <a:spLocks noChangeArrowheads="1"/>
          </p:cNvSpPr>
          <p:nvPr/>
        </p:nvSpPr>
        <p:spPr bwMode="auto">
          <a:xfrm>
            <a:off x="149225" y="1550035"/>
            <a:ext cx="8876665" cy="219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lnSpc>
                <a:spcPct val="20000"/>
              </a:lnSpc>
            </a:pPr>
            <a:endParaRPr lang="en-US" dirty="0">
              <a:latin typeface="Times New Roman" panose="02020603050405020304" pitchFamily="18" charset="0"/>
              <a:cs typeface="Times New Roman" panose="02020603050405020304" pitchFamily="18" charset="0"/>
            </a:endParaRPr>
          </a:p>
          <a:p>
            <a:pPr eaLnBrk="1" hangingPunct="1"/>
            <a:r>
              <a:rPr lang="en-US" sz="2400" dirty="0">
                <a:latin typeface="Times New Roman" panose="02020603050405020304" pitchFamily="18" charset="0"/>
                <a:cs typeface="Times New Roman" panose="02020603050405020304" pitchFamily="18" charset="0"/>
              </a:rPr>
              <a:t>There are two popular types of optoelectronic devices: </a:t>
            </a:r>
            <a:endParaRPr lang="en-US" sz="2400" dirty="0" smtClean="0">
              <a:latin typeface="Times New Roman" panose="02020603050405020304" pitchFamily="18" charset="0"/>
              <a:cs typeface="Times New Roman" panose="02020603050405020304" pitchFamily="18" charset="0"/>
            </a:endParaRPr>
          </a:p>
          <a:p>
            <a:pPr eaLnBrk="1" hangingPunct="1"/>
            <a:r>
              <a:rPr lang="en-US" sz="2400" i="1" dirty="0" smtClean="0">
                <a:solidFill>
                  <a:srgbClr val="003366"/>
                </a:solidFill>
                <a:latin typeface="Times New Roman" panose="02020603050405020304" pitchFamily="18" charset="0"/>
                <a:cs typeface="Times New Roman" panose="02020603050405020304" pitchFamily="18" charset="0"/>
              </a:rPr>
              <a:t>l</a:t>
            </a:r>
            <a:r>
              <a:rPr lang="en-US" sz="2400" b="1" i="1" dirty="0" smtClean="0">
                <a:solidFill>
                  <a:srgbClr val="002060"/>
                </a:solidFill>
                <a:latin typeface="Times New Roman" panose="02020603050405020304" pitchFamily="18" charset="0"/>
                <a:cs typeface="Times New Roman" panose="02020603050405020304" pitchFamily="18" charset="0"/>
              </a:rPr>
              <a:t>ight-emitting </a:t>
            </a:r>
            <a:r>
              <a:rPr lang="en-US" sz="2400" b="1" i="1" dirty="0">
                <a:solidFill>
                  <a:srgbClr val="002060"/>
                </a:solidFill>
                <a:latin typeface="Times New Roman" panose="02020603050405020304" pitchFamily="18" charset="0"/>
                <a:cs typeface="Times New Roman" panose="02020603050405020304" pitchFamily="18" charset="0"/>
              </a:rPr>
              <a:t>diode (LED)</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b="1" i="1" dirty="0" smtClean="0">
                <a:solidFill>
                  <a:srgbClr val="002060"/>
                </a:solidFill>
                <a:latin typeface="Times New Roman" panose="02020603050405020304" pitchFamily="18" charset="0"/>
                <a:cs typeface="Times New Roman" panose="02020603050405020304" pitchFamily="18" charset="0"/>
              </a:rPr>
              <a:t>photodiode</a:t>
            </a:r>
            <a:r>
              <a:rPr lang="en-US" sz="2400" b="1" i="1" dirty="0">
                <a:solidFill>
                  <a:srgbClr val="002060"/>
                </a:solidFill>
                <a:latin typeface="Times New Roman" panose="02020603050405020304" pitchFamily="18" charset="0"/>
                <a:cs typeface="Times New Roman" panose="02020603050405020304" pitchFamily="18" charset="0"/>
              </a:rPr>
              <a:t>.</a:t>
            </a:r>
            <a:endParaRPr lang="en-US" sz="2400" b="1" i="1" dirty="0">
              <a:solidFill>
                <a:srgbClr val="002060"/>
              </a:solidFill>
              <a:latin typeface="Times New Roman" panose="02020603050405020304" pitchFamily="18" charset="0"/>
              <a:cs typeface="Times New Roman" panose="02020603050405020304" pitchFamily="18" charset="0"/>
            </a:endParaRPr>
          </a:p>
          <a:p>
            <a:pPr eaLnBrk="1" hangingPunct="1">
              <a:lnSpc>
                <a:spcPct val="60000"/>
              </a:lnSpc>
            </a:pPr>
            <a:endParaRPr lang="en-US" sz="2400" i="1" dirty="0">
              <a:latin typeface="Times New Roman" panose="02020603050405020304" pitchFamily="18" charset="0"/>
              <a:cs typeface="Times New Roman" panose="02020603050405020304" pitchFamily="18" charset="0"/>
            </a:endParaRPr>
          </a:p>
          <a:p>
            <a:pPr eaLnBrk="1" hangingPunct="1"/>
            <a:r>
              <a:rPr lang="en-US" sz="2400" b="1" dirty="0" smtClean="0">
                <a:solidFill>
                  <a:schemeClr val="hlink"/>
                </a:solidFill>
                <a:latin typeface="Times New Roman" panose="02020603050405020304" pitchFamily="18" charset="0"/>
                <a:cs typeface="Times New Roman" panose="02020603050405020304" pitchFamily="18" charset="0"/>
              </a:rPr>
              <a:t>The </a:t>
            </a:r>
            <a:r>
              <a:rPr lang="en-US" sz="2400" b="1" dirty="0">
                <a:solidFill>
                  <a:schemeClr val="hlink"/>
                </a:solidFill>
                <a:latin typeface="Times New Roman" panose="02020603050405020304" pitchFamily="18" charset="0"/>
                <a:cs typeface="Times New Roman" panose="02020603050405020304" pitchFamily="18" charset="0"/>
              </a:rPr>
              <a:t>Light-Emitting Diode (LED)</a:t>
            </a:r>
            <a:endParaRPr lang="en-US" sz="2400" b="1" dirty="0">
              <a:solidFill>
                <a:schemeClr val="hlink"/>
              </a:solidFill>
              <a:latin typeface="Times New Roman" panose="02020603050405020304" pitchFamily="18" charset="0"/>
              <a:cs typeface="Times New Roman" panose="02020603050405020304" pitchFamily="18" charset="0"/>
            </a:endParaRPr>
          </a:p>
          <a:p>
            <a:pPr eaLnBrk="1" hangingPunct="1"/>
            <a:r>
              <a:rPr lang="en-US" sz="2400" dirty="0">
                <a:latin typeface="Times New Roman" panose="02020603050405020304" pitchFamily="18" charset="0"/>
                <a:cs typeface="Times New Roman" panose="02020603050405020304" pitchFamily="18" charset="0"/>
              </a:rPr>
              <a:t>LED is diode that emits light when biased in the forward direction of p-n junction.</a:t>
            </a:r>
            <a:endParaRPr lang="en-US" sz="2400" dirty="0">
              <a:latin typeface="Times New Roman" panose="02020603050405020304" pitchFamily="18" charset="0"/>
              <a:cs typeface="Times New Roman" panose="02020603050405020304" pitchFamily="18" charset="0"/>
            </a:endParaRPr>
          </a:p>
        </p:txBody>
      </p:sp>
      <p:grpSp>
        <p:nvGrpSpPr>
          <p:cNvPr id="8198" name="Group 35"/>
          <p:cNvGrpSpPr/>
          <p:nvPr/>
        </p:nvGrpSpPr>
        <p:grpSpPr bwMode="auto">
          <a:xfrm>
            <a:off x="3793670" y="3430716"/>
            <a:ext cx="2174875" cy="925286"/>
            <a:chOff x="243" y="3408"/>
            <a:chExt cx="1644" cy="816"/>
          </a:xfrm>
        </p:grpSpPr>
        <p:grpSp>
          <p:nvGrpSpPr>
            <p:cNvPr id="8203" name="Group 15"/>
            <p:cNvGrpSpPr/>
            <p:nvPr/>
          </p:nvGrpSpPr>
          <p:grpSpPr bwMode="auto">
            <a:xfrm>
              <a:off x="474" y="3408"/>
              <a:ext cx="1132" cy="816"/>
              <a:chOff x="5382" y="720"/>
              <a:chExt cx="960" cy="576"/>
            </a:xfrm>
          </p:grpSpPr>
          <p:sp>
            <p:nvSpPr>
              <p:cNvPr id="8206" name="Line 16"/>
              <p:cNvSpPr>
                <a:spLocks noChangeShapeType="1"/>
              </p:cNvSpPr>
              <p:nvPr/>
            </p:nvSpPr>
            <p:spPr bwMode="auto">
              <a:xfrm flipH="1">
                <a:off x="5986" y="960"/>
                <a:ext cx="14"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nvGrpSpPr>
              <p:cNvPr id="8207" name="Group 17"/>
              <p:cNvGrpSpPr/>
              <p:nvPr/>
            </p:nvGrpSpPr>
            <p:grpSpPr bwMode="auto">
              <a:xfrm>
                <a:off x="5382" y="720"/>
                <a:ext cx="960" cy="575"/>
                <a:chOff x="5382" y="729"/>
                <a:chExt cx="960" cy="575"/>
              </a:xfrm>
            </p:grpSpPr>
            <p:sp>
              <p:nvSpPr>
                <p:cNvPr id="8208" name="Line 18"/>
                <p:cNvSpPr>
                  <a:spLocks noChangeShapeType="1"/>
                </p:cNvSpPr>
                <p:nvPr/>
              </p:nvSpPr>
              <p:spPr bwMode="auto">
                <a:xfrm>
                  <a:off x="5382" y="1128"/>
                  <a:ext cx="96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8209" name="AutoShape 19"/>
                <p:cNvSpPr>
                  <a:spLocks noChangeArrowheads="1"/>
                </p:cNvSpPr>
                <p:nvPr/>
              </p:nvSpPr>
              <p:spPr bwMode="auto">
                <a:xfrm rot="5400000">
                  <a:off x="5686" y="997"/>
                  <a:ext cx="352" cy="262"/>
                </a:xfrm>
                <a:prstGeom prst="triangle">
                  <a:avLst>
                    <a:gd name="adj" fmla="val 50000"/>
                  </a:avLst>
                </a:prstGeom>
                <a:solidFill>
                  <a:srgbClr val="00CC99"/>
                </a:solidFill>
                <a:ln w="9525">
                  <a:solidFill>
                    <a:schemeClr val="tx1"/>
                  </a:solidFill>
                  <a:miter lim="800000"/>
                </a:ln>
              </p:spPr>
              <p:txBody>
                <a:bodyPr wrap="none" anchor="ctr"/>
                <a:lstStyle/>
                <a:p>
                  <a:endParaRPr lang="en-US"/>
                </a:p>
              </p:txBody>
            </p:sp>
            <p:sp>
              <p:nvSpPr>
                <p:cNvPr id="8210" name="Line 20"/>
                <p:cNvSpPr>
                  <a:spLocks noChangeShapeType="1"/>
                </p:cNvSpPr>
                <p:nvPr/>
              </p:nvSpPr>
              <p:spPr bwMode="auto">
                <a:xfrm flipV="1">
                  <a:off x="5901" y="729"/>
                  <a:ext cx="96" cy="19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211" name="Line 21"/>
                <p:cNvSpPr>
                  <a:spLocks noChangeShapeType="1"/>
                </p:cNvSpPr>
                <p:nvPr/>
              </p:nvSpPr>
              <p:spPr bwMode="auto">
                <a:xfrm flipV="1">
                  <a:off x="5988" y="735"/>
                  <a:ext cx="96" cy="19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sp>
          <p:nvSpPr>
            <p:cNvPr id="8204" name="Text Box 22"/>
            <p:cNvSpPr txBox="1">
              <a:spLocks noChangeArrowheads="1"/>
            </p:cNvSpPr>
            <p:nvPr/>
          </p:nvSpPr>
          <p:spPr bwMode="auto">
            <a:xfrm>
              <a:off x="243" y="3752"/>
              <a:ext cx="6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algn="ctr" eaLnBrk="1" hangingPunct="1"/>
              <a:r>
                <a:rPr lang="en-US" sz="1400"/>
                <a:t>Anode</a:t>
              </a:r>
              <a:endParaRPr lang="en-US" sz="1400"/>
            </a:p>
          </p:txBody>
        </p:sp>
        <p:sp>
          <p:nvSpPr>
            <p:cNvPr id="8205" name="Text Box 23"/>
            <p:cNvSpPr txBox="1">
              <a:spLocks noChangeArrowheads="1"/>
            </p:cNvSpPr>
            <p:nvPr/>
          </p:nvSpPr>
          <p:spPr bwMode="auto">
            <a:xfrm>
              <a:off x="1223" y="3752"/>
              <a:ext cx="6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algn="ctr" eaLnBrk="1" hangingPunct="1"/>
              <a:r>
                <a:rPr lang="en-US" sz="1400"/>
                <a:t>Cathode</a:t>
              </a:r>
              <a:endParaRPr lang="en-US" sz="1400"/>
            </a:p>
          </p:txBody>
        </p:sp>
      </p:grpSp>
      <p:sp>
        <p:nvSpPr>
          <p:cNvPr id="8199" name="Text Box 38"/>
          <p:cNvSpPr txBox="1">
            <a:spLocks noChangeArrowheads="1"/>
          </p:cNvSpPr>
          <p:nvPr/>
        </p:nvSpPr>
        <p:spPr bwMode="auto">
          <a:xfrm>
            <a:off x="971550" y="6237605"/>
            <a:ext cx="7370445" cy="43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algn="ctr" eaLnBrk="1" hangingPunct="1"/>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schematic symbol and construction features.</a:t>
            </a:r>
            <a:endParaRPr lang="en-US" sz="2400" dirty="0">
              <a:latin typeface="Times New Roman" panose="02020603050405020304" pitchFamily="18" charset="0"/>
              <a:cs typeface="Times New Roman" panose="02020603050405020304" pitchFamily="18" charset="0"/>
            </a:endParaRPr>
          </a:p>
        </p:txBody>
      </p:sp>
      <p:sp>
        <p:nvSpPr>
          <p:cNvPr id="3" name="Rectangle 1"/>
          <p:cNvSpPr/>
          <p:nvPr/>
        </p:nvSpPr>
        <p:spPr>
          <a:xfrm>
            <a:off x="5301615" y="332722"/>
            <a:ext cx="3385185" cy="706755"/>
          </a:xfrm>
          <a:prstGeom prst="rect">
            <a:avLst/>
          </a:prstGeom>
        </p:spPr>
        <p:txBody>
          <a:bodyPr wrap="none">
            <a:spAutoFit/>
          </a:bodyPr>
          <a:lstStyle/>
          <a:p>
            <a:r>
              <a:rPr lang="en-US" sz="4000" b="1"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Optical Diodes</a:t>
            </a:r>
            <a:endParaRPr lang="en-US" sz="4000" b="1"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86018" name="Picture 2" descr="Image result for led diode"/>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4139292" y="4869030"/>
            <a:ext cx="1662703" cy="1247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731EA297-A4DE-435B-8B1C-1398D49D2FF9}" type="slidenum">
              <a:rPr lang="en-GB" altLang="en-US"/>
            </a:fld>
            <a:endParaRPr lang="en-GB" altLang="en-US"/>
          </a:p>
        </p:txBody>
      </p:sp>
      <p:sp>
        <p:nvSpPr>
          <p:cNvPr id="6" name="Rectangles 5"/>
          <p:cNvSpPr/>
          <p:nvPr/>
        </p:nvSpPr>
        <p:spPr>
          <a:xfrm>
            <a:off x="7236460" y="635"/>
            <a:ext cx="1907540" cy="1412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220" name="Picture 7" descr="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
            <a:hlinkClick r:id="rId1" tooltip="&quot;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quo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69" y="1538449"/>
            <a:ext cx="7571231" cy="225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8"/>
          <p:cNvSpPr>
            <a:spLocks noChangeArrowheads="1"/>
          </p:cNvSpPr>
          <p:nvPr/>
        </p:nvSpPr>
        <p:spPr bwMode="auto">
          <a:xfrm>
            <a:off x="467360" y="4005580"/>
            <a:ext cx="7927975" cy="43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nchor="ctr">
            <a:spAutoFit/>
          </a:bodyPr>
          <a:lstStyle/>
          <a:p>
            <a:pPr algn="ctr">
              <a:spcBef>
                <a:spcPct val="0"/>
              </a:spcBef>
            </a:pPr>
            <a:r>
              <a:rPr lang="en-US" sz="2400" dirty="0" smtClean="0">
                <a:latin typeface="Times New Roman" panose="02020603050405020304" pitchFamily="18" charset="0"/>
                <a:cs typeface="Times New Roman" panose="02020603050405020304" pitchFamily="18" charset="0"/>
              </a:rPr>
              <a:t>LED </a:t>
            </a:r>
            <a:r>
              <a:rPr lang="en-US" sz="2400" dirty="0">
                <a:latin typeface="Times New Roman" panose="02020603050405020304" pitchFamily="18" charset="0"/>
                <a:cs typeface="Times New Roman" panose="02020603050405020304" pitchFamily="18" charset="0"/>
              </a:rPr>
              <a:t>that are produced in an array of shapes and sizes. </a:t>
            </a:r>
            <a:endParaRPr lang="en-US" sz="2400" dirty="0">
              <a:latin typeface="Times New Roman" panose="02020603050405020304" pitchFamily="18" charset="0"/>
              <a:cs typeface="Times New Roman" panose="02020603050405020304" pitchFamily="18" charset="0"/>
            </a:endParaRPr>
          </a:p>
        </p:txBody>
      </p:sp>
      <p:grpSp>
        <p:nvGrpSpPr>
          <p:cNvPr id="9222" name="Group 11"/>
          <p:cNvGrpSpPr/>
          <p:nvPr/>
        </p:nvGrpSpPr>
        <p:grpSpPr bwMode="auto">
          <a:xfrm>
            <a:off x="323215" y="4581525"/>
            <a:ext cx="8578850" cy="2034540"/>
            <a:chOff x="252" y="4149"/>
            <a:chExt cx="5508" cy="1794"/>
          </a:xfrm>
        </p:grpSpPr>
        <p:sp>
          <p:nvSpPr>
            <p:cNvPr id="9223" name="Text Box 9"/>
            <p:cNvSpPr txBox="1">
              <a:spLocks noChangeArrowheads="1"/>
            </p:cNvSpPr>
            <p:nvPr/>
          </p:nvSpPr>
          <p:spPr bwMode="auto">
            <a:xfrm>
              <a:off x="252" y="4149"/>
              <a:ext cx="206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r>
                <a:rPr lang="en-US" sz="2400" b="1">
                  <a:latin typeface="Times New Roman" panose="02020603050405020304" pitchFamily="18" charset="0"/>
                  <a:cs typeface="Times New Roman" panose="02020603050405020304" pitchFamily="18" charset="0"/>
                </a:rPr>
                <a:t>LED characteristics:</a:t>
              </a:r>
              <a:endParaRPr lang="en-US" sz="2400" b="1">
                <a:latin typeface="Times New Roman" panose="02020603050405020304" pitchFamily="18" charset="0"/>
                <a:cs typeface="Times New Roman" panose="02020603050405020304" pitchFamily="18" charset="0"/>
              </a:endParaRPr>
            </a:p>
          </p:txBody>
        </p:sp>
        <p:sp>
          <p:nvSpPr>
            <p:cNvPr id="9224" name="Text Box 10"/>
            <p:cNvSpPr txBox="1">
              <a:spLocks noChangeArrowheads="1"/>
            </p:cNvSpPr>
            <p:nvPr/>
          </p:nvSpPr>
          <p:spPr bwMode="auto">
            <a:xfrm>
              <a:off x="288" y="4560"/>
              <a:ext cx="5472" cy="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buFontTx/>
                <a:buBlip>
                  <a:blip r:embed="rId3"/>
                </a:buBlip>
              </a:pPr>
              <a:r>
                <a:rPr lang="en-US" sz="2400" dirty="0">
                  <a:latin typeface="Times New Roman" panose="02020603050405020304" pitchFamily="18" charset="0"/>
                  <a:cs typeface="Times New Roman" panose="02020603050405020304" pitchFamily="18" charset="0"/>
                </a:rPr>
                <a:t> characteristic curves are very similar</a:t>
              </a:r>
              <a:r>
                <a:rPr lang="en-US" sz="2400" dirty="0">
                  <a:latin typeface="Times New Roman" panose="02020603050405020304" pitchFamily="18" charset="0"/>
                  <a:cs typeface="Times New Roman" panose="02020603050405020304" pitchFamily="18" charset="0"/>
                </a:rPr>
                <a:t> to those for p-n junction diodes</a:t>
              </a:r>
              <a:endParaRPr lang="en-US" sz="2400" dirty="0">
                <a:latin typeface="Times New Roman" panose="02020603050405020304" pitchFamily="18" charset="0"/>
                <a:cs typeface="Times New Roman" panose="02020603050405020304" pitchFamily="18" charset="0"/>
              </a:endParaRPr>
            </a:p>
            <a:p>
              <a:pPr eaLnBrk="1" hangingPunct="1">
                <a:buFontTx/>
                <a:buBlip>
                  <a:blip r:embed="rId3"/>
                </a:buBlip>
              </a:pPr>
              <a:r>
                <a:rPr lang="en-US" sz="2400" dirty="0">
                  <a:latin typeface="Times New Roman" panose="02020603050405020304" pitchFamily="18" charset="0"/>
                  <a:cs typeface="Times New Roman" panose="02020603050405020304" pitchFamily="18" charset="0"/>
                </a:rPr>
                <a:t> higher forward voltage (V</a:t>
              </a:r>
              <a:r>
                <a:rPr lang="en-US" sz="2400" baseline="-250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eaLnBrk="1" hangingPunct="1">
                <a:buFontTx/>
                <a:buBlip>
                  <a:blip r:embed="rId3"/>
                </a:buBlip>
              </a:pPr>
              <a:r>
                <a:rPr lang="en-US" sz="2400" dirty="0">
                  <a:latin typeface="Times New Roman" panose="02020603050405020304" pitchFamily="18" charset="0"/>
                  <a:cs typeface="Times New Roman" panose="02020603050405020304" pitchFamily="18" charset="0"/>
                </a:rPr>
                <a:t> lower reverse breakdown voltage (V</a:t>
              </a:r>
              <a:r>
                <a:rPr lang="en-US" sz="2400" baseline="-25000" dirty="0">
                  <a:latin typeface="Times New Roman" panose="02020603050405020304" pitchFamily="18" charset="0"/>
                  <a:cs typeface="Times New Roman" panose="02020603050405020304" pitchFamily="18" charset="0"/>
                </a:rPr>
                <a:t>BR</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pSp>
      <p:sp>
        <p:nvSpPr>
          <p:cNvPr id="3" name="Rectangle 1"/>
          <p:cNvSpPr/>
          <p:nvPr/>
        </p:nvSpPr>
        <p:spPr>
          <a:xfrm>
            <a:off x="1188180" y="405433"/>
            <a:ext cx="7336790" cy="706755"/>
          </a:xfrm>
          <a:prstGeom prst="rect">
            <a:avLst/>
          </a:prstGeom>
        </p:spPr>
        <p:txBody>
          <a:bodyPr wrap="none">
            <a:spAutoFit/>
          </a:bodyPr>
          <a:lstStyle/>
          <a:p>
            <a:r>
              <a:rPr lang="en-US" sz="4000" b="1" dirty="0">
                <a:solidFill>
                  <a:schemeClr val="tx1"/>
                </a:solidFill>
                <a:latin typeface="Times New Roman" panose="02020603050405020304" pitchFamily="18" charset="0"/>
                <a:cs typeface="Times New Roman" panose="02020603050405020304" pitchFamily="18" charset="0"/>
              </a:rPr>
              <a:t>The Light-Emitting Diode (LED)</a:t>
            </a:r>
            <a:endParaRPr lang="en-US" sz="4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731EA297-A4DE-435B-8B1C-1398D49D2FF9}" type="slidenum">
              <a:rPr lang="en-GB" altLang="en-US"/>
            </a:fld>
            <a:endParaRPr lang="en-GB" altLang="en-US"/>
          </a:p>
        </p:txBody>
      </p:sp>
      <p:sp>
        <p:nvSpPr>
          <p:cNvPr id="6" name="Rectangles 5"/>
          <p:cNvSpPr/>
          <p:nvPr/>
        </p:nvSpPr>
        <p:spPr>
          <a:xfrm>
            <a:off x="7236460" y="635"/>
            <a:ext cx="1907540" cy="1412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245" name="Text Box 8"/>
          <p:cNvSpPr txBox="1">
            <a:spLocks noChangeArrowheads="1"/>
          </p:cNvSpPr>
          <p:nvPr/>
        </p:nvSpPr>
        <p:spPr bwMode="auto">
          <a:xfrm>
            <a:off x="186055" y="1507490"/>
            <a:ext cx="8868410" cy="117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r>
              <a:rPr lang="en-US" sz="2400" b="1" i="1" dirty="0">
                <a:solidFill>
                  <a:srgbClr val="FF3F3F"/>
                </a:solidFill>
                <a:latin typeface="Times New Roman" panose="02020603050405020304" pitchFamily="18" charset="0"/>
                <a:cs typeface="Times New Roman" panose="02020603050405020304" pitchFamily="18" charset="0"/>
              </a:rPr>
              <a:t>Application</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seven segment display is an example of LEDs use for display of decimal digits.</a:t>
            </a:r>
            <a:endParaRPr lang="en-US" altLang="en-US" sz="2400" dirty="0">
              <a:latin typeface="Times New Roman" panose="02020603050405020304" pitchFamily="18" charset="0"/>
              <a:cs typeface="Times New Roman" panose="02020603050405020304" pitchFamily="18" charset="0"/>
            </a:endParaRPr>
          </a:p>
        </p:txBody>
      </p:sp>
      <p:pic>
        <p:nvPicPr>
          <p:cNvPr id="10246"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8685" y="2421255"/>
            <a:ext cx="6651625" cy="380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10"/>
          <p:cNvSpPr txBox="1">
            <a:spLocks noChangeArrowheads="1"/>
          </p:cNvSpPr>
          <p:nvPr/>
        </p:nvSpPr>
        <p:spPr bwMode="auto">
          <a:xfrm>
            <a:off x="3060065" y="6237605"/>
            <a:ext cx="4524375" cy="43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113" tIns="35556" rIns="71113" bIns="35556">
            <a:spAutoFit/>
          </a:bodyPr>
          <a:lstStyle>
            <a:lvl1pPr defTabSz="979805" eaLnBrk="0" hangingPunct="0">
              <a:defRPr sz="2000">
                <a:solidFill>
                  <a:schemeClr val="tx1"/>
                </a:solidFill>
                <a:latin typeface="Arial" panose="020B0604020202020204" pitchFamily="34" charset="0"/>
              </a:defRPr>
            </a:lvl1pPr>
            <a:lvl2pPr marL="742950" indent="-285750" defTabSz="979805" eaLnBrk="0" hangingPunct="0">
              <a:defRPr sz="2000">
                <a:solidFill>
                  <a:schemeClr val="tx1"/>
                </a:solidFill>
                <a:latin typeface="Arial" panose="020B0604020202020204" pitchFamily="34" charset="0"/>
              </a:defRPr>
            </a:lvl2pPr>
            <a:lvl3pPr marL="1143000" indent="-228600" defTabSz="979805" eaLnBrk="0" hangingPunct="0">
              <a:defRPr sz="2000">
                <a:solidFill>
                  <a:schemeClr val="tx1"/>
                </a:solidFill>
                <a:latin typeface="Arial" panose="020B0604020202020204" pitchFamily="34" charset="0"/>
              </a:defRPr>
            </a:lvl3pPr>
            <a:lvl4pPr marL="1600200" indent="-228600" defTabSz="979805" eaLnBrk="0" hangingPunct="0">
              <a:defRPr sz="2000">
                <a:solidFill>
                  <a:schemeClr val="tx1"/>
                </a:solidFill>
                <a:latin typeface="Arial" panose="020B0604020202020204" pitchFamily="34" charset="0"/>
              </a:defRPr>
            </a:lvl4pPr>
            <a:lvl5pPr marL="2057400" indent="-228600" defTabSz="979805" eaLnBrk="0" hangingPunct="0">
              <a:defRPr sz="2000">
                <a:solidFill>
                  <a:schemeClr val="tx1"/>
                </a:solidFill>
                <a:latin typeface="Arial" panose="020B0604020202020204" pitchFamily="34" charset="0"/>
              </a:defRPr>
            </a:lvl5pPr>
            <a:lvl6pPr marL="2514600" indent="-228600" defTabSz="979805" eaLnBrk="0" fontAlgn="base" hangingPunct="0">
              <a:spcBef>
                <a:spcPct val="50000"/>
              </a:spcBef>
              <a:spcAft>
                <a:spcPct val="0"/>
              </a:spcAft>
              <a:defRPr sz="2000">
                <a:solidFill>
                  <a:schemeClr val="tx1"/>
                </a:solidFill>
                <a:latin typeface="Arial" panose="020B0604020202020204" pitchFamily="34" charset="0"/>
              </a:defRPr>
            </a:lvl6pPr>
            <a:lvl7pPr marL="2971800" indent="-228600" defTabSz="979805" eaLnBrk="0" fontAlgn="base" hangingPunct="0">
              <a:spcBef>
                <a:spcPct val="50000"/>
              </a:spcBef>
              <a:spcAft>
                <a:spcPct val="0"/>
              </a:spcAft>
              <a:defRPr sz="2000">
                <a:solidFill>
                  <a:schemeClr val="tx1"/>
                </a:solidFill>
                <a:latin typeface="Arial" panose="020B0604020202020204" pitchFamily="34" charset="0"/>
              </a:defRPr>
            </a:lvl7pPr>
            <a:lvl8pPr marL="3429000" indent="-228600" defTabSz="979805" eaLnBrk="0" fontAlgn="base" hangingPunct="0">
              <a:spcBef>
                <a:spcPct val="50000"/>
              </a:spcBef>
              <a:spcAft>
                <a:spcPct val="0"/>
              </a:spcAft>
              <a:defRPr sz="2000">
                <a:solidFill>
                  <a:schemeClr val="tx1"/>
                </a:solidFill>
                <a:latin typeface="Arial" panose="020B0604020202020204" pitchFamily="34" charset="0"/>
              </a:defRPr>
            </a:lvl8pPr>
            <a:lvl9pPr marL="3886200" indent="-228600" defTabSz="979805" eaLnBrk="0" fontAlgn="base" hangingPunct="0">
              <a:spcBef>
                <a:spcPct val="50000"/>
              </a:spcBef>
              <a:spcAft>
                <a:spcPct val="0"/>
              </a:spcAft>
              <a:defRPr sz="2000">
                <a:solidFill>
                  <a:schemeClr val="tx1"/>
                </a:solidFill>
                <a:latin typeface="Arial" panose="020B0604020202020204" pitchFamily="34" charset="0"/>
              </a:defRPr>
            </a:lvl9pPr>
          </a:lstStyle>
          <a:p>
            <a:pPr algn="ctr" eaLnBrk="1" hangingPunct="1"/>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7-segment LED display.</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1835490" y="405380"/>
            <a:ext cx="7336790" cy="706755"/>
          </a:xfrm>
          <a:prstGeom prst="rect">
            <a:avLst/>
          </a:prstGeom>
        </p:spPr>
        <p:txBody>
          <a:bodyPr wrap="none">
            <a:spAutoFit/>
          </a:bodyPr>
          <a:lstStyle/>
          <a:p>
            <a:r>
              <a:rPr lang="en-US" sz="4000" b="1" dirty="0">
                <a:solidFill>
                  <a:schemeClr val="hlink"/>
                </a:solidFill>
                <a:latin typeface="Times New Roman" panose="02020603050405020304" pitchFamily="18" charset="0"/>
                <a:cs typeface="Times New Roman" panose="02020603050405020304" pitchFamily="18" charset="0"/>
              </a:rPr>
              <a:t>The Light-Emitting Diode (LED)</a:t>
            </a:r>
            <a:endParaRPr lang="en-US" sz="4000" b="1" dirty="0">
              <a:solidFill>
                <a:schemeClr va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731EA297-A4DE-435B-8B1C-1398D49D2FF9}" type="slidenum">
              <a:rPr lang="en-GB" altLang="en-US"/>
            </a:fld>
            <a:endParaRPr lang="en-GB" altLang="en-US"/>
          </a:p>
        </p:txBody>
      </p:sp>
      <p:sp>
        <p:nvSpPr>
          <p:cNvPr id="6" name="Rectangles 5"/>
          <p:cNvSpPr/>
          <p:nvPr/>
        </p:nvSpPr>
        <p:spPr>
          <a:xfrm>
            <a:off x="7236460" y="635"/>
            <a:ext cx="1907540" cy="1412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218" name="TextBox 1"/>
          <p:cNvSpPr txBox="1">
            <a:spLocks noChangeArrowheads="1"/>
          </p:cNvSpPr>
          <p:nvPr/>
        </p:nvSpPr>
        <p:spPr bwMode="auto">
          <a:xfrm>
            <a:off x="226378" y="1629628"/>
            <a:ext cx="54244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sz="2400" dirty="0">
                <a:latin typeface="Times New Roman" panose="02020603050405020304" pitchFamily="18" charset="0"/>
                <a:cs typeface="Times New Roman" panose="02020603050405020304" pitchFamily="18" charset="0"/>
              </a:rPr>
              <a:t>When a light-emitting diode is forward biased, </a:t>
            </a:r>
            <a:r>
              <a:rPr lang="en-US" sz="2400" dirty="0">
                <a:latin typeface="Times New Roman" panose="02020603050405020304" pitchFamily="18" charset="0"/>
                <a:cs typeface="Times New Roman" panose="02020603050405020304" pitchFamily="18" charset="0"/>
                <a:hlinkClick r:id="rId1" tooltip="Electrons" action="ppaction://hlinkfile"/>
              </a:rPr>
              <a:t>electrons</a:t>
            </a:r>
            <a:r>
              <a:rPr lang="en-US" sz="2400" dirty="0">
                <a:latin typeface="Times New Roman" panose="02020603050405020304" pitchFamily="18" charset="0"/>
                <a:cs typeface="Times New Roman" panose="02020603050405020304" pitchFamily="18" charset="0"/>
              </a:rPr>
              <a:t> are able to recombine with </a:t>
            </a:r>
            <a:r>
              <a:rPr lang="en-US" sz="2400" dirty="0">
                <a:latin typeface="Times New Roman" panose="02020603050405020304" pitchFamily="18" charset="0"/>
                <a:cs typeface="Times New Roman" panose="02020603050405020304" pitchFamily="18" charset="0"/>
                <a:hlinkClick r:id="rId2" tooltip="Electron hole" action="ppaction://hlinkfile"/>
              </a:rPr>
              <a:t>holes</a:t>
            </a:r>
            <a:r>
              <a:rPr lang="en-US" sz="2400" dirty="0">
                <a:latin typeface="Times New Roman" panose="02020603050405020304" pitchFamily="18" charset="0"/>
                <a:cs typeface="Times New Roman" panose="02020603050405020304" pitchFamily="18" charset="0"/>
              </a:rPr>
              <a:t> within the device, releasing energy in the form of </a:t>
            </a:r>
            <a:r>
              <a:rPr lang="en-US" sz="2400" dirty="0">
                <a:latin typeface="Times New Roman" panose="02020603050405020304" pitchFamily="18" charset="0"/>
                <a:cs typeface="Times New Roman" panose="02020603050405020304" pitchFamily="18" charset="0"/>
                <a:hlinkClick r:id="rId3" tooltip="Photon" action="ppaction://hlinkfile"/>
              </a:rPr>
              <a:t>photons</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eaLnBrk="1" hangingPunct="1"/>
            <a:endParaRPr lang="en-US" sz="2400" dirty="0">
              <a:latin typeface="Times New Roman" panose="02020603050405020304" pitchFamily="18" charset="0"/>
              <a:cs typeface="Times New Roman" panose="02020603050405020304" pitchFamily="18" charset="0"/>
            </a:endParaRPr>
          </a:p>
          <a:p>
            <a:pPr eaLnBrk="1" hangingPunct="1"/>
            <a:r>
              <a:rPr lang="en-US" sz="2400" dirty="0">
                <a:latin typeface="Times New Roman" panose="02020603050405020304" pitchFamily="18" charset="0"/>
                <a:cs typeface="Times New Roman" panose="02020603050405020304" pitchFamily="18" charset="0"/>
              </a:rPr>
              <a:t>This effect is called </a:t>
            </a:r>
            <a:r>
              <a:rPr lang="en-US" sz="2400" dirty="0">
                <a:latin typeface="Times New Roman" panose="02020603050405020304" pitchFamily="18" charset="0"/>
                <a:cs typeface="Times New Roman" panose="02020603050405020304" pitchFamily="18" charset="0"/>
                <a:hlinkClick r:id="rId4" tooltip="Electroluminescence" action="ppaction://hlinkfile"/>
              </a:rPr>
              <a:t>electroluminescence</a:t>
            </a:r>
            <a:r>
              <a:rPr lang="en-US" sz="2400" dirty="0">
                <a:latin typeface="Times New Roman" panose="02020603050405020304" pitchFamily="18" charset="0"/>
                <a:cs typeface="Times New Roman" panose="02020603050405020304" pitchFamily="18" charset="0"/>
              </a:rPr>
              <a:t> and the color of the light (corresponding to the energy of the photon) is determined by the </a:t>
            </a:r>
            <a:r>
              <a:rPr lang="en-US" sz="2400" dirty="0">
                <a:latin typeface="Times New Roman" panose="02020603050405020304" pitchFamily="18" charset="0"/>
                <a:cs typeface="Times New Roman" panose="02020603050405020304" pitchFamily="18" charset="0"/>
                <a:hlinkClick r:id="rId5" tooltip="Energy gap" action="ppaction://hlinkfile"/>
              </a:rPr>
              <a:t>energy gap</a:t>
            </a:r>
            <a:r>
              <a:rPr lang="en-US" sz="2400" dirty="0">
                <a:latin typeface="Times New Roman" panose="02020603050405020304" pitchFamily="18" charset="0"/>
                <a:cs typeface="Times New Roman" panose="02020603050405020304" pitchFamily="18" charset="0"/>
              </a:rPr>
              <a:t> of the semiconductor</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eaLnBrk="1" hangingPunct="1"/>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Fabricating the </a:t>
            </a:r>
            <a:r>
              <a:rPr lang="en-US" sz="2400" i="1" dirty="0" err="1">
                <a:latin typeface="Times New Roman" panose="02020603050405020304" pitchFamily="18" charset="0"/>
                <a:cs typeface="Times New Roman" panose="02020603050405020304" pitchFamily="18" charset="0"/>
              </a:rPr>
              <a:t>pn</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junction using a semiconductor of the type known as </a:t>
            </a:r>
            <a:r>
              <a:rPr lang="en-US" sz="2400" u="sng" dirty="0">
                <a:solidFill>
                  <a:srgbClr val="0000FF"/>
                </a:solidFill>
                <a:latin typeface="Times New Roman" panose="02020603050405020304" pitchFamily="18" charset="0"/>
                <a:cs typeface="Times New Roman" panose="02020603050405020304" pitchFamily="18" charset="0"/>
              </a:rPr>
              <a:t>direct-</a:t>
            </a:r>
            <a:r>
              <a:rPr lang="en-US" sz="2400" u="sng" dirty="0" err="1">
                <a:solidFill>
                  <a:srgbClr val="0000FF"/>
                </a:solidFill>
                <a:latin typeface="Times New Roman" panose="02020603050405020304" pitchFamily="18" charset="0"/>
                <a:cs typeface="Times New Roman" panose="02020603050405020304" pitchFamily="18" charset="0"/>
              </a:rPr>
              <a:t>bandgap</a:t>
            </a:r>
            <a:r>
              <a:rPr lang="en-US" sz="2400" dirty="0">
                <a:latin typeface="Times New Roman" panose="02020603050405020304" pitchFamily="18" charset="0"/>
                <a:cs typeface="Times New Roman" panose="02020603050405020304" pitchFamily="18" charset="0"/>
              </a:rPr>
              <a:t> materials.</a:t>
            </a:r>
            <a:endParaRPr lang="en-US" sz="2400" dirty="0">
              <a:latin typeface="Times New Roman" panose="02020603050405020304" pitchFamily="18" charset="0"/>
              <a:cs typeface="Times New Roman" panose="02020603050405020304" pitchFamily="18" charset="0"/>
            </a:endParaRPr>
          </a:p>
        </p:txBody>
      </p:sp>
      <p:pic>
        <p:nvPicPr>
          <p:cNvPr id="9219" name="Picture 2" descr="450px-LED,_5mm,_green_(en)_svg.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50865" y="1257935"/>
            <a:ext cx="3216275"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descr="RBG-L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8080" y="5085446"/>
            <a:ext cx="1949239"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188185" y="477192"/>
            <a:ext cx="7336790" cy="706755"/>
          </a:xfrm>
          <a:prstGeom prst="rect">
            <a:avLst/>
          </a:prstGeom>
        </p:spPr>
        <p:txBody>
          <a:bodyPr wrap="none">
            <a:spAutoFit/>
          </a:bodyPr>
          <a:lstStyle/>
          <a:p>
            <a:r>
              <a:rPr lang="en-US" sz="4000" b="1" dirty="0">
                <a:solidFill>
                  <a:schemeClr val="hlink"/>
                </a:solidFill>
                <a:latin typeface="Times New Roman" panose="02020603050405020304" pitchFamily="18" charset="0"/>
                <a:cs typeface="Times New Roman" panose="02020603050405020304" pitchFamily="18" charset="0"/>
              </a:rPr>
              <a:t>The Light-Emitting Diode (LED)</a:t>
            </a:r>
            <a:endParaRPr lang="en-US" sz="4000" b="1" dirty="0">
              <a:solidFill>
                <a:schemeClr va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731EA297-A4DE-435B-8B1C-1398D49D2FF9}" type="slidenum">
              <a:rPr lang="en-GB" altLang="en-US"/>
            </a:fld>
            <a:endParaRPr lang="en-GB" altLang="en-US"/>
          </a:p>
        </p:txBody>
      </p:sp>
      <p:sp>
        <p:nvSpPr>
          <p:cNvPr id="6" name="Rectangles 5"/>
          <p:cNvSpPr/>
          <p:nvPr/>
        </p:nvSpPr>
        <p:spPr>
          <a:xfrm>
            <a:off x="7236460" y="14605"/>
            <a:ext cx="1907540" cy="1412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242" name="Rectangle 22"/>
          <p:cNvSpPr>
            <a:spLocks noChangeArrowheads="1"/>
          </p:cNvSpPr>
          <p:nvPr/>
        </p:nvSpPr>
        <p:spPr bwMode="auto">
          <a:xfrm>
            <a:off x="5971475" y="5236207"/>
            <a:ext cx="2273300" cy="1465262"/>
          </a:xfrm>
          <a:prstGeom prst="rect">
            <a:avLst/>
          </a:prstGeom>
          <a:solidFill>
            <a:schemeClr val="accent1"/>
          </a:solidFill>
          <a:ln w="9525">
            <a:solidFill>
              <a:schemeClr val="tx1"/>
            </a:solidFill>
            <a:miter lim="800000"/>
          </a:ln>
        </p:spPr>
        <p:txBody>
          <a:bodyPr wrap="none" anchor="ctr"/>
          <a:p>
            <a:r>
              <a:rPr lang="en-US" dirty="0">
                <a:latin typeface="Comic Sans MS" panose="030F0702030302020204" pitchFamily="66" charset="0"/>
              </a:rPr>
              <a:t>UV – </a:t>
            </a:r>
            <a:r>
              <a:rPr lang="en-US" dirty="0" err="1">
                <a:latin typeface="Comic Sans MS" panose="030F0702030302020204" pitchFamily="66" charset="0"/>
              </a:rPr>
              <a:t>AlGaN</a:t>
            </a:r>
            <a:endParaRPr lang="en-US" dirty="0">
              <a:latin typeface="Comic Sans MS" panose="030F0702030302020204" pitchFamily="66" charset="0"/>
            </a:endParaRPr>
          </a:p>
          <a:p>
            <a:r>
              <a:rPr lang="en-US" dirty="0">
                <a:latin typeface="Comic Sans MS" panose="030F0702030302020204" pitchFamily="66" charset="0"/>
              </a:rPr>
              <a:t>Blue – </a:t>
            </a:r>
            <a:r>
              <a:rPr lang="en-US" dirty="0" err="1">
                <a:latin typeface="Comic Sans MS" panose="030F0702030302020204" pitchFamily="66" charset="0"/>
              </a:rPr>
              <a:t>GaN</a:t>
            </a:r>
            <a:r>
              <a:rPr lang="en-US" dirty="0">
                <a:latin typeface="Comic Sans MS" panose="030F0702030302020204" pitchFamily="66" charset="0"/>
              </a:rPr>
              <a:t>, </a:t>
            </a:r>
            <a:r>
              <a:rPr lang="en-US" dirty="0" err="1">
                <a:latin typeface="Comic Sans MS" panose="030F0702030302020204" pitchFamily="66" charset="0"/>
              </a:rPr>
              <a:t>InGaN</a:t>
            </a:r>
            <a:endParaRPr lang="en-US" dirty="0">
              <a:latin typeface="Comic Sans MS" panose="030F0702030302020204" pitchFamily="66" charset="0"/>
            </a:endParaRPr>
          </a:p>
          <a:p>
            <a:r>
              <a:rPr lang="en-US" dirty="0">
                <a:latin typeface="Comic Sans MS" panose="030F0702030302020204" pitchFamily="66" charset="0"/>
              </a:rPr>
              <a:t>Red, green – </a:t>
            </a:r>
            <a:r>
              <a:rPr lang="en-US" dirty="0" err="1">
                <a:latin typeface="Comic Sans MS" panose="030F0702030302020204" pitchFamily="66" charset="0"/>
              </a:rPr>
              <a:t>GaP</a:t>
            </a:r>
            <a:endParaRPr lang="en-US" dirty="0">
              <a:latin typeface="Comic Sans MS" panose="030F0702030302020204" pitchFamily="66" charset="0"/>
            </a:endParaRPr>
          </a:p>
          <a:p>
            <a:r>
              <a:rPr lang="en-US" dirty="0">
                <a:latin typeface="Comic Sans MS" panose="030F0702030302020204" pitchFamily="66" charset="0"/>
              </a:rPr>
              <a:t>Red, yellow – </a:t>
            </a:r>
            <a:r>
              <a:rPr lang="en-US" dirty="0" err="1">
                <a:latin typeface="Comic Sans MS" panose="030F0702030302020204" pitchFamily="66" charset="0"/>
              </a:rPr>
              <a:t>GaAsP</a:t>
            </a:r>
            <a:endParaRPr lang="en-US" dirty="0">
              <a:latin typeface="Comic Sans MS" panose="030F0702030302020204" pitchFamily="66" charset="0"/>
            </a:endParaRPr>
          </a:p>
          <a:p>
            <a:r>
              <a:rPr lang="en-US" dirty="0">
                <a:latin typeface="Comic Sans MS" panose="030F0702030302020204" pitchFamily="66" charset="0"/>
              </a:rPr>
              <a:t>IR- </a:t>
            </a:r>
            <a:r>
              <a:rPr lang="en-US" dirty="0" err="1" smtClean="0">
                <a:latin typeface="Comic Sans MS" panose="030F0702030302020204" pitchFamily="66" charset="0"/>
              </a:rPr>
              <a:t>GaAs</a:t>
            </a:r>
            <a:endParaRPr lang="en-US" dirty="0">
              <a:latin typeface="Comic Sans MS" panose="030F0702030302020204" pitchFamily="66" charset="0"/>
            </a:endParaRPr>
          </a:p>
        </p:txBody>
      </p:sp>
      <p:sp>
        <p:nvSpPr>
          <p:cNvPr id="13318" name="Rectangle 6"/>
          <p:cNvSpPr>
            <a:spLocks noChangeArrowheads="1"/>
          </p:cNvSpPr>
          <p:nvPr/>
        </p:nvSpPr>
        <p:spPr bwMode="auto">
          <a:xfrm>
            <a:off x="2123863" y="405188"/>
            <a:ext cx="6405880" cy="706755"/>
          </a:xfrm>
          <a:prstGeom prst="rect">
            <a:avLst/>
          </a:prstGeom>
          <a:noFill/>
          <a:ln w="9525">
            <a:noFill/>
            <a:miter lim="800000"/>
          </a:ln>
          <a:effectLst/>
        </p:spPr>
        <p:txBody>
          <a:bodyPr wrap="none">
            <a:spAutoFit/>
          </a:bodyPr>
          <a:p>
            <a:pPr algn="ctr">
              <a:defRPr/>
            </a:pPr>
            <a:r>
              <a:rPr lang="en-US" sz="4000" b="1"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LED -  Light Emitting Diodes</a:t>
            </a:r>
            <a:endParaRPr lang="en-US" sz="4000" b="1"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10245" name="Picture 8" descr="ledst2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6755" y="1610360"/>
            <a:ext cx="1571625"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5" descr="Click for larger 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030" y="2011998"/>
            <a:ext cx="2040286"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leds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581785"/>
            <a:ext cx="469741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861435"/>
            <a:ext cx="2878137" cy="271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Custom 203">
      <a:dk1>
        <a:sysClr val="windowText" lastClr="000000"/>
      </a:dk1>
      <a:lt1>
        <a:srgbClr val="FFFFFF"/>
      </a:lt1>
      <a:dk2>
        <a:srgbClr val="000000"/>
      </a:dk2>
      <a:lt2>
        <a:srgbClr val="FFFFFF"/>
      </a:lt2>
      <a:accent1>
        <a:srgbClr val="82DF98"/>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1222</Words>
  <Application>WPS Presentation</Application>
  <PresentationFormat>On-screen Show (4:3)</PresentationFormat>
  <Paragraphs>57</Paragraphs>
  <Slides>5</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Calibri</vt:lpstr>
      <vt:lpstr>Times New Roman</vt:lpstr>
      <vt:lpstr>Comic Sans MS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city PowerPoint Presentation</dc:title>
  <dc:creator>jontypearce</dc:creator>
  <cp:lastModifiedBy>Acer</cp:lastModifiedBy>
  <cp:revision>86</cp:revision>
  <dcterms:created xsi:type="dcterms:W3CDTF">2011-07-11T11:56:00Z</dcterms:created>
  <dcterms:modified xsi:type="dcterms:W3CDTF">2023-03-30T08:38:39Z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A95C22DA51874E3992ED567665F4D5C6</vt:lpwstr>
  </property>
  <property fmtid="{D5CDD505-2E9C-101B-9397-08002B2CF9AE}" pid="3" name="KSOProductBuildVer">
    <vt:lpwstr>1033-11.2.0.11513</vt:lpwstr>
  </property>
</Properties>
</file>