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9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99D"/>
    <a:srgbClr val="CACAEE"/>
    <a:srgbClr val="0080AA"/>
    <a:srgbClr val="006DA4"/>
    <a:srgbClr val="9494DC"/>
    <a:srgbClr val="8181D5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510"/>
    <p:restoredTop sz="94660"/>
  </p:normalViewPr>
  <p:slideViewPr>
    <p:cSldViewPr showGuides="1">
      <p:cViewPr>
        <p:scale>
          <a:sx n="75" d="100"/>
          <a:sy n="75" d="100"/>
        </p:scale>
        <p:origin x="-522" y="-90"/>
      </p:cViewPr>
      <p:guideLst>
        <p:guide orient="horz" pos="2160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40" d="100"/>
        <a:sy n="40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3EFD42F7-718C-4B98-AAEC-167E6DDD60A7}" type="datetimeFigureOut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21B2AA4F-B828-4D7C-AFD3-893933DAFCB4}" type="slidenum">
              <a:rPr lang="en-US" strike="noStrike" noProof="1" smtClean="0">
                <a:latin typeface="Arial" panose="020B0604020202020204" pitchFamily="34" charset="0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Slide Image Placeholder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3314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sv-SE" altLang="x-none" dirty="0">
                <a:latin typeface="Times"/>
              </a:rPr>
              <a:t>Random topics just for revising some concepts.</a:t>
            </a:r>
            <a:endParaRPr lang="sv-SE" altLang="x-none" dirty="0">
              <a:latin typeface="Times"/>
            </a:endParaRPr>
          </a:p>
        </p:txBody>
      </p:sp>
      <p:sp>
        <p:nvSpPr>
          <p:cNvPr id="1331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sv-SE" altLang="x-none" sz="1200" dirty="0">
                <a:latin typeface="Times"/>
              </a:rPr>
            </a:fld>
            <a:endParaRPr lang="sv-SE" altLang="x-none" sz="1200" dirty="0">
              <a:latin typeface="Time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6386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endParaRPr lang="sv-SE" altLang="x-none" dirty="0">
              <a:latin typeface="Times"/>
            </a:endParaRPr>
          </a:p>
        </p:txBody>
      </p:sp>
      <p:sp>
        <p:nvSpPr>
          <p:cNvPr id="163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sv-SE" altLang="x-none" sz="1200" dirty="0">
                <a:latin typeface="Times"/>
              </a:rPr>
            </a:fld>
            <a:endParaRPr lang="sv-SE" altLang="x-none" sz="1200" dirty="0">
              <a:latin typeface="Time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9458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sv-SE" altLang="x-none" dirty="0">
                <a:latin typeface="Times"/>
              </a:rPr>
              <a:t>Random topics just for revising some concepts.</a:t>
            </a:r>
            <a:endParaRPr lang="sv-SE" altLang="x-none" dirty="0">
              <a:latin typeface="Times"/>
            </a:endParaRPr>
          </a:p>
        </p:txBody>
      </p:sp>
      <p:sp>
        <p:nvSpPr>
          <p:cNvPr id="194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sv-SE" altLang="x-none" sz="1200" dirty="0">
                <a:latin typeface="Times"/>
              </a:rPr>
            </a:fld>
            <a:endParaRPr lang="sv-SE" altLang="x-none" sz="1200" dirty="0">
              <a:latin typeface="Time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>
              <a:spcBef>
                <a:spcPct val="0"/>
              </a:spcBef>
            </a:pPr>
            <a:r>
              <a:rPr lang="sv-SE" altLang="x-none" dirty="0">
                <a:latin typeface="Times"/>
              </a:rPr>
              <a:t>Random topics just for revising some concepts.</a:t>
            </a:r>
            <a:endParaRPr lang="sv-SE" altLang="x-none" dirty="0">
              <a:latin typeface="Times"/>
            </a:endParaRPr>
          </a:p>
        </p:txBody>
      </p:sp>
      <p:sp>
        <p:nvSpPr>
          <p:cNvPr id="215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sv-SE" altLang="x-none" sz="1200" dirty="0">
                <a:latin typeface="Times"/>
              </a:rPr>
            </a:fld>
            <a:endParaRPr lang="sv-SE" altLang="x-none" sz="1200" dirty="0">
              <a:latin typeface="Time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bg1"/>
            </a:gs>
            <a:gs pos="100000">
              <a:srgbClr val="0080A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 descr="rgb-bl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1263"/>
            <a:ext cx="9144000" cy="566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tIns="45720" bIns="45720"/>
          <a:lstStyle>
            <a:lvl1pPr>
              <a:defRPr/>
            </a:lvl1pPr>
          </a:lstStyle>
          <a:p>
            <a:pPr lvl="0" fontAlgn="base"/>
            <a:r>
              <a:rPr lang="en-US" strike="noStrike" noProof="0" smtClean="0"/>
              <a:t>Click to edit Master title style</a:t>
            </a:r>
            <a:endParaRPr lang="en-US" strike="noStrike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 fontAlgn="base"/>
            <a:r>
              <a:rPr lang="en-US" strike="noStrike" noProof="0" smtClean="0"/>
              <a:t>Click to edit Master subtitle style</a:t>
            </a:r>
            <a:endParaRPr lang="en-US" strike="noStrike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54712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54712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9525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9525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80A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3" descr="rgb-blu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6297613"/>
            <a:ext cx="9144000" cy="566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4375"/>
          </a:xfrm>
          <a:prstGeom prst="rect">
            <a:avLst/>
          </a:prstGeom>
          <a:noFill/>
          <a:ln w="9525">
            <a:noFill/>
          </a:ln>
        </p:spPr>
        <p:txBody>
          <a:bodyPr wrap="none" tIns="91440" bIns="91440"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3"/>
          <p:cNvSpPr>
            <a:spLocks noGrp="1"/>
          </p:cNvSpPr>
          <p:nvPr>
            <p:ph type="body"/>
          </p:nvPr>
        </p:nvSpPr>
        <p:spPr>
          <a:xfrm>
            <a:off x="457200" y="1279525"/>
            <a:ext cx="8229600" cy="4949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152400" y="6350000"/>
            <a:ext cx="4114800" cy="4873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Electronic Devices and Circuit Theory	</a:t>
            </a: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Boylestad</a:t>
            </a:r>
            <a:endParaRPr kumimoji="0" lang="en-US" sz="1200" b="0" i="1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4619625" y="6353175"/>
            <a:ext cx="44481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© 2013 by Pearson Higher Education, Inc</a:t>
            </a:r>
            <a:b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Upper Saddle River, New Jersey 07458 • All Rights Reserved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676400"/>
            <a:ext cx="8782050" cy="9667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Diode Applications</a:t>
            </a:r>
            <a:endParaRPr kumimoji="0" 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ext Box 2"/>
          <p:cNvSpPr txBox="1"/>
          <p:nvPr/>
        </p:nvSpPr>
        <p:spPr>
          <a:xfrm>
            <a:off x="2209800" y="3048000"/>
            <a:ext cx="5297488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>
                <a:latin typeface="Arial" panose="020B0604020202020204" pitchFamily="34" charset="0"/>
              </a:rPr>
              <a:t>Half-wave &amp; Full-wave Rectifiers</a:t>
            </a:r>
            <a:endParaRPr lang="en-US" altLang="zh-CN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7772400" cy="4419600"/>
          </a:xfrm>
        </p:spPr>
        <p:txBody>
          <a:bodyPr vert="horz" wrap="square" lIns="91440" tIns="45720" rIns="91440" bIns="45720" numCol="1" rtlCol="0" anchor="t" anchorCtr="0" compatLnSpc="1">
            <a:normAutofit fontScale="90000" lnSpcReduction="20000"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Reversing diode.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value of Half wave output voltage: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057400" marR="0" lvl="4" indent="-2286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V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pi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4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AVG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approx 31.8% of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PIV: Peak Inverse Voltage =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sz="24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0668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Diode as Rectifiers</a:t>
            </a:r>
            <a:endParaRPr lang="en-US" altLang="zh-CN" dirty="0"/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1752600"/>
            <a:ext cx="5540375" cy="165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Slide Number Placeholder 1"/>
          <p:cNvSpPr>
            <a:spLocks noGrp="1"/>
          </p:cNvSpPr>
          <p:nvPr>
            <p:ph type="sldNum" sz="quarter"/>
          </p:nvPr>
        </p:nvSpPr>
        <p:spPr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sv-SE" altLang="x-none" sz="1400" dirty="0">
                <a:latin typeface="Comic Sans MS" panose="030F0702030302020204" pitchFamily="66" charset="0"/>
              </a:rPr>
            </a:fld>
            <a:endParaRPr lang="sv-SE" altLang="x-none" sz="1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Full wave rectifier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Ripple factor is (0.48)</a:t>
            </a:r>
            <a:endParaRPr lang="en-US" altLang="zh-CN" dirty="0"/>
          </a:p>
          <a:p>
            <a:pPr eaLnBrk="1" hangingPunct="1"/>
            <a:r>
              <a:rPr lang="en-US" altLang="zh-CN" dirty="0"/>
              <a:t>Rectifier efficiency is high(81.2%)</a:t>
            </a:r>
            <a:endParaRPr lang="en-US" altLang="zh-CN" dirty="0"/>
          </a:p>
          <a:p>
            <a:pPr eaLnBrk="1" hangingPunct="1"/>
            <a:r>
              <a:rPr lang="en-US" altLang="zh-CN" dirty="0"/>
              <a:t>TUF is high(0.693)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3"/>
          <p:cNvSpPr>
            <a:spLocks noGrp="1"/>
          </p:cNvSpPr>
          <p:nvPr>
            <p:ph idx="1"/>
          </p:nvPr>
        </p:nvSpPr>
        <p:spPr>
          <a:xfrm>
            <a:off x="260350" y="1530350"/>
            <a:ext cx="8197850" cy="3956050"/>
          </a:xfrm>
          <a:ln/>
        </p:spPr>
        <p:txBody>
          <a:bodyPr vert="horz" wrap="square" lIns="91440" tIns="45720" rIns="91440" bIns="45720" anchor="t" anchorCtr="0"/>
          <a:p>
            <a:pPr algn="just">
              <a:buFont typeface="Wingdings" panose="05000000000000000000" pitchFamily="2" charset="2"/>
              <a:buChar char="v"/>
            </a:pPr>
            <a:r>
              <a:rPr lang="en-US" altLang="zh-CN" sz="2400" dirty="0"/>
              <a:t>A full wave rectifier allows unidirectional current through the load during the entire 360 degree of input cycle.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sz="2400" dirty="0"/>
              <a:t>The output voltage have twice the input frequency. 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sz="2000" dirty="0"/>
              <a:t>V</a:t>
            </a:r>
            <a:r>
              <a:rPr lang="en-US" altLang="zh-CN" sz="1200" dirty="0"/>
              <a:t>AVG</a:t>
            </a:r>
            <a:r>
              <a:rPr lang="en-US" altLang="zh-CN" sz="2000" dirty="0"/>
              <a:t> is 63.7% of Vp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dirty="0"/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2192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Full wave rectifiers</a:t>
            </a:r>
            <a:endParaRPr lang="en-US" altLang="zh-CN" dirty="0"/>
          </a:p>
        </p:txBody>
      </p:sp>
      <p:pic>
        <p:nvPicPr>
          <p:cNvPr id="18435" name="Picture 6" descr="http://hyperphysics.phy-astr.gsu.edu/hbase/electronic/ietron/rectct.gif"/>
          <p:cNvPicPr>
            <a:picLocks noChangeAspect="1"/>
          </p:cNvPicPr>
          <p:nvPr/>
        </p:nvPicPr>
        <p:blipFill>
          <a:blip r:embed="rId1"/>
          <a:srcRect l="75974"/>
          <a:stretch>
            <a:fillRect/>
          </a:stretch>
        </p:blipFill>
        <p:spPr>
          <a:xfrm>
            <a:off x="6045200" y="2320925"/>
            <a:ext cx="1031875" cy="175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Picture 8" descr="http://hyperphysics.phy-astr.gsu.edu/hbase/electronic/ietron/rectct.gif"/>
          <p:cNvPicPr>
            <a:picLocks noChangeAspect="1"/>
          </p:cNvPicPr>
          <p:nvPr/>
        </p:nvPicPr>
        <p:blipFill>
          <a:blip r:embed="rId1"/>
          <a:srcRect r="72945"/>
          <a:stretch>
            <a:fillRect/>
          </a:stretch>
        </p:blipFill>
        <p:spPr>
          <a:xfrm>
            <a:off x="1125538" y="2124075"/>
            <a:ext cx="1163637" cy="1752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437" name="Group 23"/>
          <p:cNvGrpSpPr/>
          <p:nvPr/>
        </p:nvGrpSpPr>
        <p:grpSpPr>
          <a:xfrm>
            <a:off x="2600325" y="2484438"/>
            <a:ext cx="2970213" cy="989012"/>
            <a:chOff x="2815601" y="2483895"/>
            <a:chExt cx="3218233" cy="990110"/>
          </a:xfrm>
        </p:grpSpPr>
        <p:sp>
          <p:nvSpPr>
            <p:cNvPr id="18438" name="Rounded Rectangle 7"/>
            <p:cNvSpPr/>
            <p:nvPr/>
          </p:nvSpPr>
          <p:spPr>
            <a:xfrm>
              <a:off x="3626405" y="2483895"/>
              <a:ext cx="1596625" cy="99011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r>
                <a:rPr lang="sv-SE" altLang="x-none" sz="1400" b="1" dirty="0">
                  <a:latin typeface="Calibri" panose="020F0502020204030204" pitchFamily="34" charset="0"/>
                </a:rPr>
                <a:t>Full Wave </a:t>
              </a:r>
              <a:r>
                <a:rPr lang="en-US" altLang="zh-CN" sz="1400" b="1" dirty="0">
                  <a:latin typeface="Calibri" panose="020F0502020204030204" pitchFamily="34" charset="0"/>
                </a:rPr>
                <a:t>Rectifier</a:t>
              </a:r>
              <a:endParaRPr lang="en-US" altLang="zh-CN" sz="1400" b="1" dirty="0">
                <a:latin typeface="Calibri" panose="020F0502020204030204" pitchFamily="34" charset="0"/>
              </a:endParaRPr>
            </a:p>
          </p:txBody>
        </p:sp>
        <p:cxnSp>
          <p:nvCxnSpPr>
            <p:cNvPr id="18439" name="Straight Connector 14"/>
            <p:cNvCxnSpPr/>
            <p:nvPr/>
          </p:nvCxnSpPr>
          <p:spPr>
            <a:xfrm>
              <a:off x="5223030" y="2788695"/>
              <a:ext cx="76508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40" name="Flowchart: Connector 15"/>
            <p:cNvSpPr/>
            <p:nvPr/>
          </p:nvSpPr>
          <p:spPr>
            <a:xfrm>
              <a:off x="5988115" y="2743690"/>
              <a:ext cx="45719" cy="90010"/>
            </a:xfrm>
            <a:prstGeom prst="flowChartConnector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sv-SE" altLang="x-none" dirty="0">
                <a:latin typeface="Calibri" panose="020F0502020204030204" pitchFamily="34" charset="0"/>
              </a:endParaRPr>
            </a:p>
          </p:txBody>
        </p:sp>
        <p:cxnSp>
          <p:nvCxnSpPr>
            <p:cNvPr id="18441" name="Straight Connector 16"/>
            <p:cNvCxnSpPr/>
            <p:nvPr/>
          </p:nvCxnSpPr>
          <p:spPr>
            <a:xfrm>
              <a:off x="5223030" y="3241830"/>
              <a:ext cx="76508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42" name="Flowchart: Connector 17"/>
            <p:cNvSpPr/>
            <p:nvPr/>
          </p:nvSpPr>
          <p:spPr>
            <a:xfrm>
              <a:off x="5988115" y="3196825"/>
              <a:ext cx="45719" cy="90010"/>
            </a:xfrm>
            <a:prstGeom prst="flowChartConnector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sv-SE" altLang="x-none" dirty="0">
                <a:latin typeface="Calibri" panose="020F0502020204030204" pitchFamily="34" charset="0"/>
              </a:endParaRPr>
            </a:p>
          </p:txBody>
        </p:sp>
        <p:cxnSp>
          <p:nvCxnSpPr>
            <p:cNvPr id="18443" name="Straight Connector 18"/>
            <p:cNvCxnSpPr/>
            <p:nvPr/>
          </p:nvCxnSpPr>
          <p:spPr>
            <a:xfrm>
              <a:off x="2861320" y="3248980"/>
              <a:ext cx="76508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44" name="Flowchart: Connector 19"/>
            <p:cNvSpPr/>
            <p:nvPr/>
          </p:nvSpPr>
          <p:spPr>
            <a:xfrm>
              <a:off x="2815601" y="3196825"/>
              <a:ext cx="45719" cy="90010"/>
            </a:xfrm>
            <a:prstGeom prst="flowChartConnector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sv-SE" altLang="x-none" dirty="0">
                <a:latin typeface="Calibri" panose="020F0502020204030204" pitchFamily="34" charset="0"/>
              </a:endParaRPr>
            </a:p>
          </p:txBody>
        </p:sp>
        <p:cxnSp>
          <p:nvCxnSpPr>
            <p:cNvPr id="18445" name="Straight Connector 21"/>
            <p:cNvCxnSpPr/>
            <p:nvPr/>
          </p:nvCxnSpPr>
          <p:spPr>
            <a:xfrm>
              <a:off x="2861320" y="2788695"/>
              <a:ext cx="76508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46" name="Flowchart: Connector 22"/>
            <p:cNvSpPr/>
            <p:nvPr/>
          </p:nvSpPr>
          <p:spPr>
            <a:xfrm>
              <a:off x="2815601" y="2736540"/>
              <a:ext cx="45719" cy="90010"/>
            </a:xfrm>
            <a:prstGeom prst="flowChartConnector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sv-SE" altLang="x-none" dirty="0">
                <a:latin typeface="Calibri" panose="020F0502020204030204" pitchFamily="34" charset="0"/>
              </a:endParaRPr>
            </a:p>
          </p:txBody>
        </p:sp>
      </p:grpSp>
      <p:sp>
        <p:nvSpPr>
          <p:cNvPr id="18447" name="Rectangle 24"/>
          <p:cNvSpPr/>
          <p:nvPr/>
        </p:nvSpPr>
        <p:spPr>
          <a:xfrm>
            <a:off x="2992438" y="5410200"/>
            <a:ext cx="21844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latin typeface="Calibri" panose="020F0502020204030204" pitchFamily="34" charset="0"/>
              </a:rPr>
              <a:t>V</a:t>
            </a:r>
            <a:r>
              <a:rPr lang="en-US" altLang="zh-CN" sz="2800" baseline="-25000" dirty="0">
                <a:latin typeface="Calibri" panose="020F0502020204030204" pitchFamily="34" charset="0"/>
              </a:rPr>
              <a:t>AVG</a:t>
            </a:r>
            <a:r>
              <a:rPr lang="en-US" altLang="zh-CN" sz="2800" dirty="0">
                <a:latin typeface="Calibri" panose="020F0502020204030204" pitchFamily="34" charset="0"/>
              </a:rPr>
              <a:t> = 2V</a:t>
            </a:r>
            <a:r>
              <a:rPr lang="en-US" altLang="zh-CN" sz="2800" baseline="-25000" dirty="0">
                <a:latin typeface="Calibri" panose="020F0502020204030204" pitchFamily="34" charset="0"/>
              </a:rPr>
              <a:t>P</a:t>
            </a:r>
            <a:r>
              <a:rPr lang="en-US" altLang="zh-CN" sz="2800" dirty="0">
                <a:latin typeface="Calibri" panose="020F0502020204030204" pitchFamily="34" charset="0"/>
              </a:rPr>
              <a:t> / pi</a:t>
            </a:r>
            <a:endParaRPr lang="sv-SE" altLang="x-none" sz="2800" dirty="0">
              <a:latin typeface="Calibri" panose="020F0502020204030204" pitchFamily="34" charset="0"/>
            </a:endParaRPr>
          </a:p>
        </p:txBody>
      </p:sp>
      <p:sp>
        <p:nvSpPr>
          <p:cNvPr id="18448" name="Slide Number Placeholder 1"/>
          <p:cNvSpPr>
            <a:spLocks noGrp="1"/>
          </p:cNvSpPr>
          <p:nvPr>
            <p:ph type="sldNum" sz="quarter"/>
          </p:nvPr>
        </p:nvSpPr>
        <p:spPr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sv-SE" altLang="x-none" sz="1400" dirty="0">
                <a:latin typeface="Comic Sans MS" panose="030F0702030302020204" pitchFamily="66" charset="0"/>
              </a:rPr>
            </a:fld>
            <a:endParaRPr lang="sv-SE" altLang="x-none" sz="1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70180" y="152400"/>
            <a:ext cx="8607425" cy="1219200"/>
          </a:xfrm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Center-Tapped Full wave rectifiers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685800" y="1371600"/>
            <a:ext cx="7375525" cy="44196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000" dirty="0"/>
              <a:t>A center-tapped transformer is used with two diodes that conduct on alternating half-cycles. 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dirty="0"/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1125538" y="2349500"/>
          <a:ext cx="4079875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10660" imgH="1433830" progId="">
                  <p:embed/>
                </p:oleObj>
              </mc:Choice>
              <mc:Fallback>
                <p:oleObj name="" r:id="rId1" imgW="4010660" imgH="1433830" progId="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5538" y="2349500"/>
                        <a:ext cx="4079875" cy="157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5"/>
          <p:cNvSpPr txBox="1"/>
          <p:nvPr/>
        </p:nvSpPr>
        <p:spPr>
          <a:xfrm>
            <a:off x="5443538" y="2393950"/>
            <a:ext cx="2349500" cy="1323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latin typeface="Calibri" panose="020F0502020204030204" pitchFamily="34" charset="0"/>
              </a:rPr>
              <a:t>During the positive half-cycle, the upper diode is forward-biased and the lower diode is reverse-biased.</a:t>
            </a:r>
            <a:endParaRPr lang="en-US" altLang="zh-CN" sz="1600" dirty="0">
              <a:latin typeface="Calibri" panose="020F0502020204030204" pitchFamily="34" charset="0"/>
            </a:endParaRPr>
          </a:p>
        </p:txBody>
      </p:sp>
      <p:graphicFrame>
        <p:nvGraphicFramePr>
          <p:cNvPr id="9230" name="Object 3"/>
          <p:cNvGraphicFramePr>
            <a:graphicFrameLocks noChangeAspect="1"/>
          </p:cNvGraphicFramePr>
          <p:nvPr/>
        </p:nvGraphicFramePr>
        <p:xfrm>
          <a:off x="3857625" y="4038600"/>
          <a:ext cx="4078288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4014470" imgH="1444625" progId="">
                  <p:embed/>
                </p:oleObj>
              </mc:Choice>
              <mc:Fallback>
                <p:oleObj name="" r:id="rId3" imgW="4014470" imgH="1444625" progId="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7625" y="4038600"/>
                        <a:ext cx="4078288" cy="157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7"/>
          <p:cNvSpPr txBox="1"/>
          <p:nvPr/>
        </p:nvSpPr>
        <p:spPr>
          <a:xfrm>
            <a:off x="1125538" y="4238625"/>
            <a:ext cx="2408237" cy="1323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 dirty="0">
                <a:latin typeface="Calibri" panose="020F0502020204030204" pitchFamily="34" charset="0"/>
              </a:rPr>
              <a:t>During the negative half-cycle, the lower diode is forward-biased and the upper diode is reverse-biased.</a:t>
            </a:r>
            <a:endParaRPr lang="en-US" altLang="zh-CN" sz="1600" dirty="0">
              <a:latin typeface="Calibri" panose="020F0502020204030204" pitchFamily="34" charset="0"/>
            </a:endParaRPr>
          </a:p>
        </p:txBody>
      </p:sp>
      <p:pic>
        <p:nvPicPr>
          <p:cNvPr id="20487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113" y="6276975"/>
            <a:ext cx="1036637" cy="276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8" name="Slide Number Placeholder 1"/>
          <p:cNvSpPr>
            <a:spLocks noGrp="1"/>
          </p:cNvSpPr>
          <p:nvPr>
            <p:ph type="sldNum" sz="quarter"/>
          </p:nvPr>
        </p:nvSpPr>
        <p:spPr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sv-SE" altLang="x-none" sz="1400" dirty="0">
                <a:latin typeface="Comic Sans MS" panose="030F0702030302020204" pitchFamily="66" charset="0"/>
              </a:rPr>
            </a:fld>
            <a:endParaRPr lang="sv-SE" altLang="x-none" sz="1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Why we go for Rectifiers?</a:t>
            </a:r>
            <a:endParaRPr lang="en-US" altLang="zh-CN" dirty="0"/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8130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All electronic circuits need smooth DC power supply in order to function correctly. All the power supply contains </a:t>
            </a:r>
            <a:r>
              <a:rPr lang="en-US" altLang="zh-CN" i="1" dirty="0">
                <a:solidFill>
                  <a:srgbClr val="FF0000"/>
                </a:solidFill>
              </a:rPr>
              <a:t>rectifiers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The DC power supplied either from battery   or power pack units</a:t>
            </a:r>
            <a:endParaRPr lang="en-US" altLang="zh-CN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7170" name="Rectangle 3"/>
          <p:cNvSpPr>
            <a:spLocks noGrp="1"/>
          </p:cNvSpPr>
          <p:nvPr/>
        </p:nvSpPr>
        <p:spPr>
          <a:xfrm>
            <a:off x="431800" y="4267200"/>
            <a:ext cx="8482013" cy="2009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</a:rPr>
              <a:t>The battery power supply may not be economical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Arial" panose="020B0604020202020204" pitchFamily="34" charset="0"/>
              </a:rPr>
              <a:t>Some other circuits, those using digital ICs, also need their power supply to be regulated. 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50000"/>
              </a:spcBef>
              <a:buChar char="•"/>
            </a:pPr>
            <a:endParaRPr lang="en-US" altLang="zh-CN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 Box 6"/>
          <p:cNvSpPr txBox="1"/>
          <p:nvPr/>
        </p:nvSpPr>
        <p:spPr>
          <a:xfrm>
            <a:off x="0" y="381000"/>
            <a:ext cx="9144000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ko-KR" sz="3600" b="1">
                <a:latin typeface="Arial" panose="020B0604020202020204" pitchFamily="34" charset="0"/>
                <a:ea typeface="굴림" charset="-127"/>
              </a:rPr>
              <a:t>Power Supply Block Diagram</a:t>
            </a:r>
            <a:endParaRPr lang="en-US" altLang="ko-KR">
              <a:latin typeface="Arial" panose="020B0604020202020204" pitchFamily="34" charset="0"/>
              <a:ea typeface="굴림" charset="-127"/>
            </a:endParaRPr>
          </a:p>
        </p:txBody>
      </p:sp>
      <p:pic>
        <p:nvPicPr>
          <p:cNvPr id="7170" name="Picture 6" descr="fg15_00100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" y="2590800"/>
            <a:ext cx="8936038" cy="2119313"/>
          </a:xfrm>
          <a:ln w="12700">
            <a:solidFill>
              <a:schemeClr val="tx1"/>
            </a:solidFill>
            <a:miter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Rectifiers</a:t>
            </a:r>
            <a:endParaRPr lang="en-US" altLang="zh-CN" dirty="0"/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Rectifier is a device which convert AC voltage in to pulsating DC</a:t>
            </a:r>
            <a:endParaRPr lang="en-US" altLang="zh-CN" dirty="0"/>
          </a:p>
          <a:p>
            <a:pPr eaLnBrk="1" hangingPunct="1"/>
            <a:r>
              <a:rPr lang="en-US" altLang="zh-CN" dirty="0"/>
              <a:t>A rectifier utilizes unidirectional conducting device Ex :  P-N junction diodes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533400" y="153988"/>
            <a:ext cx="8229600" cy="21034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Important points to be studied while analyzing the various rectifiers</a:t>
            </a:r>
            <a:endParaRPr lang="en-US" altLang="zh-CN" sz="4000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50825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Rectifier efficiency</a:t>
            </a:r>
            <a:endParaRPr lang="en-US" altLang="zh-CN" dirty="0"/>
          </a:p>
          <a:p>
            <a:pPr eaLnBrk="1" hangingPunct="1"/>
            <a:r>
              <a:rPr lang="en-US" altLang="zh-CN" dirty="0"/>
              <a:t>Peak value of the current </a:t>
            </a:r>
            <a:endParaRPr lang="en-US" altLang="zh-CN" dirty="0"/>
          </a:p>
          <a:p>
            <a:pPr eaLnBrk="1" hangingPunct="1"/>
            <a:r>
              <a:rPr lang="en-US" altLang="zh-CN" dirty="0"/>
              <a:t>Peak value of the voltage </a:t>
            </a:r>
            <a:endParaRPr lang="en-US" altLang="zh-CN" dirty="0"/>
          </a:p>
          <a:p>
            <a:pPr eaLnBrk="1" hangingPunct="1"/>
            <a:r>
              <a:rPr lang="en-US" altLang="zh-CN" dirty="0"/>
              <a:t>Ripple factor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Rectifier Types</a:t>
            </a:r>
            <a:endParaRPr lang="en-US" altLang="zh-CN" dirty="0"/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Depending up on the period of conduction</a:t>
            </a:r>
            <a:endParaRPr lang="en-US" altLang="zh-CN" dirty="0"/>
          </a:p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zh-CN" dirty="0"/>
              <a:t> Half wave rectifier</a:t>
            </a:r>
            <a:endParaRPr lang="en-US" altLang="zh-CN" dirty="0"/>
          </a:p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zh-CN" dirty="0"/>
              <a:t> Full wave rectifier</a:t>
            </a:r>
            <a:endParaRPr lang="en-US" altLang="zh-CN" dirty="0"/>
          </a:p>
          <a:p>
            <a:pPr eaLnBrk="1" hangingPunct="1"/>
            <a:r>
              <a:rPr lang="en-US" altLang="zh-CN" dirty="0"/>
              <a:t>Depending up on the connection procedure</a:t>
            </a:r>
            <a:endParaRPr lang="en-US" altLang="zh-CN" dirty="0"/>
          </a:p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zh-CN" dirty="0"/>
              <a:t>Bridge rectifier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Half wave rectifier</a:t>
            </a:r>
            <a:endParaRPr lang="en-US" altLang="zh-CN" dirty="0"/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304800" y="1143000"/>
            <a:ext cx="8391525" cy="294163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ripple factor is quite high(1.21)</a:t>
            </a:r>
            <a:endParaRPr lang="en-US" altLang="zh-CN" dirty="0"/>
          </a:p>
          <a:p>
            <a:pPr eaLnBrk="1" hangingPunct="1"/>
            <a:r>
              <a:rPr lang="en-US" altLang="zh-CN" dirty="0"/>
              <a:t>Rectifier efficiency is very low(40%)</a:t>
            </a:r>
            <a:endParaRPr lang="en-US" altLang="zh-CN" dirty="0"/>
          </a:p>
          <a:p>
            <a:pPr eaLnBrk="1" hangingPunct="1"/>
            <a:r>
              <a:rPr lang="en-US" altLang="zh-CN" dirty="0"/>
              <a:t>Transformer Utilization Factor (TUF) is low (0.21)</a:t>
            </a:r>
            <a:endParaRPr lang="en-US" altLang="zh-CN" dirty="0"/>
          </a:p>
          <a:p>
            <a:pPr eaLnBrk="1" hangingPunct="1"/>
            <a:r>
              <a:rPr lang="en-US" altLang="zh-CN" dirty="0"/>
              <a:t>The half wave rectifier circuit is normally not used as a power rectifier circuit</a:t>
            </a:r>
            <a:endParaRPr lang="en-US" altLang="zh-CN" dirty="0"/>
          </a:p>
        </p:txBody>
      </p:sp>
      <p:sp>
        <p:nvSpPr>
          <p:cNvPr id="11267" name="Text Box 1"/>
          <p:cNvSpPr txBox="1"/>
          <p:nvPr/>
        </p:nvSpPr>
        <p:spPr>
          <a:xfrm>
            <a:off x="457200" y="4267200"/>
            <a:ext cx="8399463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dirty="0">
                <a:solidFill>
                  <a:srgbClr val="FFFF00"/>
                </a:solidFill>
                <a:latin typeface="Arial" panose="020B0604020202020204" pitchFamily="34" charset="0"/>
              </a:rPr>
              <a:t>Transformer Utilization Factor (TUF)</a:t>
            </a:r>
            <a:r>
              <a:rPr lang="en-US" altLang="zh-CN" sz="2400" dirty="0">
                <a:latin typeface="Arial" panose="020B0604020202020204" pitchFamily="34" charset="0"/>
              </a:rPr>
              <a:t> is defined as the ratio of DC power output of a rectifier to the effective Transformer VA rating used in the same rectifier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1525" y="4724400"/>
            <a:ext cx="4832350" cy="158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74613" y="838200"/>
            <a:ext cx="8985250" cy="2427288"/>
          </a:xfrm>
          <a:ln/>
        </p:spPr>
        <p:txBody>
          <a:bodyPr vert="horz" wrap="square" lIns="91440" tIns="45720" rIns="91440" bIns="45720" anchor="t" anchorCtr="0"/>
          <a:p>
            <a:pPr algn="just">
              <a:buFont typeface="Wingdings" panose="05000000000000000000" pitchFamily="2" charset="2"/>
              <a:buChar char="v"/>
            </a:pPr>
            <a:r>
              <a:rPr lang="en-US" altLang="zh-CN" sz="2400" dirty="0"/>
              <a:t>As diodes conduct current in one direction and block in other.</a:t>
            </a:r>
            <a:endParaRPr lang="en-US" altLang="zh-CN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zh-CN" sz="2400" dirty="0"/>
              <a:t>When connected with ac voltage, diode only allows half cycle passing through it and hence convert ac into dc.</a:t>
            </a:r>
            <a:endParaRPr lang="en-US" altLang="zh-CN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zh-CN" sz="2400" dirty="0"/>
              <a:t>As the half of the wave get rectified, the process called half wave rectification.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v"/>
            </a:pPr>
            <a:endParaRPr lang="en-US" altLang="zh-CN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1131888" y="304800"/>
            <a:ext cx="6870700" cy="5588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Half wave Rectifiers</a:t>
            </a:r>
            <a:endParaRPr lang="en-US" altLang="zh-CN" dirty="0"/>
          </a:p>
        </p:txBody>
      </p:sp>
      <p:pic>
        <p:nvPicPr>
          <p:cNvPr id="1229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097213"/>
            <a:ext cx="5410200" cy="1627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Slide Number Placeholder 1"/>
          <p:cNvSpPr>
            <a:spLocks noGrp="1"/>
          </p:cNvSpPr>
          <p:nvPr>
            <p:ph type="sldNum" sz="quarter"/>
          </p:nvPr>
        </p:nvSpPr>
        <p:spPr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sv-SE" altLang="x-none" sz="1400" dirty="0">
                <a:latin typeface="Comic Sans MS" panose="030F0702030302020204" pitchFamily="66" charset="0"/>
              </a:rPr>
            </a:fld>
            <a:endParaRPr lang="sv-SE" altLang="x-none" sz="1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229600" cy="1905000"/>
          </a:xfrm>
          <a:ln/>
        </p:spPr>
        <p:txBody>
          <a:bodyPr vert="horz" wrap="square" lIns="91440" tIns="45720" rIns="91440" bIns="45720" anchor="t" anchorCtr="0"/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zh-CN" dirty="0"/>
              <a:t>A diode is connected to an ac source and a load resistor forming a half wave rectifier. </a:t>
            </a:r>
            <a:endParaRPr lang="en-US" altLang="zh-CN" dirty="0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altLang="zh-CN" dirty="0"/>
              <a:t>Positive half cycle causes current through diode, that causes voltage drop across resistor.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_template_blue">
  <a:themeElements>
    <a:clrScheme name="ppt_template_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template_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pt_template_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ppt_template_blue</Template>
  <TotalTime>0</TotalTime>
  <Words>2548</Words>
  <Application>WPS Presentation</Application>
  <PresentationFormat/>
  <Paragraphs>133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MS PGothic</vt:lpstr>
      <vt:lpstr>Times New Roman</vt:lpstr>
      <vt:lpstr>Symbol</vt:lpstr>
      <vt:lpstr>Microsoft YaHei</vt:lpstr>
      <vt:lpstr>Arial Unicode MS</vt:lpstr>
      <vt:lpstr>굴림</vt:lpstr>
      <vt:lpstr>Malgun Gothic</vt:lpstr>
      <vt:lpstr>Comic Sans MS</vt:lpstr>
      <vt:lpstr>Times</vt:lpstr>
      <vt:lpstr>Impact</vt:lpstr>
      <vt:lpstr>ppt_template_blue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Robert Paynter</dc:creator>
  <cp:lastModifiedBy>Acer</cp:lastModifiedBy>
  <cp:revision>70</cp:revision>
  <dcterms:created xsi:type="dcterms:W3CDTF">2011-07-14T15:53:54Z</dcterms:created>
  <dcterms:modified xsi:type="dcterms:W3CDTF">2023-04-04T06:55:06Z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7F8A118DC87841B5894342D2C3E920BC</vt:lpwstr>
  </property>
  <property fmtid="{D5CDD505-2E9C-101B-9397-08002B2CF9AE}" pid="3" name="KSOProductBuildVer">
    <vt:lpwstr>1033-11.2.0.11513</vt:lpwstr>
  </property>
</Properties>
</file>