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306" r:id="rId3"/>
    <p:sldId id="439" r:id="rId4"/>
    <p:sldId id="440" r:id="rId5"/>
    <p:sldId id="441" r:id="rId6"/>
    <p:sldId id="442" r:id="rId7"/>
    <p:sldId id="530" r:id="rId8"/>
    <p:sldId id="443" r:id="rId9"/>
    <p:sldId id="531" r:id="rId10"/>
    <p:sldId id="444" r:id="rId11"/>
    <p:sldId id="445" r:id="rId12"/>
    <p:sldId id="532" r:id="rId13"/>
    <p:sldId id="533" r:id="rId14"/>
    <p:sldId id="534" r:id="rId16"/>
    <p:sldId id="535" r:id="rId17"/>
    <p:sldId id="536" r:id="rId18"/>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F99D"/>
    <a:srgbClr val="CACAEE"/>
    <a:srgbClr val="0080AA"/>
    <a:srgbClr val="006DA4"/>
    <a:srgbClr val="9494DC"/>
    <a:srgbClr val="8181D5"/>
    <a:srgbClr val="FFFF9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0510"/>
    <p:restoredTop sz="94660"/>
  </p:normalViewPr>
  <p:slideViewPr>
    <p:cSldViewPr showGuides="1">
      <p:cViewPr>
        <p:scale>
          <a:sx n="75" d="100"/>
          <a:sy n="75" d="100"/>
        </p:scale>
        <p:origin x="-522" y="-90"/>
      </p:cViewPr>
      <p:guideLst>
        <p:guide orient="horz" pos="2160"/>
        <p:guide pos="2880"/>
      </p:guideLst>
    </p:cSldViewPr>
  </p:slideViewPr>
  <p:notesTextViewPr>
    <p:cViewPr>
      <p:scale>
        <a:sx n="100" d="100"/>
        <a:sy n="100" d="100"/>
      </p:scale>
      <p:origin x="0" y="0"/>
    </p:cViewPr>
  </p:notesTextViewPr>
  <p:sorterViewPr showFormatting="0">
    <p:cViewPr>
      <p:scale>
        <a:sx n="40" d="100"/>
        <a:sy n="40" d="100"/>
      </p:scale>
      <p:origin x="0" y="0"/>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en-US" strike="noStrike" noProof="1"/>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3EFD42F7-718C-4B98-AAEC-167E6DDD60A7}" type="datetimeFigureOut">
              <a:rPr lang="en-US" strike="noStrike" noProof="1" smtClean="0">
                <a:latin typeface="Arial" panose="020B0604020202020204" pitchFamily="34" charset="0"/>
                <a:ea typeface="+mn-ea"/>
                <a:cs typeface="+mn-cs"/>
              </a:rPr>
            </a:fld>
            <a:endParaRPr lang="en-US" strike="noStrike" noProof="1"/>
          </a:p>
        </p:txBody>
      </p:sp>
      <p:sp>
        <p:nvSpPr>
          <p:cNvPr id="3076" name="Slide Image Placeholder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3077" name="Notes Placeholder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en-US" strike="noStrike" noProof="1"/>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21B2AA4F-B828-4D7C-AFD3-893933DAFCB4}" type="slidenum">
              <a:rPr lang="en-US" strike="noStrike" noProof="1" smtClean="0">
                <a:latin typeface="Arial" panose="020B0604020202020204" pitchFamily="34" charset="0"/>
                <a:ea typeface="+mn-ea"/>
                <a:cs typeface="+mn-cs"/>
              </a:rPr>
            </a:fld>
            <a:endParaRPr 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A63A190-2D83-478A-B291-B221AC89E34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bg1"/>
            </a:gs>
            <a:gs pos="100000">
              <a:srgbClr val="0080AA"/>
            </a:gs>
          </a:gsLst>
          <a:lin ang="5400000" scaled="1"/>
          <a:tileRect/>
        </a:gradFill>
        <a:effectLst/>
      </p:bgPr>
    </p:bg>
    <p:spTree>
      <p:nvGrpSpPr>
        <p:cNvPr id="1" name=""/>
        <p:cNvGrpSpPr/>
        <p:nvPr/>
      </p:nvGrpSpPr>
      <p:grpSpPr>
        <a:xfrm>
          <a:off x="0" y="0"/>
          <a:ext cx="0" cy="0"/>
          <a:chOff x="0" y="0"/>
          <a:chExt cx="0" cy="0"/>
        </a:xfrm>
      </p:grpSpPr>
      <p:pic>
        <p:nvPicPr>
          <p:cNvPr id="2050" name="Picture 11" descr="rgb-blu"/>
          <p:cNvPicPr>
            <a:picLocks noChangeAspect="1"/>
          </p:cNvPicPr>
          <p:nvPr/>
        </p:nvPicPr>
        <p:blipFill>
          <a:blip r:embed="rId2"/>
          <a:stretch>
            <a:fillRect/>
          </a:stretch>
        </p:blipFill>
        <p:spPr>
          <a:xfrm>
            <a:off x="0" y="6291263"/>
            <a:ext cx="9144000" cy="566737"/>
          </a:xfrm>
          <a:prstGeom prst="rect">
            <a:avLst/>
          </a:prstGeom>
          <a:noFill/>
          <a:ln w="9525">
            <a:noFill/>
          </a:ln>
        </p:spPr>
      </p:pic>
      <p:sp>
        <p:nvSpPr>
          <p:cNvPr id="3074" name="Rectangle 2"/>
          <p:cNvSpPr>
            <a:spLocks noGrp="1" noChangeArrowheads="1"/>
          </p:cNvSpPr>
          <p:nvPr>
            <p:ph type="ctrTitle"/>
          </p:nvPr>
        </p:nvSpPr>
        <p:spPr>
          <a:xfrm>
            <a:off x="685800" y="2130425"/>
            <a:ext cx="7772400" cy="1470025"/>
          </a:xfrm>
        </p:spPr>
        <p:txBody>
          <a:bodyPr wrap="square" tIns="45720" bIns="45720"/>
          <a:lstStyle>
            <a:lvl1pPr>
              <a:defRPr/>
            </a:lvl1pPr>
          </a:lstStyle>
          <a:p>
            <a:pPr lvl="0" fontAlgn="base"/>
            <a:r>
              <a:rPr lang="en-US" strike="noStrike" noProof="0" smtClean="0"/>
              <a:t>Click to edit Master title style</a:t>
            </a:r>
            <a:endParaRPr lang="en-US" strike="noStrike" noProof="0" smtClean="0"/>
          </a:p>
        </p:txBody>
      </p:sp>
      <p:sp>
        <p:nvSpPr>
          <p:cNvPr id="307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fontAlgn="base"/>
            <a:r>
              <a:rPr lang="en-US" strike="noStrike" noProof="0" smtClean="0"/>
              <a:t>Click to edit Master subtitle style</a:t>
            </a:r>
            <a:endParaRPr lang="en-US" strike="noStrike"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954712"/>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954712"/>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7813"/>
            <a:ext cx="8229600" cy="113982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a:xfrm>
            <a:off x="457200" y="6245225"/>
            <a:ext cx="2133600" cy="476250"/>
          </a:xfrm>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mn-ea"/>
              <a:cs typeface="Arial" panose="020B0604020202020204" pitchFamily="34" charset="0"/>
            </a:endParaRPr>
          </a:p>
        </p:txBody>
      </p:sp>
      <p:sp>
        <p:nvSpPr>
          <p:cNvPr id="8" name="Footer Placeholder 7"/>
          <p:cNvSpPr>
            <a:spLocks noGrp="1"/>
          </p:cNvSpPr>
          <p:nvPr>
            <p:ph type="ftr" sz="quarter" idx="11"/>
          </p:nvPr>
        </p:nvSpPr>
        <p:spPr>
          <a:xfrm>
            <a:off x="3124200" y="6245225"/>
            <a:ext cx="2895600" cy="476250"/>
          </a:xfrm>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mn-ea"/>
              <a:cs typeface="Arial" panose="020B0604020202020204" pitchFamily="34" charset="0"/>
            </a:endParaRPr>
          </a:p>
        </p:txBody>
      </p:sp>
      <p:sp>
        <p:nvSpPr>
          <p:cNvPr id="9" name="Slide Number Placeholder 8"/>
          <p:cNvSpPr>
            <a:spLocks noGrp="1"/>
          </p:cNvSpPr>
          <p:nvPr>
            <p:ph type="sldNum" sz="quarter" idx="12"/>
          </p:nvPr>
        </p:nvSpPr>
        <p:spPr>
          <a:xfrm>
            <a:off x="6553200" y="6245225"/>
            <a:ext cx="2133600" cy="476250"/>
          </a:xfrm>
        </p:spPr>
        <p:txBody>
          <a:bodyPr/>
          <a:p>
            <a:pPr lvl="0" eaLnBrk="1" hangingPunct="1">
              <a:buNone/>
            </a:pPr>
            <a:fld id="{9A0DB2DC-4C9A-4742-B13C-FB6460FD3503}" type="slidenum">
              <a:rPr lang="en-US" altLang="x-none" dirty="0">
                <a:effectLst>
                  <a:outerShdw blurRad="38100" dist="38100" dir="2700000">
                    <a:srgbClr val="C0C0C0"/>
                  </a:outerShdw>
                </a:effectLst>
                <a:latin typeface="Arial" panose="020B0604020202020204" pitchFamily="34" charset="0"/>
              </a:rPr>
            </a:fld>
            <a:endParaRPr lang="en-US" altLang="x-none" dirty="0">
              <a:effectLst>
                <a:outerShdw blurRad="38100" dist="38100" dir="2700000">
                  <a:srgbClr val="C0C0C0"/>
                </a:outerShdw>
              </a:effectLst>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quarter" idx="2"/>
          </p:nvPr>
        </p:nvSpPr>
        <p:spPr>
          <a:xfrm>
            <a:off x="4629150" y="1825625"/>
            <a:ext cx="3886200" cy="209867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Content Placeholder 4"/>
          <p:cNvSpPr>
            <a:spLocks noGrp="1"/>
          </p:cNvSpPr>
          <p:nvPr>
            <p:ph sz="quarter" idx="3"/>
          </p:nvPr>
        </p:nvSpPr>
        <p:spPr>
          <a:xfrm>
            <a:off x="4629150" y="4076700"/>
            <a:ext cx="3886200" cy="21002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Date Placeholder 5"/>
          <p:cNvSpPr>
            <a:spLocks noGrp="1"/>
          </p:cNvSpPr>
          <p:nvPr>
            <p:ph type="dt" sz="half" idx="10"/>
          </p:nvPr>
        </p:nvSpPr>
        <p:spPr>
          <a:xfrm>
            <a:off x="457200" y="6243638"/>
            <a:ext cx="2133600" cy="457200"/>
          </a:xfrm>
        </p:spPr>
        <p:txBody>
          <a:bodyPr/>
          <a:lstStyle/>
          <a:p>
            <a:pPr lvl="0" eaLnBrk="1" hangingPunct="1"/>
            <a:fld id="{BB962C8B-B14F-4D97-AF65-F5344CB8AC3E}" type="datetime9">
              <a:rPr lang="hi-IN" altLang="x-none" dirty="0"/>
            </a:fld>
            <a:endParaRPr lang="hi-IN" altLang="x-none" dirty="0"/>
          </a:p>
        </p:txBody>
      </p:sp>
      <p:sp>
        <p:nvSpPr>
          <p:cNvPr id="7" name="Footer Placeholder 6"/>
          <p:cNvSpPr>
            <a:spLocks noGrp="1"/>
          </p:cNvSpPr>
          <p:nvPr>
            <p:ph type="ftr" sz="quarter" idx="11"/>
          </p:nvPr>
        </p:nvSpPr>
        <p:spPr>
          <a:xfrm>
            <a:off x="3124200" y="6248400"/>
            <a:ext cx="2895600" cy="457200"/>
          </a:xfrm>
        </p:spPr>
        <p:txBody>
          <a:bodyPr/>
          <a:lstStyle/>
          <a:p>
            <a:pPr lvl="0" eaLnBrk="1" hangingPunct="1"/>
            <a:r>
              <a:rPr lang="en-US" altLang="en-US"/>
              <a:t>Clippers and Clampers-3</a:t>
            </a:r>
            <a:endParaRPr lang="en-US" altLang="en-US"/>
          </a:p>
        </p:txBody>
      </p:sp>
      <p:sp>
        <p:nvSpPr>
          <p:cNvPr id="8" name="Slide Number Placeholder 7"/>
          <p:cNvSpPr>
            <a:spLocks noGrp="1"/>
          </p:cNvSpPr>
          <p:nvPr>
            <p:ph type="sldNum" sz="quarter" idx="12"/>
          </p:nvPr>
        </p:nvSpPr>
        <p:spPr>
          <a:xfrm>
            <a:off x="6553200" y="6243638"/>
            <a:ext cx="2133600" cy="457200"/>
          </a:xfrm>
        </p:spPr>
        <p:txBody>
          <a:bodyPr/>
          <a:lstStyle/>
          <a:p>
            <a:pPr lvl="0" eaLnBrk="1" hangingPunct="1"/>
            <a:fld id="{9A0DB2DC-4C9A-4742-B13C-FB6460FD3503}" type="slidenum">
              <a:rPr lang="en-US" altLang="en-US"/>
            </a:fld>
            <a:endParaRPr lang="en-US" altLang="en-US">
              <a:latin typeface="Times New Roman" panose="02020603050405020304" charset="0"/>
            </a:endParaRPr>
          </a:p>
        </p:txBody>
      </p:sp>
    </p:spTree>
  </p:cSld>
  <p:clrMapOvr>
    <a:masterClrMapping/>
  </p:clrMapOvr>
  <p:transition>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smtClean="0"/>
              <a:t>Click to edit Master text styles</a:t>
            </a:r>
            <a:endParaRPr lang="en-US"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279525"/>
            <a:ext cx="4038600" cy="4949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8200" y="1279525"/>
            <a:ext cx="4038600" cy="4949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0080AA"/>
            </a:gs>
          </a:gsLst>
          <a:lin ang="5400000" scaled="1"/>
          <a:tileRect/>
        </a:gradFill>
        <a:effectLst/>
      </p:bgPr>
    </p:bg>
    <p:spTree>
      <p:nvGrpSpPr>
        <p:cNvPr id="1" name=""/>
        <p:cNvGrpSpPr/>
        <p:nvPr/>
      </p:nvGrpSpPr>
      <p:grpSpPr/>
      <p:pic>
        <p:nvPicPr>
          <p:cNvPr id="1026" name="Picture 13" descr="rgb-blu2"/>
          <p:cNvPicPr>
            <a:picLocks noChangeAspect="1"/>
          </p:cNvPicPr>
          <p:nvPr/>
        </p:nvPicPr>
        <p:blipFill>
          <a:blip r:embed="rId14"/>
          <a:stretch>
            <a:fillRect/>
          </a:stretch>
        </p:blipFill>
        <p:spPr>
          <a:xfrm>
            <a:off x="0" y="6297613"/>
            <a:ext cx="9144000" cy="566737"/>
          </a:xfrm>
          <a:prstGeom prst="rect">
            <a:avLst/>
          </a:prstGeom>
          <a:noFill/>
          <a:ln w="9525">
            <a:noFill/>
          </a:ln>
        </p:spPr>
      </p:pic>
      <p:sp>
        <p:nvSpPr>
          <p:cNvPr id="1027" name="Rectangle 2"/>
          <p:cNvSpPr>
            <a:spLocks noGrp="1"/>
          </p:cNvSpPr>
          <p:nvPr>
            <p:ph type="title"/>
          </p:nvPr>
        </p:nvSpPr>
        <p:spPr>
          <a:xfrm>
            <a:off x="457200" y="274638"/>
            <a:ext cx="8229600" cy="714375"/>
          </a:xfrm>
          <a:prstGeom prst="rect">
            <a:avLst/>
          </a:prstGeom>
          <a:noFill/>
          <a:ln w="9525">
            <a:noFill/>
          </a:ln>
        </p:spPr>
        <p:txBody>
          <a:bodyPr wrap="none" tIns="91440" bIns="91440" anchor="ctr" anchorCtr="0"/>
          <a:p>
            <a:pPr lvl="0"/>
            <a:r>
              <a:rPr lang="en-US" altLang="zh-CN" dirty="0"/>
              <a:t>Click to edit Master title style</a:t>
            </a:r>
            <a:endParaRPr lang="en-US" altLang="zh-CN" dirty="0"/>
          </a:p>
        </p:txBody>
      </p:sp>
      <p:sp>
        <p:nvSpPr>
          <p:cNvPr id="1028" name="Rectangle 3"/>
          <p:cNvSpPr>
            <a:spLocks noGrp="1"/>
          </p:cNvSpPr>
          <p:nvPr>
            <p:ph type="body"/>
          </p:nvPr>
        </p:nvSpPr>
        <p:spPr>
          <a:xfrm>
            <a:off x="457200" y="1279525"/>
            <a:ext cx="8229600" cy="4949825"/>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p:txBody>
      </p:sp>
      <p:sp>
        <p:nvSpPr>
          <p:cNvPr id="1029" name="Text Box 10"/>
          <p:cNvSpPr txBox="1">
            <a:spLocks noChangeArrowheads="1"/>
          </p:cNvSpPr>
          <p:nvPr/>
        </p:nvSpPr>
        <p:spPr bwMode="auto">
          <a:xfrm>
            <a:off x="152400" y="6350000"/>
            <a:ext cx="4114800" cy="487363"/>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smtClean="0">
                <a:ln>
                  <a:noFill/>
                </a:ln>
                <a:solidFill>
                  <a:schemeClr val="bg1"/>
                </a:solidFill>
                <a:effectLst/>
                <a:uLnTx/>
                <a:uFillTx/>
                <a:latin typeface="Arial" panose="020B0604020202020204" pitchFamily="34" charset="0"/>
                <a:ea typeface="+mn-ea"/>
                <a:cs typeface="+mn-cs"/>
              </a:rPr>
              <a:t>Electronic Devices and Circuit Theory	</a:t>
            </a:r>
            <a:endParaRPr kumimoji="0" lang="en-US" sz="1400" b="0" i="0" u="none" strike="noStrike" kern="1200" cap="none" spc="0" normalizeH="0" baseline="0" noProof="0" smtClean="0">
              <a:ln>
                <a:noFill/>
              </a:ln>
              <a:solidFill>
                <a:schemeClr val="bg1"/>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200" b="0" i="1" u="none" strike="noStrike" kern="1200" cap="none" spc="0" normalizeH="0" baseline="0" noProof="0" smtClean="0">
                <a:ln>
                  <a:noFill/>
                </a:ln>
                <a:solidFill>
                  <a:schemeClr val="bg1"/>
                </a:solidFill>
                <a:effectLst/>
                <a:uLnTx/>
                <a:uFillTx/>
                <a:latin typeface="Arial" panose="020B0604020202020204" pitchFamily="34" charset="0"/>
                <a:ea typeface="+mn-ea"/>
                <a:cs typeface="+mn-cs"/>
              </a:rPr>
              <a:t>Boylestad</a:t>
            </a:r>
            <a:endParaRPr kumimoji="0" lang="en-US" sz="1200" b="0" i="1" u="none" strike="noStrike" kern="1200" cap="none" spc="0" normalizeH="0" baseline="0" noProof="0" smtClean="0">
              <a:ln>
                <a:noFill/>
              </a:ln>
              <a:solidFill>
                <a:schemeClr val="bg1"/>
              </a:solidFill>
              <a:effectLst/>
              <a:uLnTx/>
              <a:uFillTx/>
              <a:latin typeface="Arial" panose="020B0604020202020204" pitchFamily="34" charset="0"/>
              <a:ea typeface="MS PGothic" panose="020B0600070205080204" pitchFamily="1" charset="-128"/>
              <a:cs typeface="+mn-cs"/>
            </a:endParaRPr>
          </a:p>
        </p:txBody>
      </p:sp>
      <p:sp>
        <p:nvSpPr>
          <p:cNvPr id="1030" name="Text Box 11"/>
          <p:cNvSpPr txBox="1">
            <a:spLocks noChangeArrowheads="1"/>
          </p:cNvSpPr>
          <p:nvPr/>
        </p:nvSpPr>
        <p:spPr bwMode="auto">
          <a:xfrm>
            <a:off x="4619625" y="6353175"/>
            <a:ext cx="4448175" cy="457200"/>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sz="1200" b="0" i="0" u="none" strike="noStrike" kern="1200" cap="none" spc="0" normalizeH="0" baseline="0" noProof="0" dirty="0" smtClean="0">
                <a:ln>
                  <a:noFill/>
                </a:ln>
                <a:solidFill>
                  <a:schemeClr val="bg1"/>
                </a:solidFill>
                <a:effectLst/>
                <a:uLnTx/>
                <a:uFillTx/>
                <a:latin typeface="Arial" panose="020B0604020202020204" pitchFamily="34" charset="0"/>
                <a:ea typeface="MS PGothic" panose="020B0600070205080204" pitchFamily="1" charset="-128"/>
                <a:cs typeface="+mn-cs"/>
              </a:rPr>
              <a:t>© 2013 by Pearson Higher Education, Inc</a:t>
            </a:r>
            <a:br>
              <a:rPr kumimoji="0" lang="en-US" sz="1200" b="0" i="0" u="none" strike="noStrike" kern="1200" cap="none" spc="0" normalizeH="0" baseline="0" noProof="0" dirty="0" smtClean="0">
                <a:ln>
                  <a:noFill/>
                </a:ln>
                <a:solidFill>
                  <a:schemeClr val="bg1"/>
                </a:solidFill>
                <a:effectLst/>
                <a:uLnTx/>
                <a:uFillTx/>
                <a:latin typeface="Arial" panose="020B0604020202020204" pitchFamily="34" charset="0"/>
                <a:ea typeface="MS PGothic" panose="020B0600070205080204" pitchFamily="1" charset="-128"/>
                <a:cs typeface="+mn-cs"/>
              </a:rPr>
            </a:br>
            <a:r>
              <a:rPr kumimoji="0" lang="en-US" sz="1200" b="0" i="0" u="none" strike="noStrike" kern="1200" cap="none" spc="0" normalizeH="0" baseline="0" noProof="0" dirty="0" smtClean="0">
                <a:ln>
                  <a:noFill/>
                </a:ln>
                <a:solidFill>
                  <a:schemeClr val="bg1"/>
                </a:solidFill>
                <a:effectLst/>
                <a:uLnTx/>
                <a:uFillTx/>
                <a:latin typeface="Arial" panose="020B0604020202020204" pitchFamily="34" charset="0"/>
                <a:ea typeface="MS PGothic" panose="020B0600070205080204" pitchFamily="1" charset="-128"/>
                <a:cs typeface="+mn-cs"/>
              </a:rPr>
              <a:t>Upper Saddle River, New Jersey 07458 • All Rights Reserved</a:t>
            </a:r>
            <a:endParaRPr kumimoji="0" lang="en-US" sz="1200" b="0" i="0" u="none" strike="noStrike" kern="1200" cap="none" spc="0" normalizeH="0" baseline="0" noProof="0" dirty="0" smtClean="0">
              <a:ln>
                <a:noFill/>
              </a:ln>
              <a:solidFill>
                <a:schemeClr val="bg1"/>
              </a:solidFill>
              <a:effectLst/>
              <a:uLnTx/>
              <a:uFillTx/>
              <a:latin typeface="Arial" panose="020B0604020202020204" pitchFamily="34" charset="0"/>
              <a:ea typeface="MS PGothic" panose="020B0600070205080204" pitchFamily="1" charset="-128"/>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sz="3500" b="1">
          <a:solidFill>
            <a:schemeClr val="tx2"/>
          </a:solidFill>
          <a:latin typeface="+mj-lt"/>
          <a:ea typeface="+mj-ea"/>
          <a:cs typeface="+mj-cs"/>
        </a:defRPr>
      </a:lvl1pPr>
      <a:lvl2pPr algn="ctr" rtl="0" eaLnBrk="0" fontAlgn="base" hangingPunct="0">
        <a:spcBef>
          <a:spcPct val="0"/>
        </a:spcBef>
        <a:spcAft>
          <a:spcPct val="0"/>
        </a:spcAft>
        <a:defRPr sz="3500" b="1">
          <a:solidFill>
            <a:schemeClr val="tx2"/>
          </a:solidFill>
          <a:latin typeface="Arial" panose="020B0604020202020204" pitchFamily="34" charset="0"/>
        </a:defRPr>
      </a:lvl2pPr>
      <a:lvl3pPr algn="ctr" rtl="0" eaLnBrk="0" fontAlgn="base" hangingPunct="0">
        <a:spcBef>
          <a:spcPct val="0"/>
        </a:spcBef>
        <a:spcAft>
          <a:spcPct val="0"/>
        </a:spcAft>
        <a:defRPr sz="3500" b="1">
          <a:solidFill>
            <a:schemeClr val="tx2"/>
          </a:solidFill>
          <a:latin typeface="Arial" panose="020B0604020202020204" pitchFamily="34" charset="0"/>
        </a:defRPr>
      </a:lvl3pPr>
      <a:lvl4pPr algn="ctr" rtl="0" eaLnBrk="0" fontAlgn="base" hangingPunct="0">
        <a:spcBef>
          <a:spcPct val="0"/>
        </a:spcBef>
        <a:spcAft>
          <a:spcPct val="0"/>
        </a:spcAft>
        <a:defRPr sz="3500" b="1">
          <a:solidFill>
            <a:schemeClr val="tx2"/>
          </a:solidFill>
          <a:latin typeface="Arial" panose="020B0604020202020204" pitchFamily="34" charset="0"/>
        </a:defRPr>
      </a:lvl4pPr>
      <a:lvl5pPr algn="ctr" rtl="0" eaLnBrk="0" fontAlgn="base" hangingPunct="0">
        <a:spcBef>
          <a:spcPct val="0"/>
        </a:spcBef>
        <a:spcAft>
          <a:spcPct val="0"/>
        </a:spcAft>
        <a:defRPr sz="3500" b="1">
          <a:solidFill>
            <a:schemeClr val="tx2"/>
          </a:solidFill>
          <a:latin typeface="Arial" panose="020B0604020202020204" pitchFamily="34" charset="0"/>
        </a:defRPr>
      </a:lvl5pPr>
      <a:lvl6pPr marL="457200" algn="ctr" rtl="0" fontAlgn="base">
        <a:spcBef>
          <a:spcPct val="0"/>
        </a:spcBef>
        <a:spcAft>
          <a:spcPct val="0"/>
        </a:spcAft>
        <a:defRPr sz="3500" b="1">
          <a:solidFill>
            <a:schemeClr val="tx2"/>
          </a:solidFill>
          <a:latin typeface="Arial" panose="020B0604020202020204" pitchFamily="34" charset="0"/>
        </a:defRPr>
      </a:lvl6pPr>
      <a:lvl7pPr marL="914400" algn="ctr" rtl="0" fontAlgn="base">
        <a:spcBef>
          <a:spcPct val="0"/>
        </a:spcBef>
        <a:spcAft>
          <a:spcPct val="0"/>
        </a:spcAft>
        <a:defRPr sz="3500" b="1">
          <a:solidFill>
            <a:schemeClr val="tx2"/>
          </a:solidFill>
          <a:latin typeface="Arial" panose="020B0604020202020204" pitchFamily="34" charset="0"/>
        </a:defRPr>
      </a:lvl7pPr>
      <a:lvl8pPr marL="1371600" algn="ctr" rtl="0" fontAlgn="base">
        <a:spcBef>
          <a:spcPct val="0"/>
        </a:spcBef>
        <a:spcAft>
          <a:spcPct val="0"/>
        </a:spcAft>
        <a:defRPr sz="3500" b="1">
          <a:solidFill>
            <a:schemeClr val="tx2"/>
          </a:solidFill>
          <a:latin typeface="Arial" panose="020B0604020202020204" pitchFamily="34" charset="0"/>
        </a:defRPr>
      </a:lvl8pPr>
      <a:lvl9pPr marL="1828800" algn="ctr" rtl="0" fontAlgn="base">
        <a:spcBef>
          <a:spcPct val="0"/>
        </a:spcBef>
        <a:spcAft>
          <a:spcPct val="0"/>
        </a:spcAft>
        <a:defRPr sz="3500" b="1">
          <a:solidFill>
            <a:schemeClr val="tx2"/>
          </a:solidFill>
          <a:latin typeface="Arial" panose="020B0604020202020204" pitchFamily="34" charset="0"/>
        </a:defRPr>
      </a:lvl9pPr>
    </p:titleStyle>
    <p:bodyStyle>
      <a:lvl1pPr marL="342900" indent="-342900" algn="l" rtl="0" eaLnBrk="0" fontAlgn="base" hangingPunct="0">
        <a:spcBef>
          <a:spcPct val="5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500">
          <a:solidFill>
            <a:schemeClr val="tx1"/>
          </a:solidFill>
          <a:latin typeface="+mn-lt"/>
        </a:defRPr>
      </a:lvl2pPr>
      <a:lvl3pPr marL="1143000" indent="-228600" algn="l" rtl="0" eaLnBrk="0" fontAlgn="base" hangingPunct="0">
        <a:spcBef>
          <a:spcPct val="10000"/>
        </a:spcBef>
        <a:spcAft>
          <a:spcPct val="0"/>
        </a:spcAft>
        <a:buChar char="•"/>
        <a:defRPr sz="23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1" name="Text Box 6"/>
          <p:cNvSpPr txBox="1"/>
          <p:nvPr/>
        </p:nvSpPr>
        <p:spPr>
          <a:xfrm>
            <a:off x="0" y="2438400"/>
            <a:ext cx="9144000" cy="644525"/>
          </a:xfrm>
          <a:prstGeom prst="rect">
            <a:avLst/>
          </a:prstGeom>
          <a:noFill/>
          <a:ln w="9525">
            <a:noFill/>
          </a:ln>
        </p:spPr>
        <p:txBody>
          <a:bodyPr anchor="t" anchorCtr="0">
            <a:spAutoFit/>
          </a:bodyPr>
          <a:p>
            <a:pPr algn="ctr"/>
            <a:r>
              <a:rPr lang="en-US" altLang="zh-CN" sz="3600" b="1" dirty="0">
                <a:latin typeface="Arial" panose="020B0604020202020204" pitchFamily="34" charset="0"/>
              </a:rPr>
              <a:t>Diode Clamper </a:t>
            </a:r>
            <a:endParaRPr lang="en-US" altLang="zh-CN" dirty="0">
              <a:latin typeface="Arial" panose="020B0604020202020204" pitchFamily="34" charset="0"/>
              <a:ea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Title 160769"/>
          <p:cNvSpPr>
            <a:spLocks noGrp="1"/>
          </p:cNvSpPr>
          <p:nvPr>
            <p:ph type="title"/>
          </p:nvPr>
        </p:nvSpPr>
        <p:spPr/>
        <p:txBody>
          <a:bodyPr/>
          <a:p>
            <a:r>
              <a:rPr b="1"/>
              <a:t>Example 1</a:t>
            </a:r>
            <a:endParaRPr b="1"/>
          </a:p>
        </p:txBody>
      </p:sp>
      <p:sp>
        <p:nvSpPr>
          <p:cNvPr id="160772" name="Text Box 160771"/>
          <p:cNvSpPr txBox="1"/>
          <p:nvPr/>
        </p:nvSpPr>
        <p:spPr>
          <a:xfrm>
            <a:off x="609600" y="990600"/>
            <a:ext cx="7315200" cy="457200"/>
          </a:xfrm>
          <a:prstGeom prst="rect">
            <a:avLst/>
          </a:prstGeom>
          <a:noFill/>
          <a:ln w="9525">
            <a:noFill/>
          </a:ln>
        </p:spPr>
        <p:txBody>
          <a:bodyPr>
            <a:spAutoFit/>
          </a:bodyPr>
          <a:p>
            <a:pPr>
              <a:spcBef>
                <a:spcPct val="50000"/>
              </a:spcBef>
            </a:pPr>
            <a:r>
              <a:rPr sz="2400">
                <a:latin typeface="Arial" panose="020B0604020202020204" pitchFamily="34" charset="0"/>
              </a:rPr>
              <a:t>Determine the output for the input of 1 kHz shown.</a:t>
            </a:r>
            <a:endParaRPr sz="2400">
              <a:latin typeface="Arial" panose="020B0604020202020204" pitchFamily="34" charset="0"/>
            </a:endParaRPr>
          </a:p>
        </p:txBody>
      </p:sp>
      <p:pic>
        <p:nvPicPr>
          <p:cNvPr id="160773" name="Content Placeholder 160772" descr="scan0021"/>
          <p:cNvPicPr>
            <a:picLocks noChangeAspect="1"/>
          </p:cNvPicPr>
          <p:nvPr>
            <p:ph idx="1"/>
          </p:nvPr>
        </p:nvPicPr>
        <p:blipFill>
          <a:blip r:embed="rId1">
            <a:lum bright="-17999" contrast="78000"/>
          </a:blip>
          <a:srcRect l="5841" t="10065" r="60901" b="23462"/>
          <a:stretch>
            <a:fillRect/>
          </a:stretch>
        </p:blipFill>
        <p:spPr>
          <a:xfrm>
            <a:off x="304800" y="1600200"/>
            <a:ext cx="3429000" cy="1987550"/>
          </a:xfrm>
        </p:spPr>
      </p:pic>
      <p:pic>
        <p:nvPicPr>
          <p:cNvPr id="160775" name="Picture 160774" descr="scan0021"/>
          <p:cNvPicPr>
            <a:picLocks noChangeAspect="1"/>
          </p:cNvPicPr>
          <p:nvPr/>
        </p:nvPicPr>
        <p:blipFill>
          <a:blip r:embed="rId1">
            <a:lum bright="-17999" contrast="72000"/>
          </a:blip>
          <a:srcRect l="50977" t="10065" r="9003" b="23462"/>
          <a:stretch>
            <a:fillRect/>
          </a:stretch>
        </p:blipFill>
        <p:spPr>
          <a:xfrm>
            <a:off x="4038600" y="1752600"/>
            <a:ext cx="4267200" cy="2054225"/>
          </a:xfrm>
          <a:prstGeom prst="rect">
            <a:avLst/>
          </a:prstGeom>
          <a:noFill/>
          <a:ln w="9525">
            <a:noFill/>
          </a:ln>
        </p:spPr>
      </p:pic>
      <p:sp>
        <p:nvSpPr>
          <p:cNvPr id="160776" name="Text Box 160775"/>
          <p:cNvSpPr txBox="1"/>
          <p:nvPr/>
        </p:nvSpPr>
        <p:spPr>
          <a:xfrm>
            <a:off x="685800" y="3962400"/>
            <a:ext cx="2667000" cy="457200"/>
          </a:xfrm>
          <a:prstGeom prst="rect">
            <a:avLst/>
          </a:prstGeom>
          <a:noFill/>
          <a:ln w="9525">
            <a:noFill/>
          </a:ln>
        </p:spPr>
        <p:txBody>
          <a:bodyPr>
            <a:spAutoFit/>
          </a:bodyPr>
          <a:p>
            <a:pPr>
              <a:spcBef>
                <a:spcPct val="50000"/>
              </a:spcBef>
            </a:pPr>
            <a:r>
              <a:rPr sz="2400" b="1">
                <a:solidFill>
                  <a:srgbClr val="3333FF"/>
                </a:solidFill>
                <a:latin typeface="Arial" panose="020B0604020202020204" pitchFamily="34" charset="0"/>
              </a:rPr>
              <a:t>(a) The input.</a:t>
            </a:r>
            <a:endParaRPr sz="2400" b="1">
              <a:solidFill>
                <a:srgbClr val="3333FF"/>
              </a:solidFill>
              <a:latin typeface="Arial" panose="020B0604020202020204" pitchFamily="34" charset="0"/>
            </a:endParaRPr>
          </a:p>
        </p:txBody>
      </p:sp>
      <p:sp>
        <p:nvSpPr>
          <p:cNvPr id="160777" name="Text Box 160776"/>
          <p:cNvSpPr txBox="1"/>
          <p:nvPr/>
        </p:nvSpPr>
        <p:spPr>
          <a:xfrm>
            <a:off x="4495800" y="3886200"/>
            <a:ext cx="2667000" cy="457200"/>
          </a:xfrm>
          <a:prstGeom prst="rect">
            <a:avLst/>
          </a:prstGeom>
          <a:noFill/>
          <a:ln w="9525">
            <a:noFill/>
          </a:ln>
        </p:spPr>
        <p:txBody>
          <a:bodyPr>
            <a:spAutoFit/>
          </a:bodyPr>
          <a:p>
            <a:pPr>
              <a:spcBef>
                <a:spcPct val="50000"/>
              </a:spcBef>
            </a:pPr>
            <a:r>
              <a:rPr sz="2400" b="1">
                <a:solidFill>
                  <a:srgbClr val="3333FF"/>
                </a:solidFill>
                <a:latin typeface="Arial" panose="020B0604020202020204" pitchFamily="34" charset="0"/>
              </a:rPr>
              <a:t>(b) The circuit.</a:t>
            </a:r>
            <a:endParaRPr sz="2400" b="1">
              <a:solidFill>
                <a:srgbClr val="3333FF"/>
              </a:solidFill>
              <a:latin typeface="Arial" panose="020B0604020202020204" pitchFamily="34" charset="0"/>
            </a:endParaRPr>
          </a:p>
        </p:txBody>
      </p:sp>
      <p:sp>
        <p:nvSpPr>
          <p:cNvPr id="160778" name="Text Box 160777"/>
          <p:cNvSpPr txBox="1"/>
          <p:nvPr/>
        </p:nvSpPr>
        <p:spPr>
          <a:xfrm>
            <a:off x="609600" y="4724400"/>
            <a:ext cx="7848600" cy="1004888"/>
          </a:xfrm>
          <a:prstGeom prst="rect">
            <a:avLst/>
          </a:prstGeom>
          <a:noFill/>
          <a:ln w="9525">
            <a:noFill/>
          </a:ln>
        </p:spPr>
        <p:txBody>
          <a:bodyPr>
            <a:spAutoFit/>
          </a:bodyPr>
          <a:p>
            <a:pPr>
              <a:spcBef>
                <a:spcPct val="50000"/>
              </a:spcBef>
              <a:buChar char="•"/>
            </a:pPr>
            <a:r>
              <a:rPr sz="2400">
                <a:solidFill>
                  <a:srgbClr val="FF0000"/>
                </a:solidFill>
                <a:latin typeface="Arial" panose="020B0604020202020204" pitchFamily="34" charset="0"/>
              </a:rPr>
              <a:t>  Is it a positive or negative clamper ?</a:t>
            </a:r>
            <a:endParaRPr sz="2400">
              <a:solidFill>
                <a:srgbClr val="FF0000"/>
              </a:solidFill>
              <a:latin typeface="Arial" panose="020B0604020202020204" pitchFamily="34" charset="0"/>
            </a:endParaRPr>
          </a:p>
          <a:p>
            <a:pPr>
              <a:spcBef>
                <a:spcPct val="50000"/>
              </a:spcBef>
              <a:buChar char="•"/>
            </a:pPr>
            <a:r>
              <a:rPr sz="2400">
                <a:solidFill>
                  <a:srgbClr val="FF0000"/>
                </a:solidFill>
                <a:latin typeface="Arial" panose="020B0604020202020204" pitchFamily="34" charset="0"/>
              </a:rPr>
              <a:t> </a:t>
            </a:r>
            <a:r>
              <a:rPr sz="2400">
                <a:solidFill>
                  <a:srgbClr val="3333FF"/>
                </a:solidFill>
                <a:latin typeface="Arial" panose="020B0604020202020204" pitchFamily="34" charset="0"/>
              </a:rPr>
              <a:t>Ans. : </a:t>
            </a:r>
            <a:r>
              <a:rPr sz="2400">
                <a:latin typeface="Arial" panose="020B0604020202020204" pitchFamily="34" charset="0"/>
              </a:rPr>
              <a:t>Biased positive clamper.</a:t>
            </a:r>
            <a:endParaRPr sz="240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60770"/>
                                        </p:tgtEl>
                                        <p:attrNameLst>
                                          <p:attrName>style.visibility</p:attrName>
                                        </p:attrNameLst>
                                      </p:cBhvr>
                                      <p:to>
                                        <p:strVal val="visible"/>
                                      </p:to>
                                    </p:set>
                                    <p:animEffect transition="in" filter="wipe(down)">
                                      <p:cBhvr>
                                        <p:cTn id="7" dur="580">
                                          <p:stCondLst>
                                            <p:cond delay="0"/>
                                          </p:stCondLst>
                                        </p:cTn>
                                        <p:tgtEl>
                                          <p:spTgt spid="160770"/>
                                        </p:tgtEl>
                                      </p:cBhvr>
                                    </p:animEffect>
                                    <p:anim calcmode="lin" valueType="num">
                                      <p:cBhvr>
                                        <p:cTn id="8" dur="1822" tmFilter="0,0; 0.14,0.36; 0.43,0.73; 0.71,0.91; 1.0,1.0">
                                          <p:stCondLst>
                                            <p:cond delay="0"/>
                                          </p:stCondLst>
                                        </p:cTn>
                                        <p:tgtEl>
                                          <p:spTgt spid="16077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0770"/>
                                        </p:tgtEl>
                                        <p:attrNameLst>
                                          <p:attrName>ppt_y</p:attrName>
                                        </p:attrNameLst>
                                      </p:cBhvr>
                                      <p:tavLst>
                                        <p:tav tm="0" fmla="#ppt_y-sin(pi*$)/3">
                                          <p:val>
                                            <p:fltVal val="0.500000"/>
                                          </p:val>
                                        </p:tav>
                                        <p:tav tm="100000">
                                          <p:val>
                                            <p:fltVal val="1.000000"/>
                                          </p:val>
                                        </p:tav>
                                      </p:tavLst>
                                    </p:anim>
                                    <p:anim calcmode="lin" valueType="num">
                                      <p:cBhvr>
                                        <p:cTn id="10" dur="664" tmFilter="0, 0; 0.125,0.2665; 0.25,0.4; 0.375,0.465; 0.5,0.5;  0.625,0.535; 0.75,0.6; 0.875,0.7335; 1,1">
                                          <p:stCondLst>
                                            <p:cond delay="664"/>
                                          </p:stCondLst>
                                        </p:cTn>
                                        <p:tgtEl>
                                          <p:spTgt spid="160770"/>
                                        </p:tgtEl>
                                        <p:attrNameLst>
                                          <p:attrName>ppt_y</p:attrName>
                                        </p:attrNameLst>
                                      </p:cBhvr>
                                      <p:tavLst>
                                        <p:tav tm="0" fmla="#ppt_y-sin(pi*$)/9">
                                          <p:val>
                                            <p:fltVal val="0.000000"/>
                                          </p:val>
                                        </p:tav>
                                        <p:tav tm="100000">
                                          <p:val>
                                            <p:fltVal val="1.000000"/>
                                          </p:val>
                                        </p:tav>
                                      </p:tavLst>
                                    </p:anim>
                                    <p:anim calcmode="lin" valueType="num">
                                      <p:cBhvr>
                                        <p:cTn id="11" dur="332" tmFilter="0, 0; 0.125,0.2665; 0.25,0.4; 0.375,0.465; 0.5,0.5;  0.625,0.535; 0.75,0.6; 0.875,0.7335; 1,1">
                                          <p:stCondLst>
                                            <p:cond delay="1324"/>
                                          </p:stCondLst>
                                        </p:cTn>
                                        <p:tgtEl>
                                          <p:spTgt spid="160770"/>
                                        </p:tgtEl>
                                        <p:attrNameLst>
                                          <p:attrName>ppt_y</p:attrName>
                                        </p:attrNameLst>
                                      </p:cBhvr>
                                      <p:tavLst>
                                        <p:tav tm="0" fmla="#ppt_y-sin(pi*$)/27">
                                          <p:val>
                                            <p:fltVal val="0.000000"/>
                                          </p:val>
                                        </p:tav>
                                        <p:tav tm="100000">
                                          <p:val>
                                            <p:fltVal val="1.000000"/>
                                          </p:val>
                                        </p:tav>
                                      </p:tavLst>
                                    </p:anim>
                                    <p:anim calcmode="lin" valueType="num">
                                      <p:cBhvr>
                                        <p:cTn id="12" dur="164" tmFilter="0, 0; 0.125,0.2665; 0.25,0.4; 0.375,0.465; 0.5,0.5;  0.625,0.535; 0.75,0.6; 0.875,0.7335; 1,1">
                                          <p:stCondLst>
                                            <p:cond delay="1656"/>
                                          </p:stCondLst>
                                        </p:cTn>
                                        <p:tgtEl>
                                          <p:spTgt spid="160770"/>
                                        </p:tgtEl>
                                        <p:attrNameLst>
                                          <p:attrName>ppt_y</p:attrName>
                                        </p:attrNameLst>
                                      </p:cBhvr>
                                      <p:tavLst>
                                        <p:tav tm="0" fmla="#ppt_y-sin(pi*$)/81">
                                          <p:val>
                                            <p:fltVal val="0.000000"/>
                                          </p:val>
                                        </p:tav>
                                        <p:tav tm="100000">
                                          <p:val>
                                            <p:fltVal val="1.000000"/>
                                          </p:val>
                                        </p:tav>
                                      </p:tavLst>
                                    </p:anim>
                                    <p:animScale>
                                      <p:cBhvr>
                                        <p:cTn id="13" dur="26">
                                          <p:stCondLst>
                                            <p:cond delay="650"/>
                                          </p:stCondLst>
                                        </p:cTn>
                                        <p:tgtEl>
                                          <p:spTgt spid="160770"/>
                                        </p:tgtEl>
                                      </p:cBhvr>
                                      <p:to x="100000" y="60000"/>
                                    </p:animScale>
                                    <p:animScale>
                                      <p:cBhvr>
                                        <p:cTn id="14" dur="166" decel="50000">
                                          <p:stCondLst>
                                            <p:cond delay="676"/>
                                          </p:stCondLst>
                                        </p:cTn>
                                        <p:tgtEl>
                                          <p:spTgt spid="160770"/>
                                        </p:tgtEl>
                                      </p:cBhvr>
                                      <p:to x="100000" y="100000"/>
                                    </p:animScale>
                                    <p:animScale>
                                      <p:cBhvr>
                                        <p:cTn id="15" dur="26">
                                          <p:stCondLst>
                                            <p:cond delay="1312"/>
                                          </p:stCondLst>
                                        </p:cTn>
                                        <p:tgtEl>
                                          <p:spTgt spid="160770"/>
                                        </p:tgtEl>
                                      </p:cBhvr>
                                      <p:to x="100000" y="80000"/>
                                    </p:animScale>
                                    <p:animScale>
                                      <p:cBhvr>
                                        <p:cTn id="16" dur="166" decel="50000">
                                          <p:stCondLst>
                                            <p:cond delay="1338"/>
                                          </p:stCondLst>
                                        </p:cTn>
                                        <p:tgtEl>
                                          <p:spTgt spid="160770"/>
                                        </p:tgtEl>
                                      </p:cBhvr>
                                      <p:to x="100000" y="100000"/>
                                    </p:animScale>
                                    <p:animScale>
                                      <p:cBhvr>
                                        <p:cTn id="17" dur="26">
                                          <p:stCondLst>
                                            <p:cond delay="1642"/>
                                          </p:stCondLst>
                                        </p:cTn>
                                        <p:tgtEl>
                                          <p:spTgt spid="160770"/>
                                        </p:tgtEl>
                                      </p:cBhvr>
                                      <p:to x="100000" y="90000"/>
                                    </p:animScale>
                                    <p:animScale>
                                      <p:cBhvr>
                                        <p:cTn id="18" dur="166" decel="50000">
                                          <p:stCondLst>
                                            <p:cond delay="1668"/>
                                          </p:stCondLst>
                                        </p:cTn>
                                        <p:tgtEl>
                                          <p:spTgt spid="160770"/>
                                        </p:tgtEl>
                                      </p:cBhvr>
                                      <p:to x="100000" y="100000"/>
                                    </p:animScale>
                                    <p:animScale>
                                      <p:cBhvr>
                                        <p:cTn id="19" dur="26">
                                          <p:stCondLst>
                                            <p:cond delay="1808"/>
                                          </p:stCondLst>
                                        </p:cTn>
                                        <p:tgtEl>
                                          <p:spTgt spid="160770"/>
                                        </p:tgtEl>
                                      </p:cBhvr>
                                      <p:to x="100000" y="95000"/>
                                    </p:animScale>
                                    <p:animScale>
                                      <p:cBhvr>
                                        <p:cTn id="20" dur="166" decel="50000">
                                          <p:stCondLst>
                                            <p:cond delay="1834"/>
                                          </p:stCondLst>
                                        </p:cTn>
                                        <p:tgtEl>
                                          <p:spTgt spid="16077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0" presetClass="entr" presetSubtype="0" fill="hold" grpId="0" nodeType="clickEffect">
                                  <p:stCondLst>
                                    <p:cond delay="0"/>
                                  </p:stCondLst>
                                  <p:iterate type="lt">
                                    <p:tmPct val="10000"/>
                                  </p:iterate>
                                  <p:childTnLst>
                                    <p:set>
                                      <p:cBhvr>
                                        <p:cTn id="24" dur="1" fill="hold">
                                          <p:stCondLst>
                                            <p:cond delay="0"/>
                                          </p:stCondLst>
                                        </p:cTn>
                                        <p:tgtEl>
                                          <p:spTgt spid="160772"/>
                                        </p:tgtEl>
                                        <p:attrNameLst>
                                          <p:attrName>style.visibility</p:attrName>
                                        </p:attrNameLst>
                                      </p:cBhvr>
                                      <p:to>
                                        <p:strVal val="visible"/>
                                      </p:to>
                                    </p:set>
                                    <p:animEffect transition="in" filter="fade">
                                      <p:cBhvr>
                                        <p:cTn id="25" dur="500"/>
                                        <p:tgtEl>
                                          <p:spTgt spid="160772"/>
                                        </p:tgtEl>
                                      </p:cBhvr>
                                    </p:animEffect>
                                    <p:anim calcmode="lin" valueType="num">
                                      <p:cBhvr>
                                        <p:cTn id="26" dur="500" fill="hold"/>
                                        <p:tgtEl>
                                          <p:spTgt spid="160772"/>
                                        </p:tgtEl>
                                        <p:attrNameLst>
                                          <p:attrName>ppt_x</p:attrName>
                                        </p:attrNameLst>
                                      </p:cBhvr>
                                      <p:tavLst>
                                        <p:tav tm="0">
                                          <p:val>
                                            <p:strVal val="#ppt_x-.1"/>
                                          </p:val>
                                        </p:tav>
                                        <p:tav tm="100000">
                                          <p:val>
                                            <p:strVal val="#ppt_x"/>
                                          </p:val>
                                        </p:tav>
                                      </p:tavLst>
                                    </p:anim>
                                    <p:anim calcmode="lin" valueType="num">
                                      <p:cBhvr>
                                        <p:cTn id="27" dur="500" fill="hold"/>
                                        <p:tgtEl>
                                          <p:spTgt spid="160772"/>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0773"/>
                                        </p:tgtEl>
                                        <p:attrNameLst>
                                          <p:attrName>style.visibility</p:attrName>
                                        </p:attrNameLst>
                                      </p:cBhvr>
                                      <p:to>
                                        <p:strVal val="visible"/>
                                      </p:to>
                                    </p:set>
                                    <p:animEffect transition="in" filter="wipe(left)">
                                      <p:cBhvr>
                                        <p:cTn id="32" dur="2000"/>
                                        <p:tgtEl>
                                          <p:spTgt spid="160773"/>
                                        </p:tgtEl>
                                      </p:cBhvr>
                                    </p:animEffect>
                                  </p:childTnLst>
                                </p:cTn>
                              </p:par>
                            </p:childTnLst>
                          </p:cTn>
                        </p:par>
                      </p:childTnLst>
                    </p:cTn>
                  </p:par>
                  <p:par>
                    <p:cTn id="33" fill="hold">
                      <p:stCondLst>
                        <p:cond delay="indefinite"/>
                      </p:stCondLst>
                      <p:childTnLst>
                        <p:par>
                          <p:cTn id="34" fill="hold">
                            <p:stCondLst>
                              <p:cond delay="0"/>
                            </p:stCondLst>
                            <p:childTnLst>
                              <p:par>
                                <p:cTn id="35" presetID="40" presetClass="entr" presetSubtype="0" fill="hold" grpId="0" nodeType="clickEffect">
                                  <p:stCondLst>
                                    <p:cond delay="0"/>
                                  </p:stCondLst>
                                  <p:iterate type="lt">
                                    <p:tmPct val="10000"/>
                                  </p:iterate>
                                  <p:childTnLst>
                                    <p:set>
                                      <p:cBhvr>
                                        <p:cTn id="36" dur="1" fill="hold">
                                          <p:stCondLst>
                                            <p:cond delay="0"/>
                                          </p:stCondLst>
                                        </p:cTn>
                                        <p:tgtEl>
                                          <p:spTgt spid="160776"/>
                                        </p:tgtEl>
                                        <p:attrNameLst>
                                          <p:attrName>style.visibility</p:attrName>
                                        </p:attrNameLst>
                                      </p:cBhvr>
                                      <p:to>
                                        <p:strVal val="visible"/>
                                      </p:to>
                                    </p:set>
                                    <p:animEffect transition="in" filter="fade">
                                      <p:cBhvr>
                                        <p:cTn id="37" dur="1000"/>
                                        <p:tgtEl>
                                          <p:spTgt spid="160776"/>
                                        </p:tgtEl>
                                      </p:cBhvr>
                                    </p:animEffect>
                                    <p:anim calcmode="lin" valueType="num">
                                      <p:cBhvr>
                                        <p:cTn id="38" dur="1000" fill="hold"/>
                                        <p:tgtEl>
                                          <p:spTgt spid="160776"/>
                                        </p:tgtEl>
                                        <p:attrNameLst>
                                          <p:attrName>ppt_x</p:attrName>
                                        </p:attrNameLst>
                                      </p:cBhvr>
                                      <p:tavLst>
                                        <p:tav tm="0">
                                          <p:val>
                                            <p:strVal val="#ppt_x-.1"/>
                                          </p:val>
                                        </p:tav>
                                        <p:tav tm="100000">
                                          <p:val>
                                            <p:strVal val="#ppt_x"/>
                                          </p:val>
                                        </p:tav>
                                      </p:tavLst>
                                    </p:anim>
                                    <p:anim calcmode="lin" valueType="num">
                                      <p:cBhvr>
                                        <p:cTn id="39" dur="1000" fill="hold"/>
                                        <p:tgtEl>
                                          <p:spTgt spid="160776"/>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60775"/>
                                        </p:tgtEl>
                                        <p:attrNameLst>
                                          <p:attrName>style.visibility</p:attrName>
                                        </p:attrNameLst>
                                      </p:cBhvr>
                                      <p:to>
                                        <p:strVal val="visible"/>
                                      </p:to>
                                    </p:set>
                                    <p:animEffect transition="in" filter="wipe(left)">
                                      <p:cBhvr>
                                        <p:cTn id="44" dur="2000"/>
                                        <p:tgtEl>
                                          <p:spTgt spid="160775"/>
                                        </p:tgtEl>
                                      </p:cBhvr>
                                    </p:animEffect>
                                  </p:childTnLst>
                                </p:cTn>
                              </p:par>
                            </p:childTnLst>
                          </p:cTn>
                        </p:par>
                      </p:childTnLst>
                    </p:cTn>
                  </p:par>
                  <p:par>
                    <p:cTn id="45" fill="hold">
                      <p:stCondLst>
                        <p:cond delay="indefinite"/>
                      </p:stCondLst>
                      <p:childTnLst>
                        <p:par>
                          <p:cTn id="46" fill="hold">
                            <p:stCondLst>
                              <p:cond delay="0"/>
                            </p:stCondLst>
                            <p:childTnLst>
                              <p:par>
                                <p:cTn id="47" presetID="40" presetClass="entr" presetSubtype="0" fill="hold" grpId="0" nodeType="clickEffect">
                                  <p:stCondLst>
                                    <p:cond delay="0"/>
                                  </p:stCondLst>
                                  <p:iterate type="lt">
                                    <p:tmPct val="10000"/>
                                  </p:iterate>
                                  <p:childTnLst>
                                    <p:set>
                                      <p:cBhvr>
                                        <p:cTn id="48" dur="1" fill="hold">
                                          <p:stCondLst>
                                            <p:cond delay="0"/>
                                          </p:stCondLst>
                                        </p:cTn>
                                        <p:tgtEl>
                                          <p:spTgt spid="160777"/>
                                        </p:tgtEl>
                                        <p:attrNameLst>
                                          <p:attrName>style.visibility</p:attrName>
                                        </p:attrNameLst>
                                      </p:cBhvr>
                                      <p:to>
                                        <p:strVal val="visible"/>
                                      </p:to>
                                    </p:set>
                                    <p:animEffect transition="in" filter="fade">
                                      <p:cBhvr>
                                        <p:cTn id="49" dur="1000"/>
                                        <p:tgtEl>
                                          <p:spTgt spid="160777"/>
                                        </p:tgtEl>
                                      </p:cBhvr>
                                    </p:animEffect>
                                    <p:anim calcmode="lin" valueType="num">
                                      <p:cBhvr>
                                        <p:cTn id="50" dur="1000" fill="hold"/>
                                        <p:tgtEl>
                                          <p:spTgt spid="160777"/>
                                        </p:tgtEl>
                                        <p:attrNameLst>
                                          <p:attrName>ppt_x</p:attrName>
                                        </p:attrNameLst>
                                      </p:cBhvr>
                                      <p:tavLst>
                                        <p:tav tm="0">
                                          <p:val>
                                            <p:strVal val="#ppt_x-.1"/>
                                          </p:val>
                                        </p:tav>
                                        <p:tav tm="100000">
                                          <p:val>
                                            <p:strVal val="#ppt_x"/>
                                          </p:val>
                                        </p:tav>
                                      </p:tavLst>
                                    </p:anim>
                                    <p:anim calcmode="lin" valueType="num">
                                      <p:cBhvr>
                                        <p:cTn id="51" dur="1000" fill="hold"/>
                                        <p:tgtEl>
                                          <p:spTgt spid="160777"/>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0" presetClass="entr" presetSubtype="0" fill="hold" nodeType="clickEffect">
                                  <p:stCondLst>
                                    <p:cond delay="0"/>
                                  </p:stCondLst>
                                  <p:iterate type="lt">
                                    <p:tmPct val="10000"/>
                                  </p:iterate>
                                  <p:childTnLst>
                                    <p:set>
                                      <p:cBhvr>
                                        <p:cTn id="55" dur="1" fill="hold">
                                          <p:stCondLst>
                                            <p:cond delay="0"/>
                                          </p:stCondLst>
                                        </p:cTn>
                                        <p:tgtEl>
                                          <p:spTgt spid="160778">
                                            <p:txEl>
                                              <p:charRg st="0" end="41"/>
                                            </p:txEl>
                                          </p:spTgt>
                                        </p:tgtEl>
                                        <p:attrNameLst>
                                          <p:attrName>style.visibility</p:attrName>
                                        </p:attrNameLst>
                                      </p:cBhvr>
                                      <p:to>
                                        <p:strVal val="visible"/>
                                      </p:to>
                                    </p:set>
                                    <p:animEffect transition="in" filter="fade">
                                      <p:cBhvr>
                                        <p:cTn id="56" dur="1000"/>
                                        <p:tgtEl>
                                          <p:spTgt spid="160778">
                                            <p:txEl>
                                              <p:charRg st="0" end="41"/>
                                            </p:txEl>
                                          </p:spTgt>
                                        </p:tgtEl>
                                      </p:cBhvr>
                                    </p:animEffect>
                                    <p:anim calcmode="lin" valueType="num">
                                      <p:cBhvr>
                                        <p:cTn id="57" dur="1000" fill="hold"/>
                                        <p:tgtEl>
                                          <p:spTgt spid="160778">
                                            <p:txEl>
                                              <p:charRg st="0" end="41"/>
                                            </p:txEl>
                                          </p:spTgt>
                                        </p:tgtEl>
                                        <p:attrNameLst>
                                          <p:attrName>ppt_x</p:attrName>
                                        </p:attrNameLst>
                                      </p:cBhvr>
                                      <p:tavLst>
                                        <p:tav tm="0">
                                          <p:val>
                                            <p:strVal val="#ppt_x-.1"/>
                                          </p:val>
                                        </p:tav>
                                        <p:tav tm="100000">
                                          <p:val>
                                            <p:strVal val="#ppt_x"/>
                                          </p:val>
                                        </p:tav>
                                      </p:tavLst>
                                    </p:anim>
                                    <p:anim calcmode="lin" valueType="num">
                                      <p:cBhvr>
                                        <p:cTn id="58" dur="1000" fill="hold"/>
                                        <p:tgtEl>
                                          <p:spTgt spid="160778">
                                            <p:txEl>
                                              <p:charRg st="0" end="41"/>
                                            </p:tx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0" presetClass="entr" presetSubtype="0" fill="hold" nodeType="clickEffect">
                                  <p:stCondLst>
                                    <p:cond delay="0"/>
                                  </p:stCondLst>
                                  <p:iterate type="lt">
                                    <p:tmPct val="10000"/>
                                  </p:iterate>
                                  <p:childTnLst>
                                    <p:set>
                                      <p:cBhvr>
                                        <p:cTn id="62" dur="1" fill="hold">
                                          <p:stCondLst>
                                            <p:cond delay="0"/>
                                          </p:stCondLst>
                                        </p:cTn>
                                        <p:tgtEl>
                                          <p:spTgt spid="160778">
                                            <p:txEl>
                                              <p:charRg st="41" end="74"/>
                                            </p:txEl>
                                          </p:spTgt>
                                        </p:tgtEl>
                                        <p:attrNameLst>
                                          <p:attrName>style.visibility</p:attrName>
                                        </p:attrNameLst>
                                      </p:cBhvr>
                                      <p:to>
                                        <p:strVal val="visible"/>
                                      </p:to>
                                    </p:set>
                                    <p:animEffect transition="in" filter="fade">
                                      <p:cBhvr>
                                        <p:cTn id="63" dur="1000"/>
                                        <p:tgtEl>
                                          <p:spTgt spid="160778">
                                            <p:txEl>
                                              <p:charRg st="41" end="74"/>
                                            </p:txEl>
                                          </p:spTgt>
                                        </p:tgtEl>
                                      </p:cBhvr>
                                    </p:animEffect>
                                    <p:anim calcmode="lin" valueType="num">
                                      <p:cBhvr>
                                        <p:cTn id="64" dur="1000" fill="hold"/>
                                        <p:tgtEl>
                                          <p:spTgt spid="160778">
                                            <p:txEl>
                                              <p:charRg st="41" end="74"/>
                                            </p:txEl>
                                          </p:spTgt>
                                        </p:tgtEl>
                                        <p:attrNameLst>
                                          <p:attrName>ppt_x</p:attrName>
                                        </p:attrNameLst>
                                      </p:cBhvr>
                                      <p:tavLst>
                                        <p:tav tm="0">
                                          <p:val>
                                            <p:strVal val="#ppt_x-.1"/>
                                          </p:val>
                                        </p:tav>
                                        <p:tav tm="100000">
                                          <p:val>
                                            <p:strVal val="#ppt_x"/>
                                          </p:val>
                                        </p:tav>
                                      </p:tavLst>
                                    </p:anim>
                                    <p:anim calcmode="lin" valueType="num">
                                      <p:cBhvr>
                                        <p:cTn id="65" dur="1000" fill="hold"/>
                                        <p:tgtEl>
                                          <p:spTgt spid="160778">
                                            <p:txEl>
                                              <p:charRg st="41" end="7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p:bldP spid="160772" grpId="0"/>
      <p:bldP spid="160776" grpId="0"/>
      <p:bldP spid="16077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Continued..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clamp circuit adds the positive or negative dc component to the input signal so as to push it either on the positive side, as illustrated in figure (a) or on the negative side, as illustrated in figure (b).</a:t>
            </a:r>
            <a:endParaRPr lang="en-US" dirty="0" smtClean="0"/>
          </a:p>
          <a:p>
            <a:r>
              <a:rPr lang="en-US" dirty="0" smtClean="0"/>
              <a:t>The circuit will be called a positive clamper , when the signal is pushed upward by the circuit. When the signal moves upward, as shown in figure (a), the negative peak of the signal coincides with the zero level.</a:t>
            </a:r>
            <a:endParaRPr lang="en-US" dirty="0" smtClean="0"/>
          </a:p>
          <a:p>
            <a:r>
              <a:rPr lang="en-US" dirty="0" smtClean="0"/>
              <a:t>The circuit will be called a negative clamper, when the signal is pushed downward by the circuit. When the signal is pushed on the negative side, as shown in figure (b), the positive peak of the input signal coincides with the zero level.</a:t>
            </a: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a:xfrm>
            <a:off x="290830" y="1524635"/>
            <a:ext cx="8395970" cy="4194810"/>
          </a:xfrm>
        </p:spPr>
        <p:txBody>
          <a:bodyPr>
            <a:normAutofit fontScale="75000" lnSpcReduction="10000"/>
          </a:bodyPr>
          <a:lstStyle/>
          <a:p>
            <a:r>
              <a:rPr lang="en-US" dirty="0" smtClean="0"/>
              <a:t>For a clamping circuit at least three components — a diode, a capacitor and a resistor are required. Sometimes an independent dc supply is also required to cause an additional shift. The important points regarding clamping circuits are:</a:t>
            </a:r>
            <a:endParaRPr lang="en-US" dirty="0" smtClean="0"/>
          </a:p>
          <a:p>
            <a:r>
              <a:rPr lang="en-US" b="1" dirty="0" smtClean="0"/>
              <a:t>(</a:t>
            </a:r>
            <a:r>
              <a:rPr lang="en-US" b="1" dirty="0" err="1" smtClean="0"/>
              <a:t>i</a:t>
            </a:r>
            <a:r>
              <a:rPr lang="en-US" b="1" dirty="0" smtClean="0"/>
              <a:t>)</a:t>
            </a:r>
            <a:r>
              <a:rPr lang="en-US" dirty="0" smtClean="0"/>
              <a:t> The shape of the waveform will be the same, but its level is shifted either upward or downward,</a:t>
            </a:r>
            <a:endParaRPr lang="en-US" dirty="0" smtClean="0"/>
          </a:p>
          <a:p>
            <a:r>
              <a:rPr lang="en-US" b="1" dirty="0" smtClean="0"/>
              <a:t>(ii)</a:t>
            </a:r>
            <a:r>
              <a:rPr lang="en-US" dirty="0" smtClean="0"/>
              <a:t> There will be no change in the peak-to-peak or </a:t>
            </a:r>
            <a:r>
              <a:rPr lang="en-US" dirty="0" err="1" smtClean="0"/>
              <a:t>rms</a:t>
            </a:r>
            <a:r>
              <a:rPr lang="en-US" dirty="0" smtClean="0"/>
              <a:t> value of the wave­form due to the clamping circuit. Thus, the input waveform and output waveform will have the same peak-to-peak value that is, 2V</a:t>
            </a:r>
            <a:r>
              <a:rPr lang="en-US" baseline="-25000" dirty="0" smtClean="0"/>
              <a:t>max</a:t>
            </a:r>
            <a:r>
              <a:rPr lang="en-US" dirty="0" smtClean="0"/>
              <a:t>. This is shown in the figure above. It must also be noted that same readings will be obtained in the ac voltmeter for the input voltage and the clamped output voltage.</a:t>
            </a: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(iii)</a:t>
            </a:r>
            <a:r>
              <a:rPr lang="en-US" dirty="0" smtClean="0"/>
              <a:t> There will be a change in the peak and average values of the waveform. In the figure shown above, the input waveform has a peak value of </a:t>
            </a:r>
            <a:r>
              <a:rPr lang="en-US" dirty="0" err="1" smtClean="0"/>
              <a:t>V</a:t>
            </a:r>
            <a:r>
              <a:rPr lang="en-US" baseline="-25000" dirty="0" err="1" smtClean="0"/>
              <a:t>max</a:t>
            </a:r>
            <a:r>
              <a:rPr lang="en-US" dirty="0" smtClean="0"/>
              <a:t> and average value over a complete cycle is zero. The clamped output varies from 2 </a:t>
            </a:r>
            <a:r>
              <a:rPr lang="en-US" dirty="0" err="1" smtClean="0"/>
              <a:t>V</a:t>
            </a:r>
            <a:r>
              <a:rPr lang="en-US" baseline="-25000" dirty="0" err="1" smtClean="0"/>
              <a:t>max</a:t>
            </a:r>
            <a:r>
              <a:rPr lang="en-US" dirty="0" smtClean="0"/>
              <a:t> and 0 (or 0 and -2V</a:t>
            </a:r>
            <a:r>
              <a:rPr lang="en-US" baseline="-25000" dirty="0" smtClean="0"/>
              <a:t>max</a:t>
            </a:r>
            <a:r>
              <a:rPr lang="en-US" dirty="0" smtClean="0"/>
              <a:t>). Thus </a:t>
            </a:r>
            <a:r>
              <a:rPr lang="en-US" dirty="0" err="1" smtClean="0"/>
              <a:t>ths</a:t>
            </a:r>
            <a:r>
              <a:rPr lang="en-US" dirty="0" smtClean="0"/>
              <a:t> peak value of the clamped output is 2V</a:t>
            </a:r>
            <a:r>
              <a:rPr lang="en-US" baseline="-25000" dirty="0" smtClean="0"/>
              <a:t>max</a:t>
            </a:r>
            <a:r>
              <a:rPr lang="en-US" dirty="0" smtClean="0"/>
              <a:t> and average value is </a:t>
            </a:r>
            <a:r>
              <a:rPr lang="en-US" dirty="0" err="1" smtClean="0"/>
              <a:t>V</a:t>
            </a:r>
            <a:r>
              <a:rPr lang="en-US" baseline="-25000" dirty="0" err="1" smtClean="0"/>
              <a:t>max</a:t>
            </a:r>
            <a:r>
              <a:rPr lang="en-US" baseline="-25000" dirty="0" smtClean="0"/>
              <a:t>.</a:t>
            </a:r>
            <a:endParaRPr lang="en-US" dirty="0" smtClean="0"/>
          </a:p>
          <a:p>
            <a:r>
              <a:rPr lang="en-US" b="1" dirty="0" smtClean="0"/>
              <a:t>(iv) </a:t>
            </a:r>
            <a:r>
              <a:rPr lang="en-US" dirty="0" smtClean="0"/>
              <a:t>The values of the resistor R and capacitor C affect the waveform.</a:t>
            </a:r>
            <a:endParaRPr lang="en-US" dirty="0" smtClean="0"/>
          </a:p>
          <a:p>
            <a:r>
              <a:rPr lang="en-US" b="1" dirty="0" smtClean="0"/>
              <a:t>(v)</a:t>
            </a:r>
            <a:r>
              <a:rPr lang="en-US" dirty="0" smtClean="0"/>
              <a:t> The values for the resistor R and capacitor C should be determined from the time constant equation of the circuit, t = RC. The values must be large enough to make sure that the voltage across the capacitor C does not change significantly during the time interval the diode is non-conducting. In a good clamper circuit, the circuit time constant t = RC should be at least ten times the time period of the input signal voltage.</a:t>
            </a:r>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It is used?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Clamping circuits are often used in television receivers as dc restorers. The signal that is sent to the TV receiver may lose the dc components after being passed through capacitively coupled amplifiers. </a:t>
            </a:r>
            <a:endParaRPr lang="en-US" dirty="0" smtClean="0"/>
          </a:p>
          <a:p>
            <a:r>
              <a:rPr lang="en-US" dirty="0" smtClean="0"/>
              <a:t>Thus </a:t>
            </a:r>
            <a:r>
              <a:rPr lang="en-US" dirty="0" smtClean="0"/>
              <a:t>the signal loses its black and white reference levels and the blanking level. Before passing these signals to the picture tube, these reference levels have to be restored. This is done by using clamper circuits. They also find applications in storage counters, analog frequency meter, capacitance meter, divider and stair-case waveform generator.</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8600" y="229235"/>
            <a:ext cx="8729980" cy="1049655"/>
          </a:xfrm>
        </p:spPr>
        <p:txBody>
          <a:bodyPr/>
          <a:p>
            <a:pPr algn="ctr"/>
            <a:r>
              <a:rPr lang="en-US"/>
              <a:t>Difference Between Clipper and Clamper </a:t>
            </a:r>
            <a:br>
              <a:rPr lang="en-US"/>
            </a:br>
            <a:r>
              <a:rPr lang="en-US"/>
              <a:t>Circuit</a:t>
            </a:r>
            <a:endParaRPr lang="en-US"/>
          </a:p>
        </p:txBody>
      </p:sp>
      <p:sp>
        <p:nvSpPr>
          <p:cNvPr id="5" name="Text Box 4"/>
          <p:cNvSpPr txBox="1"/>
          <p:nvPr/>
        </p:nvSpPr>
        <p:spPr>
          <a:xfrm>
            <a:off x="0" y="1524635"/>
            <a:ext cx="9051290" cy="4523105"/>
          </a:xfrm>
          <a:prstGeom prst="rect">
            <a:avLst/>
          </a:prstGeom>
          <a:noFill/>
        </p:spPr>
        <p:txBody>
          <a:bodyPr wrap="square" rtlCol="0" anchor="t">
            <a:spAutoFit/>
          </a:bodyPr>
          <a:p>
            <a:pPr marL="457200" indent="-457200">
              <a:buFont typeface="Arial" panose="020B0604020202020204" pitchFamily="34" charset="0"/>
              <a:buChar char="•"/>
            </a:pPr>
            <a:r>
              <a:rPr lang="en-US" sz="2400">
                <a:latin typeface="Times New Roman" panose="02020603050405020304" charset="0"/>
                <a:cs typeface="Times New Roman" panose="02020603050405020304" charset="0"/>
              </a:rPr>
              <a:t>A Clipper clips or removes a portion of the AC waveform while the clamper shifts the DC level.</a:t>
            </a:r>
            <a:endParaRPr lang="en-US" sz="240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400">
                <a:latin typeface="Times New Roman" panose="02020603050405020304" charset="0"/>
                <a:cs typeface="Times New Roman" panose="02020603050405020304" charset="0"/>
              </a:rPr>
              <a:t>A clipper requires a diode and resistor while a clamper requires a diode, resistor &amp; capacitor.</a:t>
            </a:r>
            <a:endParaRPr lang="en-US" sz="240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400">
                <a:latin typeface="Times New Roman" panose="02020603050405020304" charset="0"/>
                <a:cs typeface="Times New Roman" panose="02020603050405020304" charset="0"/>
              </a:rPr>
              <a:t>A clipper is used for limiting the voltage of the AC signal while the Clamper is used for multiplying the voltage of an AC signal.</a:t>
            </a:r>
            <a:endParaRPr lang="en-US" sz="240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400">
                <a:latin typeface="Times New Roman" panose="02020603050405020304" charset="0"/>
                <a:cs typeface="Times New Roman" panose="02020603050405020304" charset="0"/>
              </a:rPr>
              <a:t>A clipper changes the shape of the signal while the clamper does not affect the shape of the waveform.</a:t>
            </a:r>
            <a:endParaRPr lang="en-US" sz="240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400">
                <a:latin typeface="Times New Roman" panose="02020603050405020304" charset="0"/>
                <a:cs typeface="Times New Roman" panose="02020603050405020304" charset="0"/>
              </a:rPr>
              <a:t>A clipper cannot change the DC level of the signal while the Clamper’s main purpose is to change the DC level.</a:t>
            </a:r>
            <a:endParaRPr lang="en-US" sz="240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400">
                <a:latin typeface="Times New Roman" panose="02020603050405020304" charset="0"/>
                <a:cs typeface="Times New Roman" panose="02020603050405020304" charset="0"/>
              </a:rPr>
              <a:t>A clipper does not require an energy-storing component while a clamper requires a capacitor for voltage amplification.</a:t>
            </a:r>
            <a:endParaRPr lang="en-US" sz="24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Title 148481"/>
          <p:cNvSpPr>
            <a:spLocks noGrp="1"/>
          </p:cNvSpPr>
          <p:nvPr>
            <p:ph type="title"/>
          </p:nvPr>
        </p:nvSpPr>
        <p:spPr/>
        <p:txBody>
          <a:bodyPr/>
          <a:p>
            <a:r>
              <a:rPr b="1"/>
              <a:t>Clampers (Electronic Circuits)</a:t>
            </a:r>
            <a:endParaRPr b="1"/>
          </a:p>
        </p:txBody>
      </p:sp>
      <p:sp>
        <p:nvSpPr>
          <p:cNvPr id="148483" name="Text Placeholder 148482"/>
          <p:cNvSpPr>
            <a:spLocks noGrp="1"/>
          </p:cNvSpPr>
          <p:nvPr>
            <p:ph type="body" idx="1"/>
          </p:nvPr>
        </p:nvSpPr>
        <p:spPr>
          <a:xfrm>
            <a:off x="457200" y="1067435"/>
            <a:ext cx="8229600" cy="4987925"/>
          </a:xfrm>
        </p:spPr>
        <p:txBody>
          <a:bodyPr/>
          <a:p>
            <a:r>
              <a:rPr sz="2400">
                <a:latin typeface="Times New Roman" panose="02020603050405020304" charset="0"/>
              </a:rPr>
              <a:t>Also called </a:t>
            </a:r>
            <a:r>
              <a:rPr sz="2400">
                <a:solidFill>
                  <a:srgbClr val="3333FF"/>
                </a:solidFill>
                <a:latin typeface="Times New Roman" panose="02020603050405020304" charset="0"/>
              </a:rPr>
              <a:t>DC Restorers.</a:t>
            </a:r>
            <a:endParaRPr sz="2400">
              <a:solidFill>
                <a:srgbClr val="3333FF"/>
              </a:solidFill>
              <a:latin typeface="Times New Roman" panose="02020603050405020304" charset="0"/>
            </a:endParaRPr>
          </a:p>
          <a:p>
            <a:r>
              <a:rPr sz="2400">
                <a:latin typeface="Times New Roman" panose="02020603050405020304" charset="0"/>
              </a:rPr>
              <a:t>It clamps (or holds, or ties) either the positive or the negative peak of a signal to a definite level.</a:t>
            </a:r>
            <a:endParaRPr sz="2400">
              <a:latin typeface="Times New Roman" panose="02020603050405020304" charset="0"/>
            </a:endParaRPr>
          </a:p>
          <a:p>
            <a:r>
              <a:rPr sz="2400">
                <a:latin typeface="Times New Roman" panose="02020603050405020304" charset="0"/>
              </a:rPr>
              <a:t>The circuit has a </a:t>
            </a:r>
            <a:r>
              <a:rPr sz="2400">
                <a:solidFill>
                  <a:srgbClr val="00CC00"/>
                </a:solidFill>
                <a:latin typeface="Times New Roman" panose="02020603050405020304" charset="0"/>
              </a:rPr>
              <a:t>capacitor</a:t>
            </a:r>
            <a:r>
              <a:rPr sz="2400">
                <a:latin typeface="Times New Roman" panose="02020603050405020304" charset="0"/>
              </a:rPr>
              <a:t>, a </a:t>
            </a:r>
            <a:r>
              <a:rPr sz="2400">
                <a:solidFill>
                  <a:srgbClr val="00CC00"/>
                </a:solidFill>
                <a:latin typeface="Times New Roman" panose="02020603050405020304" charset="0"/>
              </a:rPr>
              <a:t>diode</a:t>
            </a:r>
            <a:r>
              <a:rPr sz="2400">
                <a:latin typeface="Times New Roman" panose="02020603050405020304" charset="0"/>
              </a:rPr>
              <a:t>, and a </a:t>
            </a:r>
            <a:r>
              <a:rPr sz="2400">
                <a:solidFill>
                  <a:srgbClr val="00CC00"/>
                </a:solidFill>
                <a:latin typeface="Times New Roman" panose="02020603050405020304" charset="0"/>
              </a:rPr>
              <a:t>resistor</a:t>
            </a:r>
            <a:r>
              <a:rPr sz="2400">
                <a:latin typeface="Times New Roman" panose="02020603050405020304" charset="0"/>
              </a:rPr>
              <a:t>. </a:t>
            </a:r>
            <a:endParaRPr sz="2400">
              <a:latin typeface="Times New Roman" panose="02020603050405020304" charset="0"/>
            </a:endParaRPr>
          </a:p>
          <a:p>
            <a:r>
              <a:rPr sz="2400">
                <a:latin typeface="Times New Roman" panose="02020603050405020304" charset="0"/>
              </a:rPr>
              <a:t>In addition, it may have a dc supply to introduce additional shift.</a:t>
            </a:r>
            <a:endParaRPr sz="2400">
              <a:latin typeface="Times New Roman" panose="02020603050405020304" charset="0"/>
            </a:endParaRPr>
          </a:p>
          <a:p>
            <a:r>
              <a:rPr sz="2400">
                <a:latin typeface="Times New Roman" panose="02020603050405020304" charset="0"/>
              </a:rPr>
              <a:t>Time constant </a:t>
            </a:r>
            <a:r>
              <a:rPr lang="el-GR" altLang="x-none" sz="2400" dirty="0">
                <a:latin typeface="Times New Roman" panose="02020603050405020304" charset="0"/>
                <a:cs typeface="Times New Roman" panose="02020603050405020304" charset="0"/>
              </a:rPr>
              <a:t>τ</a:t>
            </a:r>
            <a:r>
              <a:rPr sz="2400">
                <a:latin typeface="Times New Roman" panose="02020603050405020304" charset="0"/>
                <a:cs typeface="Times New Roman" panose="02020603050405020304" charset="0"/>
              </a:rPr>
              <a:t> = </a:t>
            </a:r>
            <a:r>
              <a:rPr sz="2400" i="1">
                <a:latin typeface="Times New Roman" panose="02020603050405020304" charset="0"/>
                <a:cs typeface="Times New Roman" panose="02020603050405020304" charset="0"/>
              </a:rPr>
              <a:t>RC</a:t>
            </a:r>
            <a:r>
              <a:rPr sz="2400">
                <a:latin typeface="Times New Roman" panose="02020603050405020304" charset="0"/>
                <a:cs typeface="Times New Roman" panose="02020603050405020304" charset="0"/>
              </a:rPr>
              <a:t> is made much larger than </a:t>
            </a:r>
            <a:r>
              <a:rPr sz="2400" i="1">
                <a:latin typeface="Times New Roman" panose="02020603050405020304" charset="0"/>
                <a:cs typeface="Times New Roman" panose="02020603050405020304" charset="0"/>
              </a:rPr>
              <a:t>T </a:t>
            </a:r>
            <a:r>
              <a:rPr sz="2400">
                <a:latin typeface="Times New Roman" panose="02020603050405020304" charset="0"/>
                <a:cs typeface="Times New Roman" panose="02020603050405020304" charset="0"/>
              </a:rPr>
              <a:t>(time period) of the signal.</a:t>
            </a:r>
            <a:endParaRPr sz="2400">
              <a:latin typeface="Times New Roman" panose="02020603050405020304" charset="0"/>
              <a:cs typeface="Times New Roman" panose="02020603050405020304" charset="0"/>
            </a:endParaRPr>
          </a:p>
          <a:p>
            <a:r>
              <a:rPr sz="2400">
                <a:latin typeface="Times New Roman" panose="02020603050405020304" charset="0"/>
                <a:cs typeface="Times New Roman" panose="02020603050405020304" charset="0"/>
              </a:rPr>
              <a:t>The capacitor does not discharge when diode is not conducting.</a:t>
            </a:r>
            <a:endParaRPr sz="2400">
              <a:latin typeface="Times New Roman" panose="02020603050405020304" charset="0"/>
              <a:cs typeface="Times New Roman" panose="02020603050405020304" charset="0"/>
            </a:endParaRPr>
          </a:p>
        </p:txBody>
      </p:sp>
    </p:spTree>
  </p:cSld>
  <p:clrMapOvr>
    <a:masterClrMapping/>
  </p:clrMapOvr>
  <p:transition>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Title 149505"/>
          <p:cNvSpPr>
            <a:spLocks noGrp="1"/>
          </p:cNvSpPr>
          <p:nvPr>
            <p:ph type="title"/>
          </p:nvPr>
        </p:nvSpPr>
        <p:spPr/>
        <p:txBody>
          <a:bodyPr/>
          <a:p>
            <a:r>
              <a:rPr b="1"/>
              <a:t>Positive Clamper</a:t>
            </a:r>
            <a:endParaRPr b="1"/>
          </a:p>
        </p:txBody>
      </p:sp>
      <p:pic>
        <p:nvPicPr>
          <p:cNvPr id="149508" name="Content Placeholder 149507" descr="scan0019"/>
          <p:cNvPicPr>
            <a:picLocks noChangeAspect="1"/>
          </p:cNvPicPr>
          <p:nvPr>
            <p:ph sz="half" idx="1"/>
          </p:nvPr>
        </p:nvPicPr>
        <p:blipFill>
          <a:blip r:embed="rId1">
            <a:lum bright="-29999" contrast="72000"/>
          </a:blip>
          <a:srcRect l="33182" t="8192" r="36981" b="56570"/>
          <a:stretch>
            <a:fillRect/>
          </a:stretch>
        </p:blipFill>
        <p:spPr>
          <a:xfrm>
            <a:off x="4340225" y="1447800"/>
            <a:ext cx="3432175" cy="1866900"/>
          </a:xfrm>
        </p:spPr>
      </p:pic>
      <p:pic>
        <p:nvPicPr>
          <p:cNvPr id="149510" name="Content Placeholder 149509" descr="scan0010"/>
          <p:cNvPicPr>
            <a:picLocks noChangeAspect="1"/>
          </p:cNvPicPr>
          <p:nvPr>
            <p:ph sz="half" idx="2"/>
          </p:nvPr>
        </p:nvPicPr>
        <p:blipFill>
          <a:blip r:embed="rId2">
            <a:lum bright="-12000" contrast="78000"/>
          </a:blip>
          <a:srcRect l="4347" t="12263" r="74936" b="20123"/>
          <a:stretch>
            <a:fillRect/>
          </a:stretch>
        </p:blipFill>
        <p:spPr>
          <a:xfrm>
            <a:off x="609600" y="1447800"/>
            <a:ext cx="3200400" cy="1755775"/>
          </a:xfrm>
        </p:spPr>
      </p:pic>
      <p:sp>
        <p:nvSpPr>
          <p:cNvPr id="149512" name="Text Box 149511"/>
          <p:cNvSpPr txBox="1"/>
          <p:nvPr/>
        </p:nvSpPr>
        <p:spPr>
          <a:xfrm>
            <a:off x="762000" y="3505200"/>
            <a:ext cx="2971800" cy="457200"/>
          </a:xfrm>
          <a:prstGeom prst="rect">
            <a:avLst/>
          </a:prstGeom>
          <a:noFill/>
          <a:ln w="9525">
            <a:noFill/>
          </a:ln>
        </p:spPr>
        <p:txBody>
          <a:bodyPr>
            <a:spAutoFit/>
          </a:bodyPr>
          <a:p>
            <a:pPr>
              <a:spcBef>
                <a:spcPct val="50000"/>
              </a:spcBef>
            </a:pPr>
            <a:r>
              <a:rPr sz="2400" b="1">
                <a:solidFill>
                  <a:srgbClr val="3333FF"/>
                </a:solidFill>
                <a:latin typeface="Arial" panose="020B0604020202020204" pitchFamily="34" charset="0"/>
              </a:rPr>
              <a:t>(a) The input.</a:t>
            </a:r>
            <a:endParaRPr sz="2400" b="1">
              <a:solidFill>
                <a:srgbClr val="3333FF"/>
              </a:solidFill>
              <a:latin typeface="Arial" panose="020B0604020202020204" pitchFamily="34" charset="0"/>
            </a:endParaRPr>
          </a:p>
        </p:txBody>
      </p:sp>
      <p:sp>
        <p:nvSpPr>
          <p:cNvPr id="149513" name="Text Box 149512"/>
          <p:cNvSpPr txBox="1"/>
          <p:nvPr/>
        </p:nvSpPr>
        <p:spPr>
          <a:xfrm>
            <a:off x="4572000" y="3505200"/>
            <a:ext cx="2971800" cy="457200"/>
          </a:xfrm>
          <a:prstGeom prst="rect">
            <a:avLst/>
          </a:prstGeom>
          <a:noFill/>
          <a:ln w="9525">
            <a:noFill/>
          </a:ln>
        </p:spPr>
        <p:txBody>
          <a:bodyPr>
            <a:spAutoFit/>
          </a:bodyPr>
          <a:p>
            <a:pPr>
              <a:spcBef>
                <a:spcPct val="50000"/>
              </a:spcBef>
            </a:pPr>
            <a:r>
              <a:rPr sz="2400" b="1">
                <a:solidFill>
                  <a:srgbClr val="3333FF"/>
                </a:solidFill>
                <a:latin typeface="Arial" panose="020B0604020202020204" pitchFamily="34" charset="0"/>
              </a:rPr>
              <a:t>(b) The circuit.</a:t>
            </a:r>
            <a:endParaRPr sz="2400" b="1">
              <a:solidFill>
                <a:srgbClr val="3333FF"/>
              </a:solidFill>
              <a:latin typeface="Arial" panose="020B0604020202020204" pitchFamily="34" charset="0"/>
            </a:endParaRPr>
          </a:p>
        </p:txBody>
      </p:sp>
      <p:sp>
        <p:nvSpPr>
          <p:cNvPr id="149516" name="Text Box 149515"/>
          <p:cNvSpPr txBox="1"/>
          <p:nvPr/>
        </p:nvSpPr>
        <p:spPr>
          <a:xfrm>
            <a:off x="609600" y="4191000"/>
            <a:ext cx="8001000" cy="1187450"/>
          </a:xfrm>
          <a:prstGeom prst="rect">
            <a:avLst/>
          </a:prstGeom>
          <a:noFill/>
          <a:ln w="9525">
            <a:noFill/>
          </a:ln>
        </p:spPr>
        <p:txBody>
          <a:bodyPr>
            <a:spAutoFit/>
          </a:bodyPr>
          <a:p>
            <a:pPr>
              <a:spcBef>
                <a:spcPct val="50000"/>
              </a:spcBef>
              <a:buChar char="•"/>
            </a:pPr>
            <a:r>
              <a:rPr sz="2400">
                <a:latin typeface="Arial" panose="020B0604020202020204" pitchFamily="34" charset="0"/>
              </a:rPr>
              <a:t> On first negative cycle, the diode turns ON. The capacitor starts charging.  At negative peak, the circuit is as shown in (c).  The capacitor charges to </a:t>
            </a:r>
            <a:r>
              <a:rPr sz="2400" i="1" err="1">
                <a:latin typeface="Arial" panose="020B0604020202020204" pitchFamily="34" charset="0"/>
              </a:rPr>
              <a:t>V</a:t>
            </a:r>
            <a:r>
              <a:rPr sz="2400" i="1" baseline="-25000" err="1">
                <a:latin typeface="Arial" panose="020B0604020202020204" pitchFamily="34" charset="0"/>
              </a:rPr>
              <a:t>m</a:t>
            </a:r>
            <a:r>
              <a:rPr sz="2400">
                <a:latin typeface="Arial" panose="020B0604020202020204" pitchFamily="34" charset="0"/>
              </a:rPr>
              <a:t>.</a:t>
            </a:r>
            <a:endParaRPr sz="240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9506"/>
                                        </p:tgtEl>
                                        <p:attrNameLst>
                                          <p:attrName>style.visibility</p:attrName>
                                        </p:attrNameLst>
                                      </p:cBhvr>
                                      <p:to>
                                        <p:strVal val="visible"/>
                                      </p:to>
                                    </p:set>
                                    <p:animEffect transition="in" filter="wipe(down)">
                                      <p:cBhvr>
                                        <p:cTn id="7" dur="580">
                                          <p:stCondLst>
                                            <p:cond delay="0"/>
                                          </p:stCondLst>
                                        </p:cTn>
                                        <p:tgtEl>
                                          <p:spTgt spid="149506"/>
                                        </p:tgtEl>
                                      </p:cBhvr>
                                    </p:animEffect>
                                    <p:anim calcmode="lin" valueType="num">
                                      <p:cBhvr>
                                        <p:cTn id="8" dur="1822" tmFilter="0,0; 0.14,0.36; 0.43,0.73; 0.71,0.91; 1.0,1.0">
                                          <p:stCondLst>
                                            <p:cond delay="0"/>
                                          </p:stCondLst>
                                        </p:cTn>
                                        <p:tgtEl>
                                          <p:spTgt spid="14950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9506"/>
                                        </p:tgtEl>
                                        <p:attrNameLst>
                                          <p:attrName>ppt_y</p:attrName>
                                        </p:attrNameLst>
                                      </p:cBhvr>
                                      <p:tavLst>
                                        <p:tav tm="0" fmla="#ppt_y-sin(pi*$)/3">
                                          <p:val>
                                            <p:fltVal val="0.500000"/>
                                          </p:val>
                                        </p:tav>
                                        <p:tav tm="100000">
                                          <p:val>
                                            <p:fltVal val="1.000000"/>
                                          </p:val>
                                        </p:tav>
                                      </p:tavLst>
                                    </p:anim>
                                    <p:anim calcmode="lin" valueType="num">
                                      <p:cBhvr>
                                        <p:cTn id="10" dur="664" tmFilter="0, 0; 0.125,0.2665; 0.25,0.4; 0.375,0.465; 0.5,0.5;  0.625,0.535; 0.75,0.6; 0.875,0.7335; 1,1">
                                          <p:stCondLst>
                                            <p:cond delay="664"/>
                                          </p:stCondLst>
                                        </p:cTn>
                                        <p:tgtEl>
                                          <p:spTgt spid="149506"/>
                                        </p:tgtEl>
                                        <p:attrNameLst>
                                          <p:attrName>ppt_y</p:attrName>
                                        </p:attrNameLst>
                                      </p:cBhvr>
                                      <p:tavLst>
                                        <p:tav tm="0" fmla="#ppt_y-sin(pi*$)/9">
                                          <p:val>
                                            <p:fltVal val="0.000000"/>
                                          </p:val>
                                        </p:tav>
                                        <p:tav tm="100000">
                                          <p:val>
                                            <p:fltVal val="1.000000"/>
                                          </p:val>
                                        </p:tav>
                                      </p:tavLst>
                                    </p:anim>
                                    <p:anim calcmode="lin" valueType="num">
                                      <p:cBhvr>
                                        <p:cTn id="11" dur="332" tmFilter="0, 0; 0.125,0.2665; 0.25,0.4; 0.375,0.465; 0.5,0.5;  0.625,0.535; 0.75,0.6; 0.875,0.7335; 1,1">
                                          <p:stCondLst>
                                            <p:cond delay="1324"/>
                                          </p:stCondLst>
                                        </p:cTn>
                                        <p:tgtEl>
                                          <p:spTgt spid="149506"/>
                                        </p:tgtEl>
                                        <p:attrNameLst>
                                          <p:attrName>ppt_y</p:attrName>
                                        </p:attrNameLst>
                                      </p:cBhvr>
                                      <p:tavLst>
                                        <p:tav tm="0" fmla="#ppt_y-sin(pi*$)/27">
                                          <p:val>
                                            <p:fltVal val="0.000000"/>
                                          </p:val>
                                        </p:tav>
                                        <p:tav tm="100000">
                                          <p:val>
                                            <p:fltVal val="1.000000"/>
                                          </p:val>
                                        </p:tav>
                                      </p:tavLst>
                                    </p:anim>
                                    <p:anim calcmode="lin" valueType="num">
                                      <p:cBhvr>
                                        <p:cTn id="12" dur="164" tmFilter="0, 0; 0.125,0.2665; 0.25,0.4; 0.375,0.465; 0.5,0.5;  0.625,0.535; 0.75,0.6; 0.875,0.7335; 1,1">
                                          <p:stCondLst>
                                            <p:cond delay="1656"/>
                                          </p:stCondLst>
                                        </p:cTn>
                                        <p:tgtEl>
                                          <p:spTgt spid="149506"/>
                                        </p:tgtEl>
                                        <p:attrNameLst>
                                          <p:attrName>ppt_y</p:attrName>
                                        </p:attrNameLst>
                                      </p:cBhvr>
                                      <p:tavLst>
                                        <p:tav tm="0" fmla="#ppt_y-sin(pi*$)/81">
                                          <p:val>
                                            <p:fltVal val="0.000000"/>
                                          </p:val>
                                        </p:tav>
                                        <p:tav tm="100000">
                                          <p:val>
                                            <p:fltVal val="1.000000"/>
                                          </p:val>
                                        </p:tav>
                                      </p:tavLst>
                                    </p:anim>
                                    <p:animScale>
                                      <p:cBhvr>
                                        <p:cTn id="13" dur="26">
                                          <p:stCondLst>
                                            <p:cond delay="650"/>
                                          </p:stCondLst>
                                        </p:cTn>
                                        <p:tgtEl>
                                          <p:spTgt spid="149506"/>
                                        </p:tgtEl>
                                      </p:cBhvr>
                                      <p:to x="100000" y="60000"/>
                                    </p:animScale>
                                    <p:animScale>
                                      <p:cBhvr>
                                        <p:cTn id="14" dur="166" decel="50000">
                                          <p:stCondLst>
                                            <p:cond delay="676"/>
                                          </p:stCondLst>
                                        </p:cTn>
                                        <p:tgtEl>
                                          <p:spTgt spid="149506"/>
                                        </p:tgtEl>
                                      </p:cBhvr>
                                      <p:to x="100000" y="100000"/>
                                    </p:animScale>
                                    <p:animScale>
                                      <p:cBhvr>
                                        <p:cTn id="15" dur="26">
                                          <p:stCondLst>
                                            <p:cond delay="1312"/>
                                          </p:stCondLst>
                                        </p:cTn>
                                        <p:tgtEl>
                                          <p:spTgt spid="149506"/>
                                        </p:tgtEl>
                                      </p:cBhvr>
                                      <p:to x="100000" y="80000"/>
                                    </p:animScale>
                                    <p:animScale>
                                      <p:cBhvr>
                                        <p:cTn id="16" dur="166" decel="50000">
                                          <p:stCondLst>
                                            <p:cond delay="1338"/>
                                          </p:stCondLst>
                                        </p:cTn>
                                        <p:tgtEl>
                                          <p:spTgt spid="149506"/>
                                        </p:tgtEl>
                                      </p:cBhvr>
                                      <p:to x="100000" y="100000"/>
                                    </p:animScale>
                                    <p:animScale>
                                      <p:cBhvr>
                                        <p:cTn id="17" dur="26">
                                          <p:stCondLst>
                                            <p:cond delay="1642"/>
                                          </p:stCondLst>
                                        </p:cTn>
                                        <p:tgtEl>
                                          <p:spTgt spid="149506"/>
                                        </p:tgtEl>
                                      </p:cBhvr>
                                      <p:to x="100000" y="90000"/>
                                    </p:animScale>
                                    <p:animScale>
                                      <p:cBhvr>
                                        <p:cTn id="18" dur="166" decel="50000">
                                          <p:stCondLst>
                                            <p:cond delay="1668"/>
                                          </p:stCondLst>
                                        </p:cTn>
                                        <p:tgtEl>
                                          <p:spTgt spid="149506"/>
                                        </p:tgtEl>
                                      </p:cBhvr>
                                      <p:to x="100000" y="100000"/>
                                    </p:animScale>
                                    <p:animScale>
                                      <p:cBhvr>
                                        <p:cTn id="19" dur="26">
                                          <p:stCondLst>
                                            <p:cond delay="1808"/>
                                          </p:stCondLst>
                                        </p:cTn>
                                        <p:tgtEl>
                                          <p:spTgt spid="149506"/>
                                        </p:tgtEl>
                                      </p:cBhvr>
                                      <p:to x="100000" y="95000"/>
                                    </p:animScale>
                                    <p:animScale>
                                      <p:cBhvr>
                                        <p:cTn id="20" dur="166" decel="50000">
                                          <p:stCondLst>
                                            <p:cond delay="1834"/>
                                          </p:stCondLst>
                                        </p:cTn>
                                        <p:tgtEl>
                                          <p:spTgt spid="14950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49510"/>
                                        </p:tgtEl>
                                        <p:attrNameLst>
                                          <p:attrName>style.visibility</p:attrName>
                                        </p:attrNameLst>
                                      </p:cBhvr>
                                      <p:to>
                                        <p:strVal val="visible"/>
                                      </p:to>
                                    </p:set>
                                    <p:animEffect transition="in" filter="fade">
                                      <p:cBhvr>
                                        <p:cTn id="25" dur="2000"/>
                                        <p:tgtEl>
                                          <p:spTgt spid="149510"/>
                                        </p:tgtEl>
                                      </p:cBhvr>
                                    </p:animEffect>
                                  </p:childTnLst>
                                </p:cTn>
                              </p:par>
                            </p:childTnLst>
                          </p:cTn>
                        </p:par>
                      </p:childTnLst>
                    </p:cTn>
                  </p:par>
                  <p:par>
                    <p:cTn id="26" fill="hold">
                      <p:stCondLst>
                        <p:cond delay="indefinite"/>
                      </p:stCondLst>
                      <p:childTnLst>
                        <p:par>
                          <p:cTn id="27" fill="hold">
                            <p:stCondLst>
                              <p:cond delay="0"/>
                            </p:stCondLst>
                            <p:childTnLst>
                              <p:par>
                                <p:cTn id="28" presetID="40" presetClass="entr" presetSubtype="0" fill="hold" grpId="0" nodeType="clickEffect">
                                  <p:stCondLst>
                                    <p:cond delay="0"/>
                                  </p:stCondLst>
                                  <p:iterate type="lt">
                                    <p:tmPct val="10000"/>
                                  </p:iterate>
                                  <p:childTnLst>
                                    <p:set>
                                      <p:cBhvr>
                                        <p:cTn id="29" dur="1" fill="hold">
                                          <p:stCondLst>
                                            <p:cond delay="0"/>
                                          </p:stCondLst>
                                        </p:cTn>
                                        <p:tgtEl>
                                          <p:spTgt spid="149512"/>
                                        </p:tgtEl>
                                        <p:attrNameLst>
                                          <p:attrName>style.visibility</p:attrName>
                                        </p:attrNameLst>
                                      </p:cBhvr>
                                      <p:to>
                                        <p:strVal val="visible"/>
                                      </p:to>
                                    </p:set>
                                    <p:animEffect transition="in" filter="fade">
                                      <p:cBhvr>
                                        <p:cTn id="30" dur="1000"/>
                                        <p:tgtEl>
                                          <p:spTgt spid="149512"/>
                                        </p:tgtEl>
                                      </p:cBhvr>
                                    </p:animEffect>
                                    <p:anim calcmode="lin" valueType="num">
                                      <p:cBhvr>
                                        <p:cTn id="31" dur="1000" fill="hold"/>
                                        <p:tgtEl>
                                          <p:spTgt spid="149512"/>
                                        </p:tgtEl>
                                        <p:attrNameLst>
                                          <p:attrName>ppt_x</p:attrName>
                                        </p:attrNameLst>
                                      </p:cBhvr>
                                      <p:tavLst>
                                        <p:tav tm="0">
                                          <p:val>
                                            <p:strVal val="#ppt_x-.1"/>
                                          </p:val>
                                        </p:tav>
                                        <p:tav tm="100000">
                                          <p:val>
                                            <p:strVal val="#ppt_x"/>
                                          </p:val>
                                        </p:tav>
                                      </p:tavLst>
                                    </p:anim>
                                    <p:anim calcmode="lin" valueType="num">
                                      <p:cBhvr>
                                        <p:cTn id="32" dur="1000" fill="hold"/>
                                        <p:tgtEl>
                                          <p:spTgt spid="14951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9508"/>
                                        </p:tgtEl>
                                        <p:attrNameLst>
                                          <p:attrName>style.visibility</p:attrName>
                                        </p:attrNameLst>
                                      </p:cBhvr>
                                      <p:to>
                                        <p:strVal val="visible"/>
                                      </p:to>
                                    </p:set>
                                    <p:animEffect transition="in" filter="fade">
                                      <p:cBhvr>
                                        <p:cTn id="37" dur="2000"/>
                                        <p:tgtEl>
                                          <p:spTgt spid="149508"/>
                                        </p:tgtEl>
                                      </p:cBhvr>
                                    </p:animEffect>
                                  </p:childTnLst>
                                </p:cTn>
                              </p:par>
                            </p:childTnLst>
                          </p:cTn>
                        </p:par>
                      </p:childTnLst>
                    </p:cTn>
                  </p:par>
                  <p:par>
                    <p:cTn id="38" fill="hold">
                      <p:stCondLst>
                        <p:cond delay="indefinite"/>
                      </p:stCondLst>
                      <p:childTnLst>
                        <p:par>
                          <p:cTn id="39" fill="hold">
                            <p:stCondLst>
                              <p:cond delay="0"/>
                            </p:stCondLst>
                            <p:childTnLst>
                              <p:par>
                                <p:cTn id="40" presetID="40" presetClass="entr" presetSubtype="0" fill="hold" grpId="0" nodeType="clickEffect">
                                  <p:stCondLst>
                                    <p:cond delay="0"/>
                                  </p:stCondLst>
                                  <p:iterate type="lt">
                                    <p:tmPct val="10000"/>
                                  </p:iterate>
                                  <p:childTnLst>
                                    <p:set>
                                      <p:cBhvr>
                                        <p:cTn id="41" dur="1" fill="hold">
                                          <p:stCondLst>
                                            <p:cond delay="0"/>
                                          </p:stCondLst>
                                        </p:cTn>
                                        <p:tgtEl>
                                          <p:spTgt spid="149513"/>
                                        </p:tgtEl>
                                        <p:attrNameLst>
                                          <p:attrName>style.visibility</p:attrName>
                                        </p:attrNameLst>
                                      </p:cBhvr>
                                      <p:to>
                                        <p:strVal val="visible"/>
                                      </p:to>
                                    </p:set>
                                    <p:animEffect transition="in" filter="fade">
                                      <p:cBhvr>
                                        <p:cTn id="42" dur="1000"/>
                                        <p:tgtEl>
                                          <p:spTgt spid="149513"/>
                                        </p:tgtEl>
                                      </p:cBhvr>
                                    </p:animEffect>
                                    <p:anim calcmode="lin" valueType="num">
                                      <p:cBhvr>
                                        <p:cTn id="43" dur="1000" fill="hold"/>
                                        <p:tgtEl>
                                          <p:spTgt spid="149513"/>
                                        </p:tgtEl>
                                        <p:attrNameLst>
                                          <p:attrName>ppt_x</p:attrName>
                                        </p:attrNameLst>
                                      </p:cBhvr>
                                      <p:tavLst>
                                        <p:tav tm="0">
                                          <p:val>
                                            <p:strVal val="#ppt_x-.1"/>
                                          </p:val>
                                        </p:tav>
                                        <p:tav tm="100000">
                                          <p:val>
                                            <p:strVal val="#ppt_x"/>
                                          </p:val>
                                        </p:tav>
                                      </p:tavLst>
                                    </p:anim>
                                    <p:anim calcmode="lin" valueType="num">
                                      <p:cBhvr>
                                        <p:cTn id="44" dur="1000" fill="hold"/>
                                        <p:tgtEl>
                                          <p:spTgt spid="14951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95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6" grpId="0"/>
      <p:bldP spid="149512" grpId="0"/>
      <p:bldP spid="149513" grpId="0"/>
      <p:bldP spid="149516" grpId="0"/>
      <p:bldP spid="14951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6674" name="Picture 156673" descr="scan0019"/>
          <p:cNvPicPr>
            <a:picLocks noChangeAspect="1"/>
          </p:cNvPicPr>
          <p:nvPr/>
        </p:nvPicPr>
        <p:blipFill>
          <a:blip r:embed="rId1">
            <a:lum bright="-29999" contrast="60000"/>
          </a:blip>
          <a:srcRect l="65979" t="9729" r="1840" b="57153"/>
          <a:stretch>
            <a:fillRect/>
          </a:stretch>
        </p:blipFill>
        <p:spPr>
          <a:xfrm>
            <a:off x="381000" y="457200"/>
            <a:ext cx="3962400" cy="1854200"/>
          </a:xfrm>
          <a:prstGeom prst="rect">
            <a:avLst/>
          </a:prstGeom>
          <a:noFill/>
          <a:ln w="9525">
            <a:noFill/>
          </a:ln>
        </p:spPr>
      </p:pic>
      <p:sp>
        <p:nvSpPr>
          <p:cNvPr id="156675" name="Text Box 156674"/>
          <p:cNvSpPr txBox="1"/>
          <p:nvPr/>
        </p:nvSpPr>
        <p:spPr>
          <a:xfrm>
            <a:off x="1524000" y="2667000"/>
            <a:ext cx="2438400" cy="519113"/>
          </a:xfrm>
          <a:prstGeom prst="rect">
            <a:avLst/>
          </a:prstGeom>
          <a:noFill/>
          <a:ln w="9525">
            <a:noFill/>
          </a:ln>
        </p:spPr>
        <p:txBody>
          <a:bodyPr>
            <a:spAutoFit/>
          </a:bodyPr>
          <a:p>
            <a:pPr algn="ctr">
              <a:spcBef>
                <a:spcPct val="50000"/>
              </a:spcBef>
            </a:pPr>
            <a:r>
              <a:rPr sz="2800" b="1">
                <a:solidFill>
                  <a:srgbClr val="3333FF"/>
                </a:solidFill>
                <a:latin typeface="Arial" panose="020B0604020202020204" pitchFamily="34" charset="0"/>
              </a:rPr>
              <a:t>(c)</a:t>
            </a:r>
            <a:endParaRPr sz="2800" b="1">
              <a:solidFill>
                <a:srgbClr val="3333FF"/>
              </a:solidFill>
              <a:latin typeface="Arial" panose="020B0604020202020204" pitchFamily="34" charset="0"/>
            </a:endParaRPr>
          </a:p>
        </p:txBody>
      </p:sp>
      <p:sp>
        <p:nvSpPr>
          <p:cNvPr id="156676" name="Text Box 156675"/>
          <p:cNvSpPr txBox="1"/>
          <p:nvPr/>
        </p:nvSpPr>
        <p:spPr>
          <a:xfrm>
            <a:off x="5105400" y="2743200"/>
            <a:ext cx="2438400" cy="519113"/>
          </a:xfrm>
          <a:prstGeom prst="rect">
            <a:avLst/>
          </a:prstGeom>
          <a:noFill/>
          <a:ln w="9525">
            <a:noFill/>
          </a:ln>
        </p:spPr>
        <p:txBody>
          <a:bodyPr>
            <a:spAutoFit/>
          </a:bodyPr>
          <a:p>
            <a:pPr algn="ctr">
              <a:spcBef>
                <a:spcPct val="50000"/>
              </a:spcBef>
            </a:pPr>
            <a:r>
              <a:rPr sz="2800" b="1">
                <a:solidFill>
                  <a:srgbClr val="3333FF"/>
                </a:solidFill>
                <a:latin typeface="Arial" panose="020B0604020202020204" pitchFamily="34" charset="0"/>
              </a:rPr>
              <a:t>(d)</a:t>
            </a:r>
            <a:endParaRPr sz="2800" b="1">
              <a:solidFill>
                <a:srgbClr val="3333FF"/>
              </a:solidFill>
              <a:latin typeface="Arial" panose="020B0604020202020204" pitchFamily="34" charset="0"/>
            </a:endParaRPr>
          </a:p>
        </p:txBody>
      </p:sp>
      <p:pic>
        <p:nvPicPr>
          <p:cNvPr id="156677" name="Picture 156676" descr="scan0019"/>
          <p:cNvPicPr>
            <a:picLocks noChangeAspect="1"/>
          </p:cNvPicPr>
          <p:nvPr/>
        </p:nvPicPr>
        <p:blipFill>
          <a:blip r:embed="rId1">
            <a:lum bright="-41998" contrast="84000"/>
          </a:blip>
          <a:srcRect l="36063" t="54898" r="32619" b="12416"/>
          <a:stretch>
            <a:fillRect/>
          </a:stretch>
        </p:blipFill>
        <p:spPr>
          <a:xfrm>
            <a:off x="4648200" y="304800"/>
            <a:ext cx="4191000" cy="1989138"/>
          </a:xfrm>
          <a:prstGeom prst="rect">
            <a:avLst/>
          </a:prstGeom>
          <a:noFill/>
          <a:ln w="9525">
            <a:noFill/>
          </a:ln>
        </p:spPr>
      </p:pic>
      <p:sp>
        <p:nvSpPr>
          <p:cNvPr id="156678" name="Text Box 156677"/>
          <p:cNvSpPr txBox="1"/>
          <p:nvPr/>
        </p:nvSpPr>
        <p:spPr>
          <a:xfrm>
            <a:off x="457200" y="3429000"/>
            <a:ext cx="8686800" cy="1552575"/>
          </a:xfrm>
          <a:prstGeom prst="rect">
            <a:avLst/>
          </a:prstGeom>
          <a:noFill/>
          <a:ln w="9525">
            <a:noFill/>
          </a:ln>
        </p:spPr>
        <p:txBody>
          <a:bodyPr>
            <a:spAutoFit/>
          </a:bodyPr>
          <a:p>
            <a:pPr>
              <a:spcBef>
                <a:spcPct val="50000"/>
              </a:spcBef>
            </a:pPr>
            <a:r>
              <a:rPr sz="2400">
                <a:latin typeface="Arial" panose="020B0604020202020204" pitchFamily="34" charset="0"/>
              </a:rPr>
              <a:t>Slightly beyond negative peak, the diode turns OFF.  Capacitor does not discharge much because of high </a:t>
            </a:r>
            <a:r>
              <a:rPr sz="2400" i="1">
                <a:latin typeface="Arial" panose="020B0604020202020204" pitchFamily="34" charset="0"/>
              </a:rPr>
              <a:t>RC.  </a:t>
            </a:r>
            <a:r>
              <a:rPr sz="2400">
                <a:latin typeface="Arial" panose="020B0604020202020204" pitchFamily="34" charset="0"/>
              </a:rPr>
              <a:t>At positive peak, the circuit is as shown in (d). The net output is shown in (e).</a:t>
            </a:r>
            <a:endParaRPr sz="240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6674"/>
                                        </p:tgtEl>
                                        <p:attrNameLst>
                                          <p:attrName>style.visibility</p:attrName>
                                        </p:attrNameLst>
                                      </p:cBhvr>
                                      <p:to>
                                        <p:strVal val="visible"/>
                                      </p:to>
                                    </p:set>
                                    <p:animEffect transition="in" filter="fade">
                                      <p:cBhvr>
                                        <p:cTn id="7" dur="2000"/>
                                        <p:tgtEl>
                                          <p:spTgt spid="156674"/>
                                        </p:tgtEl>
                                      </p:cBhvr>
                                    </p:animEffect>
                                  </p:childTnLst>
                                </p:cTn>
                              </p:par>
                            </p:childTnLst>
                          </p:cTn>
                        </p:par>
                      </p:childTnLst>
                    </p:cTn>
                  </p:par>
                  <p:par>
                    <p:cTn id="8" fill="hold">
                      <p:stCondLst>
                        <p:cond delay="indefinite"/>
                      </p:stCondLst>
                      <p:childTnLst>
                        <p:par>
                          <p:cTn id="9" fill="hold">
                            <p:stCondLst>
                              <p:cond delay="0"/>
                            </p:stCondLst>
                            <p:childTnLst>
                              <p:par>
                                <p:cTn id="10" presetID="40" presetClass="entr" presetSubtype="0" fill="hold" grpId="0" nodeType="clickEffect">
                                  <p:stCondLst>
                                    <p:cond delay="0"/>
                                  </p:stCondLst>
                                  <p:iterate type="lt">
                                    <p:tmPct val="10000"/>
                                  </p:iterate>
                                  <p:childTnLst>
                                    <p:set>
                                      <p:cBhvr>
                                        <p:cTn id="11" dur="1" fill="hold">
                                          <p:stCondLst>
                                            <p:cond delay="0"/>
                                          </p:stCondLst>
                                        </p:cTn>
                                        <p:tgtEl>
                                          <p:spTgt spid="156675"/>
                                        </p:tgtEl>
                                        <p:attrNameLst>
                                          <p:attrName>style.visibility</p:attrName>
                                        </p:attrNameLst>
                                      </p:cBhvr>
                                      <p:to>
                                        <p:strVal val="visible"/>
                                      </p:to>
                                    </p:set>
                                    <p:animEffect transition="in" filter="fade">
                                      <p:cBhvr>
                                        <p:cTn id="12" dur="1000"/>
                                        <p:tgtEl>
                                          <p:spTgt spid="156675"/>
                                        </p:tgtEl>
                                      </p:cBhvr>
                                    </p:animEffect>
                                    <p:anim calcmode="lin" valueType="num">
                                      <p:cBhvr>
                                        <p:cTn id="13" dur="1000" fill="hold"/>
                                        <p:tgtEl>
                                          <p:spTgt spid="156675"/>
                                        </p:tgtEl>
                                        <p:attrNameLst>
                                          <p:attrName>ppt_x</p:attrName>
                                        </p:attrNameLst>
                                      </p:cBhvr>
                                      <p:tavLst>
                                        <p:tav tm="0">
                                          <p:val>
                                            <p:strVal val="#ppt_x-.1"/>
                                          </p:val>
                                        </p:tav>
                                        <p:tav tm="100000">
                                          <p:val>
                                            <p:strVal val="#ppt_x"/>
                                          </p:val>
                                        </p:tav>
                                      </p:tavLst>
                                    </p:anim>
                                    <p:anim calcmode="lin" valueType="num">
                                      <p:cBhvr>
                                        <p:cTn id="14" dur="1000" fill="hold"/>
                                        <p:tgtEl>
                                          <p:spTgt spid="15667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0" presetClass="entr" presetSubtype="0" fill="hold" grpId="0" nodeType="clickEffect">
                                  <p:stCondLst>
                                    <p:cond delay="0"/>
                                  </p:stCondLst>
                                  <p:iterate type="lt">
                                    <p:tmPct val="10000"/>
                                  </p:iterate>
                                  <p:childTnLst>
                                    <p:set>
                                      <p:cBhvr>
                                        <p:cTn id="18" dur="1" fill="hold">
                                          <p:stCondLst>
                                            <p:cond delay="0"/>
                                          </p:stCondLst>
                                        </p:cTn>
                                        <p:tgtEl>
                                          <p:spTgt spid="156678"/>
                                        </p:tgtEl>
                                        <p:attrNameLst>
                                          <p:attrName>style.visibility</p:attrName>
                                        </p:attrNameLst>
                                      </p:cBhvr>
                                      <p:to>
                                        <p:strVal val="visible"/>
                                      </p:to>
                                    </p:set>
                                    <p:animEffect transition="in" filter="fade">
                                      <p:cBhvr>
                                        <p:cTn id="19" dur="500"/>
                                        <p:tgtEl>
                                          <p:spTgt spid="156678"/>
                                        </p:tgtEl>
                                      </p:cBhvr>
                                    </p:animEffect>
                                    <p:anim calcmode="lin" valueType="num">
                                      <p:cBhvr>
                                        <p:cTn id="20" dur="500" fill="hold"/>
                                        <p:tgtEl>
                                          <p:spTgt spid="156678"/>
                                        </p:tgtEl>
                                        <p:attrNameLst>
                                          <p:attrName>ppt_x</p:attrName>
                                        </p:attrNameLst>
                                      </p:cBhvr>
                                      <p:tavLst>
                                        <p:tav tm="0">
                                          <p:val>
                                            <p:strVal val="#ppt_x-.1"/>
                                          </p:val>
                                        </p:tav>
                                        <p:tav tm="100000">
                                          <p:val>
                                            <p:strVal val="#ppt_x"/>
                                          </p:val>
                                        </p:tav>
                                      </p:tavLst>
                                    </p:anim>
                                    <p:anim calcmode="lin" valueType="num">
                                      <p:cBhvr>
                                        <p:cTn id="21" dur="500" fill="hold"/>
                                        <p:tgtEl>
                                          <p:spTgt spid="156678"/>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56677"/>
                                        </p:tgtEl>
                                        <p:attrNameLst>
                                          <p:attrName>style.visibility</p:attrName>
                                        </p:attrNameLst>
                                      </p:cBhvr>
                                      <p:to>
                                        <p:strVal val="visible"/>
                                      </p:to>
                                    </p:set>
                                    <p:animEffect transition="in" filter="fade">
                                      <p:cBhvr>
                                        <p:cTn id="26" dur="2000"/>
                                        <p:tgtEl>
                                          <p:spTgt spid="156677"/>
                                        </p:tgtEl>
                                      </p:cBhvr>
                                    </p:animEffect>
                                  </p:childTnLst>
                                </p:cTn>
                              </p:par>
                            </p:childTnLst>
                          </p:cTn>
                        </p:par>
                      </p:childTnLst>
                    </p:cTn>
                  </p:par>
                  <p:par>
                    <p:cTn id="27" fill="hold">
                      <p:stCondLst>
                        <p:cond delay="indefinite"/>
                      </p:stCondLst>
                      <p:childTnLst>
                        <p:par>
                          <p:cTn id="28" fill="hold">
                            <p:stCondLst>
                              <p:cond delay="0"/>
                            </p:stCondLst>
                            <p:childTnLst>
                              <p:par>
                                <p:cTn id="29" presetID="40" presetClass="entr" presetSubtype="0" fill="hold" grpId="0" nodeType="clickEffect">
                                  <p:stCondLst>
                                    <p:cond delay="0"/>
                                  </p:stCondLst>
                                  <p:iterate type="lt">
                                    <p:tmPct val="10000"/>
                                  </p:iterate>
                                  <p:childTnLst>
                                    <p:set>
                                      <p:cBhvr>
                                        <p:cTn id="30" dur="1" fill="hold">
                                          <p:stCondLst>
                                            <p:cond delay="0"/>
                                          </p:stCondLst>
                                        </p:cTn>
                                        <p:tgtEl>
                                          <p:spTgt spid="156676"/>
                                        </p:tgtEl>
                                        <p:attrNameLst>
                                          <p:attrName>style.visibility</p:attrName>
                                        </p:attrNameLst>
                                      </p:cBhvr>
                                      <p:to>
                                        <p:strVal val="visible"/>
                                      </p:to>
                                    </p:set>
                                    <p:animEffect transition="in" filter="fade">
                                      <p:cBhvr>
                                        <p:cTn id="31" dur="1000"/>
                                        <p:tgtEl>
                                          <p:spTgt spid="156676"/>
                                        </p:tgtEl>
                                      </p:cBhvr>
                                    </p:animEffect>
                                    <p:anim calcmode="lin" valueType="num">
                                      <p:cBhvr>
                                        <p:cTn id="32" dur="1000" fill="hold"/>
                                        <p:tgtEl>
                                          <p:spTgt spid="156676"/>
                                        </p:tgtEl>
                                        <p:attrNameLst>
                                          <p:attrName>ppt_x</p:attrName>
                                        </p:attrNameLst>
                                      </p:cBhvr>
                                      <p:tavLst>
                                        <p:tav tm="0">
                                          <p:val>
                                            <p:strVal val="#ppt_x-.1"/>
                                          </p:val>
                                        </p:tav>
                                        <p:tav tm="100000">
                                          <p:val>
                                            <p:strVal val="#ppt_x"/>
                                          </p:val>
                                        </p:tav>
                                      </p:tavLst>
                                    </p:anim>
                                    <p:anim calcmode="lin" valueType="num">
                                      <p:cBhvr>
                                        <p:cTn id="33" dur="1000" fill="hold"/>
                                        <p:tgtEl>
                                          <p:spTgt spid="1566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p:bldP spid="156676" grpId="0"/>
      <p:bldP spid="15667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5653" name="Picture 155652" descr="scan0019"/>
          <p:cNvPicPr>
            <a:picLocks noChangeAspect="1"/>
          </p:cNvPicPr>
          <p:nvPr/>
        </p:nvPicPr>
        <p:blipFill>
          <a:blip r:embed="rId1">
            <a:lum bright="-29999" contrast="78000"/>
          </a:blip>
          <a:srcRect l="68520" t="56648" r="4492" b="12822"/>
          <a:stretch>
            <a:fillRect/>
          </a:stretch>
        </p:blipFill>
        <p:spPr>
          <a:xfrm>
            <a:off x="2514600" y="609600"/>
            <a:ext cx="3962400" cy="2038350"/>
          </a:xfrm>
          <a:prstGeom prst="rect">
            <a:avLst/>
          </a:prstGeom>
          <a:noFill/>
          <a:ln w="9525">
            <a:noFill/>
          </a:ln>
        </p:spPr>
      </p:pic>
      <p:sp>
        <p:nvSpPr>
          <p:cNvPr id="155654" name="Text Box 155653"/>
          <p:cNvSpPr txBox="1"/>
          <p:nvPr/>
        </p:nvSpPr>
        <p:spPr>
          <a:xfrm>
            <a:off x="3124200" y="3124200"/>
            <a:ext cx="3429000" cy="457200"/>
          </a:xfrm>
          <a:prstGeom prst="rect">
            <a:avLst/>
          </a:prstGeom>
          <a:noFill/>
          <a:ln w="9525">
            <a:noFill/>
          </a:ln>
        </p:spPr>
        <p:txBody>
          <a:bodyPr>
            <a:spAutoFit/>
          </a:bodyPr>
          <a:p>
            <a:pPr algn="ctr">
              <a:spcBef>
                <a:spcPct val="50000"/>
              </a:spcBef>
            </a:pPr>
            <a:r>
              <a:rPr sz="2400" b="1">
                <a:solidFill>
                  <a:srgbClr val="3333FF"/>
                </a:solidFill>
                <a:latin typeface="Arial" panose="020B0604020202020204" pitchFamily="34" charset="0"/>
              </a:rPr>
              <a:t>(e) The output.</a:t>
            </a:r>
            <a:endParaRPr sz="2400" b="1">
              <a:solidFill>
                <a:srgbClr val="3333FF"/>
              </a:solidFill>
              <a:latin typeface="Arial" panose="020B0604020202020204" pitchFamily="34" charset="0"/>
            </a:endParaRPr>
          </a:p>
        </p:txBody>
      </p:sp>
      <p:sp>
        <p:nvSpPr>
          <p:cNvPr id="155655" name="Text Box 155654"/>
          <p:cNvSpPr txBox="1"/>
          <p:nvPr/>
        </p:nvSpPr>
        <p:spPr>
          <a:xfrm>
            <a:off x="533400" y="3886200"/>
            <a:ext cx="8001000" cy="1552575"/>
          </a:xfrm>
          <a:prstGeom prst="rect">
            <a:avLst/>
          </a:prstGeom>
          <a:noFill/>
          <a:ln w="9525">
            <a:noFill/>
          </a:ln>
        </p:spPr>
        <p:txBody>
          <a:bodyPr>
            <a:spAutoFit/>
          </a:bodyPr>
          <a:p>
            <a:pPr>
              <a:spcBef>
                <a:spcPct val="50000"/>
              </a:spcBef>
            </a:pPr>
            <a:r>
              <a:rPr sz="2400">
                <a:latin typeface="Arial" panose="020B0604020202020204" pitchFamily="34" charset="0"/>
              </a:rPr>
              <a:t>The charged capacitor acts like a battery of </a:t>
            </a:r>
            <a:r>
              <a:rPr sz="2400" i="1" err="1">
                <a:latin typeface="Arial" panose="020B0604020202020204" pitchFamily="34" charset="0"/>
              </a:rPr>
              <a:t>V</a:t>
            </a:r>
            <a:r>
              <a:rPr sz="2400" i="1" baseline="-25000" err="1">
                <a:latin typeface="Arial" panose="020B0604020202020204" pitchFamily="34" charset="0"/>
              </a:rPr>
              <a:t>m</a:t>
            </a:r>
            <a:r>
              <a:rPr sz="2400">
                <a:latin typeface="Arial" panose="020B0604020202020204" pitchFamily="34" charset="0"/>
              </a:rPr>
              <a:t>. This is the dc voltage that is added to the signal, as seen in (e).  The output sits on 0 V level. The output is </a:t>
            </a:r>
            <a:r>
              <a:rPr sz="2400">
                <a:solidFill>
                  <a:srgbClr val="FFFF00"/>
                </a:solidFill>
                <a:latin typeface="Arial" panose="020B0604020202020204" pitchFamily="34" charset="0"/>
              </a:rPr>
              <a:t>shifted in positive direction.</a:t>
            </a:r>
            <a:endParaRPr sz="2400">
              <a:solidFill>
                <a:srgbClr val="FFFF00"/>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fade">
                                      <p:cBhvr>
                                        <p:cTn id="7" dur="2000"/>
                                        <p:tgtEl>
                                          <p:spTgt spid="155653"/>
                                        </p:tgtEl>
                                      </p:cBhvr>
                                    </p:animEffect>
                                  </p:childTnLst>
                                </p:cTn>
                              </p:par>
                            </p:childTnLst>
                          </p:cTn>
                        </p:par>
                      </p:childTnLst>
                    </p:cTn>
                  </p:par>
                  <p:par>
                    <p:cTn id="8" fill="hold">
                      <p:stCondLst>
                        <p:cond delay="indefinite"/>
                      </p:stCondLst>
                      <p:childTnLst>
                        <p:par>
                          <p:cTn id="9" fill="hold">
                            <p:stCondLst>
                              <p:cond delay="0"/>
                            </p:stCondLst>
                            <p:childTnLst>
                              <p:par>
                                <p:cTn id="10" presetID="40" presetClass="entr" presetSubtype="0" fill="hold" grpId="0" nodeType="clickEffect">
                                  <p:stCondLst>
                                    <p:cond delay="0"/>
                                  </p:stCondLst>
                                  <p:iterate type="lt">
                                    <p:tmPct val="10000"/>
                                  </p:iterate>
                                  <p:childTnLst>
                                    <p:set>
                                      <p:cBhvr>
                                        <p:cTn id="11" dur="1" fill="hold">
                                          <p:stCondLst>
                                            <p:cond delay="0"/>
                                          </p:stCondLst>
                                        </p:cTn>
                                        <p:tgtEl>
                                          <p:spTgt spid="155654"/>
                                        </p:tgtEl>
                                        <p:attrNameLst>
                                          <p:attrName>style.visibility</p:attrName>
                                        </p:attrNameLst>
                                      </p:cBhvr>
                                      <p:to>
                                        <p:strVal val="visible"/>
                                      </p:to>
                                    </p:set>
                                    <p:animEffect transition="in" filter="fade">
                                      <p:cBhvr>
                                        <p:cTn id="12" dur="1000"/>
                                        <p:tgtEl>
                                          <p:spTgt spid="155654"/>
                                        </p:tgtEl>
                                      </p:cBhvr>
                                    </p:animEffect>
                                    <p:anim calcmode="lin" valueType="num">
                                      <p:cBhvr>
                                        <p:cTn id="13" dur="1000" fill="hold"/>
                                        <p:tgtEl>
                                          <p:spTgt spid="155654"/>
                                        </p:tgtEl>
                                        <p:attrNameLst>
                                          <p:attrName>ppt_x</p:attrName>
                                        </p:attrNameLst>
                                      </p:cBhvr>
                                      <p:tavLst>
                                        <p:tav tm="0">
                                          <p:val>
                                            <p:strVal val="#ppt_x-.1"/>
                                          </p:val>
                                        </p:tav>
                                        <p:tav tm="100000">
                                          <p:val>
                                            <p:strVal val="#ppt_x"/>
                                          </p:val>
                                        </p:tav>
                                      </p:tavLst>
                                    </p:anim>
                                    <p:anim calcmode="lin" valueType="num">
                                      <p:cBhvr>
                                        <p:cTn id="14" dur="1000" fill="hold"/>
                                        <p:tgtEl>
                                          <p:spTgt spid="15565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0" presetClass="entr" presetSubtype="0" fill="hold" grpId="0" nodeType="clickEffect">
                                  <p:stCondLst>
                                    <p:cond delay="0"/>
                                  </p:stCondLst>
                                  <p:iterate type="lt">
                                    <p:tmPct val="10000"/>
                                  </p:iterate>
                                  <p:childTnLst>
                                    <p:set>
                                      <p:cBhvr>
                                        <p:cTn id="18" dur="1" fill="hold">
                                          <p:stCondLst>
                                            <p:cond delay="0"/>
                                          </p:stCondLst>
                                        </p:cTn>
                                        <p:tgtEl>
                                          <p:spTgt spid="155655"/>
                                        </p:tgtEl>
                                        <p:attrNameLst>
                                          <p:attrName>style.visibility</p:attrName>
                                        </p:attrNameLst>
                                      </p:cBhvr>
                                      <p:to>
                                        <p:strVal val="visible"/>
                                      </p:to>
                                    </p:set>
                                    <p:animEffect transition="in" filter="fade">
                                      <p:cBhvr>
                                        <p:cTn id="19" dur="500"/>
                                        <p:tgtEl>
                                          <p:spTgt spid="155655"/>
                                        </p:tgtEl>
                                      </p:cBhvr>
                                    </p:animEffect>
                                    <p:anim calcmode="lin" valueType="num">
                                      <p:cBhvr>
                                        <p:cTn id="20" dur="500" fill="hold"/>
                                        <p:tgtEl>
                                          <p:spTgt spid="155655"/>
                                        </p:tgtEl>
                                        <p:attrNameLst>
                                          <p:attrName>ppt_x</p:attrName>
                                        </p:attrNameLst>
                                      </p:cBhvr>
                                      <p:tavLst>
                                        <p:tav tm="0">
                                          <p:val>
                                            <p:strVal val="#ppt_x-.1"/>
                                          </p:val>
                                        </p:tav>
                                        <p:tav tm="100000">
                                          <p:val>
                                            <p:strVal val="#ppt_x"/>
                                          </p:val>
                                        </p:tav>
                                      </p:tavLst>
                                    </p:anim>
                                    <p:anim calcmode="lin" valueType="num">
                                      <p:cBhvr>
                                        <p:cTn id="21" dur="500" fill="hold"/>
                                        <p:tgtEl>
                                          <p:spTgt spid="1556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4" grpId="0"/>
      <p:bldP spid="15565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Diode Clamper circuit Continued…</a:t>
            </a:r>
            <a:endParaRPr lang="en-US" dirty="0"/>
          </a:p>
        </p:txBody>
      </p:sp>
      <p:sp>
        <p:nvSpPr>
          <p:cNvPr id="3" name="Content Placeholder 2"/>
          <p:cNvSpPr>
            <a:spLocks noGrp="1"/>
          </p:cNvSpPr>
          <p:nvPr>
            <p:ph idx="1"/>
          </p:nvPr>
        </p:nvSpPr>
        <p:spPr>
          <a:xfrm>
            <a:off x="196215" y="1279525"/>
            <a:ext cx="8490585" cy="4280535"/>
          </a:xfrm>
        </p:spPr>
        <p:txBody>
          <a:bodyPr>
            <a:normAutofit fontScale="75000" lnSpcReduction="20000"/>
          </a:bodyPr>
          <a:lstStyle/>
          <a:p>
            <a:r>
              <a:rPr lang="en-US" dirty="0"/>
              <a:t>Positive diode clamper circuit inserts a positive DC level in the output waveform. </a:t>
            </a:r>
            <a:endParaRPr lang="en-US" dirty="0" smtClean="0"/>
          </a:p>
          <a:p>
            <a:r>
              <a:rPr lang="en-US" dirty="0" smtClean="0"/>
              <a:t>When </a:t>
            </a:r>
            <a:r>
              <a:rPr lang="en-US" dirty="0"/>
              <a:t>negative half cycle of input AC signal is provided to positive diode clamper circuit, diode is forward biased and capacitor will be charged up to voltage level (Vin-0.7), because diode has to drop 0.7volts. </a:t>
            </a:r>
            <a:endParaRPr lang="en-US" dirty="0" smtClean="0"/>
          </a:p>
          <a:p>
            <a:r>
              <a:rPr lang="en-US" dirty="0" smtClean="0"/>
              <a:t>During </a:t>
            </a:r>
            <a:r>
              <a:rPr lang="en-US" dirty="0"/>
              <a:t>when positive half cycle of input AC signal is provided to positive diode clamper circuit, diode is reverse biased and as capacitor is already charged up to voltage level (Vin-0.7)volts, now this capacitor will work as a battery of (Vin-0.7)volts, that’s why capacitor voltage is added with positive half cycle of AC input signal, furthermore this capacitor voltage will also be added with next negative half cycle of input AC signal. In result input AC signal is shifted upward by the magnitude of (Vin-0.7)volts.</a:t>
            </a: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82" name="Title 152581"/>
          <p:cNvSpPr>
            <a:spLocks noGrp="1"/>
          </p:cNvSpPr>
          <p:nvPr>
            <p:ph type="title"/>
          </p:nvPr>
        </p:nvSpPr>
        <p:spPr/>
        <p:txBody>
          <a:bodyPr/>
          <a:p>
            <a:r>
              <a:rPr b="1"/>
              <a:t>Negative Clamper</a:t>
            </a:r>
            <a:endParaRPr b="1"/>
          </a:p>
        </p:txBody>
      </p:sp>
      <p:pic>
        <p:nvPicPr>
          <p:cNvPr id="152583" name="Content Placeholder 152582" descr="scan0020"/>
          <p:cNvPicPr>
            <a:picLocks noChangeAspect="1"/>
          </p:cNvPicPr>
          <p:nvPr>
            <p:ph idx="1"/>
          </p:nvPr>
        </p:nvPicPr>
        <p:blipFill>
          <a:blip r:embed="rId1">
            <a:lum bright="-6000" contrast="66000"/>
          </a:blip>
          <a:srcRect l="34003" t="8347" r="4504" b="16861"/>
          <a:stretch>
            <a:fillRect/>
          </a:stretch>
        </p:blipFill>
        <p:spPr>
          <a:xfrm>
            <a:off x="457200" y="1066800"/>
            <a:ext cx="7696200" cy="2087563"/>
          </a:xfrm>
        </p:spPr>
      </p:pic>
      <p:sp>
        <p:nvSpPr>
          <p:cNvPr id="152585" name="Text Box 152584"/>
          <p:cNvSpPr txBox="1"/>
          <p:nvPr/>
        </p:nvSpPr>
        <p:spPr>
          <a:xfrm>
            <a:off x="838200" y="3124200"/>
            <a:ext cx="2895600" cy="457200"/>
          </a:xfrm>
          <a:prstGeom prst="rect">
            <a:avLst/>
          </a:prstGeom>
          <a:noFill/>
          <a:ln w="9525">
            <a:noFill/>
          </a:ln>
        </p:spPr>
        <p:txBody>
          <a:bodyPr>
            <a:spAutoFit/>
          </a:bodyPr>
          <a:p>
            <a:pPr>
              <a:spcBef>
                <a:spcPct val="50000"/>
              </a:spcBef>
            </a:pPr>
            <a:r>
              <a:rPr sz="2400" b="1">
                <a:solidFill>
                  <a:srgbClr val="3333FF"/>
                </a:solidFill>
                <a:latin typeface="Arial" panose="020B0604020202020204" pitchFamily="34" charset="0"/>
              </a:rPr>
              <a:t>(a) The circuit.</a:t>
            </a:r>
            <a:endParaRPr sz="2400" b="1">
              <a:solidFill>
                <a:srgbClr val="3333FF"/>
              </a:solidFill>
              <a:latin typeface="Arial" panose="020B0604020202020204" pitchFamily="34" charset="0"/>
            </a:endParaRPr>
          </a:p>
        </p:txBody>
      </p:sp>
      <p:sp>
        <p:nvSpPr>
          <p:cNvPr id="152586" name="Text Box 152585"/>
          <p:cNvSpPr txBox="1"/>
          <p:nvPr/>
        </p:nvSpPr>
        <p:spPr>
          <a:xfrm>
            <a:off x="5334000" y="3200400"/>
            <a:ext cx="2895600" cy="457200"/>
          </a:xfrm>
          <a:prstGeom prst="rect">
            <a:avLst/>
          </a:prstGeom>
          <a:noFill/>
          <a:ln w="9525">
            <a:noFill/>
          </a:ln>
        </p:spPr>
        <p:txBody>
          <a:bodyPr>
            <a:spAutoFit/>
          </a:bodyPr>
          <a:p>
            <a:pPr>
              <a:spcBef>
                <a:spcPct val="50000"/>
              </a:spcBef>
            </a:pPr>
            <a:r>
              <a:rPr sz="2400" b="1">
                <a:solidFill>
                  <a:srgbClr val="3333FF"/>
                </a:solidFill>
                <a:latin typeface="Arial" panose="020B0604020202020204" pitchFamily="34" charset="0"/>
              </a:rPr>
              <a:t>(b) The output. </a:t>
            </a:r>
            <a:endParaRPr sz="2400" b="1">
              <a:solidFill>
                <a:srgbClr val="3333FF"/>
              </a:solidFill>
              <a:latin typeface="Arial" panose="020B0604020202020204" pitchFamily="34" charset="0"/>
            </a:endParaRPr>
          </a:p>
        </p:txBody>
      </p:sp>
      <p:sp>
        <p:nvSpPr>
          <p:cNvPr id="152587" name="Text Box 152586"/>
          <p:cNvSpPr txBox="1"/>
          <p:nvPr/>
        </p:nvSpPr>
        <p:spPr>
          <a:xfrm>
            <a:off x="381000" y="3886200"/>
            <a:ext cx="8458200" cy="1735138"/>
          </a:xfrm>
          <a:prstGeom prst="rect">
            <a:avLst/>
          </a:prstGeom>
          <a:noFill/>
          <a:ln w="9525">
            <a:noFill/>
          </a:ln>
        </p:spPr>
        <p:txBody>
          <a:bodyPr>
            <a:spAutoFit/>
          </a:bodyPr>
          <a:p>
            <a:pPr>
              <a:spcBef>
                <a:spcPct val="50000"/>
              </a:spcBef>
              <a:buChar char="•"/>
            </a:pPr>
            <a:r>
              <a:rPr sz="2400">
                <a:latin typeface="Arial" panose="020B0604020202020204" pitchFamily="34" charset="0"/>
              </a:rPr>
              <a:t>  The diode is turned around.  The capacitor voltage reverses, and the circuit becomes negative clamper. It is clamped to zero-volt level, but always remaining below 0 V.</a:t>
            </a:r>
            <a:endParaRPr sz="2400">
              <a:latin typeface="Arial" panose="020B0604020202020204" pitchFamily="34" charset="0"/>
            </a:endParaRPr>
          </a:p>
          <a:p>
            <a:pPr>
              <a:spcBef>
                <a:spcPct val="50000"/>
              </a:spcBef>
              <a:buChar char="•"/>
            </a:pPr>
            <a:r>
              <a:rPr sz="2400">
                <a:latin typeface="Arial" panose="020B0604020202020204" pitchFamily="34" charset="0"/>
              </a:rPr>
              <a:t>   </a:t>
            </a:r>
            <a:r>
              <a:rPr sz="2400">
                <a:solidFill>
                  <a:srgbClr val="FF0000"/>
                </a:solidFill>
                <a:latin typeface="Arial" panose="020B0604020202020204" pitchFamily="34" charset="0"/>
              </a:rPr>
              <a:t>Memory Aid</a:t>
            </a:r>
            <a:r>
              <a:rPr sz="2400">
                <a:solidFill>
                  <a:schemeClr val="accent2"/>
                </a:solidFill>
                <a:latin typeface="Arial" panose="020B0604020202020204" pitchFamily="34" charset="0"/>
              </a:rPr>
              <a:t> : </a:t>
            </a:r>
            <a:r>
              <a:rPr sz="2400">
                <a:latin typeface="Arial" panose="020B0604020202020204" pitchFamily="34" charset="0"/>
              </a:rPr>
              <a:t>The diode points in the direction of shift. </a:t>
            </a:r>
            <a:endParaRPr sz="2400">
              <a:solidFill>
                <a:schemeClr val="accent2"/>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2582"/>
                                        </p:tgtEl>
                                        <p:attrNameLst>
                                          <p:attrName>style.visibility</p:attrName>
                                        </p:attrNameLst>
                                      </p:cBhvr>
                                      <p:to>
                                        <p:strVal val="visible"/>
                                      </p:to>
                                    </p:set>
                                    <p:animEffect transition="in" filter="wipe(down)">
                                      <p:cBhvr>
                                        <p:cTn id="7" dur="580">
                                          <p:stCondLst>
                                            <p:cond delay="0"/>
                                          </p:stCondLst>
                                        </p:cTn>
                                        <p:tgtEl>
                                          <p:spTgt spid="152582"/>
                                        </p:tgtEl>
                                      </p:cBhvr>
                                    </p:animEffect>
                                    <p:anim calcmode="lin" valueType="num">
                                      <p:cBhvr>
                                        <p:cTn id="8" dur="1822" tmFilter="0,0; 0.14,0.36; 0.43,0.73; 0.71,0.91; 1.0,1.0">
                                          <p:stCondLst>
                                            <p:cond delay="0"/>
                                          </p:stCondLst>
                                        </p:cTn>
                                        <p:tgtEl>
                                          <p:spTgt spid="15258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2582"/>
                                        </p:tgtEl>
                                        <p:attrNameLst>
                                          <p:attrName>ppt_y</p:attrName>
                                        </p:attrNameLst>
                                      </p:cBhvr>
                                      <p:tavLst>
                                        <p:tav tm="0" fmla="#ppt_y-sin(pi*$)/3">
                                          <p:val>
                                            <p:fltVal val="0.500000"/>
                                          </p:val>
                                        </p:tav>
                                        <p:tav tm="100000">
                                          <p:val>
                                            <p:fltVal val="1.000000"/>
                                          </p:val>
                                        </p:tav>
                                      </p:tavLst>
                                    </p:anim>
                                    <p:anim calcmode="lin" valueType="num">
                                      <p:cBhvr>
                                        <p:cTn id="10" dur="664" tmFilter="0, 0; 0.125,0.2665; 0.25,0.4; 0.375,0.465; 0.5,0.5;  0.625,0.535; 0.75,0.6; 0.875,0.7335; 1,1">
                                          <p:stCondLst>
                                            <p:cond delay="664"/>
                                          </p:stCondLst>
                                        </p:cTn>
                                        <p:tgtEl>
                                          <p:spTgt spid="152582"/>
                                        </p:tgtEl>
                                        <p:attrNameLst>
                                          <p:attrName>ppt_y</p:attrName>
                                        </p:attrNameLst>
                                      </p:cBhvr>
                                      <p:tavLst>
                                        <p:tav tm="0" fmla="#ppt_y-sin(pi*$)/9">
                                          <p:val>
                                            <p:fltVal val="0.000000"/>
                                          </p:val>
                                        </p:tav>
                                        <p:tav tm="100000">
                                          <p:val>
                                            <p:fltVal val="1.000000"/>
                                          </p:val>
                                        </p:tav>
                                      </p:tavLst>
                                    </p:anim>
                                    <p:anim calcmode="lin" valueType="num">
                                      <p:cBhvr>
                                        <p:cTn id="11" dur="332" tmFilter="0, 0; 0.125,0.2665; 0.25,0.4; 0.375,0.465; 0.5,0.5;  0.625,0.535; 0.75,0.6; 0.875,0.7335; 1,1">
                                          <p:stCondLst>
                                            <p:cond delay="1324"/>
                                          </p:stCondLst>
                                        </p:cTn>
                                        <p:tgtEl>
                                          <p:spTgt spid="152582"/>
                                        </p:tgtEl>
                                        <p:attrNameLst>
                                          <p:attrName>ppt_y</p:attrName>
                                        </p:attrNameLst>
                                      </p:cBhvr>
                                      <p:tavLst>
                                        <p:tav tm="0" fmla="#ppt_y-sin(pi*$)/27">
                                          <p:val>
                                            <p:fltVal val="0.000000"/>
                                          </p:val>
                                        </p:tav>
                                        <p:tav tm="100000">
                                          <p:val>
                                            <p:fltVal val="1.000000"/>
                                          </p:val>
                                        </p:tav>
                                      </p:tavLst>
                                    </p:anim>
                                    <p:anim calcmode="lin" valueType="num">
                                      <p:cBhvr>
                                        <p:cTn id="12" dur="164" tmFilter="0, 0; 0.125,0.2665; 0.25,0.4; 0.375,0.465; 0.5,0.5;  0.625,0.535; 0.75,0.6; 0.875,0.7335; 1,1">
                                          <p:stCondLst>
                                            <p:cond delay="1656"/>
                                          </p:stCondLst>
                                        </p:cTn>
                                        <p:tgtEl>
                                          <p:spTgt spid="152582"/>
                                        </p:tgtEl>
                                        <p:attrNameLst>
                                          <p:attrName>ppt_y</p:attrName>
                                        </p:attrNameLst>
                                      </p:cBhvr>
                                      <p:tavLst>
                                        <p:tav tm="0" fmla="#ppt_y-sin(pi*$)/81">
                                          <p:val>
                                            <p:fltVal val="0.000000"/>
                                          </p:val>
                                        </p:tav>
                                        <p:tav tm="100000">
                                          <p:val>
                                            <p:fltVal val="1.000000"/>
                                          </p:val>
                                        </p:tav>
                                      </p:tavLst>
                                    </p:anim>
                                    <p:animScale>
                                      <p:cBhvr>
                                        <p:cTn id="13" dur="26">
                                          <p:stCondLst>
                                            <p:cond delay="650"/>
                                          </p:stCondLst>
                                        </p:cTn>
                                        <p:tgtEl>
                                          <p:spTgt spid="152582"/>
                                        </p:tgtEl>
                                      </p:cBhvr>
                                      <p:to x="100000" y="60000"/>
                                    </p:animScale>
                                    <p:animScale>
                                      <p:cBhvr>
                                        <p:cTn id="14" dur="166" decel="50000">
                                          <p:stCondLst>
                                            <p:cond delay="676"/>
                                          </p:stCondLst>
                                        </p:cTn>
                                        <p:tgtEl>
                                          <p:spTgt spid="152582"/>
                                        </p:tgtEl>
                                      </p:cBhvr>
                                      <p:to x="100000" y="100000"/>
                                    </p:animScale>
                                    <p:animScale>
                                      <p:cBhvr>
                                        <p:cTn id="15" dur="26">
                                          <p:stCondLst>
                                            <p:cond delay="1312"/>
                                          </p:stCondLst>
                                        </p:cTn>
                                        <p:tgtEl>
                                          <p:spTgt spid="152582"/>
                                        </p:tgtEl>
                                      </p:cBhvr>
                                      <p:to x="100000" y="80000"/>
                                    </p:animScale>
                                    <p:animScale>
                                      <p:cBhvr>
                                        <p:cTn id="16" dur="166" decel="50000">
                                          <p:stCondLst>
                                            <p:cond delay="1338"/>
                                          </p:stCondLst>
                                        </p:cTn>
                                        <p:tgtEl>
                                          <p:spTgt spid="152582"/>
                                        </p:tgtEl>
                                      </p:cBhvr>
                                      <p:to x="100000" y="100000"/>
                                    </p:animScale>
                                    <p:animScale>
                                      <p:cBhvr>
                                        <p:cTn id="17" dur="26">
                                          <p:stCondLst>
                                            <p:cond delay="1642"/>
                                          </p:stCondLst>
                                        </p:cTn>
                                        <p:tgtEl>
                                          <p:spTgt spid="152582"/>
                                        </p:tgtEl>
                                      </p:cBhvr>
                                      <p:to x="100000" y="90000"/>
                                    </p:animScale>
                                    <p:animScale>
                                      <p:cBhvr>
                                        <p:cTn id="18" dur="166" decel="50000">
                                          <p:stCondLst>
                                            <p:cond delay="1668"/>
                                          </p:stCondLst>
                                        </p:cTn>
                                        <p:tgtEl>
                                          <p:spTgt spid="152582"/>
                                        </p:tgtEl>
                                      </p:cBhvr>
                                      <p:to x="100000" y="100000"/>
                                    </p:animScale>
                                    <p:animScale>
                                      <p:cBhvr>
                                        <p:cTn id="19" dur="26">
                                          <p:stCondLst>
                                            <p:cond delay="1808"/>
                                          </p:stCondLst>
                                        </p:cTn>
                                        <p:tgtEl>
                                          <p:spTgt spid="152582"/>
                                        </p:tgtEl>
                                      </p:cBhvr>
                                      <p:to x="100000" y="95000"/>
                                    </p:animScale>
                                    <p:animScale>
                                      <p:cBhvr>
                                        <p:cTn id="20" dur="166" decel="50000">
                                          <p:stCondLst>
                                            <p:cond delay="1834"/>
                                          </p:stCondLst>
                                        </p:cTn>
                                        <p:tgtEl>
                                          <p:spTgt spid="15258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2583"/>
                                        </p:tgtEl>
                                        <p:attrNameLst>
                                          <p:attrName>style.visibility</p:attrName>
                                        </p:attrNameLst>
                                      </p:cBhvr>
                                      <p:to>
                                        <p:strVal val="visible"/>
                                      </p:to>
                                    </p:set>
                                    <p:animEffect transition="in" filter="fade">
                                      <p:cBhvr>
                                        <p:cTn id="25" dur="2000"/>
                                        <p:tgtEl>
                                          <p:spTgt spid="152583"/>
                                        </p:tgtEl>
                                      </p:cBhvr>
                                    </p:animEffect>
                                  </p:childTnLst>
                                </p:cTn>
                              </p:par>
                            </p:childTnLst>
                          </p:cTn>
                        </p:par>
                      </p:childTnLst>
                    </p:cTn>
                  </p:par>
                  <p:par>
                    <p:cTn id="26" fill="hold">
                      <p:stCondLst>
                        <p:cond delay="indefinite"/>
                      </p:stCondLst>
                      <p:childTnLst>
                        <p:par>
                          <p:cTn id="27" fill="hold">
                            <p:stCondLst>
                              <p:cond delay="0"/>
                            </p:stCondLst>
                            <p:childTnLst>
                              <p:par>
                                <p:cTn id="28" presetID="40" presetClass="entr" presetSubtype="0" fill="hold" grpId="0" nodeType="clickEffect">
                                  <p:stCondLst>
                                    <p:cond delay="0"/>
                                  </p:stCondLst>
                                  <p:iterate type="lt">
                                    <p:tmPct val="10000"/>
                                  </p:iterate>
                                  <p:childTnLst>
                                    <p:set>
                                      <p:cBhvr>
                                        <p:cTn id="29" dur="1" fill="hold">
                                          <p:stCondLst>
                                            <p:cond delay="0"/>
                                          </p:stCondLst>
                                        </p:cTn>
                                        <p:tgtEl>
                                          <p:spTgt spid="152585"/>
                                        </p:tgtEl>
                                        <p:attrNameLst>
                                          <p:attrName>style.visibility</p:attrName>
                                        </p:attrNameLst>
                                      </p:cBhvr>
                                      <p:to>
                                        <p:strVal val="visible"/>
                                      </p:to>
                                    </p:set>
                                    <p:animEffect transition="in" filter="fade">
                                      <p:cBhvr>
                                        <p:cTn id="30" dur="1000"/>
                                        <p:tgtEl>
                                          <p:spTgt spid="152585"/>
                                        </p:tgtEl>
                                      </p:cBhvr>
                                    </p:animEffect>
                                    <p:anim calcmode="lin" valueType="num">
                                      <p:cBhvr>
                                        <p:cTn id="31" dur="1000" fill="hold"/>
                                        <p:tgtEl>
                                          <p:spTgt spid="152585"/>
                                        </p:tgtEl>
                                        <p:attrNameLst>
                                          <p:attrName>ppt_x</p:attrName>
                                        </p:attrNameLst>
                                      </p:cBhvr>
                                      <p:tavLst>
                                        <p:tav tm="0">
                                          <p:val>
                                            <p:strVal val="#ppt_x-.1"/>
                                          </p:val>
                                        </p:tav>
                                        <p:tav tm="100000">
                                          <p:val>
                                            <p:strVal val="#ppt_x"/>
                                          </p:val>
                                        </p:tav>
                                      </p:tavLst>
                                    </p:anim>
                                    <p:anim calcmode="lin" valueType="num">
                                      <p:cBhvr>
                                        <p:cTn id="32" dur="1000" fill="hold"/>
                                        <p:tgtEl>
                                          <p:spTgt spid="15258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0" presetClass="entr" presetSubtype="0" fill="hold" grpId="0" nodeType="clickEffect">
                                  <p:stCondLst>
                                    <p:cond delay="0"/>
                                  </p:stCondLst>
                                  <p:iterate type="lt">
                                    <p:tmPct val="10000"/>
                                  </p:iterate>
                                  <p:childTnLst>
                                    <p:set>
                                      <p:cBhvr>
                                        <p:cTn id="36" dur="1" fill="hold">
                                          <p:stCondLst>
                                            <p:cond delay="0"/>
                                          </p:stCondLst>
                                        </p:cTn>
                                        <p:tgtEl>
                                          <p:spTgt spid="152586"/>
                                        </p:tgtEl>
                                        <p:attrNameLst>
                                          <p:attrName>style.visibility</p:attrName>
                                        </p:attrNameLst>
                                      </p:cBhvr>
                                      <p:to>
                                        <p:strVal val="visible"/>
                                      </p:to>
                                    </p:set>
                                    <p:animEffect transition="in" filter="fade">
                                      <p:cBhvr>
                                        <p:cTn id="37" dur="1000"/>
                                        <p:tgtEl>
                                          <p:spTgt spid="152586"/>
                                        </p:tgtEl>
                                      </p:cBhvr>
                                    </p:animEffect>
                                    <p:anim calcmode="lin" valueType="num">
                                      <p:cBhvr>
                                        <p:cTn id="38" dur="1000" fill="hold"/>
                                        <p:tgtEl>
                                          <p:spTgt spid="152586"/>
                                        </p:tgtEl>
                                        <p:attrNameLst>
                                          <p:attrName>ppt_x</p:attrName>
                                        </p:attrNameLst>
                                      </p:cBhvr>
                                      <p:tavLst>
                                        <p:tav tm="0">
                                          <p:val>
                                            <p:strVal val="#ppt_x-.1"/>
                                          </p:val>
                                        </p:tav>
                                        <p:tav tm="100000">
                                          <p:val>
                                            <p:strVal val="#ppt_x"/>
                                          </p:val>
                                        </p:tav>
                                      </p:tavLst>
                                    </p:anim>
                                    <p:anim calcmode="lin" valueType="num">
                                      <p:cBhvr>
                                        <p:cTn id="39" dur="1000" fill="hold"/>
                                        <p:tgtEl>
                                          <p:spTgt spid="152586"/>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0" presetClass="entr" presetSubtype="0" fill="hold" grpId="0" nodeType="clickEffect">
                                  <p:stCondLst>
                                    <p:cond delay="0"/>
                                  </p:stCondLst>
                                  <p:iterate type="lt">
                                    <p:tmPct val="10000"/>
                                  </p:iterate>
                                  <p:childTnLst>
                                    <p:set>
                                      <p:cBhvr>
                                        <p:cTn id="43" dur="1" fill="hold">
                                          <p:stCondLst>
                                            <p:cond delay="0"/>
                                          </p:stCondLst>
                                        </p:cTn>
                                        <p:tgtEl>
                                          <p:spTgt spid="152587"/>
                                        </p:tgtEl>
                                        <p:attrNameLst>
                                          <p:attrName>style.visibility</p:attrName>
                                        </p:attrNameLst>
                                      </p:cBhvr>
                                      <p:to>
                                        <p:strVal val="visible"/>
                                      </p:to>
                                    </p:set>
                                    <p:animEffect transition="in" filter="fade">
                                      <p:cBhvr>
                                        <p:cTn id="44" dur="500"/>
                                        <p:tgtEl>
                                          <p:spTgt spid="152587"/>
                                        </p:tgtEl>
                                      </p:cBhvr>
                                    </p:animEffect>
                                    <p:anim calcmode="lin" valueType="num">
                                      <p:cBhvr>
                                        <p:cTn id="45" dur="500" fill="hold"/>
                                        <p:tgtEl>
                                          <p:spTgt spid="152587"/>
                                        </p:tgtEl>
                                        <p:attrNameLst>
                                          <p:attrName>ppt_x</p:attrName>
                                        </p:attrNameLst>
                                      </p:cBhvr>
                                      <p:tavLst>
                                        <p:tav tm="0">
                                          <p:val>
                                            <p:strVal val="#ppt_x-.1"/>
                                          </p:val>
                                        </p:tav>
                                        <p:tav tm="100000">
                                          <p:val>
                                            <p:strVal val="#ppt_x"/>
                                          </p:val>
                                        </p:tav>
                                      </p:tavLst>
                                    </p:anim>
                                    <p:anim calcmode="lin" valueType="num">
                                      <p:cBhvr>
                                        <p:cTn id="46" dur="500" fill="hold"/>
                                        <p:tgtEl>
                                          <p:spTgt spid="1525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2" grpId="0"/>
      <p:bldP spid="152585" grpId="0"/>
      <p:bldP spid="152586" grpId="0"/>
      <p:bldP spid="15258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Diode Clamper circuit Continued…</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a:t> </a:t>
            </a:r>
            <a:endParaRPr lang="en-US" dirty="0"/>
          </a:p>
          <a:p>
            <a:pPr hangingPunct="0"/>
            <a:r>
              <a:rPr lang="en-US" dirty="0"/>
              <a:t>Negative diode clamper circuit inserts a negative DC level in the output waveform. </a:t>
            </a:r>
            <a:endParaRPr lang="en-US" dirty="0" smtClean="0"/>
          </a:p>
          <a:p>
            <a:pPr hangingPunct="0"/>
            <a:r>
              <a:rPr lang="en-US" dirty="0" smtClean="0"/>
              <a:t>When </a:t>
            </a:r>
            <a:r>
              <a:rPr lang="en-US" dirty="0"/>
              <a:t>positive half cycle of input AC signal is provided to negative diode clamper circuit, diode is forward biased and capacitor will be charged up to voltage level (Vin-0.7), because diode has to drop 0.7volts. </a:t>
            </a:r>
            <a:endParaRPr lang="en-US" dirty="0" smtClean="0"/>
          </a:p>
          <a:p>
            <a:pPr hangingPunct="0"/>
            <a:r>
              <a:rPr lang="en-US" dirty="0" smtClean="0"/>
              <a:t>During </a:t>
            </a:r>
            <a:r>
              <a:rPr lang="en-US" dirty="0"/>
              <a:t>when negative half cycle of input AC signal is provided to negative diode clamper circuit, diode is reverse biased and as capacitor is already charged up to voltage level (Vin-0.7)volts, now this capacitor will work as a battery of (-Vin+0.7)volts, that’s why capacitor voltage is added with negative half cycle of AC input signal, furthermore this capacitor voltage will also be added with next positive half cycle of input AC signal. In result input AC signal is shifted downward by the magnitude of (Vin-0.7)volts.</a:t>
            </a: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6" name="Title 159745"/>
          <p:cNvSpPr>
            <a:spLocks noGrp="1"/>
          </p:cNvSpPr>
          <p:nvPr>
            <p:ph type="title"/>
          </p:nvPr>
        </p:nvSpPr>
        <p:spPr>
          <a:xfrm>
            <a:off x="457200" y="277813"/>
            <a:ext cx="8229600" cy="788987"/>
          </a:xfrm>
        </p:spPr>
        <p:txBody>
          <a:bodyPr/>
          <a:p>
            <a:r>
              <a:rPr b="1"/>
              <a:t>Note :</a:t>
            </a:r>
            <a:endParaRPr b="1"/>
          </a:p>
        </p:txBody>
      </p:sp>
      <p:sp>
        <p:nvSpPr>
          <p:cNvPr id="159747" name="Text Placeholder 159746"/>
          <p:cNvSpPr>
            <a:spLocks noGrp="1"/>
          </p:cNvSpPr>
          <p:nvPr>
            <p:ph type="body" idx="1"/>
          </p:nvPr>
        </p:nvSpPr>
        <p:spPr>
          <a:xfrm>
            <a:off x="457200" y="990600"/>
            <a:ext cx="8229600" cy="5140325"/>
          </a:xfrm>
        </p:spPr>
        <p:txBody>
          <a:bodyPr/>
          <a:p>
            <a:r>
              <a:rPr sz="2400">
                <a:solidFill>
                  <a:srgbClr val="3333FF"/>
                </a:solidFill>
              </a:rPr>
              <a:t>The total swing of the output is the same as that of the input.</a:t>
            </a:r>
            <a:endParaRPr sz="2400">
              <a:solidFill>
                <a:srgbClr val="3333FF"/>
              </a:solidFill>
            </a:endParaRPr>
          </a:p>
          <a:p>
            <a:r>
              <a:rPr sz="2400"/>
              <a:t>A clamper can also have an added dc voltage.  It is then called </a:t>
            </a:r>
            <a:r>
              <a:rPr sz="2400">
                <a:solidFill>
                  <a:schemeClr val="hlink"/>
                </a:solidFill>
              </a:rPr>
              <a:t>biased clamper.</a:t>
            </a:r>
            <a:endParaRPr sz="2400">
              <a:solidFill>
                <a:schemeClr val="hlink"/>
              </a:solidFill>
            </a:endParaRPr>
          </a:p>
          <a:p>
            <a:r>
              <a:rPr sz="2400"/>
              <a:t>Start the analysis of the circuit for that part of input, for which diode is ON. </a:t>
            </a:r>
            <a:endParaRPr sz="2400"/>
          </a:p>
          <a:p>
            <a:r>
              <a:rPr sz="2400"/>
              <a:t>Assume that the capacitor charges to voltage level decided by the circuit.</a:t>
            </a:r>
            <a:endParaRPr sz="2400"/>
          </a:p>
          <a:p>
            <a:r>
              <a:rPr sz="2400"/>
              <a:t>Assume that when diode is OFF, the capacitor does not discharge. </a:t>
            </a:r>
            <a:r>
              <a:rPr sz="2400">
                <a:solidFill>
                  <a:schemeClr val="hlink"/>
                </a:solidFill>
              </a:rPr>
              <a:t> </a:t>
            </a:r>
            <a:endParaRPr sz="2400">
              <a:solidFill>
                <a:schemeClr val="hlink"/>
              </a:solidFill>
            </a:endParaRPr>
          </a:p>
          <a:p>
            <a:pPr>
              <a:buNone/>
            </a:pPr>
            <a:endParaRPr sz="2400">
              <a:solidFill>
                <a:schemeClr val="hlink"/>
              </a:solidFill>
            </a:endParaRPr>
          </a:p>
        </p:txBody>
      </p:sp>
    </p:spTree>
  </p:cSld>
  <p:clrMapOvr>
    <a:masterClrMapping/>
  </p:clrMapOvr>
  <p:transition>
    <p:push dir="r"/>
  </p:transition>
</p:sld>
</file>

<file path=ppt/theme/theme1.xml><?xml version="1.0" encoding="utf-8"?>
<a:theme xmlns:a="http://schemas.openxmlformats.org/drawingml/2006/main" name="ppt_template_blue">
  <a:themeElements>
    <a:clrScheme name="ppt_templat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pt_template_blu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pt_templat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t_template_blu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pt_template_blu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pt_template_blu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pt_template_blu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pt_template_blu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pt_template_blu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pt_template_blu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pt_template_blu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pt_template_blu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pt_template_blu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pt_template_blu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ppt_template_blue</Template>
  <TotalTime>0</TotalTime>
  <Words>7058</Words>
  <Application>WPS Presentation</Application>
  <PresentationFormat/>
  <Paragraphs>108</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SimSun</vt:lpstr>
      <vt:lpstr>Wingdings</vt:lpstr>
      <vt:lpstr>MS PGothic</vt:lpstr>
      <vt:lpstr>Times New Roman</vt:lpstr>
      <vt:lpstr>Microsoft YaHei</vt:lpstr>
      <vt:lpstr>Arial Unicode MS</vt:lpstr>
      <vt:lpstr>Calibri</vt:lpstr>
      <vt:lpstr>Kalam</vt:lpstr>
      <vt:lpstr>ppt_template_blue</vt:lpstr>
      <vt:lpstr>PowerPoint 演示文稿</vt:lpstr>
      <vt:lpstr>Clampers (Electronic Circuits)</vt:lpstr>
      <vt:lpstr>Positive Clamper</vt:lpstr>
      <vt:lpstr>PowerPoint 演示文稿</vt:lpstr>
      <vt:lpstr>PowerPoint 演示文稿</vt:lpstr>
      <vt:lpstr>Diode Clamper circuit Continued…</vt:lpstr>
      <vt:lpstr>Negative Clamper</vt:lpstr>
      <vt:lpstr>Diode Clamper circuit Continued…</vt:lpstr>
      <vt:lpstr>Note :</vt:lpstr>
      <vt:lpstr>Example 1</vt:lpstr>
      <vt:lpstr>Description Continued..</vt:lpstr>
      <vt:lpstr>Continued…</vt:lpstr>
      <vt:lpstr>Continued…</vt:lpstr>
      <vt:lpstr>Where It is used?</vt:lpstr>
      <vt:lpstr>Difference Between Clipper and Clamper  Circuit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Title</dc:title>
  <dc:creator>Robert Paynter</dc:creator>
  <cp:lastModifiedBy>USER</cp:lastModifiedBy>
  <cp:revision>90</cp:revision>
  <dcterms:created xsi:type="dcterms:W3CDTF">2011-07-14T15:53:00Z</dcterms:created>
  <dcterms:modified xsi:type="dcterms:W3CDTF">2023-05-01T03:55:56Z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272418CCAD234052A09030309B5FBFA3</vt:lpwstr>
  </property>
  <property fmtid="{D5CDD505-2E9C-101B-9397-08002B2CF9AE}" pid="3" name="KSOProductBuildVer">
    <vt:lpwstr>1033-11.2.0.11219</vt:lpwstr>
  </property>
</Properties>
</file>