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65" r:id="rId2"/>
    <p:sldId id="332" r:id="rId3"/>
    <p:sldId id="289" r:id="rId4"/>
    <p:sldId id="256" r:id="rId5"/>
    <p:sldId id="331" r:id="rId6"/>
    <p:sldId id="257" r:id="rId7"/>
    <p:sldId id="258" r:id="rId8"/>
    <p:sldId id="259" r:id="rId9"/>
    <p:sldId id="322" r:id="rId10"/>
    <p:sldId id="269" r:id="rId11"/>
    <p:sldId id="278" r:id="rId12"/>
    <p:sldId id="274" r:id="rId13"/>
    <p:sldId id="311" r:id="rId14"/>
    <p:sldId id="312" r:id="rId15"/>
    <p:sldId id="305" r:id="rId16"/>
    <p:sldId id="297" r:id="rId17"/>
    <p:sldId id="298" r:id="rId18"/>
    <p:sldId id="321" r:id="rId19"/>
    <p:sldId id="320" r:id="rId20"/>
    <p:sldId id="299" r:id="rId21"/>
    <p:sldId id="302" r:id="rId22"/>
    <p:sldId id="303" r:id="rId23"/>
    <p:sldId id="304" r:id="rId24"/>
    <p:sldId id="301" r:id="rId25"/>
    <p:sldId id="323" r:id="rId26"/>
    <p:sldId id="270" r:id="rId27"/>
    <p:sldId id="272" r:id="rId28"/>
    <p:sldId id="280" r:id="rId29"/>
    <p:sldId id="279" r:id="rId30"/>
    <p:sldId id="324" r:id="rId31"/>
    <p:sldId id="325" r:id="rId32"/>
    <p:sldId id="326" r:id="rId33"/>
    <p:sldId id="327" r:id="rId34"/>
    <p:sldId id="262" r:id="rId35"/>
    <p:sldId id="340" r:id="rId36"/>
    <p:sldId id="335" r:id="rId37"/>
    <p:sldId id="264" r:id="rId38"/>
    <p:sldId id="265" r:id="rId39"/>
    <p:sldId id="266" r:id="rId40"/>
    <p:sldId id="306" r:id="rId41"/>
    <p:sldId id="307" r:id="rId42"/>
    <p:sldId id="267" r:id="rId43"/>
    <p:sldId id="308" r:id="rId44"/>
    <p:sldId id="334" r:id="rId45"/>
    <p:sldId id="309" r:id="rId46"/>
    <p:sldId id="295" r:id="rId47"/>
    <p:sldId id="313" r:id="rId48"/>
    <p:sldId id="314" r:id="rId49"/>
    <p:sldId id="328" r:id="rId50"/>
    <p:sldId id="273" r:id="rId51"/>
    <p:sldId id="336" r:id="rId52"/>
    <p:sldId id="319" r:id="rId53"/>
    <p:sldId id="339" r:id="rId54"/>
    <p:sldId id="338" r:id="rId55"/>
    <p:sldId id="337" r:id="rId56"/>
    <p:sldId id="285" r:id="rId57"/>
    <p:sldId id="287" r:id="rId58"/>
    <p:sldId id="288" r:id="rId59"/>
    <p:sldId id="330" r:id="rId60"/>
    <p:sldId id="275" r:id="rId61"/>
    <p:sldId id="276" r:id="rId62"/>
    <p:sldId id="277" r:id="rId63"/>
    <p:sldId id="333" r:id="rId64"/>
    <p:sldId id="290" r:id="rId65"/>
    <p:sldId id="292" r:id="rId66"/>
    <p:sldId id="294" r:id="rId67"/>
    <p:sldId id="293"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4B3EE0ED-7978-4FAE-A152-680B200A8D75}" type="datetimeFigureOut">
              <a:rPr lang="en-US"/>
              <a:pPr>
                <a:defRPr/>
              </a:pPr>
              <a:t>25-Jun-24</a:t>
            </a:fld>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4D635DF-A2FD-4C3C-ADD8-A4BE298212E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3E9918B-AFA1-45DB-8DBB-3EAD7D0DD455}" type="datetime1">
              <a:rPr lang="en-US"/>
              <a:pPr>
                <a:defRPr/>
              </a:pPr>
              <a:t>25-Jun-24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187242-41A7-48C2-9983-AFCB0A38731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E86ED2C-6FB3-4B89-885A-1088FFDFD50D}" type="datetime1">
              <a:rPr lang="en-US"/>
              <a:pPr>
                <a:defRPr/>
              </a:pPr>
              <a:t>25-Jun-24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4E7A4C-CC1F-413A-8136-7E0B973DF3A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77EA2CC-0F96-4A36-98C7-4F99B95DF941}" type="datetime1">
              <a:rPr lang="en-US"/>
              <a:pPr>
                <a:defRPr/>
              </a:pPr>
              <a:t>25-Jun-24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82589F-6C6E-4530-BC75-B669AD1888A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F807CA73-A042-4953-9F4C-C41E53D30838}" type="datetime1">
              <a:rPr lang="en-US"/>
              <a:pPr>
                <a:defRPr/>
              </a:pPr>
              <a:t>25-Jun-24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D8905DF-D42B-4B3A-A925-70738E352D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1851553-0484-4546-AFD9-9A28AF3B2E2A}" type="datetime1">
              <a:rPr lang="en-US"/>
              <a:pPr>
                <a:defRPr/>
              </a:pPr>
              <a:t>25-Jun-24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F9AE8B-E4A0-4146-9A84-974F4F5790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A176884-98D4-4D97-BBF5-A66C198F3FD2}" type="datetime1">
              <a:rPr lang="en-US"/>
              <a:pPr>
                <a:defRPr/>
              </a:pPr>
              <a:t>25-Jun-24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1BDFC2-60EC-4DDE-8845-5F3A8D2FF1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9C67B6B-9C27-4698-A0D7-E3C04733F03E}" type="datetime1">
              <a:rPr lang="en-US"/>
              <a:pPr>
                <a:defRPr/>
              </a:pPr>
              <a:t>25-Jun-24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5F283D-4896-4F5B-966E-5D3A7BD25D8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5513193-C33E-45D1-93D2-C9087C87322B}" type="datetime1">
              <a:rPr lang="en-US"/>
              <a:pPr>
                <a:defRPr/>
              </a:pPr>
              <a:t>25-Jun-24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91D312-62AA-42F3-BA18-D78D3FCE4E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FAC0F7C9-0C05-4F56-8A0D-EAB47E4279B4}" type="datetime1">
              <a:rPr lang="en-US"/>
              <a:pPr>
                <a:defRPr/>
              </a:pPr>
              <a:t>25-Jun-24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13F5BE4-22A2-47DD-A8FF-5AF26E1A6D5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787F2B9-72BD-4BE6-B029-D7D4F07ABA66}" type="datetime1">
              <a:rPr lang="en-US"/>
              <a:pPr>
                <a:defRPr/>
              </a:pPr>
              <a:t>25-Jun-24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0E1BC6-798A-4E4E-B3E7-B5798F9EAA9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C790FA9-60CA-4171-90BD-F9F95645440E}" type="datetime1">
              <a:rPr lang="en-US"/>
              <a:pPr>
                <a:defRPr/>
              </a:pPr>
              <a:t>25-Jun-24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E7D065-31A4-43E8-B107-C7BD8BB4AE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7A7B4F-710F-465C-BD87-0670107483A0}" type="datetime1">
              <a:rPr lang="en-US"/>
              <a:pPr>
                <a:defRPr/>
              </a:pPr>
              <a:t>25-Jun-24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1A6A57-FFD9-4E63-A1E0-646E1D62DC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fld id="{564CEDEF-BCF3-493D-8101-689890BE0A02}" type="datetime1">
              <a:rPr lang="en-US"/>
              <a:pPr>
                <a:defRPr/>
              </a:pPr>
              <a:t>25-Jun-24</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F3EAEC1-3FC5-4900-8C4E-FE6D9C80B4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35BB1F2D-D1F5-2BB0-69FC-68A6CFCD84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3DAE56-4AFE-4C36-AB17-8055DF03AE34}" type="slidenum">
              <a:rPr lang="en-US" altLang="en-US" sz="1400">
                <a:cs typeface="Arial" panose="020B0604020202020204" pitchFamily="34" charset="0"/>
              </a:rPr>
              <a:pPr>
                <a:spcBef>
                  <a:spcPct val="0"/>
                </a:spcBef>
                <a:buFontTx/>
                <a:buNone/>
              </a:pPr>
              <a:t>1</a:t>
            </a:fld>
            <a:endParaRPr lang="en-US" altLang="en-US" sz="1400">
              <a:cs typeface="Arial" panose="020B0604020202020204" pitchFamily="34" charset="0"/>
            </a:endParaRPr>
          </a:p>
        </p:txBody>
      </p:sp>
      <p:sp>
        <p:nvSpPr>
          <p:cNvPr id="4099" name="Text Box 4">
            <a:extLst>
              <a:ext uri="{FF2B5EF4-FFF2-40B4-BE49-F238E27FC236}">
                <a16:creationId xmlns:a16="http://schemas.microsoft.com/office/drawing/2014/main" id="{AD477013-A02F-A1E2-4AD5-5DF26BF9B890}"/>
              </a:ext>
            </a:extLst>
          </p:cNvPr>
          <p:cNvSpPr txBox="1">
            <a:spLocks noChangeArrowheads="1"/>
          </p:cNvSpPr>
          <p:nvPr/>
        </p:nvSpPr>
        <p:spPr bwMode="auto">
          <a:xfrm>
            <a:off x="533400" y="2438400"/>
            <a:ext cx="792480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cs typeface="Arial" panose="020B0604020202020204" pitchFamily="34" charset="0"/>
              </a:rPr>
              <a:t>Computer Networking</a:t>
            </a:r>
          </a:p>
        </p:txBody>
      </p:sp>
      <p:sp>
        <p:nvSpPr>
          <p:cNvPr id="4100" name="Text Box 6">
            <a:extLst>
              <a:ext uri="{FF2B5EF4-FFF2-40B4-BE49-F238E27FC236}">
                <a16:creationId xmlns:a16="http://schemas.microsoft.com/office/drawing/2014/main" id="{A067156D-626A-DCA1-419F-A05B7EFDE271}"/>
              </a:ext>
            </a:extLst>
          </p:cNvPr>
          <p:cNvSpPr txBox="1">
            <a:spLocks noChangeArrowheads="1"/>
          </p:cNvSpPr>
          <p:nvPr/>
        </p:nvSpPr>
        <p:spPr bwMode="auto">
          <a:xfrm>
            <a:off x="609600" y="4038600"/>
            <a:ext cx="6400800" cy="15700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dirty="0">
                <a:solidFill>
                  <a:schemeClr val="accent2"/>
                </a:solidFill>
                <a:cs typeface="Arial" panose="020B0604020202020204" pitchFamily="34" charset="0"/>
              </a:rPr>
              <a:t>Mala Rani Barman</a:t>
            </a:r>
          </a:p>
          <a:p>
            <a:pPr eaLnBrk="1" hangingPunct="1">
              <a:spcBef>
                <a:spcPct val="0"/>
              </a:spcBef>
              <a:buFontTx/>
              <a:buNone/>
            </a:pPr>
            <a:r>
              <a:rPr lang="en-US" altLang="en-US" sz="2400" dirty="0">
                <a:cs typeface="Arial" panose="020B0604020202020204" pitchFamily="34" charset="0"/>
              </a:rPr>
              <a:t>Assistant Professor, Department of Computer Science and Engineering</a:t>
            </a:r>
          </a:p>
          <a:p>
            <a:pPr eaLnBrk="1" hangingPunct="1">
              <a:spcBef>
                <a:spcPct val="0"/>
              </a:spcBef>
              <a:buFontTx/>
              <a:buNone/>
            </a:pPr>
            <a:r>
              <a:rPr lang="en-US" altLang="en-US" sz="2400" dirty="0">
                <a:cs typeface="Arial" panose="020B0604020202020204" pitchFamily="34" charset="0"/>
              </a:rPr>
              <a:t>Sheikh Hasina University </a:t>
            </a:r>
          </a:p>
        </p:txBody>
      </p:sp>
      <p:sp>
        <p:nvSpPr>
          <p:cNvPr id="4101" name="Text Box 10">
            <a:extLst>
              <a:ext uri="{FF2B5EF4-FFF2-40B4-BE49-F238E27FC236}">
                <a16:creationId xmlns:a16="http://schemas.microsoft.com/office/drawing/2014/main" id="{4823E1C0-D938-C6B8-53DA-BE714A8DD33A}"/>
              </a:ext>
            </a:extLst>
          </p:cNvPr>
          <p:cNvSpPr txBox="1">
            <a:spLocks noChangeArrowheads="1"/>
          </p:cNvSpPr>
          <p:nvPr/>
        </p:nvSpPr>
        <p:spPr bwMode="auto">
          <a:xfrm>
            <a:off x="1431925" y="1108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cs typeface="Arial" panose="020B0604020202020204" pitchFamily="34" charset="0"/>
            </a:endParaRPr>
          </a:p>
        </p:txBody>
      </p:sp>
      <p:sp>
        <p:nvSpPr>
          <p:cNvPr id="4102" name="Text Box 11">
            <a:extLst>
              <a:ext uri="{FF2B5EF4-FFF2-40B4-BE49-F238E27FC236}">
                <a16:creationId xmlns:a16="http://schemas.microsoft.com/office/drawing/2014/main" id="{AF6AF9E1-BC05-EAED-5796-6FDEDA135510}"/>
              </a:ext>
            </a:extLst>
          </p:cNvPr>
          <p:cNvSpPr txBox="1">
            <a:spLocks noChangeArrowheads="1"/>
          </p:cNvSpPr>
          <p:nvPr/>
        </p:nvSpPr>
        <p:spPr bwMode="auto">
          <a:xfrm>
            <a:off x="533400" y="1981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a:cs typeface="Arial" panose="020B0604020202020204" pitchFamily="34" charset="0"/>
              </a:rPr>
              <a:t>CSE-3101</a:t>
            </a:r>
          </a:p>
        </p:txBody>
      </p:sp>
      <p:sp>
        <p:nvSpPr>
          <p:cNvPr id="4103" name="Text Box 12">
            <a:extLst>
              <a:ext uri="{FF2B5EF4-FFF2-40B4-BE49-F238E27FC236}">
                <a16:creationId xmlns:a16="http://schemas.microsoft.com/office/drawing/2014/main" id="{651EC9FF-ECB7-D036-4C80-4F176D5D6D7D}"/>
              </a:ext>
            </a:extLst>
          </p:cNvPr>
          <p:cNvSpPr txBox="1">
            <a:spLocks noChangeArrowheads="1"/>
          </p:cNvSpPr>
          <p:nvPr/>
        </p:nvSpPr>
        <p:spPr bwMode="auto">
          <a:xfrm>
            <a:off x="7315200" y="152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cs typeface="Arial" panose="020B0604020202020204" pitchFamily="34" charset="0"/>
              </a:rPr>
              <a:t>Lecture-6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p:spPr>
        <p:txBody>
          <a:bodyPr/>
          <a:lstStyle/>
          <a:p>
            <a:fld id="{633F628F-61A4-46C6-AD17-95D3A88C051A}" type="slidenum">
              <a:rPr lang="en-US" smtClean="0">
                <a:latin typeface="Times New Roman" charset="0"/>
              </a:rPr>
              <a:pPr/>
              <a:t>10</a:t>
            </a:fld>
            <a:endParaRPr lang="en-US">
              <a:latin typeface="Times New Roman" charset="0"/>
            </a:endParaRPr>
          </a:p>
        </p:txBody>
      </p:sp>
      <p:sp>
        <p:nvSpPr>
          <p:cNvPr id="13315" name="TextBox 2"/>
          <p:cNvSpPr txBox="1">
            <a:spLocks noChangeArrowheads="1"/>
          </p:cNvSpPr>
          <p:nvPr/>
        </p:nvSpPr>
        <p:spPr bwMode="auto">
          <a:xfrm>
            <a:off x="0" y="304800"/>
            <a:ext cx="8991600" cy="1754188"/>
          </a:xfrm>
          <a:prstGeom prst="rect">
            <a:avLst/>
          </a:prstGeom>
          <a:noFill/>
          <a:ln w="9525">
            <a:noFill/>
            <a:miter lim="800000"/>
            <a:headEnd/>
            <a:tailEnd/>
          </a:ln>
        </p:spPr>
        <p:txBody>
          <a:bodyPr>
            <a:spAutoFit/>
          </a:bodyPr>
          <a:lstStyle/>
          <a:p>
            <a:pPr algn="just"/>
            <a:r>
              <a:rPr lang="en-US" sz="1800" b="1">
                <a:solidFill>
                  <a:schemeClr val="accent2"/>
                </a:solidFill>
              </a:rPr>
              <a:t>Example-2</a:t>
            </a:r>
          </a:p>
          <a:p>
            <a:pPr algn="just"/>
            <a:r>
              <a:rPr lang="en-US" sz="1800"/>
              <a:t>Let the host </a:t>
            </a:r>
            <a:r>
              <a:rPr lang="en-US" sz="1800" i="1">
                <a:solidFill>
                  <a:srgbClr val="0000FF"/>
                </a:solidFill>
              </a:rPr>
              <a:t>private</a:t>
            </a:r>
            <a:r>
              <a:rPr lang="en-US" sz="1800"/>
              <a:t> (whose machine/domain  name is </a:t>
            </a:r>
            <a:r>
              <a:rPr lang="en-US" sz="1800" i="1">
                <a:solidFill>
                  <a:srgbClr val="FF0000"/>
                </a:solidFill>
              </a:rPr>
              <a:t>private.pbhs.brevard.k12.fl.us </a:t>
            </a:r>
            <a:r>
              <a:rPr lang="en-US" sz="1800"/>
              <a:t>and IP address is</a:t>
            </a:r>
            <a:r>
              <a:rPr lang="en-US" sz="1800" i="1"/>
              <a:t> </a:t>
            </a:r>
            <a:r>
              <a:rPr lang="en-US" sz="1800" i="1">
                <a:solidFill>
                  <a:srgbClr val="FF0000"/>
                </a:solidFill>
              </a:rPr>
              <a:t>204.128.68.25</a:t>
            </a:r>
            <a:r>
              <a:rPr lang="en-US" sz="1800"/>
              <a:t>) wants to connect the Web server </a:t>
            </a:r>
            <a:r>
              <a:rPr lang="en-US" sz="1800" i="1">
                <a:solidFill>
                  <a:srgbClr val="0000FF"/>
                </a:solidFill>
              </a:rPr>
              <a:t>raider</a:t>
            </a:r>
            <a:r>
              <a:rPr lang="en-US" sz="1800"/>
              <a:t>, which is in  the  </a:t>
            </a:r>
            <a:r>
              <a:rPr lang="en-US" sz="1800" i="1">
                <a:solidFill>
                  <a:srgbClr val="0000FF"/>
                </a:solidFill>
              </a:rPr>
              <a:t>rhs.brevard.k12.fl.us</a:t>
            </a:r>
            <a:r>
              <a:rPr lang="en-US" sz="1800"/>
              <a:t> domain. The web browser on </a:t>
            </a:r>
            <a:r>
              <a:rPr lang="en-US" sz="1800" i="1">
                <a:solidFill>
                  <a:srgbClr val="0000FF"/>
                </a:solidFill>
              </a:rPr>
              <a:t>private</a:t>
            </a:r>
            <a:r>
              <a:rPr lang="en-US" sz="1800"/>
              <a:t> places a DNS query to the DNS server for </a:t>
            </a:r>
            <a:r>
              <a:rPr lang="en-US" sz="1800" i="1">
                <a:solidFill>
                  <a:srgbClr val="0000FF"/>
                </a:solidFill>
              </a:rPr>
              <a:t>brevard.k12.fl.us</a:t>
            </a:r>
            <a:r>
              <a:rPr lang="en-US" sz="1800"/>
              <a:t>, which is authorized  for the </a:t>
            </a:r>
            <a:r>
              <a:rPr lang="en-US" sz="1800" i="1">
                <a:solidFill>
                  <a:schemeClr val="accent2"/>
                </a:solidFill>
              </a:rPr>
              <a:t>brevard.k12.fl.us</a:t>
            </a:r>
            <a:r>
              <a:rPr lang="en-US" sz="1800"/>
              <a:t> domain. This DNS server looks up the information in its database and returns the IP address.  </a:t>
            </a:r>
          </a:p>
        </p:txBody>
      </p:sp>
      <p:grpSp>
        <p:nvGrpSpPr>
          <p:cNvPr id="13316" name="Group 19"/>
          <p:cNvGrpSpPr>
            <a:grpSpLocks/>
          </p:cNvGrpSpPr>
          <p:nvPr/>
        </p:nvGrpSpPr>
        <p:grpSpPr bwMode="auto">
          <a:xfrm>
            <a:off x="76200" y="2873375"/>
            <a:ext cx="8915400" cy="2536825"/>
            <a:chOff x="76200" y="2873514"/>
            <a:chExt cx="8915400" cy="2537158"/>
          </a:xfrm>
        </p:grpSpPr>
        <p:sp>
          <p:nvSpPr>
            <p:cNvPr id="13317" name="TextBox 44"/>
            <p:cNvSpPr txBox="1">
              <a:spLocks noChangeArrowheads="1"/>
            </p:cNvSpPr>
            <p:nvPr/>
          </p:nvSpPr>
          <p:spPr bwMode="auto">
            <a:xfrm>
              <a:off x="4876801" y="2873514"/>
              <a:ext cx="2133600" cy="707886"/>
            </a:xfrm>
            <a:prstGeom prst="rect">
              <a:avLst/>
            </a:prstGeom>
            <a:solidFill>
              <a:schemeClr val="accent1"/>
            </a:solidFill>
            <a:ln w="9525">
              <a:noFill/>
              <a:miter lim="800000"/>
              <a:headEnd/>
              <a:tailEnd/>
            </a:ln>
          </p:spPr>
          <p:txBody>
            <a:bodyPr>
              <a:spAutoFit/>
            </a:bodyPr>
            <a:lstStyle/>
            <a:p>
              <a:r>
                <a:rPr lang="en-US" sz="2000" dirty="0"/>
                <a:t>DNS server for </a:t>
              </a:r>
            </a:p>
            <a:p>
              <a:r>
                <a:rPr lang="en-US" sz="2000" b="1" i="1" dirty="0">
                  <a:solidFill>
                    <a:srgbClr val="0000FF"/>
                  </a:solidFill>
                </a:rPr>
                <a:t>brevard.k12.fl.us</a:t>
              </a:r>
            </a:p>
          </p:txBody>
        </p:sp>
        <p:cxnSp>
          <p:nvCxnSpPr>
            <p:cNvPr id="55" name="Straight Connector 54"/>
            <p:cNvCxnSpPr/>
            <p:nvPr/>
          </p:nvCxnSpPr>
          <p:spPr bwMode="auto">
            <a:xfrm rot="10800000" flipV="1">
              <a:off x="2120900" y="3568930"/>
              <a:ext cx="3436938" cy="425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auto">
            <a:xfrm>
              <a:off x="5556250" y="3568930"/>
              <a:ext cx="900113" cy="336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20" name="Rectangle 57"/>
            <p:cNvSpPr>
              <a:spLocks noChangeArrowheads="1"/>
            </p:cNvSpPr>
            <p:nvPr/>
          </p:nvSpPr>
          <p:spPr bwMode="auto">
            <a:xfrm>
              <a:off x="76200" y="4761373"/>
              <a:ext cx="3124200" cy="646331"/>
            </a:xfrm>
            <a:prstGeom prst="rect">
              <a:avLst/>
            </a:prstGeom>
            <a:solidFill>
              <a:srgbClr val="FFFF00"/>
            </a:solidFill>
            <a:ln w="9525">
              <a:noFill/>
              <a:miter lim="800000"/>
              <a:headEnd/>
              <a:tailEnd/>
            </a:ln>
          </p:spPr>
          <p:txBody>
            <a:bodyPr>
              <a:spAutoFit/>
            </a:bodyPr>
            <a:lstStyle/>
            <a:p>
              <a:r>
                <a:rPr lang="en-US" sz="1800" b="1" i="1" dirty="0">
                  <a:solidFill>
                    <a:srgbClr val="FF0000"/>
                  </a:solidFill>
                </a:rPr>
                <a:t>private.pbhs.</a:t>
              </a:r>
              <a:r>
                <a:rPr lang="en-US" sz="1800" b="1" i="1" dirty="0">
                  <a:solidFill>
                    <a:srgbClr val="0000FF"/>
                  </a:solidFill>
                </a:rPr>
                <a:t>brevard.k12.fl.us</a:t>
              </a:r>
            </a:p>
            <a:p>
              <a:r>
                <a:rPr lang="en-US" sz="1800" i="1" dirty="0"/>
                <a:t>204.128.68.25</a:t>
              </a:r>
            </a:p>
          </p:txBody>
        </p:sp>
        <p:sp>
          <p:nvSpPr>
            <p:cNvPr id="13321" name="Rectangle 58"/>
            <p:cNvSpPr>
              <a:spLocks noChangeArrowheads="1"/>
            </p:cNvSpPr>
            <p:nvPr/>
          </p:nvSpPr>
          <p:spPr bwMode="auto">
            <a:xfrm>
              <a:off x="5310930" y="3909195"/>
              <a:ext cx="2537670" cy="400110"/>
            </a:xfrm>
            <a:prstGeom prst="rect">
              <a:avLst/>
            </a:prstGeom>
            <a:noFill/>
            <a:ln w="9525">
              <a:noFill/>
              <a:miter lim="800000"/>
              <a:headEnd/>
              <a:tailEnd/>
            </a:ln>
          </p:spPr>
          <p:txBody>
            <a:bodyPr>
              <a:spAutoFit/>
            </a:bodyPr>
            <a:lstStyle/>
            <a:p>
              <a:r>
                <a:rPr lang="en-US" sz="2000" i="1" dirty="0"/>
                <a:t>rhs.</a:t>
              </a:r>
              <a:r>
                <a:rPr lang="en-US" sz="2000" i="1" dirty="0">
                  <a:solidFill>
                    <a:srgbClr val="0000FF"/>
                  </a:solidFill>
                </a:rPr>
                <a:t>brevard.k12.fl.us</a:t>
              </a:r>
            </a:p>
          </p:txBody>
        </p:sp>
        <p:cxnSp>
          <p:nvCxnSpPr>
            <p:cNvPr id="61" name="Straight Connector 60"/>
            <p:cNvCxnSpPr/>
            <p:nvPr/>
          </p:nvCxnSpPr>
          <p:spPr bwMode="auto">
            <a:xfrm rot="10800000" flipV="1">
              <a:off x="893763" y="4505678"/>
              <a:ext cx="654050" cy="255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1547813" y="4505678"/>
              <a:ext cx="1884362" cy="255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3321" idx="2"/>
            </p:cNvCxnSpPr>
            <p:nvPr/>
          </p:nvCxnSpPr>
          <p:spPr bwMode="auto">
            <a:xfrm rot="5400000">
              <a:off x="5843564" y="3940527"/>
              <a:ext cx="368348"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3321" idx="2"/>
            </p:cNvCxnSpPr>
            <p:nvPr/>
          </p:nvCxnSpPr>
          <p:spPr bwMode="auto">
            <a:xfrm rot="16200000" flipH="1">
              <a:off x="7273896" y="3615094"/>
              <a:ext cx="450909" cy="1838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26" name="Rectangle 67"/>
            <p:cNvSpPr>
              <a:spLocks noChangeArrowheads="1"/>
            </p:cNvSpPr>
            <p:nvPr/>
          </p:nvSpPr>
          <p:spPr bwMode="auto">
            <a:xfrm>
              <a:off x="1057712" y="4051225"/>
              <a:ext cx="2523688" cy="400110"/>
            </a:xfrm>
            <a:prstGeom prst="rect">
              <a:avLst/>
            </a:prstGeom>
            <a:noFill/>
            <a:ln w="9525">
              <a:noFill/>
              <a:miter lim="800000"/>
              <a:headEnd/>
              <a:tailEnd/>
            </a:ln>
          </p:spPr>
          <p:txBody>
            <a:bodyPr>
              <a:spAutoFit/>
            </a:bodyPr>
            <a:lstStyle/>
            <a:p>
              <a:r>
                <a:rPr lang="en-US" sz="2000" i="1" dirty="0"/>
                <a:t>pbhs.</a:t>
              </a:r>
              <a:r>
                <a:rPr lang="en-US" sz="2000" i="1" dirty="0">
                  <a:solidFill>
                    <a:srgbClr val="0000FF"/>
                  </a:solidFill>
                </a:rPr>
                <a:t>brevard.k12.fl.us</a:t>
              </a:r>
            </a:p>
          </p:txBody>
        </p:sp>
        <p:sp>
          <p:nvSpPr>
            <p:cNvPr id="13327" name="Rectangle 68"/>
            <p:cNvSpPr>
              <a:spLocks noChangeArrowheads="1"/>
            </p:cNvSpPr>
            <p:nvPr/>
          </p:nvSpPr>
          <p:spPr bwMode="auto">
            <a:xfrm>
              <a:off x="4411211" y="4702786"/>
              <a:ext cx="3271706" cy="707886"/>
            </a:xfrm>
            <a:prstGeom prst="rect">
              <a:avLst/>
            </a:prstGeom>
            <a:solidFill>
              <a:schemeClr val="hlink"/>
            </a:solidFill>
            <a:ln w="9525">
              <a:noFill/>
              <a:miter lim="800000"/>
              <a:headEnd/>
              <a:tailEnd/>
            </a:ln>
          </p:spPr>
          <p:txBody>
            <a:bodyPr>
              <a:spAutoFit/>
            </a:bodyPr>
            <a:lstStyle/>
            <a:p>
              <a:r>
                <a:rPr lang="en-US" sz="2000" b="1" i="1" dirty="0">
                  <a:solidFill>
                    <a:srgbClr val="FF0000"/>
                  </a:solidFill>
                </a:rPr>
                <a:t>raider.rhs.</a:t>
              </a:r>
              <a:r>
                <a:rPr lang="en-US" sz="2000" b="1" i="1" dirty="0">
                  <a:solidFill>
                    <a:srgbClr val="0000FF"/>
                  </a:solidFill>
                </a:rPr>
                <a:t>brevard.k12.fl.us</a:t>
              </a:r>
            </a:p>
            <a:p>
              <a:r>
                <a:rPr lang="en-US" sz="2000" i="1" dirty="0"/>
                <a:t>204.128.68.42</a:t>
              </a:r>
            </a:p>
          </p:txBody>
        </p:sp>
        <p:sp>
          <p:nvSpPr>
            <p:cNvPr id="13328" name="TextBox 69"/>
            <p:cNvSpPr txBox="1">
              <a:spLocks noChangeArrowheads="1"/>
            </p:cNvSpPr>
            <p:nvPr/>
          </p:nvSpPr>
          <p:spPr bwMode="auto">
            <a:xfrm>
              <a:off x="3124200" y="4800600"/>
              <a:ext cx="1308683" cy="305364"/>
            </a:xfrm>
            <a:prstGeom prst="rect">
              <a:avLst/>
            </a:prstGeom>
            <a:noFill/>
            <a:ln w="9525">
              <a:noFill/>
              <a:miter lim="800000"/>
              <a:headEnd/>
              <a:tailEnd/>
            </a:ln>
          </p:spPr>
          <p:txBody>
            <a:bodyPr>
              <a:spAutoFit/>
            </a:bodyPr>
            <a:lstStyle/>
            <a:p>
              <a:r>
                <a:rPr lang="en-US" sz="1400"/>
                <a:t>Other hosts</a:t>
              </a:r>
            </a:p>
          </p:txBody>
        </p:sp>
        <p:sp>
          <p:nvSpPr>
            <p:cNvPr id="13329" name="TextBox 70"/>
            <p:cNvSpPr txBox="1">
              <a:spLocks noChangeArrowheads="1"/>
            </p:cNvSpPr>
            <p:nvPr/>
          </p:nvSpPr>
          <p:spPr bwMode="auto">
            <a:xfrm>
              <a:off x="7682917" y="4761373"/>
              <a:ext cx="1308683" cy="369332"/>
            </a:xfrm>
            <a:prstGeom prst="rect">
              <a:avLst/>
            </a:prstGeom>
            <a:noFill/>
            <a:ln w="9525">
              <a:noFill/>
              <a:miter lim="800000"/>
              <a:headEnd/>
              <a:tailEnd/>
            </a:ln>
          </p:spPr>
          <p:txBody>
            <a:bodyPr>
              <a:spAutoFit/>
            </a:bodyPr>
            <a:lstStyle/>
            <a:p>
              <a:r>
                <a:rPr lang="en-US" sz="1800"/>
                <a:t>Other hosts</a:t>
              </a:r>
            </a:p>
          </p:txBody>
        </p:sp>
      </p:grpSp>
      <p:sp>
        <p:nvSpPr>
          <p:cNvPr id="18" name="TextBox 17"/>
          <p:cNvSpPr txBox="1"/>
          <p:nvPr/>
        </p:nvSpPr>
        <p:spPr>
          <a:xfrm>
            <a:off x="152400" y="5934670"/>
            <a:ext cx="8991600" cy="923330"/>
          </a:xfrm>
          <a:prstGeom prst="rect">
            <a:avLst/>
          </a:prstGeom>
          <a:noFill/>
        </p:spPr>
        <p:txBody>
          <a:bodyPr wrap="square" rtlCol="0">
            <a:spAutoFit/>
          </a:bodyPr>
          <a:lstStyle/>
          <a:p>
            <a:r>
              <a:rPr lang="en-US" sz="1800" dirty="0"/>
              <a:t>A </a:t>
            </a:r>
            <a:r>
              <a:rPr lang="en-US" sz="1800" b="1" dirty="0"/>
              <a:t>Web server</a:t>
            </a:r>
            <a:r>
              <a:rPr lang="en-US" sz="1800" dirty="0"/>
              <a:t> is a program that uses HTTP (Hypertext Transfer Protocol) to serve the files that form </a:t>
            </a:r>
            <a:r>
              <a:rPr lang="en-US" sz="1800" b="1" dirty="0"/>
              <a:t>Web</a:t>
            </a:r>
            <a:r>
              <a:rPr lang="en-US" sz="1800" dirty="0"/>
              <a:t> pages to users, in response to their requests, which are forwarded by their computers' HTTP clients. Dedicated computers and appliances may be referred to as </a:t>
            </a:r>
            <a:r>
              <a:rPr lang="en-US" sz="1800" b="1" dirty="0"/>
              <a:t>Web servers</a:t>
            </a:r>
            <a:r>
              <a:rPr lang="en-US" sz="1800" dirty="0"/>
              <a:t> as well.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p:spPr>
        <p:txBody>
          <a:bodyPr/>
          <a:lstStyle/>
          <a:p>
            <a:fld id="{9864B134-8EAD-4BC2-8E14-994C1AD9445D}" type="slidenum">
              <a:rPr lang="en-US" smtClean="0">
                <a:latin typeface="Times New Roman" charset="0"/>
              </a:rPr>
              <a:pPr/>
              <a:t>11</a:t>
            </a:fld>
            <a:endParaRPr lang="en-US">
              <a:latin typeface="Times New Roman" charset="0"/>
            </a:endParaRPr>
          </a:p>
        </p:txBody>
      </p:sp>
      <p:grpSp>
        <p:nvGrpSpPr>
          <p:cNvPr id="14339" name="Group 77"/>
          <p:cNvGrpSpPr>
            <a:grpSpLocks/>
          </p:cNvGrpSpPr>
          <p:nvPr/>
        </p:nvGrpSpPr>
        <p:grpSpPr bwMode="auto">
          <a:xfrm>
            <a:off x="228600" y="381000"/>
            <a:ext cx="8686800" cy="6248400"/>
            <a:chOff x="228600" y="381000"/>
            <a:chExt cx="8686800" cy="6248400"/>
          </a:xfrm>
        </p:grpSpPr>
        <p:sp>
          <p:nvSpPr>
            <p:cNvPr id="14340" name="TextBox 2"/>
            <p:cNvSpPr txBox="1">
              <a:spLocks noChangeArrowheads="1"/>
            </p:cNvSpPr>
            <p:nvPr/>
          </p:nvSpPr>
          <p:spPr bwMode="auto">
            <a:xfrm>
              <a:off x="457200" y="457200"/>
              <a:ext cx="1295400" cy="338554"/>
            </a:xfrm>
            <a:prstGeom prst="rect">
              <a:avLst/>
            </a:prstGeom>
            <a:noFill/>
            <a:ln w="9525">
              <a:noFill/>
              <a:miter lim="800000"/>
              <a:headEnd/>
              <a:tailEnd/>
            </a:ln>
          </p:spPr>
          <p:txBody>
            <a:bodyPr>
              <a:spAutoFit/>
            </a:bodyPr>
            <a:lstStyle/>
            <a:p>
              <a:r>
                <a:rPr lang="en-US" sz="1600"/>
                <a:t>Root Server</a:t>
              </a:r>
            </a:p>
          </p:txBody>
        </p:sp>
        <p:sp>
          <p:nvSpPr>
            <p:cNvPr id="14341" name="TextBox 3"/>
            <p:cNvSpPr txBox="1">
              <a:spLocks noChangeArrowheads="1"/>
            </p:cNvSpPr>
            <p:nvPr/>
          </p:nvSpPr>
          <p:spPr bwMode="auto">
            <a:xfrm>
              <a:off x="3429000" y="381000"/>
              <a:ext cx="1295400" cy="338554"/>
            </a:xfrm>
            <a:prstGeom prst="rect">
              <a:avLst/>
            </a:prstGeom>
            <a:noFill/>
            <a:ln w="9525">
              <a:noFill/>
              <a:miter lim="800000"/>
              <a:headEnd/>
              <a:tailEnd/>
            </a:ln>
          </p:spPr>
          <p:txBody>
            <a:bodyPr>
              <a:spAutoFit/>
            </a:bodyPr>
            <a:lstStyle/>
            <a:p>
              <a:r>
                <a:rPr lang="en-US" sz="1600"/>
                <a:t>Root Server</a:t>
              </a:r>
            </a:p>
          </p:txBody>
        </p:sp>
        <p:sp>
          <p:nvSpPr>
            <p:cNvPr id="14342" name="TextBox 4"/>
            <p:cNvSpPr txBox="1">
              <a:spLocks noChangeArrowheads="1"/>
            </p:cNvSpPr>
            <p:nvPr/>
          </p:nvSpPr>
          <p:spPr bwMode="auto">
            <a:xfrm>
              <a:off x="6400800" y="381000"/>
              <a:ext cx="1295400" cy="338554"/>
            </a:xfrm>
            <a:prstGeom prst="rect">
              <a:avLst/>
            </a:prstGeom>
            <a:noFill/>
            <a:ln w="9525">
              <a:noFill/>
              <a:miter lim="800000"/>
              <a:headEnd/>
              <a:tailEnd/>
            </a:ln>
          </p:spPr>
          <p:txBody>
            <a:bodyPr>
              <a:spAutoFit/>
            </a:bodyPr>
            <a:lstStyle/>
            <a:p>
              <a:r>
                <a:rPr lang="en-US" sz="1600"/>
                <a:t>Root Server</a:t>
              </a:r>
            </a:p>
          </p:txBody>
        </p:sp>
        <p:sp>
          <p:nvSpPr>
            <p:cNvPr id="14343" name="TextBox 5"/>
            <p:cNvSpPr txBox="1">
              <a:spLocks noChangeArrowheads="1"/>
            </p:cNvSpPr>
            <p:nvPr/>
          </p:nvSpPr>
          <p:spPr bwMode="auto">
            <a:xfrm>
              <a:off x="762000" y="1295400"/>
              <a:ext cx="1981200" cy="584775"/>
            </a:xfrm>
            <a:prstGeom prst="rect">
              <a:avLst/>
            </a:prstGeom>
            <a:noFill/>
            <a:ln w="9525">
              <a:noFill/>
              <a:miter lim="800000"/>
              <a:headEnd/>
              <a:tailEnd/>
            </a:ln>
          </p:spPr>
          <p:txBody>
            <a:bodyPr>
              <a:spAutoFit/>
            </a:bodyPr>
            <a:lstStyle/>
            <a:p>
              <a:r>
                <a:rPr lang="en-US" sz="1600"/>
                <a:t>DNS server for </a:t>
              </a:r>
            </a:p>
            <a:p>
              <a:r>
                <a:rPr lang="en-US" sz="1600"/>
                <a:t>COM</a:t>
              </a:r>
            </a:p>
          </p:txBody>
        </p:sp>
        <p:sp>
          <p:nvSpPr>
            <p:cNvPr id="14344" name="TextBox 6"/>
            <p:cNvSpPr txBox="1">
              <a:spLocks noChangeArrowheads="1"/>
            </p:cNvSpPr>
            <p:nvPr/>
          </p:nvSpPr>
          <p:spPr bwMode="auto">
            <a:xfrm>
              <a:off x="6019800" y="1371600"/>
              <a:ext cx="1676400" cy="584775"/>
            </a:xfrm>
            <a:prstGeom prst="rect">
              <a:avLst/>
            </a:prstGeom>
            <a:noFill/>
            <a:ln w="9525">
              <a:noFill/>
              <a:miter lim="800000"/>
              <a:headEnd/>
              <a:tailEnd/>
            </a:ln>
          </p:spPr>
          <p:txBody>
            <a:bodyPr>
              <a:spAutoFit/>
            </a:bodyPr>
            <a:lstStyle/>
            <a:p>
              <a:r>
                <a:rPr lang="en-US" sz="1600"/>
                <a:t>DNS server for </a:t>
              </a:r>
            </a:p>
            <a:p>
              <a:r>
                <a:rPr lang="en-US" sz="1600"/>
                <a:t>US</a:t>
              </a:r>
            </a:p>
          </p:txBody>
        </p:sp>
        <p:sp>
          <p:nvSpPr>
            <p:cNvPr id="14345" name="TextBox 7"/>
            <p:cNvSpPr txBox="1">
              <a:spLocks noChangeArrowheads="1"/>
            </p:cNvSpPr>
            <p:nvPr/>
          </p:nvSpPr>
          <p:spPr bwMode="auto">
            <a:xfrm>
              <a:off x="685800" y="2362200"/>
              <a:ext cx="1981200" cy="584775"/>
            </a:xfrm>
            <a:prstGeom prst="rect">
              <a:avLst/>
            </a:prstGeom>
            <a:noFill/>
            <a:ln w="9525">
              <a:noFill/>
              <a:miter lim="800000"/>
              <a:headEnd/>
              <a:tailEnd/>
            </a:ln>
          </p:spPr>
          <p:txBody>
            <a:bodyPr>
              <a:spAutoFit/>
            </a:bodyPr>
            <a:lstStyle/>
            <a:p>
              <a:r>
                <a:rPr lang="en-US" sz="1600"/>
                <a:t>DNS server for </a:t>
              </a:r>
              <a:r>
                <a:rPr lang="en-US" sz="1600" i="1"/>
                <a:t>att.com</a:t>
              </a:r>
            </a:p>
          </p:txBody>
        </p:sp>
        <p:sp>
          <p:nvSpPr>
            <p:cNvPr id="14346" name="TextBox 8"/>
            <p:cNvSpPr txBox="1">
              <a:spLocks noChangeArrowheads="1"/>
            </p:cNvSpPr>
            <p:nvPr/>
          </p:nvSpPr>
          <p:spPr bwMode="auto">
            <a:xfrm>
              <a:off x="2971800" y="2362200"/>
              <a:ext cx="1600200" cy="584775"/>
            </a:xfrm>
            <a:prstGeom prst="rect">
              <a:avLst/>
            </a:prstGeom>
            <a:noFill/>
            <a:ln w="9525">
              <a:noFill/>
              <a:miter lim="800000"/>
              <a:headEnd/>
              <a:tailEnd/>
            </a:ln>
          </p:spPr>
          <p:txBody>
            <a:bodyPr>
              <a:spAutoFit/>
            </a:bodyPr>
            <a:lstStyle/>
            <a:p>
              <a:r>
                <a:rPr lang="en-US" sz="1600"/>
                <a:t>DNS server for </a:t>
              </a:r>
              <a:r>
                <a:rPr lang="en-US" sz="1600" i="1"/>
                <a:t>x.com</a:t>
              </a:r>
            </a:p>
          </p:txBody>
        </p:sp>
        <p:sp>
          <p:nvSpPr>
            <p:cNvPr id="14347" name="TextBox 9"/>
            <p:cNvSpPr txBox="1">
              <a:spLocks noChangeArrowheads="1"/>
            </p:cNvSpPr>
            <p:nvPr/>
          </p:nvSpPr>
          <p:spPr bwMode="auto">
            <a:xfrm>
              <a:off x="2133600" y="2438400"/>
              <a:ext cx="1066800" cy="461665"/>
            </a:xfrm>
            <a:prstGeom prst="rect">
              <a:avLst/>
            </a:prstGeom>
            <a:noFill/>
            <a:ln w="9525">
              <a:noFill/>
              <a:miter lim="800000"/>
              <a:headEnd/>
              <a:tailEnd/>
            </a:ln>
          </p:spPr>
          <p:txBody>
            <a:bodyPr>
              <a:spAutoFit/>
            </a:bodyPr>
            <a:lstStyle/>
            <a:p>
              <a:r>
                <a:rPr lang="en-US"/>
                <a:t>…..</a:t>
              </a:r>
            </a:p>
          </p:txBody>
        </p:sp>
        <p:cxnSp>
          <p:nvCxnSpPr>
            <p:cNvPr id="12" name="Straight Connector 11"/>
            <p:cNvCxnSpPr/>
            <p:nvPr/>
          </p:nvCxnSpPr>
          <p:spPr>
            <a:xfrm rot="5400000">
              <a:off x="946150" y="1944688"/>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50950" y="1868488"/>
              <a:ext cx="18288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50" name="TextBox 14"/>
            <p:cNvSpPr txBox="1">
              <a:spLocks noChangeArrowheads="1"/>
            </p:cNvSpPr>
            <p:nvPr/>
          </p:nvSpPr>
          <p:spPr bwMode="auto">
            <a:xfrm>
              <a:off x="4953000" y="2234625"/>
              <a:ext cx="1600200" cy="584775"/>
            </a:xfrm>
            <a:prstGeom prst="rect">
              <a:avLst/>
            </a:prstGeom>
            <a:noFill/>
            <a:ln w="9525">
              <a:noFill/>
              <a:miter lim="800000"/>
              <a:headEnd/>
              <a:tailEnd/>
            </a:ln>
          </p:spPr>
          <p:txBody>
            <a:bodyPr>
              <a:spAutoFit/>
            </a:bodyPr>
            <a:lstStyle/>
            <a:p>
              <a:r>
                <a:rPr lang="en-US" sz="1600"/>
                <a:t>DNS server for </a:t>
              </a:r>
            </a:p>
            <a:p>
              <a:r>
                <a:rPr lang="en-US" sz="1600" i="1"/>
                <a:t>fl.us</a:t>
              </a:r>
            </a:p>
          </p:txBody>
        </p:sp>
        <p:sp>
          <p:nvSpPr>
            <p:cNvPr id="14351" name="TextBox 15"/>
            <p:cNvSpPr txBox="1">
              <a:spLocks noChangeArrowheads="1"/>
            </p:cNvSpPr>
            <p:nvPr/>
          </p:nvSpPr>
          <p:spPr bwMode="auto">
            <a:xfrm>
              <a:off x="7315200" y="2234625"/>
              <a:ext cx="1600200" cy="584775"/>
            </a:xfrm>
            <a:prstGeom prst="rect">
              <a:avLst/>
            </a:prstGeom>
            <a:noFill/>
            <a:ln w="9525">
              <a:noFill/>
              <a:miter lim="800000"/>
              <a:headEnd/>
              <a:tailEnd/>
            </a:ln>
          </p:spPr>
          <p:txBody>
            <a:bodyPr>
              <a:spAutoFit/>
            </a:bodyPr>
            <a:lstStyle/>
            <a:p>
              <a:r>
                <a:rPr lang="en-US" sz="1600"/>
                <a:t>DNS server for </a:t>
              </a:r>
            </a:p>
            <a:p>
              <a:r>
                <a:rPr lang="en-US" sz="1600" i="1"/>
                <a:t>x.us</a:t>
              </a:r>
            </a:p>
          </p:txBody>
        </p:sp>
        <p:sp>
          <p:nvSpPr>
            <p:cNvPr id="14352" name="TextBox 16"/>
            <p:cNvSpPr txBox="1">
              <a:spLocks noChangeArrowheads="1"/>
            </p:cNvSpPr>
            <p:nvPr/>
          </p:nvSpPr>
          <p:spPr bwMode="auto">
            <a:xfrm>
              <a:off x="6394940" y="2208837"/>
              <a:ext cx="1066800" cy="461665"/>
            </a:xfrm>
            <a:prstGeom prst="rect">
              <a:avLst/>
            </a:prstGeom>
            <a:noFill/>
            <a:ln w="9525">
              <a:noFill/>
              <a:miter lim="800000"/>
              <a:headEnd/>
              <a:tailEnd/>
            </a:ln>
          </p:spPr>
          <p:txBody>
            <a:bodyPr>
              <a:spAutoFit/>
            </a:bodyPr>
            <a:lstStyle/>
            <a:p>
              <a:r>
                <a:rPr lang="en-US"/>
                <a:t>…..</a:t>
              </a:r>
            </a:p>
          </p:txBody>
        </p:sp>
        <p:cxnSp>
          <p:nvCxnSpPr>
            <p:cNvPr id="19" name="Straight Connector 18"/>
            <p:cNvCxnSpPr/>
            <p:nvPr/>
          </p:nvCxnSpPr>
          <p:spPr>
            <a:xfrm rot="10800000" flipV="1">
              <a:off x="6019800" y="18288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53200" y="1828800"/>
              <a:ext cx="1371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028700" y="9525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65250" y="776288"/>
              <a:ext cx="457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71600" y="762000"/>
              <a:ext cx="7391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4343" idx="0"/>
            </p:cNvCxnSpPr>
            <p:nvPr/>
          </p:nvCxnSpPr>
          <p:spPr>
            <a:xfrm rot="10800000" flipV="1">
              <a:off x="1752600" y="685800"/>
              <a:ext cx="2133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86200" y="685800"/>
              <a:ext cx="2057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886200" y="685800"/>
              <a:ext cx="480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981200" y="685800"/>
              <a:ext cx="47244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300788" y="896938"/>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05600" y="685800"/>
              <a:ext cx="1905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64" name="TextBox 40"/>
            <p:cNvSpPr txBox="1">
              <a:spLocks noChangeArrowheads="1"/>
            </p:cNvSpPr>
            <p:nvPr/>
          </p:nvSpPr>
          <p:spPr bwMode="auto">
            <a:xfrm>
              <a:off x="533400" y="3505200"/>
              <a:ext cx="1524000" cy="584775"/>
            </a:xfrm>
            <a:prstGeom prst="rect">
              <a:avLst/>
            </a:prstGeom>
            <a:solidFill>
              <a:srgbClr val="FFFF00"/>
            </a:solidFill>
            <a:ln w="9525">
              <a:noFill/>
              <a:miter lim="800000"/>
              <a:headEnd/>
              <a:tailEnd/>
            </a:ln>
          </p:spPr>
          <p:txBody>
            <a:bodyPr>
              <a:spAutoFit/>
            </a:bodyPr>
            <a:lstStyle/>
            <a:p>
              <a:r>
                <a:rPr lang="en-US" sz="1600"/>
                <a:t>DNS server for www.</a:t>
              </a:r>
              <a:r>
                <a:rPr lang="en-US" sz="1600" i="1"/>
                <a:t>att.com</a:t>
              </a:r>
            </a:p>
          </p:txBody>
        </p:sp>
        <p:cxnSp>
          <p:nvCxnSpPr>
            <p:cNvPr id="43" name="Straight Connector 42"/>
            <p:cNvCxnSpPr/>
            <p:nvPr/>
          </p:nvCxnSpPr>
          <p:spPr>
            <a:xfrm rot="5400000">
              <a:off x="762000" y="3200400"/>
              <a:ext cx="685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66" name="TextBox 43"/>
            <p:cNvSpPr txBox="1">
              <a:spLocks noChangeArrowheads="1"/>
            </p:cNvSpPr>
            <p:nvPr/>
          </p:nvSpPr>
          <p:spPr bwMode="auto">
            <a:xfrm>
              <a:off x="4876800" y="3530025"/>
              <a:ext cx="1600200" cy="584775"/>
            </a:xfrm>
            <a:prstGeom prst="rect">
              <a:avLst/>
            </a:prstGeom>
            <a:noFill/>
            <a:ln w="9525">
              <a:noFill/>
              <a:miter lim="800000"/>
              <a:headEnd/>
              <a:tailEnd/>
            </a:ln>
          </p:spPr>
          <p:txBody>
            <a:bodyPr>
              <a:spAutoFit/>
            </a:bodyPr>
            <a:lstStyle/>
            <a:p>
              <a:r>
                <a:rPr lang="en-US" sz="1600"/>
                <a:t>DNS server for </a:t>
              </a:r>
            </a:p>
            <a:p>
              <a:r>
                <a:rPr lang="en-US" sz="1600" i="1"/>
                <a:t>k12. fl.us</a:t>
              </a:r>
            </a:p>
          </p:txBody>
        </p:sp>
        <p:sp>
          <p:nvSpPr>
            <p:cNvPr id="14367" name="TextBox 44"/>
            <p:cNvSpPr txBox="1">
              <a:spLocks noChangeArrowheads="1"/>
            </p:cNvSpPr>
            <p:nvPr/>
          </p:nvSpPr>
          <p:spPr bwMode="auto">
            <a:xfrm>
              <a:off x="4953000" y="4445000"/>
              <a:ext cx="1752600" cy="581025"/>
            </a:xfrm>
            <a:prstGeom prst="rect">
              <a:avLst/>
            </a:prstGeom>
            <a:solidFill>
              <a:schemeClr val="accent1"/>
            </a:solidFill>
            <a:ln w="9525">
              <a:noFill/>
              <a:miter lim="800000"/>
              <a:headEnd/>
              <a:tailEnd/>
            </a:ln>
          </p:spPr>
          <p:txBody>
            <a:bodyPr>
              <a:spAutoFit/>
            </a:bodyPr>
            <a:lstStyle/>
            <a:p>
              <a:r>
                <a:rPr lang="en-US" sz="1600"/>
                <a:t>DNS server for </a:t>
              </a:r>
            </a:p>
            <a:p>
              <a:r>
                <a:rPr lang="en-US" sz="1600" i="1"/>
                <a:t>brevard.k12.fl.us</a:t>
              </a:r>
            </a:p>
          </p:txBody>
        </p:sp>
        <p:cxnSp>
          <p:nvCxnSpPr>
            <p:cNvPr id="47" name="Straight Connector 46"/>
            <p:cNvCxnSpPr>
              <a:stCxn id="14350" idx="2"/>
            </p:cNvCxnSpPr>
            <p:nvPr/>
          </p:nvCxnSpPr>
          <p:spPr>
            <a:xfrm rot="5400000">
              <a:off x="5416550" y="3117850"/>
              <a:ext cx="635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581650" y="42735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70" name="TextBox 49"/>
            <p:cNvSpPr txBox="1">
              <a:spLocks noChangeArrowheads="1"/>
            </p:cNvSpPr>
            <p:nvPr/>
          </p:nvSpPr>
          <p:spPr bwMode="auto">
            <a:xfrm>
              <a:off x="7315200" y="3606225"/>
              <a:ext cx="1600200" cy="584775"/>
            </a:xfrm>
            <a:prstGeom prst="rect">
              <a:avLst/>
            </a:prstGeom>
            <a:noFill/>
            <a:ln w="9525">
              <a:noFill/>
              <a:miter lim="800000"/>
              <a:headEnd/>
              <a:tailEnd/>
            </a:ln>
          </p:spPr>
          <p:txBody>
            <a:bodyPr>
              <a:spAutoFit/>
            </a:bodyPr>
            <a:lstStyle/>
            <a:p>
              <a:r>
                <a:rPr lang="en-US" sz="1600"/>
                <a:t>DNS server for </a:t>
              </a:r>
            </a:p>
            <a:p>
              <a:r>
                <a:rPr lang="en-US" sz="1600" i="1"/>
                <a:t>x.fl.us</a:t>
              </a:r>
            </a:p>
          </p:txBody>
        </p:sp>
        <p:cxnSp>
          <p:nvCxnSpPr>
            <p:cNvPr id="52" name="Straight Connector 51"/>
            <p:cNvCxnSpPr/>
            <p:nvPr/>
          </p:nvCxnSpPr>
          <p:spPr>
            <a:xfrm rot="5400000">
              <a:off x="7620001" y="3148012"/>
              <a:ext cx="7620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72" name="TextBox 52"/>
            <p:cNvSpPr txBox="1">
              <a:spLocks noChangeArrowheads="1"/>
            </p:cNvSpPr>
            <p:nvPr/>
          </p:nvSpPr>
          <p:spPr bwMode="auto">
            <a:xfrm>
              <a:off x="7239000" y="4572000"/>
              <a:ext cx="1600200" cy="584775"/>
            </a:xfrm>
            <a:prstGeom prst="rect">
              <a:avLst/>
            </a:prstGeom>
            <a:noFill/>
            <a:ln w="9525">
              <a:noFill/>
              <a:miter lim="800000"/>
              <a:headEnd/>
              <a:tailEnd/>
            </a:ln>
          </p:spPr>
          <p:txBody>
            <a:bodyPr>
              <a:spAutoFit/>
            </a:bodyPr>
            <a:lstStyle/>
            <a:p>
              <a:r>
                <a:rPr lang="en-US" sz="1600"/>
                <a:t>DNS server for </a:t>
              </a:r>
            </a:p>
            <a:p>
              <a:r>
                <a:rPr lang="en-US" sz="1600" i="1"/>
                <a:t>x.k12.fl.us</a:t>
              </a:r>
            </a:p>
          </p:txBody>
        </p:sp>
        <p:cxnSp>
          <p:nvCxnSpPr>
            <p:cNvPr id="55" name="Straight Connector 54"/>
            <p:cNvCxnSpPr/>
            <p:nvPr/>
          </p:nvCxnSpPr>
          <p:spPr>
            <a:xfrm rot="10800000" flipV="1">
              <a:off x="2133600" y="4978400"/>
              <a:ext cx="3200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4978400"/>
              <a:ext cx="838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75" name="Rectangle 57"/>
            <p:cNvSpPr>
              <a:spLocks noChangeArrowheads="1"/>
            </p:cNvSpPr>
            <p:nvPr/>
          </p:nvSpPr>
          <p:spPr bwMode="auto">
            <a:xfrm>
              <a:off x="228600" y="6044625"/>
              <a:ext cx="2743200" cy="584775"/>
            </a:xfrm>
            <a:prstGeom prst="rect">
              <a:avLst/>
            </a:prstGeom>
            <a:solidFill>
              <a:srgbClr val="FFFF00"/>
            </a:solidFill>
            <a:ln w="9525">
              <a:noFill/>
              <a:miter lim="800000"/>
              <a:headEnd/>
              <a:tailEnd/>
            </a:ln>
          </p:spPr>
          <p:txBody>
            <a:bodyPr>
              <a:spAutoFit/>
            </a:bodyPr>
            <a:lstStyle/>
            <a:p>
              <a:r>
                <a:rPr lang="en-US" sz="1600" i="1"/>
                <a:t>private.pbhs.brevard.k12.fl.us</a:t>
              </a:r>
            </a:p>
            <a:p>
              <a:r>
                <a:rPr lang="en-US" sz="1600" i="1"/>
                <a:t>204.128.68.25</a:t>
              </a:r>
            </a:p>
          </p:txBody>
        </p:sp>
        <p:sp>
          <p:nvSpPr>
            <p:cNvPr id="14376" name="Rectangle 58"/>
            <p:cNvSpPr>
              <a:spLocks noChangeArrowheads="1"/>
            </p:cNvSpPr>
            <p:nvPr/>
          </p:nvSpPr>
          <p:spPr bwMode="auto">
            <a:xfrm>
              <a:off x="5105400" y="5282625"/>
              <a:ext cx="2057400" cy="338554"/>
            </a:xfrm>
            <a:prstGeom prst="rect">
              <a:avLst/>
            </a:prstGeom>
            <a:noFill/>
            <a:ln w="9525">
              <a:noFill/>
              <a:miter lim="800000"/>
              <a:headEnd/>
              <a:tailEnd/>
            </a:ln>
          </p:spPr>
          <p:txBody>
            <a:bodyPr>
              <a:spAutoFit/>
            </a:bodyPr>
            <a:lstStyle/>
            <a:p>
              <a:r>
                <a:rPr lang="en-US" sz="1600" i="1"/>
                <a:t>rhs.brevard.k12.fl.us</a:t>
              </a:r>
            </a:p>
          </p:txBody>
        </p:sp>
        <p:cxnSp>
          <p:nvCxnSpPr>
            <p:cNvPr id="61" name="Straight Connector 60"/>
            <p:cNvCxnSpPr/>
            <p:nvPr/>
          </p:nvCxnSpPr>
          <p:spPr>
            <a:xfrm rot="10800000" flipV="1">
              <a:off x="990600" y="5816600"/>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00200" y="5816600"/>
              <a:ext cx="1752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376" idx="2"/>
            </p:cNvCxnSpPr>
            <p:nvPr/>
          </p:nvCxnSpPr>
          <p:spPr>
            <a:xfrm rot="5400000">
              <a:off x="5522119" y="5357019"/>
              <a:ext cx="347662"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4376" idx="2"/>
            </p:cNvCxnSpPr>
            <p:nvPr/>
          </p:nvCxnSpPr>
          <p:spPr>
            <a:xfrm rot="16200000" flipH="1">
              <a:off x="6855619" y="4899819"/>
              <a:ext cx="423862" cy="186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81" name="Rectangle 67"/>
            <p:cNvSpPr>
              <a:spLocks noChangeArrowheads="1"/>
            </p:cNvSpPr>
            <p:nvPr/>
          </p:nvSpPr>
          <p:spPr bwMode="auto">
            <a:xfrm>
              <a:off x="1143000" y="5410200"/>
              <a:ext cx="2057400" cy="338554"/>
            </a:xfrm>
            <a:prstGeom prst="rect">
              <a:avLst/>
            </a:prstGeom>
            <a:noFill/>
            <a:ln w="9525">
              <a:noFill/>
              <a:miter lim="800000"/>
              <a:headEnd/>
              <a:tailEnd/>
            </a:ln>
          </p:spPr>
          <p:txBody>
            <a:bodyPr>
              <a:spAutoFit/>
            </a:bodyPr>
            <a:lstStyle/>
            <a:p>
              <a:r>
                <a:rPr lang="en-US" sz="1600" i="1"/>
                <a:t>pbhs.brevard.k12.fl.us</a:t>
              </a:r>
            </a:p>
          </p:txBody>
        </p:sp>
        <p:sp>
          <p:nvSpPr>
            <p:cNvPr id="14382" name="Rectangle 68"/>
            <p:cNvSpPr>
              <a:spLocks noChangeArrowheads="1"/>
            </p:cNvSpPr>
            <p:nvPr/>
          </p:nvSpPr>
          <p:spPr bwMode="auto">
            <a:xfrm>
              <a:off x="4267200" y="5992813"/>
              <a:ext cx="3048000" cy="581025"/>
            </a:xfrm>
            <a:prstGeom prst="rect">
              <a:avLst/>
            </a:prstGeom>
            <a:solidFill>
              <a:srgbClr val="FFFF00"/>
            </a:solidFill>
            <a:ln w="9525">
              <a:noFill/>
              <a:miter lim="800000"/>
              <a:headEnd/>
              <a:tailEnd/>
            </a:ln>
          </p:spPr>
          <p:txBody>
            <a:bodyPr>
              <a:spAutoFit/>
            </a:bodyPr>
            <a:lstStyle/>
            <a:p>
              <a:r>
                <a:rPr lang="en-US" sz="1600" i="1"/>
                <a:t>raider.rhs.brevard.k12.fl.us</a:t>
              </a:r>
            </a:p>
            <a:p>
              <a:r>
                <a:rPr lang="en-US" sz="1600" i="1"/>
                <a:t>204.128.68.42</a:t>
              </a:r>
            </a:p>
          </p:txBody>
        </p:sp>
        <p:sp>
          <p:nvSpPr>
            <p:cNvPr id="14383" name="TextBox 69"/>
            <p:cNvSpPr txBox="1">
              <a:spLocks noChangeArrowheads="1"/>
            </p:cNvSpPr>
            <p:nvPr/>
          </p:nvSpPr>
          <p:spPr bwMode="auto">
            <a:xfrm>
              <a:off x="2971800" y="6044625"/>
              <a:ext cx="1219200" cy="307777"/>
            </a:xfrm>
            <a:prstGeom prst="rect">
              <a:avLst/>
            </a:prstGeom>
            <a:noFill/>
            <a:ln w="9525">
              <a:noFill/>
              <a:miter lim="800000"/>
              <a:headEnd/>
              <a:tailEnd/>
            </a:ln>
          </p:spPr>
          <p:txBody>
            <a:bodyPr>
              <a:spAutoFit/>
            </a:bodyPr>
            <a:lstStyle/>
            <a:p>
              <a:r>
                <a:rPr lang="en-US" sz="1400"/>
                <a:t>Other hosts</a:t>
              </a:r>
            </a:p>
          </p:txBody>
        </p:sp>
        <p:sp>
          <p:nvSpPr>
            <p:cNvPr id="14384" name="TextBox 70"/>
            <p:cNvSpPr txBox="1">
              <a:spLocks noChangeArrowheads="1"/>
            </p:cNvSpPr>
            <p:nvPr/>
          </p:nvSpPr>
          <p:spPr bwMode="auto">
            <a:xfrm>
              <a:off x="7315200" y="6044625"/>
              <a:ext cx="1219200" cy="307777"/>
            </a:xfrm>
            <a:prstGeom prst="rect">
              <a:avLst/>
            </a:prstGeom>
            <a:noFill/>
            <a:ln w="9525">
              <a:noFill/>
              <a:miter lim="800000"/>
              <a:headEnd/>
              <a:tailEnd/>
            </a:ln>
          </p:spPr>
          <p:txBody>
            <a:bodyPr>
              <a:spAutoFit/>
            </a:bodyPr>
            <a:lstStyle/>
            <a:p>
              <a:r>
                <a:rPr lang="en-US" sz="1400"/>
                <a:t>Other hosts</a:t>
              </a:r>
            </a:p>
          </p:txBody>
        </p:sp>
        <p:cxnSp>
          <p:nvCxnSpPr>
            <p:cNvPr id="77" name="Straight Connector 76"/>
            <p:cNvCxnSpPr/>
            <p:nvPr/>
          </p:nvCxnSpPr>
          <p:spPr>
            <a:xfrm rot="5400000">
              <a:off x="7810501" y="4305300"/>
              <a:ext cx="3810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p:spPr>
        <p:txBody>
          <a:bodyPr/>
          <a:lstStyle/>
          <a:p>
            <a:fld id="{4F2BD202-42BA-459F-8602-DA1B5FA0369C}" type="slidenum">
              <a:rPr lang="en-US" smtClean="0">
                <a:latin typeface="Times New Roman" charset="0"/>
              </a:rPr>
              <a:pPr/>
              <a:t>12</a:t>
            </a:fld>
            <a:endParaRPr lang="en-US">
              <a:latin typeface="Times New Roman" charset="0"/>
            </a:endParaRPr>
          </a:p>
        </p:txBody>
      </p:sp>
      <p:sp>
        <p:nvSpPr>
          <p:cNvPr id="15363" name="TextBox 2"/>
          <p:cNvSpPr txBox="1">
            <a:spLocks noChangeArrowheads="1"/>
          </p:cNvSpPr>
          <p:nvPr/>
        </p:nvSpPr>
        <p:spPr bwMode="auto">
          <a:xfrm>
            <a:off x="228600" y="609600"/>
            <a:ext cx="8610600" cy="5262563"/>
          </a:xfrm>
          <a:prstGeom prst="rect">
            <a:avLst/>
          </a:prstGeom>
          <a:noFill/>
          <a:ln w="9525">
            <a:noFill/>
            <a:miter lim="800000"/>
            <a:headEnd/>
            <a:tailEnd/>
          </a:ln>
        </p:spPr>
        <p:txBody>
          <a:bodyPr>
            <a:spAutoFit/>
          </a:bodyPr>
          <a:lstStyle/>
          <a:p>
            <a:pPr algn="just">
              <a:buFont typeface="Wingdings" pitchFamily="2" charset="2"/>
              <a:buChar char="ü"/>
            </a:pPr>
            <a:r>
              <a:rPr lang="en-US"/>
              <a:t>Now suppose that user wants to connect the web server </a:t>
            </a:r>
            <a:r>
              <a:rPr lang="en-US" i="1">
                <a:solidFill>
                  <a:srgbClr val="FF0000"/>
                </a:solidFill>
              </a:rPr>
              <a:t>www.att.com</a:t>
            </a:r>
            <a:r>
              <a:rPr lang="en-US"/>
              <a:t>. A similar query is made  to the </a:t>
            </a:r>
            <a:r>
              <a:rPr lang="en-US" i="1">
                <a:solidFill>
                  <a:srgbClr val="0000FF"/>
                </a:solidFill>
              </a:rPr>
              <a:t>brevard.k12.fl.us</a:t>
            </a:r>
            <a:r>
              <a:rPr lang="en-US"/>
              <a:t> DNS server. This time it does not have any information about </a:t>
            </a:r>
            <a:r>
              <a:rPr lang="en-US" i="1">
                <a:solidFill>
                  <a:srgbClr val="FF0000"/>
                </a:solidFill>
              </a:rPr>
              <a:t>www.att.com</a:t>
            </a:r>
            <a:r>
              <a:rPr lang="en-US"/>
              <a:t> domain  and hence cannot resolve the name.  Each DNS server has the address of other name server including at least one root server. </a:t>
            </a:r>
          </a:p>
          <a:p>
            <a:pPr algn="just"/>
            <a:endParaRPr lang="en-US"/>
          </a:p>
          <a:p>
            <a:pPr algn="just">
              <a:buFont typeface="Wingdings" pitchFamily="2" charset="2"/>
              <a:buChar char="ü"/>
            </a:pPr>
            <a:r>
              <a:rPr lang="en-US"/>
              <a:t>If DNS server can not resolve the name it replies by specifying the name server that should be connected next. Eventually a root server gets involved. Root server maintain information about all the authorative name server for each  top level domain. A root server will eventually provide it with the </a:t>
            </a:r>
            <a:r>
              <a:rPr lang="en-US" i="1">
                <a:solidFill>
                  <a:srgbClr val="0000FF"/>
                </a:solidFill>
              </a:rPr>
              <a:t>att.com</a:t>
            </a:r>
            <a:r>
              <a:rPr lang="en-US"/>
              <a:t> DNS server’s address. The </a:t>
            </a:r>
            <a:r>
              <a:rPr lang="en-US" i="1">
                <a:solidFill>
                  <a:schemeClr val="accent2"/>
                </a:solidFill>
              </a:rPr>
              <a:t>brevard</a:t>
            </a:r>
            <a:r>
              <a:rPr lang="en-US"/>
              <a:t> name server then contacts the </a:t>
            </a:r>
            <a:r>
              <a:rPr lang="en-US" i="1">
                <a:solidFill>
                  <a:srgbClr val="0000FF"/>
                </a:solidFill>
              </a:rPr>
              <a:t>att.com</a:t>
            </a:r>
            <a:r>
              <a:rPr lang="en-US"/>
              <a:t> name server, which will return the address 192.20.3.54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p:spPr>
        <p:txBody>
          <a:bodyPr/>
          <a:lstStyle/>
          <a:p>
            <a:fld id="{208C46DC-2C30-45CE-946B-4347A05E276B}" type="slidenum">
              <a:rPr lang="en-US" smtClean="0">
                <a:latin typeface="Times New Roman" charset="0"/>
              </a:rPr>
              <a:pPr/>
              <a:t>13</a:t>
            </a:fld>
            <a:endParaRPr lang="en-US">
              <a:latin typeface="Times New Roman" charset="0"/>
            </a:endParaRPr>
          </a:p>
        </p:txBody>
      </p:sp>
      <p:pic>
        <p:nvPicPr>
          <p:cNvPr id="16387" name="Picture 2"/>
          <p:cNvPicPr>
            <a:picLocks noChangeAspect="1" noChangeArrowheads="1"/>
          </p:cNvPicPr>
          <p:nvPr/>
        </p:nvPicPr>
        <p:blipFill>
          <a:blip r:embed="rId2"/>
          <a:srcRect/>
          <a:stretch>
            <a:fillRect/>
          </a:stretch>
        </p:blipFill>
        <p:spPr bwMode="auto">
          <a:xfrm>
            <a:off x="1066800" y="228600"/>
            <a:ext cx="6781800" cy="3868738"/>
          </a:xfrm>
          <a:prstGeom prst="rect">
            <a:avLst/>
          </a:prstGeom>
          <a:noFill/>
          <a:ln w="9525">
            <a:noFill/>
            <a:miter lim="800000"/>
            <a:headEnd/>
            <a:tailEnd/>
          </a:ln>
        </p:spPr>
      </p:pic>
      <p:sp>
        <p:nvSpPr>
          <p:cNvPr id="16388" name="Rectangle 4"/>
          <p:cNvSpPr>
            <a:spLocks noChangeArrowheads="1"/>
          </p:cNvSpPr>
          <p:nvPr/>
        </p:nvSpPr>
        <p:spPr bwMode="auto">
          <a:xfrm>
            <a:off x="2895600" y="0"/>
            <a:ext cx="3022600" cy="461963"/>
          </a:xfrm>
          <a:prstGeom prst="rect">
            <a:avLst/>
          </a:prstGeom>
          <a:noFill/>
          <a:ln w="9525">
            <a:noFill/>
            <a:miter lim="800000"/>
            <a:headEnd/>
            <a:tailEnd/>
          </a:ln>
        </p:spPr>
        <p:txBody>
          <a:bodyPr wrap="none">
            <a:spAutoFit/>
          </a:bodyPr>
          <a:lstStyle/>
          <a:p>
            <a:r>
              <a:rPr lang="en-US"/>
              <a:t>DNS Name Resolution</a:t>
            </a:r>
          </a:p>
        </p:txBody>
      </p:sp>
      <p:sp>
        <p:nvSpPr>
          <p:cNvPr id="16389" name="TextBox 5"/>
          <p:cNvSpPr txBox="1">
            <a:spLocks noChangeArrowheads="1"/>
          </p:cNvSpPr>
          <p:nvPr/>
        </p:nvSpPr>
        <p:spPr bwMode="auto">
          <a:xfrm>
            <a:off x="152400" y="3995738"/>
            <a:ext cx="8763000" cy="2554287"/>
          </a:xfrm>
          <a:prstGeom prst="rect">
            <a:avLst/>
          </a:prstGeom>
          <a:noFill/>
          <a:ln w="9525">
            <a:noFill/>
            <a:miter lim="800000"/>
            <a:headEnd/>
            <a:tailEnd/>
          </a:ln>
        </p:spPr>
        <p:txBody>
          <a:bodyPr>
            <a:spAutoFit/>
          </a:bodyPr>
          <a:lstStyle/>
          <a:p>
            <a:pPr algn="just"/>
            <a:r>
              <a:rPr lang="en-US" sz="2000" dirty="0"/>
              <a:t>DNS operation typically includes the following steps (Figure above):</a:t>
            </a:r>
          </a:p>
          <a:p>
            <a:pPr algn="just"/>
            <a:r>
              <a:rPr lang="en-US" sz="2000" dirty="0"/>
              <a:t>1. A user program requests an IP address for a domain name.</a:t>
            </a:r>
          </a:p>
          <a:p>
            <a:pPr algn="just"/>
            <a:r>
              <a:rPr lang="en-US" sz="2000" dirty="0"/>
              <a:t>2. A resolver module in the local host or local ISP formulates a query for a local</a:t>
            </a:r>
          </a:p>
          <a:p>
            <a:pPr algn="just"/>
            <a:r>
              <a:rPr lang="en-US" sz="2000" dirty="0"/>
              <a:t>name server in the same domain as the resolver.</a:t>
            </a:r>
          </a:p>
          <a:p>
            <a:pPr algn="just"/>
            <a:r>
              <a:rPr lang="en-US" sz="2000" dirty="0"/>
              <a:t>3. The local name server checks to see if the name is in its local database or cache, and, if so, returns the IP address to the requestor. Otherwise, the name server queries other available name servers, starting down from the root of the DNS tree or as high up the tree as possible.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2"/>
          </p:nvPr>
        </p:nvSpPr>
        <p:spPr>
          <a:noFill/>
        </p:spPr>
        <p:txBody>
          <a:bodyPr/>
          <a:lstStyle/>
          <a:p>
            <a:fld id="{AA66E8B1-B080-48FD-B8B8-E2A10E32C36D}" type="slidenum">
              <a:rPr lang="en-US" smtClean="0">
                <a:latin typeface="Times New Roman" charset="0"/>
              </a:rPr>
              <a:pPr/>
              <a:t>14</a:t>
            </a:fld>
            <a:endParaRPr lang="en-US">
              <a:latin typeface="Times New Roman" charset="0"/>
            </a:endParaRPr>
          </a:p>
        </p:txBody>
      </p:sp>
      <p:sp>
        <p:nvSpPr>
          <p:cNvPr id="17411" name="TextBox 3"/>
          <p:cNvSpPr txBox="1">
            <a:spLocks noChangeArrowheads="1"/>
          </p:cNvSpPr>
          <p:nvPr/>
        </p:nvSpPr>
        <p:spPr bwMode="auto">
          <a:xfrm>
            <a:off x="228600" y="3886200"/>
            <a:ext cx="8534400" cy="1938338"/>
          </a:xfrm>
          <a:prstGeom prst="rect">
            <a:avLst/>
          </a:prstGeom>
          <a:noFill/>
          <a:ln w="9525">
            <a:noFill/>
            <a:miter lim="800000"/>
            <a:headEnd/>
            <a:tailEnd/>
          </a:ln>
        </p:spPr>
        <p:txBody>
          <a:bodyPr>
            <a:spAutoFit/>
          </a:bodyPr>
          <a:lstStyle/>
          <a:p>
            <a:pPr algn="just"/>
            <a:r>
              <a:rPr lang="en-US"/>
              <a:t>4. When a response is received at the local name server, it stores the name/address mapping in its local cache and may maintain this entry for the amount of time specified in the time to live field of the retrieved RR (</a:t>
            </a:r>
            <a:r>
              <a:rPr lang="en-US" i="1"/>
              <a:t>resource records</a:t>
            </a:r>
            <a:r>
              <a:rPr lang="en-US"/>
              <a:t>).</a:t>
            </a:r>
          </a:p>
          <a:p>
            <a:pPr algn="just"/>
            <a:r>
              <a:rPr lang="en-US"/>
              <a:t>5. The user program is given the IP address or an error message.</a:t>
            </a:r>
          </a:p>
        </p:txBody>
      </p:sp>
      <p:pic>
        <p:nvPicPr>
          <p:cNvPr id="17412" name="Picture 2"/>
          <p:cNvPicPr>
            <a:picLocks noChangeAspect="1" noChangeArrowheads="1"/>
          </p:cNvPicPr>
          <p:nvPr/>
        </p:nvPicPr>
        <p:blipFill>
          <a:blip r:embed="rId2"/>
          <a:srcRect/>
          <a:stretch>
            <a:fillRect/>
          </a:stretch>
        </p:blipFill>
        <p:spPr bwMode="auto">
          <a:xfrm>
            <a:off x="1066800" y="228600"/>
            <a:ext cx="5943600" cy="3390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2"/>
          </p:nvPr>
        </p:nvSpPr>
        <p:spPr>
          <a:noFill/>
        </p:spPr>
        <p:txBody>
          <a:bodyPr/>
          <a:lstStyle/>
          <a:p>
            <a:fld id="{1782545D-31D6-4A65-8F2B-4D47A8BA156D}" type="slidenum">
              <a:rPr lang="en-US" smtClean="0">
                <a:latin typeface="Times New Roman" charset="0"/>
              </a:rPr>
              <a:pPr/>
              <a:t>15</a:t>
            </a:fld>
            <a:endParaRPr lang="en-US">
              <a:latin typeface="Times New Roman" charset="0"/>
            </a:endParaRPr>
          </a:p>
        </p:txBody>
      </p:sp>
      <p:sp>
        <p:nvSpPr>
          <p:cNvPr id="18435" name="Rectangle 3"/>
          <p:cNvSpPr>
            <a:spLocks noChangeArrowheads="1"/>
          </p:cNvSpPr>
          <p:nvPr/>
        </p:nvSpPr>
        <p:spPr bwMode="auto">
          <a:xfrm>
            <a:off x="1752600" y="2514600"/>
            <a:ext cx="5673725" cy="923925"/>
          </a:xfrm>
          <a:prstGeom prst="rect">
            <a:avLst/>
          </a:prstGeom>
          <a:solidFill>
            <a:srgbClr val="92D050"/>
          </a:solidFill>
          <a:ln w="9525">
            <a:noFill/>
            <a:miter lim="800000"/>
            <a:headEnd/>
            <a:tailEnd/>
          </a:ln>
        </p:spPr>
        <p:txBody>
          <a:bodyPr wrap="none">
            <a:spAutoFit/>
          </a:bodyPr>
          <a:lstStyle/>
          <a:p>
            <a:r>
              <a:rPr lang="en-US" sz="5400" b="1"/>
              <a:t>Resource Records </a:t>
            </a:r>
            <a:endParaRPr lang="en-US" sz="5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2"/>
          </p:nvPr>
        </p:nvSpPr>
        <p:spPr>
          <a:noFill/>
        </p:spPr>
        <p:txBody>
          <a:bodyPr/>
          <a:lstStyle/>
          <a:p>
            <a:fld id="{CC179124-D55B-42B7-88B3-6DE84307F257}" type="slidenum">
              <a:rPr lang="en-US" smtClean="0">
                <a:latin typeface="Times New Roman" charset="0"/>
              </a:rPr>
              <a:pPr/>
              <a:t>16</a:t>
            </a:fld>
            <a:endParaRPr lang="en-US">
              <a:latin typeface="Times New Roman" charset="0"/>
            </a:endParaRPr>
          </a:p>
        </p:txBody>
      </p:sp>
      <p:sp>
        <p:nvSpPr>
          <p:cNvPr id="19459" name="TextBox 4"/>
          <p:cNvSpPr txBox="1">
            <a:spLocks noChangeArrowheads="1"/>
          </p:cNvSpPr>
          <p:nvPr/>
        </p:nvSpPr>
        <p:spPr bwMode="auto">
          <a:xfrm>
            <a:off x="152400" y="228600"/>
            <a:ext cx="8763000" cy="6002338"/>
          </a:xfrm>
          <a:prstGeom prst="rect">
            <a:avLst/>
          </a:prstGeom>
          <a:noFill/>
          <a:ln w="9525">
            <a:noFill/>
            <a:miter lim="800000"/>
            <a:headEnd/>
            <a:tailEnd/>
          </a:ln>
        </p:spPr>
        <p:txBody>
          <a:bodyPr>
            <a:spAutoFit/>
          </a:bodyPr>
          <a:lstStyle/>
          <a:p>
            <a:pPr algn="just"/>
            <a:r>
              <a:rPr lang="en-US"/>
              <a:t>Every domain, whether it is a single host or a top-level domain, can have a set of </a:t>
            </a:r>
            <a:r>
              <a:rPr lang="en-US" b="1">
                <a:solidFill>
                  <a:schemeClr val="accent2"/>
                </a:solidFill>
              </a:rPr>
              <a:t>resource records</a:t>
            </a:r>
            <a:r>
              <a:rPr lang="en-US" b="1"/>
              <a:t> </a:t>
            </a:r>
            <a:r>
              <a:rPr lang="en-US"/>
              <a:t>associated with it</a:t>
            </a:r>
            <a:r>
              <a:rPr lang="en-US" b="1"/>
              <a:t>. </a:t>
            </a:r>
            <a:r>
              <a:rPr lang="en-US"/>
              <a:t>For a single host, the most common resource record is just its IP address, but many other kinds of resource records also exist. The primary function of DNS is to map domain names onto resource records. </a:t>
            </a:r>
          </a:p>
          <a:p>
            <a:pPr algn="just"/>
            <a:endParaRPr lang="en-US"/>
          </a:p>
          <a:p>
            <a:pPr algn="just"/>
            <a:r>
              <a:rPr lang="en-US"/>
              <a:t>A resource record is a five-tuple:</a:t>
            </a:r>
          </a:p>
          <a:p>
            <a:pPr algn="just"/>
            <a:r>
              <a:rPr lang="en-US" b="1">
                <a:solidFill>
                  <a:srgbClr val="FF0000"/>
                </a:solidFill>
              </a:rPr>
              <a:t>Domain_name        Time_to_live        Class         Type           Value</a:t>
            </a:r>
          </a:p>
          <a:p>
            <a:pPr algn="just"/>
            <a:endParaRPr lang="en-US" b="1">
              <a:solidFill>
                <a:srgbClr val="FF0000"/>
              </a:solidFill>
            </a:endParaRPr>
          </a:p>
          <a:p>
            <a:pPr algn="just"/>
            <a:r>
              <a:rPr lang="en-US"/>
              <a:t>The </a:t>
            </a:r>
            <a:r>
              <a:rPr lang="en-US" i="1">
                <a:solidFill>
                  <a:srgbClr val="FF0000"/>
                </a:solidFill>
              </a:rPr>
              <a:t>Domain_name</a:t>
            </a:r>
            <a:r>
              <a:rPr lang="en-US" i="1"/>
              <a:t> </a:t>
            </a:r>
            <a:r>
              <a:rPr lang="en-US"/>
              <a:t>tells the domain to which this record applies</a:t>
            </a:r>
            <a:r>
              <a:rPr lang="en-US" i="1"/>
              <a:t>.</a:t>
            </a:r>
          </a:p>
          <a:p>
            <a:pPr algn="just"/>
            <a:endParaRPr lang="en-US" b="1" i="1">
              <a:solidFill>
                <a:srgbClr val="FF0000"/>
              </a:solidFill>
            </a:endParaRPr>
          </a:p>
          <a:p>
            <a:pPr algn="just"/>
            <a:r>
              <a:rPr lang="en-US"/>
              <a:t>The </a:t>
            </a:r>
            <a:r>
              <a:rPr lang="en-US" i="1">
                <a:solidFill>
                  <a:srgbClr val="FF0000"/>
                </a:solidFill>
              </a:rPr>
              <a:t>Time_to_live </a:t>
            </a:r>
            <a:r>
              <a:rPr lang="en-US"/>
              <a:t>field gives an indication of how stable the record is.</a:t>
            </a:r>
          </a:p>
          <a:p>
            <a:pPr algn="just"/>
            <a:endParaRPr lang="en-US" b="1">
              <a:solidFill>
                <a:srgbClr val="FF0000"/>
              </a:solidFill>
            </a:endParaRPr>
          </a:p>
          <a:p>
            <a:pPr algn="just"/>
            <a:r>
              <a:rPr lang="en-US"/>
              <a:t>The third field of every resource record is the </a:t>
            </a:r>
            <a:r>
              <a:rPr lang="en-US" i="1">
                <a:solidFill>
                  <a:srgbClr val="FF0000"/>
                </a:solidFill>
              </a:rPr>
              <a:t>Class</a:t>
            </a:r>
            <a:r>
              <a:rPr lang="en-US" i="1"/>
              <a:t>. </a:t>
            </a:r>
            <a:r>
              <a:rPr lang="en-US"/>
              <a:t>For Internet information, it is always </a:t>
            </a:r>
            <a:r>
              <a:rPr lang="en-US" i="1"/>
              <a:t>IN</a:t>
            </a:r>
            <a:r>
              <a:rPr lang="en-US"/>
              <a:t>. For non-Internet information, other codes can be used, but in practice, these are rarely seen.</a:t>
            </a:r>
            <a:endParaRPr lang="en-US"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2"/>
          </p:nvPr>
        </p:nvSpPr>
        <p:spPr>
          <a:noFill/>
        </p:spPr>
        <p:txBody>
          <a:bodyPr/>
          <a:lstStyle/>
          <a:p>
            <a:fld id="{619DE323-9711-4E33-ADB7-9C76E588DEA4}" type="slidenum">
              <a:rPr lang="en-US" smtClean="0">
                <a:latin typeface="Times New Roman" charset="0"/>
              </a:rPr>
              <a:pPr/>
              <a:t>17</a:t>
            </a:fld>
            <a:endParaRPr lang="en-US">
              <a:latin typeface="Times New Roman" charset="0"/>
            </a:endParaRPr>
          </a:p>
        </p:txBody>
      </p:sp>
      <p:pic>
        <p:nvPicPr>
          <p:cNvPr id="20483" name="Picture 3"/>
          <p:cNvPicPr>
            <a:picLocks noChangeAspect="1" noChangeArrowheads="1"/>
          </p:cNvPicPr>
          <p:nvPr/>
        </p:nvPicPr>
        <p:blipFill>
          <a:blip r:embed="rId2"/>
          <a:srcRect/>
          <a:stretch>
            <a:fillRect/>
          </a:stretch>
        </p:blipFill>
        <p:spPr bwMode="auto">
          <a:xfrm>
            <a:off x="762000" y="2133600"/>
            <a:ext cx="7632700" cy="3276600"/>
          </a:xfrm>
          <a:prstGeom prst="rect">
            <a:avLst/>
          </a:prstGeom>
          <a:noFill/>
          <a:ln w="9525">
            <a:noFill/>
            <a:miter lim="800000"/>
            <a:headEnd/>
            <a:tailEnd/>
          </a:ln>
        </p:spPr>
      </p:pic>
      <p:sp>
        <p:nvSpPr>
          <p:cNvPr id="20484" name="TextBox 4"/>
          <p:cNvSpPr txBox="1">
            <a:spLocks noChangeArrowheads="1"/>
          </p:cNvSpPr>
          <p:nvPr/>
        </p:nvSpPr>
        <p:spPr bwMode="auto">
          <a:xfrm>
            <a:off x="381000" y="533400"/>
            <a:ext cx="8534400" cy="830263"/>
          </a:xfrm>
          <a:prstGeom prst="rect">
            <a:avLst/>
          </a:prstGeom>
          <a:noFill/>
          <a:ln w="9525">
            <a:noFill/>
            <a:miter lim="800000"/>
            <a:headEnd/>
            <a:tailEnd/>
          </a:ln>
        </p:spPr>
        <p:txBody>
          <a:bodyPr>
            <a:spAutoFit/>
          </a:bodyPr>
          <a:lstStyle/>
          <a:p>
            <a:r>
              <a:rPr lang="en-US"/>
              <a:t>The </a:t>
            </a:r>
            <a:r>
              <a:rPr lang="en-US" i="1">
                <a:solidFill>
                  <a:srgbClr val="FF0000"/>
                </a:solidFill>
              </a:rPr>
              <a:t>Type </a:t>
            </a:r>
            <a:r>
              <a:rPr lang="en-US"/>
              <a:t>field tells what kind of record this is. The most important types are listed in </a:t>
            </a:r>
            <a:r>
              <a:rPr lang="en-US" u="sng"/>
              <a:t>Table. below. </a:t>
            </a:r>
          </a:p>
        </p:txBody>
      </p:sp>
      <p:sp>
        <p:nvSpPr>
          <p:cNvPr id="20485" name="Rectangle 5"/>
          <p:cNvSpPr>
            <a:spLocks noChangeArrowheads="1"/>
          </p:cNvSpPr>
          <p:nvPr/>
        </p:nvSpPr>
        <p:spPr bwMode="auto">
          <a:xfrm>
            <a:off x="990600" y="1524000"/>
            <a:ext cx="6553200" cy="457200"/>
          </a:xfrm>
          <a:prstGeom prst="rect">
            <a:avLst/>
          </a:prstGeom>
          <a:noFill/>
          <a:ln w="9525">
            <a:noFill/>
            <a:miter lim="800000"/>
            <a:headEnd/>
            <a:tailEnd/>
          </a:ln>
        </p:spPr>
        <p:txBody>
          <a:bodyPr>
            <a:spAutoFit/>
          </a:bodyPr>
          <a:lstStyle/>
          <a:p>
            <a:r>
              <a:rPr lang="en-US"/>
              <a:t> The principal DNS resource record types for IPv4.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5"/>
          <p:cNvSpPr txBox="1">
            <a:spLocks noChangeArrowheads="1"/>
          </p:cNvSpPr>
          <p:nvPr/>
        </p:nvSpPr>
        <p:spPr bwMode="auto">
          <a:xfrm>
            <a:off x="228600" y="228600"/>
            <a:ext cx="6400800" cy="1016000"/>
          </a:xfrm>
          <a:prstGeom prst="rect">
            <a:avLst/>
          </a:prstGeom>
          <a:solidFill>
            <a:srgbClr val="FFFF00"/>
          </a:solidFill>
          <a:ln w="9525">
            <a:noFill/>
            <a:miter lim="800000"/>
            <a:headEnd/>
            <a:tailEnd/>
          </a:ln>
        </p:spPr>
        <p:txBody>
          <a:bodyPr>
            <a:spAutoFit/>
          </a:bodyPr>
          <a:lstStyle/>
          <a:p>
            <a:pPr>
              <a:spcBef>
                <a:spcPct val="50000"/>
              </a:spcBef>
            </a:pPr>
            <a:r>
              <a:rPr lang="en-US" b="1" dirty="0">
                <a:solidFill>
                  <a:schemeClr val="accent2"/>
                </a:solidFill>
              </a:rPr>
              <a:t>Example-3 </a:t>
            </a:r>
            <a:r>
              <a:rPr lang="en-US" b="1" dirty="0">
                <a:solidFill>
                  <a:srgbClr val="FF0000"/>
                </a:solidFill>
              </a:rPr>
              <a:t>What do you mean by record:</a:t>
            </a:r>
          </a:p>
          <a:p>
            <a:pPr>
              <a:spcBef>
                <a:spcPct val="50000"/>
              </a:spcBef>
            </a:pPr>
            <a:r>
              <a:rPr lang="en-US" i="1" dirty="0">
                <a:solidFill>
                  <a:srgbClr val="FF0000"/>
                </a:solidFill>
              </a:rPr>
              <a:t>ait.ac.th     86400   IN    MX     kuddus.ait.ac.th</a:t>
            </a:r>
            <a:endParaRPr lang="en-US" b="1" dirty="0">
              <a:solidFill>
                <a:srgbClr val="FF0000"/>
              </a:solidFill>
            </a:endParaRPr>
          </a:p>
        </p:txBody>
      </p:sp>
      <p:sp>
        <p:nvSpPr>
          <p:cNvPr id="21507" name="TextBox 3"/>
          <p:cNvSpPr txBox="1">
            <a:spLocks noChangeArrowheads="1"/>
          </p:cNvSpPr>
          <p:nvPr/>
        </p:nvSpPr>
        <p:spPr bwMode="auto">
          <a:xfrm>
            <a:off x="152400" y="1600200"/>
            <a:ext cx="8458200" cy="4894263"/>
          </a:xfrm>
          <a:prstGeom prst="rect">
            <a:avLst/>
          </a:prstGeom>
          <a:solidFill>
            <a:srgbClr val="CCECFF"/>
          </a:solidFill>
          <a:ln w="9525">
            <a:noFill/>
            <a:miter lim="800000"/>
            <a:headEnd/>
            <a:tailEnd/>
          </a:ln>
        </p:spPr>
        <p:txBody>
          <a:bodyPr>
            <a:spAutoFit/>
          </a:bodyPr>
          <a:lstStyle/>
          <a:p>
            <a:pPr algn="just"/>
            <a:r>
              <a:rPr lang="en-US" i="1" dirty="0"/>
              <a:t>MX </a:t>
            </a:r>
            <a:r>
              <a:rPr lang="en-US" dirty="0"/>
              <a:t>record specifies the name of the host prepared to accept e-mail for the specified domain. It is used because not every machine is prepared to accept e-mail. If someone wants to send e-mail to, for example, </a:t>
            </a:r>
            <a:r>
              <a:rPr lang="en-US" i="1" dirty="0"/>
              <a:t>bill@ait.ac.th</a:t>
            </a:r>
            <a:r>
              <a:rPr lang="en-US" dirty="0"/>
              <a:t>, the sending host needs to find a mail server at </a:t>
            </a:r>
            <a:r>
              <a:rPr lang="en-US" i="1" dirty="0"/>
              <a:t>ait.ac.th </a:t>
            </a:r>
            <a:r>
              <a:rPr lang="en-US" dirty="0"/>
              <a:t>that is willing to accept e-mail. The </a:t>
            </a:r>
            <a:r>
              <a:rPr lang="en-US" i="1" dirty="0"/>
              <a:t>MX </a:t>
            </a:r>
            <a:r>
              <a:rPr lang="en-US" dirty="0"/>
              <a:t>record can provide this information.</a:t>
            </a:r>
          </a:p>
          <a:p>
            <a:pPr algn="just"/>
            <a:endParaRPr lang="en-US" dirty="0"/>
          </a:p>
          <a:p>
            <a:pPr algn="just"/>
            <a:endParaRPr lang="en-US" dirty="0"/>
          </a:p>
          <a:p>
            <a:pPr algn="just"/>
            <a:r>
              <a:rPr lang="en-US" i="1" dirty="0">
                <a:solidFill>
                  <a:schemeClr val="accent2"/>
                </a:solidFill>
              </a:rPr>
              <a:t>ait.ac.th     86400   IN    MX     kuddus.ait.ac.th</a:t>
            </a:r>
          </a:p>
          <a:p>
            <a:pPr algn="just"/>
            <a:endParaRPr lang="en-US" i="1" dirty="0"/>
          </a:p>
          <a:p>
            <a:pPr algn="just"/>
            <a:endParaRPr lang="en-US" i="1" dirty="0"/>
          </a:p>
          <a:p>
            <a:pPr algn="just"/>
            <a:r>
              <a:rPr lang="en-US" i="1" dirty="0"/>
              <a:t>T</a:t>
            </a:r>
            <a:r>
              <a:rPr lang="en-US" dirty="0"/>
              <a:t>he mail </a:t>
            </a:r>
            <a:r>
              <a:rPr lang="en-US" i="1" dirty="0">
                <a:solidFill>
                  <a:srgbClr val="FF0000"/>
                </a:solidFill>
              </a:rPr>
              <a:t>bill@ait.ac.th</a:t>
            </a:r>
            <a:r>
              <a:rPr lang="en-US" dirty="0"/>
              <a:t> will be accepted by the machine with DNS of   </a:t>
            </a:r>
            <a:r>
              <a:rPr lang="en-US" i="1" dirty="0">
                <a:solidFill>
                  <a:srgbClr val="FF0000"/>
                </a:solidFill>
              </a:rPr>
              <a:t>kuddus.ait.ac.th</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6"/>
          <p:cNvSpPr txBox="1">
            <a:spLocks noChangeArrowheads="1"/>
          </p:cNvSpPr>
          <p:nvPr/>
        </p:nvSpPr>
        <p:spPr bwMode="auto">
          <a:xfrm>
            <a:off x="457200" y="304800"/>
            <a:ext cx="1600200" cy="457200"/>
          </a:xfrm>
          <a:prstGeom prst="rect">
            <a:avLst/>
          </a:prstGeom>
          <a:solidFill>
            <a:srgbClr val="FFFF00"/>
          </a:solidFill>
          <a:ln w="9525">
            <a:noFill/>
            <a:miter lim="800000"/>
            <a:headEnd/>
            <a:tailEnd/>
          </a:ln>
        </p:spPr>
        <p:txBody>
          <a:bodyPr>
            <a:spAutoFit/>
          </a:bodyPr>
          <a:lstStyle/>
          <a:p>
            <a:pPr>
              <a:spcBef>
                <a:spcPct val="50000"/>
              </a:spcBef>
            </a:pPr>
            <a:r>
              <a:rPr lang="en-US" b="1">
                <a:solidFill>
                  <a:schemeClr val="accent2"/>
                </a:solidFill>
              </a:rPr>
              <a:t>Example-4</a:t>
            </a:r>
          </a:p>
        </p:txBody>
      </p:sp>
      <p:sp>
        <p:nvSpPr>
          <p:cNvPr id="22531" name="TextBox 4"/>
          <p:cNvSpPr txBox="1">
            <a:spLocks noChangeArrowheads="1"/>
          </p:cNvSpPr>
          <p:nvPr/>
        </p:nvSpPr>
        <p:spPr bwMode="auto">
          <a:xfrm>
            <a:off x="381000" y="1143000"/>
            <a:ext cx="8382000" cy="3786188"/>
          </a:xfrm>
          <a:prstGeom prst="rect">
            <a:avLst/>
          </a:prstGeom>
          <a:noFill/>
          <a:ln w="9525">
            <a:noFill/>
            <a:miter lim="800000"/>
            <a:headEnd/>
            <a:tailEnd/>
          </a:ln>
        </p:spPr>
        <p:txBody>
          <a:bodyPr>
            <a:spAutoFit/>
          </a:bodyPr>
          <a:lstStyle/>
          <a:p>
            <a:pPr marL="0" lvl="4" algn="just"/>
            <a:r>
              <a:rPr lang="en-US" i="1"/>
              <a:t>CNAME </a:t>
            </a:r>
            <a:r>
              <a:rPr lang="en-US"/>
              <a:t>records allow aliases to be created. For example, a person familiar with Internet naming in general and wanting to send a message to someone whose login name is </a:t>
            </a:r>
            <a:r>
              <a:rPr lang="en-US" i="1"/>
              <a:t>paul </a:t>
            </a:r>
            <a:r>
              <a:rPr lang="en-US"/>
              <a:t>in the computer science department at M.I.T. might guess that </a:t>
            </a:r>
            <a:r>
              <a:rPr lang="en-US" i="1"/>
              <a:t>paul@cs.mit.edu </a:t>
            </a:r>
            <a:r>
              <a:rPr lang="en-US"/>
              <a:t>will work. Actually, this address will not work, because the domain for M.I.T.'s computer science department is </a:t>
            </a:r>
            <a:r>
              <a:rPr lang="en-US" i="1"/>
              <a:t>lcs.mit.edu</a:t>
            </a:r>
            <a:r>
              <a:rPr lang="en-US"/>
              <a:t>. However, as a service to people who do not know this, M.I.T. could create a </a:t>
            </a:r>
            <a:r>
              <a:rPr lang="en-US" i="1"/>
              <a:t>CNAME </a:t>
            </a:r>
            <a:r>
              <a:rPr lang="en-US"/>
              <a:t>entry to point people and programs in the right direction. An entry like this one might do the job: </a:t>
            </a:r>
          </a:p>
          <a:p>
            <a:pPr algn="just"/>
            <a:endParaRPr lang="en-US"/>
          </a:p>
        </p:txBody>
      </p:sp>
      <p:sp>
        <p:nvSpPr>
          <p:cNvPr id="22532" name="TextBox 5"/>
          <p:cNvSpPr txBox="1">
            <a:spLocks noChangeArrowheads="1"/>
          </p:cNvSpPr>
          <p:nvPr/>
        </p:nvSpPr>
        <p:spPr bwMode="auto">
          <a:xfrm>
            <a:off x="1219200" y="4800600"/>
            <a:ext cx="6400800" cy="461963"/>
          </a:xfrm>
          <a:prstGeom prst="rect">
            <a:avLst/>
          </a:prstGeom>
          <a:solidFill>
            <a:srgbClr val="CCECFF"/>
          </a:solidFill>
          <a:ln w="9525">
            <a:noFill/>
            <a:miter lim="800000"/>
            <a:headEnd/>
            <a:tailEnd/>
          </a:ln>
        </p:spPr>
        <p:txBody>
          <a:bodyPr>
            <a:spAutoFit/>
          </a:bodyPr>
          <a:lstStyle/>
          <a:p>
            <a:pPr marL="0" lvl="2"/>
            <a:r>
              <a:rPr lang="en-US" i="1">
                <a:solidFill>
                  <a:srgbClr val="FF0000"/>
                </a:solidFill>
              </a:rPr>
              <a:t>cs.mit.edu    86400    IN    CNAME    lcs.mit.edu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p>
            <a:fld id="{3F2F018E-ED35-4311-8C26-A4A052C4738A}" type="slidenum">
              <a:rPr lang="en-US" smtClean="0">
                <a:latin typeface="Times New Roman" charset="0"/>
              </a:rPr>
              <a:pPr/>
              <a:t>2</a:t>
            </a:fld>
            <a:endParaRPr lang="en-US">
              <a:latin typeface="Times New Roman" charset="0"/>
            </a:endParaRPr>
          </a:p>
        </p:txBody>
      </p:sp>
      <p:sp>
        <p:nvSpPr>
          <p:cNvPr id="6147" name="TextBox 4"/>
          <p:cNvSpPr txBox="1">
            <a:spLocks noChangeArrowheads="1"/>
          </p:cNvSpPr>
          <p:nvPr/>
        </p:nvSpPr>
        <p:spPr bwMode="auto">
          <a:xfrm>
            <a:off x="228600" y="990600"/>
            <a:ext cx="8686800" cy="5632450"/>
          </a:xfrm>
          <a:prstGeom prst="rect">
            <a:avLst/>
          </a:prstGeom>
          <a:solidFill>
            <a:srgbClr val="CCECFF"/>
          </a:solidFill>
          <a:ln w="9525">
            <a:noFill/>
            <a:miter lim="800000"/>
            <a:headEnd/>
            <a:tailEnd/>
          </a:ln>
        </p:spPr>
        <p:txBody>
          <a:bodyPr>
            <a:spAutoFit/>
          </a:bodyPr>
          <a:lstStyle/>
          <a:p>
            <a:pPr algn="just">
              <a:buFont typeface="Wingdings" pitchFamily="2" charset="2"/>
              <a:buChar char="ü"/>
            </a:pPr>
            <a:r>
              <a:rPr lang="en-US" dirty="0"/>
              <a:t>The </a:t>
            </a:r>
            <a:r>
              <a:rPr lang="en-US" dirty="0">
                <a:solidFill>
                  <a:srgbClr val="FF0000"/>
                </a:solidFill>
              </a:rPr>
              <a:t>application layer </a:t>
            </a:r>
            <a:r>
              <a:rPr lang="en-US" dirty="0"/>
              <a:t>is responsible for providing services to the user. We are familiar with several network applications : Web, e-mail, DNS, remote file access and transfer etc.</a:t>
            </a:r>
          </a:p>
          <a:p>
            <a:pPr algn="just"/>
            <a:endParaRPr lang="en-US" dirty="0"/>
          </a:p>
          <a:p>
            <a:pPr algn="just">
              <a:buFont typeface="Wingdings" pitchFamily="2" charset="2"/>
              <a:buChar char="ü"/>
            </a:pPr>
            <a:r>
              <a:rPr lang="en-US" dirty="0"/>
              <a:t>The application layer is where network applications and their application-layer protocols reside.</a:t>
            </a:r>
          </a:p>
          <a:p>
            <a:pPr algn="just"/>
            <a:endParaRPr lang="en-US" dirty="0"/>
          </a:p>
          <a:p>
            <a:pPr algn="just"/>
            <a:endParaRPr lang="en-US" dirty="0"/>
          </a:p>
          <a:p>
            <a:pPr algn="just">
              <a:buFont typeface="Wingdings" pitchFamily="2" charset="2"/>
              <a:buChar char="ü"/>
            </a:pPr>
            <a:r>
              <a:rPr lang="en-US" dirty="0"/>
              <a:t>To understand the difference between an </a:t>
            </a:r>
            <a:r>
              <a:rPr lang="en-US" dirty="0">
                <a:solidFill>
                  <a:schemeClr val="accent2"/>
                </a:solidFill>
              </a:rPr>
              <a:t>application layer protocol </a:t>
            </a:r>
            <a:r>
              <a:rPr lang="en-US" dirty="0"/>
              <a:t>and an </a:t>
            </a:r>
            <a:r>
              <a:rPr lang="en-US" dirty="0">
                <a:solidFill>
                  <a:schemeClr val="accent2"/>
                </a:solidFill>
              </a:rPr>
              <a:t>application</a:t>
            </a:r>
            <a:r>
              <a:rPr lang="en-US" dirty="0"/>
              <a:t>, think of all the different World Wide Web browsers that are available (Firefox, Safari, Internet Explorer etc.). The reason that you can use any one of these application programs to access a particular site on the Web is because they all conform to the same application layer protocol: HTTP (Hyper Text Transport Protocol).</a:t>
            </a:r>
          </a:p>
        </p:txBody>
      </p:sp>
      <p:sp>
        <p:nvSpPr>
          <p:cNvPr id="6148" name="TextBox 5"/>
          <p:cNvSpPr txBox="1">
            <a:spLocks noChangeArrowheads="1"/>
          </p:cNvSpPr>
          <p:nvPr/>
        </p:nvSpPr>
        <p:spPr bwMode="auto">
          <a:xfrm>
            <a:off x="2590800" y="0"/>
            <a:ext cx="3810000" cy="646113"/>
          </a:xfrm>
          <a:prstGeom prst="rect">
            <a:avLst/>
          </a:prstGeom>
          <a:solidFill>
            <a:srgbClr val="FFFF00"/>
          </a:solidFill>
          <a:ln w="9525">
            <a:noFill/>
            <a:miter lim="800000"/>
            <a:headEnd/>
            <a:tailEnd/>
          </a:ln>
        </p:spPr>
        <p:txBody>
          <a:bodyPr>
            <a:spAutoFit/>
          </a:bodyPr>
          <a:lstStyle/>
          <a:p>
            <a:r>
              <a:rPr lang="en-US" sz="3600" b="1">
                <a:solidFill>
                  <a:srgbClr val="FF0000"/>
                </a:solidFill>
              </a:rPr>
              <a:t>Application layer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CA11F65D-A246-4BA2-8070-16D041901CB5}" type="slidenum">
              <a:rPr lang="en-US" smtClean="0">
                <a:latin typeface="Times New Roman" charset="0"/>
              </a:rPr>
              <a:pPr/>
              <a:t>20</a:t>
            </a:fld>
            <a:endParaRPr lang="en-US">
              <a:latin typeface="Times New Roman" charset="0"/>
            </a:endParaRPr>
          </a:p>
        </p:txBody>
      </p:sp>
      <p:pic>
        <p:nvPicPr>
          <p:cNvPr id="23555" name="Picture 2"/>
          <p:cNvPicPr>
            <a:picLocks noChangeAspect="1" noChangeArrowheads="1"/>
          </p:cNvPicPr>
          <p:nvPr/>
        </p:nvPicPr>
        <p:blipFill>
          <a:blip r:embed="rId2"/>
          <a:srcRect/>
          <a:stretch>
            <a:fillRect/>
          </a:stretch>
        </p:blipFill>
        <p:spPr bwMode="auto">
          <a:xfrm>
            <a:off x="0" y="0"/>
            <a:ext cx="6858000" cy="5618163"/>
          </a:xfrm>
          <a:prstGeom prst="rect">
            <a:avLst/>
          </a:prstGeom>
          <a:noFill/>
          <a:ln w="9525">
            <a:noFill/>
            <a:miter lim="800000"/>
            <a:headEnd/>
            <a:tailEnd/>
          </a:ln>
        </p:spPr>
      </p:pic>
      <p:sp>
        <p:nvSpPr>
          <p:cNvPr id="23556" name="Rectangle 4"/>
          <p:cNvSpPr>
            <a:spLocks noChangeArrowheads="1"/>
          </p:cNvSpPr>
          <p:nvPr/>
        </p:nvSpPr>
        <p:spPr bwMode="auto">
          <a:xfrm>
            <a:off x="609600" y="6096000"/>
            <a:ext cx="6553200" cy="461963"/>
          </a:xfrm>
          <a:prstGeom prst="rect">
            <a:avLst/>
          </a:prstGeom>
          <a:noFill/>
          <a:ln w="9525">
            <a:noFill/>
            <a:miter lim="800000"/>
            <a:headEnd/>
            <a:tailEnd/>
          </a:ln>
        </p:spPr>
        <p:txBody>
          <a:bodyPr>
            <a:spAutoFit/>
          </a:bodyPr>
          <a:lstStyle/>
          <a:p>
            <a:r>
              <a:rPr lang="en-US" b="1" i="1"/>
              <a:t>A portion of a possible DNS database for cs.vu.nl </a:t>
            </a:r>
            <a:endParaRPr lang="en-US"/>
          </a:p>
        </p:txBody>
      </p:sp>
      <p:sp>
        <p:nvSpPr>
          <p:cNvPr id="23557" name="Text Box 7"/>
          <p:cNvSpPr txBox="1">
            <a:spLocks noChangeArrowheads="1"/>
          </p:cNvSpPr>
          <p:nvPr/>
        </p:nvSpPr>
        <p:spPr bwMode="auto">
          <a:xfrm>
            <a:off x="0" y="5791200"/>
            <a:ext cx="6248400" cy="336550"/>
          </a:xfrm>
          <a:prstGeom prst="rect">
            <a:avLst/>
          </a:prstGeom>
          <a:solidFill>
            <a:srgbClr val="FFFF00"/>
          </a:solidFill>
          <a:ln w="9525">
            <a:noFill/>
            <a:miter lim="800000"/>
            <a:headEnd/>
            <a:tailEnd/>
          </a:ln>
        </p:spPr>
        <p:txBody>
          <a:bodyPr>
            <a:spAutoFit/>
          </a:bodyPr>
          <a:lstStyle/>
          <a:p>
            <a:pPr>
              <a:spcBef>
                <a:spcPct val="50000"/>
              </a:spcBef>
            </a:pPr>
            <a:r>
              <a:rPr lang="en-US" sz="1600" b="1">
                <a:solidFill>
                  <a:srgbClr val="0000FF"/>
                </a:solidFill>
              </a:rPr>
              <a:t>Domain_name        Time_to_live        Class         Type           Value</a:t>
            </a:r>
          </a:p>
        </p:txBody>
      </p:sp>
      <p:pic>
        <p:nvPicPr>
          <p:cNvPr id="23558" name="Picture 3"/>
          <p:cNvPicPr>
            <a:picLocks noChangeAspect="1" noChangeArrowheads="1"/>
          </p:cNvPicPr>
          <p:nvPr/>
        </p:nvPicPr>
        <p:blipFill>
          <a:blip r:embed="rId3"/>
          <a:srcRect/>
          <a:stretch>
            <a:fillRect/>
          </a:stretch>
        </p:blipFill>
        <p:spPr bwMode="auto">
          <a:xfrm>
            <a:off x="5181600" y="3048000"/>
            <a:ext cx="3962400" cy="1701800"/>
          </a:xfrm>
          <a:prstGeom prst="rect">
            <a:avLst/>
          </a:prstGeom>
          <a:solidFill>
            <a:schemeClr val="accent1"/>
          </a:solidFill>
          <a:ln w="9525">
            <a:noFill/>
            <a:miter lim="800000"/>
            <a:headEnd/>
            <a:tailEnd/>
          </a:ln>
        </p:spPr>
      </p:pic>
      <p:sp>
        <p:nvSpPr>
          <p:cNvPr id="23559" name="Line 9"/>
          <p:cNvSpPr>
            <a:spLocks noChangeShapeType="1"/>
          </p:cNvSpPr>
          <p:nvPr/>
        </p:nvSpPr>
        <p:spPr bwMode="auto">
          <a:xfrm flipH="1" flipV="1">
            <a:off x="2590800" y="1828800"/>
            <a:ext cx="2895600" cy="1676400"/>
          </a:xfrm>
          <a:prstGeom prst="line">
            <a:avLst/>
          </a:prstGeom>
          <a:noFill/>
          <a:ln w="9525">
            <a:solidFill>
              <a:srgbClr val="FF0000"/>
            </a:solidFill>
            <a:round/>
            <a:headEnd/>
            <a:tailEnd type="triangle" w="med" len="med"/>
          </a:ln>
        </p:spPr>
        <p:txBody>
          <a:bodyPr/>
          <a:lstStyle/>
          <a:p>
            <a:endParaRPr lang="en-US"/>
          </a:p>
        </p:txBody>
      </p:sp>
      <p:sp>
        <p:nvSpPr>
          <p:cNvPr id="23560" name="Line 10"/>
          <p:cNvSpPr>
            <a:spLocks noChangeShapeType="1"/>
          </p:cNvSpPr>
          <p:nvPr/>
        </p:nvSpPr>
        <p:spPr bwMode="auto">
          <a:xfrm flipH="1" flipV="1">
            <a:off x="2667000" y="2057400"/>
            <a:ext cx="2819400" cy="1447800"/>
          </a:xfrm>
          <a:prstGeom prst="line">
            <a:avLst/>
          </a:prstGeom>
          <a:noFill/>
          <a:ln w="9525">
            <a:solidFill>
              <a:srgbClr val="FF0000"/>
            </a:solidFill>
            <a:round/>
            <a:headEnd/>
            <a:tailEnd type="triangle" w="med" len="med"/>
          </a:ln>
        </p:spPr>
        <p:txBody>
          <a:bodyPr/>
          <a:lstStyle/>
          <a:p>
            <a:endParaRPr lang="en-US"/>
          </a:p>
        </p:txBody>
      </p:sp>
      <p:sp>
        <p:nvSpPr>
          <p:cNvPr id="23561" name="Line 11"/>
          <p:cNvSpPr>
            <a:spLocks noChangeShapeType="1"/>
          </p:cNvSpPr>
          <p:nvPr/>
        </p:nvSpPr>
        <p:spPr bwMode="auto">
          <a:xfrm flipH="1" flipV="1">
            <a:off x="2743200" y="2286000"/>
            <a:ext cx="2590800" cy="1447800"/>
          </a:xfrm>
          <a:prstGeom prst="line">
            <a:avLst/>
          </a:prstGeom>
          <a:noFill/>
          <a:ln w="9525">
            <a:solidFill>
              <a:srgbClr val="0000FF"/>
            </a:solidFill>
            <a:round/>
            <a:headEnd/>
            <a:tailEnd type="triangle" w="med" len="med"/>
          </a:ln>
        </p:spPr>
        <p:txBody>
          <a:bodyPr/>
          <a:lstStyle/>
          <a:p>
            <a:endParaRPr lang="en-US"/>
          </a:p>
        </p:txBody>
      </p:sp>
      <p:sp>
        <p:nvSpPr>
          <p:cNvPr id="23562" name="Line 12"/>
          <p:cNvSpPr>
            <a:spLocks noChangeShapeType="1"/>
          </p:cNvSpPr>
          <p:nvPr/>
        </p:nvSpPr>
        <p:spPr bwMode="auto">
          <a:xfrm flipH="1" flipV="1">
            <a:off x="2667000" y="990600"/>
            <a:ext cx="2667000" cy="2743200"/>
          </a:xfrm>
          <a:prstGeom prst="line">
            <a:avLst/>
          </a:prstGeom>
          <a:noFill/>
          <a:ln w="9525">
            <a:solidFill>
              <a:srgbClr val="0000FF"/>
            </a:solidFill>
            <a:round/>
            <a:headEnd/>
            <a:tailEnd type="triangle" w="med" len="med"/>
          </a:ln>
        </p:spPr>
        <p:txBody>
          <a:bodyPr/>
          <a:lstStyle/>
          <a:p>
            <a:endParaRPr lang="en-US"/>
          </a:p>
        </p:txBody>
      </p:sp>
      <p:sp>
        <p:nvSpPr>
          <p:cNvPr id="23563" name="Line 13"/>
          <p:cNvSpPr>
            <a:spLocks noChangeShapeType="1"/>
          </p:cNvSpPr>
          <p:nvPr/>
        </p:nvSpPr>
        <p:spPr bwMode="auto">
          <a:xfrm flipH="1" flipV="1">
            <a:off x="457200" y="3200400"/>
            <a:ext cx="304800" cy="2743200"/>
          </a:xfrm>
          <a:prstGeom prst="line">
            <a:avLst/>
          </a:prstGeom>
          <a:noFill/>
          <a:ln w="9525">
            <a:solidFill>
              <a:srgbClr val="FF0000"/>
            </a:solidFill>
            <a:round/>
            <a:headEnd/>
            <a:tailEnd type="triangle" w="med" len="med"/>
          </a:ln>
        </p:spPr>
        <p:txBody>
          <a:bodyPr/>
          <a:lstStyle/>
          <a:p>
            <a:endParaRPr lang="en-US"/>
          </a:p>
        </p:txBody>
      </p:sp>
      <p:sp>
        <p:nvSpPr>
          <p:cNvPr id="23564" name="Line 14"/>
          <p:cNvSpPr>
            <a:spLocks noChangeShapeType="1"/>
          </p:cNvSpPr>
          <p:nvPr/>
        </p:nvSpPr>
        <p:spPr bwMode="auto">
          <a:xfrm flipH="1" flipV="1">
            <a:off x="1524000" y="3200400"/>
            <a:ext cx="533400" cy="2667000"/>
          </a:xfrm>
          <a:prstGeom prst="line">
            <a:avLst/>
          </a:prstGeom>
          <a:noFill/>
          <a:ln w="9525">
            <a:solidFill>
              <a:srgbClr val="FF0000"/>
            </a:solidFill>
            <a:round/>
            <a:headEnd/>
            <a:tailEnd type="triangle" w="med" len="med"/>
          </a:ln>
        </p:spPr>
        <p:txBody>
          <a:bodyPr/>
          <a:lstStyle/>
          <a:p>
            <a:endParaRPr lang="en-US"/>
          </a:p>
        </p:txBody>
      </p:sp>
      <p:sp>
        <p:nvSpPr>
          <p:cNvPr id="23565" name="Line 15"/>
          <p:cNvSpPr>
            <a:spLocks noChangeShapeType="1"/>
          </p:cNvSpPr>
          <p:nvPr/>
        </p:nvSpPr>
        <p:spPr bwMode="auto">
          <a:xfrm flipH="1" flipV="1">
            <a:off x="2209800" y="3200400"/>
            <a:ext cx="1295400" cy="2743200"/>
          </a:xfrm>
          <a:prstGeom prst="line">
            <a:avLst/>
          </a:prstGeom>
          <a:noFill/>
          <a:ln w="9525">
            <a:solidFill>
              <a:srgbClr val="FF0000"/>
            </a:solidFill>
            <a:round/>
            <a:headEnd/>
            <a:tailEnd type="triangle" w="med" len="med"/>
          </a:ln>
        </p:spPr>
        <p:txBody>
          <a:bodyPr/>
          <a:lstStyle/>
          <a:p>
            <a:endParaRPr lang="en-US"/>
          </a:p>
        </p:txBody>
      </p:sp>
      <p:sp>
        <p:nvSpPr>
          <p:cNvPr id="23566" name="Line 16"/>
          <p:cNvSpPr>
            <a:spLocks noChangeShapeType="1"/>
          </p:cNvSpPr>
          <p:nvPr/>
        </p:nvSpPr>
        <p:spPr bwMode="auto">
          <a:xfrm flipH="1" flipV="1">
            <a:off x="2819400" y="3200400"/>
            <a:ext cx="1600200" cy="2667000"/>
          </a:xfrm>
          <a:prstGeom prst="line">
            <a:avLst/>
          </a:prstGeom>
          <a:noFill/>
          <a:ln w="9525">
            <a:solidFill>
              <a:srgbClr val="FF0000"/>
            </a:solidFill>
            <a:round/>
            <a:headEnd/>
            <a:tailEnd type="triangle" w="med" len="med"/>
          </a:ln>
        </p:spPr>
        <p:txBody>
          <a:bodyPr/>
          <a:lstStyle/>
          <a:p>
            <a:endParaRPr lang="en-US"/>
          </a:p>
        </p:txBody>
      </p:sp>
      <p:sp>
        <p:nvSpPr>
          <p:cNvPr id="23567" name="Line 17"/>
          <p:cNvSpPr>
            <a:spLocks noChangeShapeType="1"/>
          </p:cNvSpPr>
          <p:nvPr/>
        </p:nvSpPr>
        <p:spPr bwMode="auto">
          <a:xfrm flipH="1" flipV="1">
            <a:off x="3810000" y="3200400"/>
            <a:ext cx="1676400" cy="266700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2"/>
          </p:nvPr>
        </p:nvSpPr>
        <p:spPr>
          <a:noFill/>
        </p:spPr>
        <p:txBody>
          <a:bodyPr/>
          <a:lstStyle/>
          <a:p>
            <a:fld id="{023E733E-7147-4F5C-8D51-3A4D7A4B9AFE}" type="slidenum">
              <a:rPr lang="en-US" smtClean="0">
                <a:latin typeface="Times New Roman" charset="0"/>
              </a:rPr>
              <a:pPr/>
              <a:t>21</a:t>
            </a:fld>
            <a:endParaRPr lang="en-US">
              <a:latin typeface="Times New Roman" charset="0"/>
            </a:endParaRPr>
          </a:p>
        </p:txBody>
      </p:sp>
      <p:pic>
        <p:nvPicPr>
          <p:cNvPr id="24579" name="Picture 2"/>
          <p:cNvPicPr>
            <a:picLocks noChangeAspect="1" noChangeArrowheads="1"/>
          </p:cNvPicPr>
          <p:nvPr/>
        </p:nvPicPr>
        <p:blipFill>
          <a:blip r:embed="rId2"/>
          <a:srcRect/>
          <a:stretch>
            <a:fillRect/>
          </a:stretch>
        </p:blipFill>
        <p:spPr bwMode="auto">
          <a:xfrm>
            <a:off x="0" y="381000"/>
            <a:ext cx="8739188" cy="1752600"/>
          </a:xfrm>
          <a:prstGeom prst="rect">
            <a:avLst/>
          </a:prstGeom>
          <a:noFill/>
          <a:ln w="9525">
            <a:noFill/>
            <a:miter lim="800000"/>
            <a:headEnd/>
            <a:tailEnd/>
          </a:ln>
        </p:spPr>
      </p:pic>
      <p:sp>
        <p:nvSpPr>
          <p:cNvPr id="24580" name="TextBox 7"/>
          <p:cNvSpPr txBox="1">
            <a:spLocks noChangeArrowheads="1"/>
          </p:cNvSpPr>
          <p:nvPr/>
        </p:nvSpPr>
        <p:spPr bwMode="auto">
          <a:xfrm>
            <a:off x="4572000" y="2667000"/>
            <a:ext cx="4343400" cy="1631950"/>
          </a:xfrm>
          <a:prstGeom prst="rect">
            <a:avLst/>
          </a:prstGeom>
          <a:solidFill>
            <a:srgbClr val="CCECFF"/>
          </a:solidFill>
          <a:ln w="9525">
            <a:noFill/>
            <a:miter lim="800000"/>
            <a:headEnd/>
            <a:tailEnd/>
          </a:ln>
        </p:spPr>
        <p:txBody>
          <a:bodyPr>
            <a:spAutoFit/>
          </a:bodyPr>
          <a:lstStyle/>
          <a:p>
            <a:pPr algn="just"/>
            <a:r>
              <a:rPr lang="en-US" sz="2000"/>
              <a:t>The first noncomment line gives some basic information about the domain, which will not concern us further. The next two lines give textual information about where the domain is located. </a:t>
            </a:r>
          </a:p>
        </p:txBody>
      </p:sp>
      <p:sp>
        <p:nvSpPr>
          <p:cNvPr id="24581" name="TextBox 6"/>
          <p:cNvSpPr txBox="1">
            <a:spLocks noChangeArrowheads="1"/>
          </p:cNvSpPr>
          <p:nvPr/>
        </p:nvSpPr>
        <p:spPr bwMode="auto">
          <a:xfrm>
            <a:off x="0" y="2895600"/>
            <a:ext cx="4038600" cy="1938338"/>
          </a:xfrm>
          <a:prstGeom prst="rect">
            <a:avLst/>
          </a:prstGeom>
          <a:solidFill>
            <a:srgbClr val="FFFF00"/>
          </a:solidFill>
          <a:ln w="9525">
            <a:noFill/>
            <a:miter lim="800000"/>
            <a:headEnd/>
            <a:tailEnd/>
          </a:ln>
        </p:spPr>
        <p:txBody>
          <a:bodyPr>
            <a:spAutoFit/>
          </a:bodyPr>
          <a:lstStyle/>
          <a:p>
            <a:pPr algn="just"/>
            <a:r>
              <a:rPr lang="en-US" sz="2000"/>
              <a:t>Two entries giving the first and second places to try to deliver e-mail sent to </a:t>
            </a:r>
            <a:r>
              <a:rPr lang="en-US" sz="2000" i="1"/>
              <a:t>person@cs.vu.nl. </a:t>
            </a:r>
            <a:r>
              <a:rPr lang="en-US" sz="2000"/>
              <a:t>The zephyr (a specific machine) should be tried first. If that fails, the top should be tried as the next choice. </a:t>
            </a:r>
          </a:p>
        </p:txBody>
      </p:sp>
      <p:cxnSp>
        <p:nvCxnSpPr>
          <p:cNvPr id="7" name="Straight Arrow Connector 6"/>
          <p:cNvCxnSpPr/>
          <p:nvPr/>
        </p:nvCxnSpPr>
        <p:spPr>
          <a:xfrm rot="16200000" flipV="1">
            <a:off x="7620000" y="1600200"/>
            <a:ext cx="13716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57400" y="1676400"/>
            <a:ext cx="19812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2"/>
          </p:nvPr>
        </p:nvSpPr>
        <p:spPr>
          <a:noFill/>
        </p:spPr>
        <p:txBody>
          <a:bodyPr/>
          <a:lstStyle/>
          <a:p>
            <a:fld id="{1B6ED09D-31ED-4EEE-BA94-1B0796A765E0}" type="slidenum">
              <a:rPr lang="en-US" smtClean="0">
                <a:latin typeface="Times New Roman" charset="0"/>
              </a:rPr>
              <a:pPr/>
              <a:t>22</a:t>
            </a:fld>
            <a:endParaRPr lang="en-US">
              <a:latin typeface="Times New Roman" charset="0"/>
            </a:endParaRPr>
          </a:p>
        </p:txBody>
      </p:sp>
      <p:pic>
        <p:nvPicPr>
          <p:cNvPr id="25603" name="Picture 2"/>
          <p:cNvPicPr>
            <a:picLocks noChangeAspect="1" noChangeArrowheads="1"/>
          </p:cNvPicPr>
          <p:nvPr/>
        </p:nvPicPr>
        <p:blipFill>
          <a:blip r:embed="rId2"/>
          <a:srcRect/>
          <a:stretch>
            <a:fillRect/>
          </a:stretch>
        </p:blipFill>
        <p:spPr bwMode="auto">
          <a:xfrm>
            <a:off x="0" y="228600"/>
            <a:ext cx="7499350" cy="2819400"/>
          </a:xfrm>
          <a:prstGeom prst="rect">
            <a:avLst/>
          </a:prstGeom>
          <a:noFill/>
          <a:ln w="9525">
            <a:noFill/>
            <a:miter lim="800000"/>
            <a:headEnd/>
            <a:tailEnd/>
          </a:ln>
        </p:spPr>
      </p:pic>
      <p:sp>
        <p:nvSpPr>
          <p:cNvPr id="25604" name="TextBox 8"/>
          <p:cNvSpPr txBox="1">
            <a:spLocks noChangeArrowheads="1"/>
          </p:cNvSpPr>
          <p:nvPr/>
        </p:nvSpPr>
        <p:spPr bwMode="auto">
          <a:xfrm>
            <a:off x="3352800" y="3352800"/>
            <a:ext cx="5562600" cy="1077913"/>
          </a:xfrm>
          <a:prstGeom prst="rect">
            <a:avLst/>
          </a:prstGeom>
          <a:solidFill>
            <a:srgbClr val="FFFF00"/>
          </a:solidFill>
          <a:ln w="9525">
            <a:noFill/>
            <a:miter lim="800000"/>
            <a:headEnd/>
            <a:tailEnd/>
          </a:ln>
        </p:spPr>
        <p:txBody>
          <a:bodyPr>
            <a:spAutoFit/>
          </a:bodyPr>
          <a:lstStyle/>
          <a:p>
            <a:pPr algn="just"/>
            <a:r>
              <a:rPr lang="en-US" sz="1600"/>
              <a:t>The </a:t>
            </a:r>
            <a:r>
              <a:rPr lang="en-US" sz="1600" i="1"/>
              <a:t>flits </a:t>
            </a:r>
            <a:r>
              <a:rPr lang="en-US" sz="1600"/>
              <a:t>is a Sun workstation running UNIX and giving both of its IP addresses. Then three choices are given for handling e-mail sent to flits.cs.vu.nl. First choice is naturally the flits itself, but if it is down, the zephyr and top are the second and third choices..</a:t>
            </a:r>
          </a:p>
        </p:txBody>
      </p:sp>
      <p:sp>
        <p:nvSpPr>
          <p:cNvPr id="25605" name="TextBox 10"/>
          <p:cNvSpPr txBox="1">
            <a:spLocks noChangeArrowheads="1"/>
          </p:cNvSpPr>
          <p:nvPr/>
        </p:nvSpPr>
        <p:spPr bwMode="auto">
          <a:xfrm>
            <a:off x="0" y="5029200"/>
            <a:ext cx="5562600" cy="1323975"/>
          </a:xfrm>
          <a:prstGeom prst="rect">
            <a:avLst/>
          </a:prstGeom>
          <a:solidFill>
            <a:srgbClr val="92D050"/>
          </a:solidFill>
          <a:ln w="9525">
            <a:noFill/>
            <a:miter lim="800000"/>
            <a:headEnd/>
            <a:tailEnd/>
          </a:ln>
        </p:spPr>
        <p:txBody>
          <a:bodyPr>
            <a:spAutoFit/>
          </a:bodyPr>
          <a:lstStyle/>
          <a:p>
            <a:pPr algn="just"/>
            <a:r>
              <a:rPr lang="en-US" sz="1600"/>
              <a:t>Next comes an alias, www.cs.vu.nl, so that this address can be used without designating a specific machine. Creating this alias allows cs.vu.nl to change its World Wide Web server without invalidating the address people use to get to it. A similar argument holds for ftp.cs.vu.nl</a:t>
            </a:r>
          </a:p>
        </p:txBody>
      </p:sp>
      <p:cxnSp>
        <p:nvCxnSpPr>
          <p:cNvPr id="7" name="Straight Arrow Connector 6"/>
          <p:cNvCxnSpPr/>
          <p:nvPr/>
        </p:nvCxnSpPr>
        <p:spPr>
          <a:xfrm rot="16200000" flipV="1">
            <a:off x="6667500" y="1409700"/>
            <a:ext cx="2514600" cy="1371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09600" y="2590800"/>
            <a:ext cx="4114800" cy="2438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2"/>
          </p:nvPr>
        </p:nvSpPr>
        <p:spPr>
          <a:noFill/>
        </p:spPr>
        <p:txBody>
          <a:bodyPr/>
          <a:lstStyle/>
          <a:p>
            <a:fld id="{05394980-1971-4DAF-A1DA-A1C24C19A846}" type="slidenum">
              <a:rPr lang="en-US" smtClean="0">
                <a:latin typeface="Times New Roman" charset="0"/>
              </a:rPr>
              <a:pPr/>
              <a:t>23</a:t>
            </a:fld>
            <a:endParaRPr lang="en-US">
              <a:latin typeface="Times New Roman" charset="0"/>
            </a:endParaRPr>
          </a:p>
        </p:txBody>
      </p:sp>
      <p:sp>
        <p:nvSpPr>
          <p:cNvPr id="26627" name="TextBox 3"/>
          <p:cNvSpPr txBox="1">
            <a:spLocks noChangeArrowheads="1"/>
          </p:cNvSpPr>
          <p:nvPr/>
        </p:nvSpPr>
        <p:spPr bwMode="auto">
          <a:xfrm>
            <a:off x="457200" y="3733800"/>
            <a:ext cx="8382000" cy="2308225"/>
          </a:xfrm>
          <a:prstGeom prst="rect">
            <a:avLst/>
          </a:prstGeom>
          <a:noFill/>
          <a:ln w="9525">
            <a:noFill/>
            <a:miter lim="800000"/>
            <a:headEnd/>
            <a:tailEnd/>
          </a:ln>
        </p:spPr>
        <p:txBody>
          <a:bodyPr>
            <a:spAutoFit/>
          </a:bodyPr>
          <a:lstStyle/>
          <a:p>
            <a:pPr algn="just"/>
            <a:r>
              <a:rPr lang="en-US"/>
              <a:t>The next four lines contain a typical entry for a workstation, in this case, </a:t>
            </a:r>
            <a:r>
              <a:rPr lang="en-US" i="1"/>
              <a:t>rowboat.cs.vu.nl. </a:t>
            </a:r>
            <a:r>
              <a:rPr lang="en-US"/>
              <a:t>The information provided contains the IP address, the primary and secondary mail drops, and information about the machine. Then comes an entry for a non-UNIX system that is not capable of receiving mail itself, followed by an entry for a laser printer that is connected to the Internet. </a:t>
            </a:r>
          </a:p>
        </p:txBody>
      </p:sp>
      <p:pic>
        <p:nvPicPr>
          <p:cNvPr id="26628" name="Picture 2"/>
          <p:cNvPicPr>
            <a:picLocks noChangeAspect="1" noChangeArrowheads="1"/>
          </p:cNvPicPr>
          <p:nvPr/>
        </p:nvPicPr>
        <p:blipFill>
          <a:blip r:embed="rId2"/>
          <a:srcRect/>
          <a:stretch>
            <a:fillRect/>
          </a:stretch>
        </p:blipFill>
        <p:spPr bwMode="auto">
          <a:xfrm>
            <a:off x="457200" y="533400"/>
            <a:ext cx="6937375" cy="2819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p:spPr>
        <p:txBody>
          <a:bodyPr/>
          <a:lstStyle/>
          <a:p>
            <a:fld id="{A8767885-543B-433C-A97D-04C7C1C9C004}" type="slidenum">
              <a:rPr lang="en-US" smtClean="0">
                <a:latin typeface="Times New Roman" charset="0"/>
              </a:rPr>
              <a:pPr/>
              <a:t>24</a:t>
            </a:fld>
            <a:endParaRPr lang="en-US">
              <a:latin typeface="Times New Roman" charset="0"/>
            </a:endParaRPr>
          </a:p>
        </p:txBody>
      </p:sp>
      <p:sp>
        <p:nvSpPr>
          <p:cNvPr id="27651" name="TextBox 2"/>
          <p:cNvSpPr txBox="1">
            <a:spLocks noChangeArrowheads="1"/>
          </p:cNvSpPr>
          <p:nvPr/>
        </p:nvSpPr>
        <p:spPr bwMode="auto">
          <a:xfrm>
            <a:off x="228600" y="1295400"/>
            <a:ext cx="8686800" cy="4894263"/>
          </a:xfrm>
          <a:prstGeom prst="rect">
            <a:avLst/>
          </a:prstGeom>
          <a:noFill/>
          <a:ln w="9525">
            <a:noFill/>
            <a:miter lim="800000"/>
            <a:headEnd/>
            <a:tailEnd/>
          </a:ln>
        </p:spPr>
        <p:txBody>
          <a:bodyPr>
            <a:spAutoFit/>
          </a:bodyPr>
          <a:lstStyle/>
          <a:p>
            <a:pPr algn="just">
              <a:buFont typeface="Wingdings" pitchFamily="2" charset="2"/>
              <a:buChar char="ü"/>
            </a:pPr>
            <a:r>
              <a:rPr lang="en-US"/>
              <a:t>Electronic mail, or e-mail, as it is known to its many fans, has been around for over two decades. Before 1990, it was mostly used in academia. </a:t>
            </a:r>
          </a:p>
          <a:p>
            <a:pPr algn="just"/>
            <a:endParaRPr lang="en-US"/>
          </a:p>
          <a:p>
            <a:pPr algn="just">
              <a:buFont typeface="Wingdings" pitchFamily="2" charset="2"/>
              <a:buChar char="ü"/>
            </a:pPr>
            <a:r>
              <a:rPr lang="en-US"/>
              <a:t>The </a:t>
            </a:r>
            <a:r>
              <a:rPr lang="en-US" b="1"/>
              <a:t>Simple Mail Transfer Protocol (SMTP) </a:t>
            </a:r>
            <a:r>
              <a:rPr lang="en-US"/>
              <a:t>provides a basic electronic mail transport facility. Each created message consists of a header that includes the recipient’s e-mail address and other information, and a body containing the message to be sent.</a:t>
            </a:r>
          </a:p>
          <a:p>
            <a:pPr algn="just"/>
            <a:endParaRPr lang="en-US"/>
          </a:p>
          <a:p>
            <a:pPr algn="just">
              <a:buFont typeface="Wingdings" pitchFamily="2" charset="2"/>
              <a:buChar char="ü"/>
            </a:pPr>
            <a:r>
              <a:rPr lang="en-US"/>
              <a:t>This protocol transfers e-mail from the mail server of a source to the mail servers of destinations through TCP link. SMTP is older than HTTP, the web communication protocol, and impose certain restrictions, such as limits on the size of the e-mail contents. </a:t>
            </a:r>
          </a:p>
        </p:txBody>
      </p:sp>
      <p:sp>
        <p:nvSpPr>
          <p:cNvPr id="27652" name="Rectangle 3"/>
          <p:cNvSpPr>
            <a:spLocks noChangeArrowheads="1"/>
          </p:cNvSpPr>
          <p:nvPr/>
        </p:nvSpPr>
        <p:spPr bwMode="auto">
          <a:xfrm>
            <a:off x="304800" y="457200"/>
            <a:ext cx="8610600" cy="646113"/>
          </a:xfrm>
          <a:prstGeom prst="rect">
            <a:avLst/>
          </a:prstGeom>
          <a:noFill/>
          <a:ln w="9525">
            <a:noFill/>
            <a:miter lim="800000"/>
            <a:headEnd/>
            <a:tailEnd/>
          </a:ln>
        </p:spPr>
        <p:txBody>
          <a:bodyPr>
            <a:spAutoFit/>
          </a:bodyPr>
          <a:lstStyle/>
          <a:p>
            <a:r>
              <a:rPr lang="en-US" sz="3600" b="1">
                <a:solidFill>
                  <a:srgbClr val="0000FF"/>
                </a:solidFill>
              </a:rPr>
              <a:t>SMTP-The Simple Mail Transfer Protocol</a:t>
            </a:r>
            <a:endParaRPr lang="en-US" sz="36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228600" y="304800"/>
            <a:ext cx="8763000" cy="457200"/>
          </a:xfrm>
          <a:prstGeom prst="rect">
            <a:avLst/>
          </a:prstGeom>
          <a:noFill/>
          <a:ln w="9525">
            <a:noFill/>
            <a:miter lim="800000"/>
            <a:headEnd/>
            <a:tailEnd/>
          </a:ln>
        </p:spPr>
        <p:txBody>
          <a:bodyPr>
            <a:spAutoFit/>
          </a:bodyPr>
          <a:lstStyle/>
          <a:p>
            <a:r>
              <a:rPr lang="en-US"/>
              <a:t>Figure below illustrates the overall flow of mail in a typical system.</a:t>
            </a:r>
          </a:p>
        </p:txBody>
      </p:sp>
      <p:graphicFrame>
        <p:nvGraphicFramePr>
          <p:cNvPr id="2050" name="Object 5"/>
          <p:cNvGraphicFramePr>
            <a:graphicFrameLocks noGrp="1" noChangeAspect="1"/>
          </p:cNvGraphicFramePr>
          <p:nvPr>
            <p:ph/>
          </p:nvPr>
        </p:nvGraphicFramePr>
        <p:xfrm>
          <a:off x="457200" y="914400"/>
          <a:ext cx="8077200" cy="5408613"/>
        </p:xfrm>
        <a:graphic>
          <a:graphicData uri="http://schemas.openxmlformats.org/presentationml/2006/ole">
            <mc:AlternateContent xmlns:mc="http://schemas.openxmlformats.org/markup-compatibility/2006">
              <mc:Choice xmlns:v="urn:schemas-microsoft-com:vml" Requires="v">
                <p:oleObj name="Bitmap Image" r:id="rId2" imgW="6657143" imgH="4458322" progId="PBrush">
                  <p:embed/>
                </p:oleObj>
              </mc:Choice>
              <mc:Fallback>
                <p:oleObj name="Bitmap Image" r:id="rId2" imgW="6657143" imgH="4458322"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077200" cy="540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Box 3"/>
          <p:cNvSpPr txBox="1">
            <a:spLocks noChangeArrowheads="1"/>
          </p:cNvSpPr>
          <p:nvPr/>
        </p:nvSpPr>
        <p:spPr bwMode="auto">
          <a:xfrm>
            <a:off x="5638800" y="2819400"/>
            <a:ext cx="2133600" cy="369888"/>
          </a:xfrm>
          <a:prstGeom prst="rect">
            <a:avLst/>
          </a:prstGeom>
          <a:solidFill>
            <a:srgbClr val="FFC000"/>
          </a:solidFill>
          <a:ln w="9525">
            <a:noFill/>
            <a:miter lim="800000"/>
            <a:headEnd/>
            <a:tailEnd/>
          </a:ln>
        </p:spPr>
        <p:txBody>
          <a:bodyPr>
            <a:spAutoFit/>
          </a:bodyPr>
          <a:lstStyle/>
          <a:p>
            <a:r>
              <a:rPr lang="en-US" sz="1800"/>
              <a:t>Source Mail server</a:t>
            </a:r>
          </a:p>
        </p:txBody>
      </p:sp>
      <p:sp>
        <p:nvSpPr>
          <p:cNvPr id="2053" name="TextBox 4"/>
          <p:cNvSpPr txBox="1">
            <a:spLocks noChangeArrowheads="1"/>
          </p:cNvSpPr>
          <p:nvPr/>
        </p:nvSpPr>
        <p:spPr bwMode="auto">
          <a:xfrm>
            <a:off x="4343400" y="5715000"/>
            <a:ext cx="2438400" cy="369888"/>
          </a:xfrm>
          <a:prstGeom prst="rect">
            <a:avLst/>
          </a:prstGeom>
          <a:solidFill>
            <a:srgbClr val="FFC000"/>
          </a:solidFill>
          <a:ln w="9525">
            <a:noFill/>
            <a:miter lim="800000"/>
            <a:headEnd/>
            <a:tailEnd/>
          </a:ln>
        </p:spPr>
        <p:txBody>
          <a:bodyPr>
            <a:spAutoFit/>
          </a:bodyPr>
          <a:lstStyle/>
          <a:p>
            <a:r>
              <a:rPr lang="en-US" sz="1800"/>
              <a:t>Destination Mail server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a:noFill/>
        </p:spPr>
        <p:txBody>
          <a:bodyPr/>
          <a:lstStyle/>
          <a:p>
            <a:fld id="{D303F7D3-34B0-41B6-96D3-A6341D5ECA82}" type="slidenum">
              <a:rPr lang="en-US" smtClean="0">
                <a:latin typeface="Times New Roman" charset="0"/>
              </a:rPr>
              <a:pPr/>
              <a:t>26</a:t>
            </a:fld>
            <a:endParaRPr lang="en-US">
              <a:latin typeface="Times New Roman" charset="0"/>
            </a:endParaRPr>
          </a:p>
        </p:txBody>
      </p:sp>
      <p:sp>
        <p:nvSpPr>
          <p:cNvPr id="28675" name="TextBox 2"/>
          <p:cNvSpPr txBox="1">
            <a:spLocks noChangeArrowheads="1"/>
          </p:cNvSpPr>
          <p:nvPr/>
        </p:nvSpPr>
        <p:spPr bwMode="auto">
          <a:xfrm>
            <a:off x="381000" y="1371600"/>
            <a:ext cx="8458200" cy="3416300"/>
          </a:xfrm>
          <a:prstGeom prst="rect">
            <a:avLst/>
          </a:prstGeom>
          <a:noFill/>
          <a:ln w="9525">
            <a:noFill/>
            <a:miter lim="800000"/>
            <a:headEnd/>
            <a:tailEnd/>
          </a:ln>
        </p:spPr>
        <p:txBody>
          <a:bodyPr>
            <a:spAutoFit/>
          </a:bodyPr>
          <a:lstStyle/>
          <a:p>
            <a:pPr algn="just">
              <a:buFont typeface="Wingdings" pitchFamily="2" charset="2"/>
              <a:buChar char="ü"/>
            </a:pPr>
            <a:r>
              <a:rPr lang="en-US"/>
              <a:t>Before an individual can use e-mail, he or she must have at least one  electronics mailbox. A mailbox is a space in the mail server allocated to the user to keep its e-mail. </a:t>
            </a:r>
          </a:p>
          <a:p>
            <a:pPr algn="just">
              <a:buFont typeface="Wingdings" pitchFamily="2" charset="2"/>
              <a:buChar char="ü"/>
            </a:pPr>
            <a:endParaRPr lang="en-US"/>
          </a:p>
          <a:p>
            <a:pPr algn="just">
              <a:buFont typeface="Wingdings" pitchFamily="2" charset="2"/>
              <a:buChar char="ü"/>
            </a:pPr>
            <a:r>
              <a:rPr lang="en-US"/>
              <a:t>In order for the mail to be  sent properly from mailbox to mailbox, each mailbox must have a unique e-mail address. The e-mail address is multipart hierarchical address. The first portion of the address indicates the user and the later portion  indicates the location of the mailbox.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noFill/>
        </p:spPr>
        <p:txBody>
          <a:bodyPr/>
          <a:lstStyle/>
          <a:p>
            <a:fld id="{C811F8FC-25FA-48F5-9551-9EB76E87D509}" type="slidenum">
              <a:rPr lang="en-US" smtClean="0">
                <a:latin typeface="Times New Roman" charset="0"/>
              </a:rPr>
              <a:pPr/>
              <a:t>27</a:t>
            </a:fld>
            <a:endParaRPr lang="en-US">
              <a:latin typeface="Times New Roman" charset="0"/>
            </a:endParaRPr>
          </a:p>
        </p:txBody>
      </p:sp>
      <p:sp>
        <p:nvSpPr>
          <p:cNvPr id="29699" name="TextBox 2"/>
          <p:cNvSpPr txBox="1">
            <a:spLocks noChangeArrowheads="1"/>
          </p:cNvSpPr>
          <p:nvPr/>
        </p:nvSpPr>
        <p:spPr bwMode="auto">
          <a:xfrm>
            <a:off x="228600" y="1295400"/>
            <a:ext cx="8610600" cy="2647950"/>
          </a:xfrm>
          <a:prstGeom prst="rect">
            <a:avLst/>
          </a:prstGeom>
          <a:noFill/>
          <a:ln w="9525">
            <a:noFill/>
            <a:miter lim="800000"/>
            <a:headEnd/>
            <a:tailEnd/>
          </a:ln>
        </p:spPr>
        <p:txBody>
          <a:bodyPr>
            <a:spAutoFit/>
          </a:bodyPr>
          <a:lstStyle/>
          <a:p>
            <a:pPr algn="just"/>
            <a:r>
              <a:rPr lang="en-US"/>
              <a:t>Example-1</a:t>
            </a:r>
          </a:p>
          <a:p>
            <a:pPr algn="just"/>
            <a:r>
              <a:rPr lang="en-US"/>
              <a:t>In fig. of next slide, user1 is in a residential area, has an Internet Service Provider (ISP), and is sending an e-mail to user2 working in an organization. Suppose that the mail servers are </a:t>
            </a:r>
            <a:r>
              <a:rPr lang="en-US" i="1">
                <a:solidFill>
                  <a:srgbClr val="0000FF"/>
                </a:solidFill>
              </a:rPr>
              <a:t>isp.com</a:t>
            </a:r>
            <a:r>
              <a:rPr lang="en-US"/>
              <a:t> and </a:t>
            </a:r>
            <a:r>
              <a:rPr lang="en-US" i="1">
                <a:solidFill>
                  <a:srgbClr val="0000FF"/>
                </a:solidFill>
              </a:rPr>
              <a:t>organization.com</a:t>
            </a:r>
            <a:r>
              <a:rPr lang="en-US"/>
              <a:t> respectively.  The e-mail addresses of user1 and user2 are </a:t>
            </a:r>
            <a:r>
              <a:rPr lang="en-US" i="1">
                <a:solidFill>
                  <a:srgbClr val="FF0000"/>
                </a:solidFill>
              </a:rPr>
              <a:t>user1@isp.com</a:t>
            </a:r>
            <a:r>
              <a:rPr lang="en-US"/>
              <a:t>  and </a:t>
            </a:r>
            <a:r>
              <a:rPr lang="en-US" i="1">
                <a:solidFill>
                  <a:srgbClr val="FF0000"/>
                </a:solidFill>
              </a:rPr>
              <a:t>user2@organization.com</a:t>
            </a:r>
            <a:r>
              <a:rPr lang="en-US">
                <a:solidFill>
                  <a:srgbClr val="FF0000"/>
                </a:solidFill>
              </a:rPr>
              <a:t> </a:t>
            </a:r>
            <a:r>
              <a:rPr lang="en-US"/>
              <a:t>respectively.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p:spPr>
        <p:txBody>
          <a:bodyPr/>
          <a:lstStyle/>
          <a:p>
            <a:fld id="{E9A0EDF3-B3FA-4813-AC54-1D764BF944E5}" type="slidenum">
              <a:rPr lang="en-US" smtClean="0">
                <a:latin typeface="Times New Roman" charset="0"/>
              </a:rPr>
              <a:pPr/>
              <a:t>28</a:t>
            </a:fld>
            <a:endParaRPr lang="en-US">
              <a:latin typeface="Times New Roman" charset="0"/>
            </a:endParaRPr>
          </a:p>
        </p:txBody>
      </p:sp>
      <p:sp>
        <p:nvSpPr>
          <p:cNvPr id="30723" name="AutoShape 26"/>
          <p:cNvSpPr>
            <a:spLocks noChangeArrowheads="1"/>
          </p:cNvSpPr>
          <p:nvPr/>
        </p:nvSpPr>
        <p:spPr bwMode="auto">
          <a:xfrm>
            <a:off x="5486400" y="3581400"/>
            <a:ext cx="2743200" cy="1250950"/>
          </a:xfrm>
          <a:prstGeom prst="cloudCallout">
            <a:avLst>
              <a:gd name="adj1" fmla="val -23435"/>
              <a:gd name="adj2" fmla="val 37394"/>
            </a:avLst>
          </a:prstGeom>
          <a:solidFill>
            <a:srgbClr val="FFFF00"/>
          </a:solidFill>
          <a:ln w="9525">
            <a:solidFill>
              <a:srgbClr val="000000"/>
            </a:solidFill>
            <a:round/>
            <a:headEnd/>
            <a:tailEnd/>
          </a:ln>
        </p:spPr>
        <p:txBody>
          <a:bodyPr/>
          <a:lstStyle/>
          <a:p>
            <a:pPr>
              <a:spcAft>
                <a:spcPts val="1000"/>
              </a:spcAft>
            </a:pPr>
            <a:endParaRPr lang="en-US" sz="1600"/>
          </a:p>
        </p:txBody>
      </p:sp>
      <p:grpSp>
        <p:nvGrpSpPr>
          <p:cNvPr id="30724" name="Group 73"/>
          <p:cNvGrpSpPr>
            <a:grpSpLocks/>
          </p:cNvGrpSpPr>
          <p:nvPr/>
        </p:nvGrpSpPr>
        <p:grpSpPr bwMode="auto">
          <a:xfrm>
            <a:off x="533400" y="762000"/>
            <a:ext cx="5257800" cy="2667000"/>
            <a:chOff x="1066800" y="228600"/>
            <a:chExt cx="5257800" cy="2667000"/>
          </a:xfrm>
        </p:grpSpPr>
        <p:sp>
          <p:nvSpPr>
            <p:cNvPr id="30741" name="AutoShape 25"/>
            <p:cNvSpPr>
              <a:spLocks noChangeArrowheads="1"/>
            </p:cNvSpPr>
            <p:nvPr/>
          </p:nvSpPr>
          <p:spPr bwMode="auto">
            <a:xfrm>
              <a:off x="1066800" y="228600"/>
              <a:ext cx="5257800" cy="2667000"/>
            </a:xfrm>
            <a:prstGeom prst="cloudCallout">
              <a:avLst>
                <a:gd name="adj1" fmla="val -23435"/>
                <a:gd name="adj2" fmla="val 37394"/>
              </a:avLst>
            </a:prstGeom>
            <a:solidFill>
              <a:srgbClr val="FFFF00"/>
            </a:solidFill>
            <a:ln w="9525">
              <a:solidFill>
                <a:srgbClr val="000000"/>
              </a:solidFill>
              <a:round/>
              <a:headEnd/>
              <a:tailEnd/>
            </a:ln>
          </p:spPr>
          <p:txBody>
            <a:bodyPr/>
            <a:lstStyle/>
            <a:p>
              <a:pPr>
                <a:spcAft>
                  <a:spcPts val="1000"/>
                </a:spcAft>
              </a:pPr>
              <a:r>
                <a:rPr lang="en-US" sz="1600">
                  <a:latin typeface="Calibri" pitchFamily="34" charset="0"/>
                </a:rPr>
                <a:t>LAN-1</a:t>
              </a:r>
              <a:endParaRPr lang="en-US" sz="1600"/>
            </a:p>
          </p:txBody>
        </p:sp>
        <p:grpSp>
          <p:nvGrpSpPr>
            <p:cNvPr id="3" name="Group 72"/>
            <p:cNvGrpSpPr/>
            <p:nvPr/>
          </p:nvGrpSpPr>
          <p:grpSpPr>
            <a:xfrm>
              <a:off x="1879073" y="381001"/>
              <a:ext cx="3988327" cy="2133600"/>
              <a:chOff x="1879073" y="381000"/>
              <a:chExt cx="4966577" cy="2433113"/>
            </a:xfrm>
            <a:solidFill>
              <a:srgbClr val="FFFF00"/>
            </a:solidFill>
          </p:grpSpPr>
          <p:sp>
            <p:nvSpPr>
              <p:cNvPr id="8" name="Text Box 6"/>
              <p:cNvSpPr txBox="1">
                <a:spLocks noChangeArrowheads="1"/>
              </p:cNvSpPr>
              <p:nvPr/>
            </p:nvSpPr>
            <p:spPr bwMode="auto">
              <a:xfrm>
                <a:off x="1879073" y="2216030"/>
                <a:ext cx="475770" cy="434970"/>
              </a:xfrm>
              <a:prstGeom prst="rect">
                <a:avLst/>
              </a:prstGeom>
              <a:grpFill/>
              <a:ln w="9525">
                <a:solidFill>
                  <a:srgbClr val="FFFFFF"/>
                </a:solidFill>
                <a:miter lim="800000"/>
                <a:headEnd/>
                <a:tailEnd/>
              </a:ln>
            </p:spPr>
            <p:txBody>
              <a:bodyPr/>
              <a:lstStyle/>
              <a:p>
                <a:pPr>
                  <a:spcAft>
                    <a:spcPts val="1000"/>
                  </a:spcAft>
                  <a:defRPr/>
                </a:pPr>
                <a:r>
                  <a:rPr lang="en-US" sz="1400">
                    <a:latin typeface="Calibri" pitchFamily="34" charset="0"/>
                  </a:rPr>
                  <a:t>R2</a:t>
                </a:r>
                <a:endParaRPr lang="en-US" sz="1400">
                  <a:latin typeface="Times New Roman" pitchFamily="18" charset="0"/>
                </a:endParaRPr>
              </a:p>
            </p:txBody>
          </p:sp>
          <p:sp>
            <p:nvSpPr>
              <p:cNvPr id="9" name="Text Box 7"/>
              <p:cNvSpPr txBox="1">
                <a:spLocks noChangeArrowheads="1"/>
              </p:cNvSpPr>
              <p:nvPr/>
            </p:nvSpPr>
            <p:spPr bwMode="auto">
              <a:xfrm>
                <a:off x="4385570" y="2379143"/>
                <a:ext cx="475770" cy="434970"/>
              </a:xfrm>
              <a:prstGeom prst="rect">
                <a:avLst/>
              </a:prstGeom>
              <a:grpFill/>
              <a:ln w="9525">
                <a:solidFill>
                  <a:srgbClr val="FFFFFF"/>
                </a:solidFill>
                <a:miter lim="800000"/>
                <a:headEnd/>
                <a:tailEnd/>
              </a:ln>
            </p:spPr>
            <p:txBody>
              <a:bodyPr/>
              <a:lstStyle/>
              <a:p>
                <a:pPr>
                  <a:spcAft>
                    <a:spcPts val="1000"/>
                  </a:spcAft>
                  <a:defRPr/>
                </a:pPr>
                <a:r>
                  <a:rPr lang="en-US" sz="1400">
                    <a:latin typeface="Calibri" pitchFamily="34" charset="0"/>
                  </a:rPr>
                  <a:t>R4</a:t>
                </a:r>
                <a:endParaRPr lang="en-US" sz="1400">
                  <a:latin typeface="Times New Roman" pitchFamily="18" charset="0"/>
                </a:endParaRPr>
              </a:p>
            </p:txBody>
          </p:sp>
          <p:sp>
            <p:nvSpPr>
              <p:cNvPr id="10" name="Text Box 8"/>
              <p:cNvSpPr txBox="1">
                <a:spLocks noChangeArrowheads="1"/>
              </p:cNvSpPr>
              <p:nvPr/>
            </p:nvSpPr>
            <p:spPr bwMode="auto">
              <a:xfrm>
                <a:off x="5453152" y="381000"/>
                <a:ext cx="475770" cy="434970"/>
              </a:xfrm>
              <a:prstGeom prst="rect">
                <a:avLst/>
              </a:prstGeom>
              <a:grpFill/>
              <a:ln w="9525">
                <a:solidFill>
                  <a:srgbClr val="FFFFFF"/>
                </a:solidFill>
                <a:miter lim="800000"/>
                <a:headEnd/>
                <a:tailEnd/>
              </a:ln>
            </p:spPr>
            <p:txBody>
              <a:bodyPr/>
              <a:lstStyle/>
              <a:p>
                <a:pPr>
                  <a:spcAft>
                    <a:spcPts val="1000"/>
                  </a:spcAft>
                  <a:defRPr/>
                </a:pPr>
                <a:r>
                  <a:rPr lang="en-US" sz="1400">
                    <a:latin typeface="Calibri" pitchFamily="34" charset="0"/>
                  </a:rPr>
                  <a:t>R5</a:t>
                </a:r>
                <a:endParaRPr lang="en-US" sz="1400">
                  <a:latin typeface="Times New Roman" pitchFamily="18" charset="0"/>
                </a:endParaRPr>
              </a:p>
            </p:txBody>
          </p:sp>
          <p:sp>
            <p:nvSpPr>
              <p:cNvPr id="11" name="Text Box 9"/>
              <p:cNvSpPr txBox="1">
                <a:spLocks noChangeArrowheads="1"/>
              </p:cNvSpPr>
              <p:nvPr/>
            </p:nvSpPr>
            <p:spPr bwMode="auto">
              <a:xfrm>
                <a:off x="3352800" y="381000"/>
                <a:ext cx="475770" cy="434970"/>
              </a:xfrm>
              <a:prstGeom prst="rect">
                <a:avLst/>
              </a:prstGeom>
              <a:grpFill/>
              <a:ln w="9525">
                <a:solidFill>
                  <a:srgbClr val="FFFFFF"/>
                </a:solidFill>
                <a:miter lim="800000"/>
                <a:headEnd/>
                <a:tailEnd/>
              </a:ln>
            </p:spPr>
            <p:txBody>
              <a:bodyPr/>
              <a:lstStyle/>
              <a:p>
                <a:pPr>
                  <a:spcAft>
                    <a:spcPts val="1000"/>
                  </a:spcAft>
                  <a:defRPr/>
                </a:pPr>
                <a:r>
                  <a:rPr lang="en-US" sz="1400">
                    <a:latin typeface="Calibri" pitchFamily="34" charset="0"/>
                  </a:rPr>
                  <a:t>R3</a:t>
                </a:r>
                <a:endParaRPr lang="en-US" sz="1400">
                  <a:latin typeface="Times New Roman" pitchFamily="18" charset="0"/>
                </a:endParaRPr>
              </a:p>
            </p:txBody>
          </p:sp>
          <p:sp>
            <p:nvSpPr>
              <p:cNvPr id="12" name="Oval 10"/>
              <p:cNvSpPr>
                <a:spLocks noChangeArrowheads="1"/>
              </p:cNvSpPr>
              <p:nvPr/>
            </p:nvSpPr>
            <p:spPr bwMode="auto">
              <a:xfrm>
                <a:off x="1995114" y="1128606"/>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sp>
            <p:nvSpPr>
              <p:cNvPr id="13" name="Oval 11"/>
              <p:cNvSpPr>
                <a:spLocks noChangeArrowheads="1"/>
              </p:cNvSpPr>
              <p:nvPr/>
            </p:nvSpPr>
            <p:spPr bwMode="auto">
              <a:xfrm>
                <a:off x="2250406" y="2216030"/>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sp>
            <p:nvSpPr>
              <p:cNvPr id="14" name="Oval 12"/>
              <p:cNvSpPr>
                <a:spLocks noChangeArrowheads="1"/>
              </p:cNvSpPr>
              <p:nvPr/>
            </p:nvSpPr>
            <p:spPr bwMode="auto">
              <a:xfrm>
                <a:off x="3526863" y="666450"/>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cxnSp>
            <p:nvCxnSpPr>
              <p:cNvPr id="15" name="AutoShape 13"/>
              <p:cNvCxnSpPr>
                <a:cxnSpLocks noChangeShapeType="1"/>
              </p:cNvCxnSpPr>
              <p:nvPr/>
            </p:nvCxnSpPr>
            <p:spPr bwMode="auto">
              <a:xfrm flipV="1">
                <a:off x="2354843" y="870342"/>
                <a:ext cx="1172019" cy="353413"/>
              </a:xfrm>
              <a:prstGeom prst="straightConnector1">
                <a:avLst/>
              </a:prstGeom>
              <a:grpFill/>
              <a:ln w="9525">
                <a:solidFill>
                  <a:srgbClr val="000000"/>
                </a:solidFill>
                <a:round/>
                <a:headEnd/>
                <a:tailEnd/>
              </a:ln>
            </p:spPr>
          </p:cxnSp>
          <p:cxnSp>
            <p:nvCxnSpPr>
              <p:cNvPr id="16" name="AutoShape 14"/>
              <p:cNvCxnSpPr>
                <a:cxnSpLocks noChangeShapeType="1"/>
              </p:cNvCxnSpPr>
              <p:nvPr/>
            </p:nvCxnSpPr>
            <p:spPr bwMode="auto">
              <a:xfrm>
                <a:off x="2250406" y="1482018"/>
                <a:ext cx="2135164" cy="666047"/>
              </a:xfrm>
              <a:prstGeom prst="straightConnector1">
                <a:avLst/>
              </a:prstGeom>
              <a:grpFill/>
              <a:ln w="9525">
                <a:solidFill>
                  <a:srgbClr val="000000"/>
                </a:solidFill>
                <a:prstDash val="dash"/>
                <a:round/>
                <a:headEnd/>
                <a:tailEnd/>
              </a:ln>
            </p:spPr>
          </p:cxnSp>
          <p:cxnSp>
            <p:nvCxnSpPr>
              <p:cNvPr id="17" name="AutoShape 15"/>
              <p:cNvCxnSpPr>
                <a:cxnSpLocks noChangeShapeType="1"/>
              </p:cNvCxnSpPr>
              <p:nvPr/>
            </p:nvCxnSpPr>
            <p:spPr bwMode="auto">
              <a:xfrm flipH="1" flipV="1">
                <a:off x="2250406" y="1482018"/>
                <a:ext cx="104437" cy="734011"/>
              </a:xfrm>
              <a:prstGeom prst="straightConnector1">
                <a:avLst/>
              </a:prstGeom>
              <a:grpFill/>
              <a:ln w="9525">
                <a:solidFill>
                  <a:srgbClr val="000000"/>
                </a:solidFill>
                <a:round/>
                <a:headEnd/>
                <a:tailEnd/>
              </a:ln>
            </p:spPr>
          </p:cxnSp>
          <p:cxnSp>
            <p:nvCxnSpPr>
              <p:cNvPr id="18" name="AutoShape 16"/>
              <p:cNvCxnSpPr>
                <a:cxnSpLocks noChangeShapeType="1"/>
              </p:cNvCxnSpPr>
              <p:nvPr/>
            </p:nvCxnSpPr>
            <p:spPr bwMode="auto">
              <a:xfrm flipV="1">
                <a:off x="2610135" y="2216030"/>
                <a:ext cx="1775435" cy="163114"/>
              </a:xfrm>
              <a:prstGeom prst="straightConnector1">
                <a:avLst/>
              </a:prstGeom>
              <a:grpFill/>
              <a:ln w="9525">
                <a:solidFill>
                  <a:srgbClr val="000000"/>
                </a:solidFill>
                <a:round/>
                <a:headEnd/>
                <a:tailEnd/>
              </a:ln>
            </p:spPr>
          </p:cxnSp>
          <p:cxnSp>
            <p:nvCxnSpPr>
              <p:cNvPr id="19" name="AutoShape 17"/>
              <p:cNvCxnSpPr>
                <a:cxnSpLocks noChangeShapeType="1"/>
              </p:cNvCxnSpPr>
              <p:nvPr/>
            </p:nvCxnSpPr>
            <p:spPr bwMode="auto">
              <a:xfrm>
                <a:off x="3886591" y="788785"/>
                <a:ext cx="2344039" cy="965089"/>
              </a:xfrm>
              <a:prstGeom prst="straightConnector1">
                <a:avLst/>
              </a:prstGeom>
              <a:grpFill/>
              <a:ln w="9525">
                <a:solidFill>
                  <a:srgbClr val="000000"/>
                </a:solidFill>
                <a:round/>
                <a:headEnd/>
                <a:tailEnd/>
              </a:ln>
            </p:spPr>
          </p:cxnSp>
          <p:cxnSp>
            <p:nvCxnSpPr>
              <p:cNvPr id="20" name="AutoShape 18"/>
              <p:cNvCxnSpPr>
                <a:cxnSpLocks noChangeShapeType="1"/>
              </p:cNvCxnSpPr>
              <p:nvPr/>
            </p:nvCxnSpPr>
            <p:spPr bwMode="auto">
              <a:xfrm flipV="1">
                <a:off x="3886591" y="667356"/>
                <a:ext cx="1357686" cy="121429"/>
              </a:xfrm>
              <a:prstGeom prst="straightConnector1">
                <a:avLst/>
              </a:prstGeom>
              <a:grpFill/>
              <a:ln w="9525">
                <a:solidFill>
                  <a:srgbClr val="000000"/>
                </a:solidFill>
                <a:round/>
                <a:headEnd/>
                <a:tailEnd/>
              </a:ln>
            </p:spPr>
          </p:cxnSp>
          <p:cxnSp>
            <p:nvCxnSpPr>
              <p:cNvPr id="21" name="AutoShape 19"/>
              <p:cNvCxnSpPr>
                <a:cxnSpLocks noChangeShapeType="1"/>
              </p:cNvCxnSpPr>
              <p:nvPr/>
            </p:nvCxnSpPr>
            <p:spPr bwMode="auto">
              <a:xfrm>
                <a:off x="5534381" y="666450"/>
                <a:ext cx="835499" cy="1087424"/>
              </a:xfrm>
              <a:prstGeom prst="straightConnector1">
                <a:avLst/>
              </a:prstGeom>
              <a:grpFill/>
              <a:ln w="9525">
                <a:solidFill>
                  <a:srgbClr val="000000"/>
                </a:solidFill>
                <a:round/>
                <a:headEnd/>
                <a:tailEnd/>
              </a:ln>
            </p:spPr>
          </p:cxnSp>
          <p:cxnSp>
            <p:nvCxnSpPr>
              <p:cNvPr id="22" name="AutoShape 20"/>
              <p:cNvCxnSpPr>
                <a:cxnSpLocks noChangeShapeType="1"/>
              </p:cNvCxnSpPr>
              <p:nvPr/>
            </p:nvCxnSpPr>
            <p:spPr bwMode="auto">
              <a:xfrm flipV="1">
                <a:off x="4745299" y="1916988"/>
                <a:ext cx="1485332" cy="299042"/>
              </a:xfrm>
              <a:prstGeom prst="straightConnector1">
                <a:avLst/>
              </a:prstGeom>
              <a:grpFill/>
              <a:ln w="9525">
                <a:solidFill>
                  <a:srgbClr val="000000"/>
                </a:solidFill>
                <a:prstDash val="dash"/>
                <a:round/>
                <a:headEnd/>
                <a:tailEnd/>
              </a:ln>
            </p:spPr>
          </p:cxnSp>
          <p:cxnSp>
            <p:nvCxnSpPr>
              <p:cNvPr id="23" name="AutoShape 21"/>
              <p:cNvCxnSpPr>
                <a:cxnSpLocks noChangeShapeType="1"/>
              </p:cNvCxnSpPr>
              <p:nvPr/>
            </p:nvCxnSpPr>
            <p:spPr bwMode="auto">
              <a:xfrm>
                <a:off x="3828571" y="992678"/>
                <a:ext cx="696249" cy="1155388"/>
              </a:xfrm>
              <a:prstGeom prst="straightConnector1">
                <a:avLst/>
              </a:prstGeom>
              <a:grpFill/>
              <a:ln w="9525">
                <a:solidFill>
                  <a:srgbClr val="000000"/>
                </a:solidFill>
                <a:round/>
                <a:headEnd/>
                <a:tailEnd/>
              </a:ln>
            </p:spPr>
          </p:cxnSp>
          <p:sp>
            <p:nvSpPr>
              <p:cNvPr id="24" name="Oval 22"/>
              <p:cNvSpPr>
                <a:spLocks noChangeArrowheads="1"/>
              </p:cNvSpPr>
              <p:nvPr/>
            </p:nvSpPr>
            <p:spPr bwMode="auto">
              <a:xfrm>
                <a:off x="4385570" y="2025730"/>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sp>
            <p:nvSpPr>
              <p:cNvPr id="25" name="Oval 23"/>
              <p:cNvSpPr>
                <a:spLocks noChangeArrowheads="1"/>
              </p:cNvSpPr>
              <p:nvPr/>
            </p:nvSpPr>
            <p:spPr bwMode="auto">
              <a:xfrm>
                <a:off x="5174652" y="516928"/>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sp>
            <p:nvSpPr>
              <p:cNvPr id="26" name="Oval 24"/>
              <p:cNvSpPr>
                <a:spLocks noChangeArrowheads="1"/>
              </p:cNvSpPr>
              <p:nvPr/>
            </p:nvSpPr>
            <p:spPr bwMode="auto">
              <a:xfrm>
                <a:off x="6230630" y="1672318"/>
                <a:ext cx="359729" cy="353413"/>
              </a:xfrm>
              <a:prstGeom prst="ellipse">
                <a:avLst/>
              </a:prstGeom>
              <a:grpFill/>
              <a:ln w="9525">
                <a:solidFill>
                  <a:srgbClr val="000000"/>
                </a:solidFill>
                <a:round/>
                <a:headEnd/>
                <a:tailEnd/>
              </a:ln>
            </p:spPr>
            <p:txBody>
              <a:bodyPr/>
              <a:lstStyle/>
              <a:p>
                <a:pPr>
                  <a:defRPr/>
                </a:pPr>
                <a:endParaRPr lang="en-US" sz="1400">
                  <a:latin typeface="Times New Roman" pitchFamily="18" charset="0"/>
                </a:endParaRPr>
              </a:p>
            </p:txBody>
          </p:sp>
          <p:cxnSp>
            <p:nvCxnSpPr>
              <p:cNvPr id="29" name="AutoShape 27"/>
              <p:cNvCxnSpPr>
                <a:cxnSpLocks noChangeShapeType="1"/>
              </p:cNvCxnSpPr>
              <p:nvPr/>
            </p:nvCxnSpPr>
            <p:spPr bwMode="auto">
              <a:xfrm flipV="1">
                <a:off x="4652465" y="815971"/>
                <a:ext cx="568603" cy="1250538"/>
              </a:xfrm>
              <a:prstGeom prst="straightConnector1">
                <a:avLst/>
              </a:prstGeom>
              <a:grpFill/>
              <a:ln w="9525">
                <a:solidFill>
                  <a:srgbClr val="000000"/>
                </a:solidFill>
                <a:round/>
                <a:headEnd/>
                <a:tailEnd/>
              </a:ln>
            </p:spPr>
          </p:cxnSp>
          <p:cxnSp>
            <p:nvCxnSpPr>
              <p:cNvPr id="30" name="AutoShape 28"/>
              <p:cNvCxnSpPr>
                <a:cxnSpLocks noChangeShapeType="1"/>
              </p:cNvCxnSpPr>
              <p:nvPr/>
            </p:nvCxnSpPr>
            <p:spPr bwMode="auto">
              <a:xfrm flipV="1">
                <a:off x="2552114" y="992678"/>
                <a:ext cx="1044374" cy="1223352"/>
              </a:xfrm>
              <a:prstGeom prst="straightConnector1">
                <a:avLst/>
              </a:prstGeom>
              <a:grpFill/>
              <a:ln w="9525">
                <a:solidFill>
                  <a:srgbClr val="000000"/>
                </a:solidFill>
                <a:round/>
                <a:headEnd/>
                <a:tailEnd/>
              </a:ln>
            </p:spPr>
          </p:cxnSp>
          <p:sp>
            <p:nvSpPr>
              <p:cNvPr id="50" name="Text Box 48"/>
              <p:cNvSpPr txBox="1">
                <a:spLocks noChangeArrowheads="1"/>
              </p:cNvSpPr>
              <p:nvPr/>
            </p:nvSpPr>
            <p:spPr bwMode="auto">
              <a:xfrm>
                <a:off x="1879073" y="584892"/>
                <a:ext cx="475770" cy="434970"/>
              </a:xfrm>
              <a:prstGeom prst="rect">
                <a:avLst/>
              </a:prstGeom>
              <a:solidFill>
                <a:srgbClr val="FFFF00"/>
              </a:solidFill>
              <a:ln w="9525">
                <a:solidFill>
                  <a:srgbClr val="FFFFFF"/>
                </a:solidFill>
                <a:miter lim="800000"/>
                <a:headEnd/>
                <a:tailEnd/>
              </a:ln>
            </p:spPr>
            <p:txBody>
              <a:bodyPr/>
              <a:lstStyle/>
              <a:p>
                <a:pPr>
                  <a:spcAft>
                    <a:spcPts val="1000"/>
                  </a:spcAft>
                  <a:defRPr/>
                </a:pPr>
                <a:r>
                  <a:rPr lang="en-US" sz="1400">
                    <a:latin typeface="Calibri" pitchFamily="34" charset="0"/>
                  </a:rPr>
                  <a:t>R1</a:t>
                </a:r>
                <a:endParaRPr lang="en-US" sz="1400">
                  <a:latin typeface="Times New Roman" pitchFamily="18" charset="0"/>
                </a:endParaRPr>
              </a:p>
            </p:txBody>
          </p:sp>
          <p:sp>
            <p:nvSpPr>
              <p:cNvPr id="51" name="Text Box 49"/>
              <p:cNvSpPr txBox="1">
                <a:spLocks noChangeArrowheads="1"/>
              </p:cNvSpPr>
              <p:nvPr/>
            </p:nvSpPr>
            <p:spPr bwMode="auto">
              <a:xfrm>
                <a:off x="6369880" y="2025730"/>
                <a:ext cx="475770" cy="434970"/>
              </a:xfrm>
              <a:prstGeom prst="rect">
                <a:avLst/>
              </a:prstGeom>
              <a:grpFill/>
              <a:ln w="9525">
                <a:solidFill>
                  <a:srgbClr val="FFFFFF"/>
                </a:solidFill>
                <a:miter lim="800000"/>
                <a:headEnd/>
                <a:tailEnd/>
              </a:ln>
            </p:spPr>
            <p:txBody>
              <a:bodyPr/>
              <a:lstStyle/>
              <a:p>
                <a:pPr>
                  <a:spcAft>
                    <a:spcPts val="1000"/>
                  </a:spcAft>
                  <a:defRPr/>
                </a:pPr>
                <a:r>
                  <a:rPr lang="en-US" sz="1400">
                    <a:latin typeface="Calibri" pitchFamily="34" charset="0"/>
                  </a:rPr>
                  <a:t>R6</a:t>
                </a:r>
                <a:endParaRPr lang="en-US" sz="1400">
                  <a:latin typeface="Times New Roman" pitchFamily="18" charset="0"/>
                </a:endParaRPr>
              </a:p>
            </p:txBody>
          </p:sp>
        </p:grpSp>
      </p:grpSp>
      <p:cxnSp>
        <p:nvCxnSpPr>
          <p:cNvPr id="30725" name="AutoShape 52"/>
          <p:cNvCxnSpPr>
            <a:cxnSpLocks noChangeShapeType="1"/>
          </p:cNvCxnSpPr>
          <p:nvPr/>
        </p:nvCxnSpPr>
        <p:spPr bwMode="auto">
          <a:xfrm rot="16200000" flipV="1">
            <a:off x="876300" y="952500"/>
            <a:ext cx="762000" cy="685800"/>
          </a:xfrm>
          <a:prstGeom prst="straightConnector1">
            <a:avLst/>
          </a:prstGeom>
          <a:noFill/>
          <a:ln w="9525">
            <a:solidFill>
              <a:srgbClr val="000000"/>
            </a:solidFill>
            <a:prstDash val="dash"/>
            <a:round/>
            <a:headEnd/>
            <a:tailEnd/>
          </a:ln>
        </p:spPr>
      </p:cxnSp>
      <p:pic>
        <p:nvPicPr>
          <p:cNvPr id="30726" name="Picture 54"/>
          <p:cNvPicPr>
            <a:picLocks noChangeAspect="1" noChangeArrowheads="1"/>
          </p:cNvPicPr>
          <p:nvPr/>
        </p:nvPicPr>
        <p:blipFill>
          <a:blip r:embed="rId2"/>
          <a:srcRect/>
          <a:stretch>
            <a:fillRect/>
          </a:stretch>
        </p:blipFill>
        <p:spPr bwMode="auto">
          <a:xfrm>
            <a:off x="381000" y="457200"/>
            <a:ext cx="587375" cy="660400"/>
          </a:xfrm>
          <a:prstGeom prst="rect">
            <a:avLst/>
          </a:prstGeom>
          <a:noFill/>
          <a:ln w="9525">
            <a:noFill/>
            <a:miter lim="800000"/>
            <a:headEnd/>
            <a:tailEnd/>
          </a:ln>
        </p:spPr>
      </p:pic>
      <p:pic>
        <p:nvPicPr>
          <p:cNvPr id="30727" name="Picture 54"/>
          <p:cNvPicPr>
            <a:picLocks noChangeAspect="1" noChangeArrowheads="1"/>
          </p:cNvPicPr>
          <p:nvPr/>
        </p:nvPicPr>
        <p:blipFill>
          <a:blip r:embed="rId2"/>
          <a:srcRect/>
          <a:stretch>
            <a:fillRect/>
          </a:stretch>
        </p:blipFill>
        <p:spPr bwMode="auto">
          <a:xfrm>
            <a:off x="8077200" y="1676400"/>
            <a:ext cx="815975" cy="917575"/>
          </a:xfrm>
          <a:prstGeom prst="rect">
            <a:avLst/>
          </a:prstGeom>
          <a:noFill/>
          <a:ln w="9525">
            <a:noFill/>
            <a:miter lim="800000"/>
            <a:headEnd/>
            <a:tailEnd/>
          </a:ln>
        </p:spPr>
      </p:pic>
      <p:cxnSp>
        <p:nvCxnSpPr>
          <p:cNvPr id="79" name="Straight Connector 78"/>
          <p:cNvCxnSpPr>
            <a:stCxn id="24" idx="3"/>
          </p:cNvCxnSpPr>
          <p:nvPr/>
        </p:nvCxnSpPr>
        <p:spPr>
          <a:xfrm rot="5400000">
            <a:off x="2362994" y="3001169"/>
            <a:ext cx="1417637" cy="657225"/>
          </a:xfrm>
          <a:prstGeom prst="line">
            <a:avLst/>
          </a:prstGeom>
          <a:ln>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pic>
        <p:nvPicPr>
          <p:cNvPr id="30729" name="Picture 2"/>
          <p:cNvPicPr>
            <a:picLocks noChangeAspect="1" noChangeArrowheads="1"/>
          </p:cNvPicPr>
          <p:nvPr/>
        </p:nvPicPr>
        <p:blipFill>
          <a:blip r:embed="rId3"/>
          <a:srcRect/>
          <a:stretch>
            <a:fillRect/>
          </a:stretch>
        </p:blipFill>
        <p:spPr bwMode="auto">
          <a:xfrm>
            <a:off x="2438400" y="3886200"/>
            <a:ext cx="609600" cy="844550"/>
          </a:xfrm>
          <a:prstGeom prst="rect">
            <a:avLst/>
          </a:prstGeom>
          <a:noFill/>
          <a:ln w="9525">
            <a:noFill/>
            <a:miter lim="800000"/>
            <a:headEnd/>
            <a:tailEnd/>
          </a:ln>
        </p:spPr>
      </p:pic>
      <p:sp>
        <p:nvSpPr>
          <p:cNvPr id="30730" name="TextBox 80"/>
          <p:cNvSpPr txBox="1">
            <a:spLocks noChangeArrowheads="1"/>
          </p:cNvSpPr>
          <p:nvPr/>
        </p:nvSpPr>
        <p:spPr bwMode="auto">
          <a:xfrm>
            <a:off x="990600" y="0"/>
            <a:ext cx="2438400" cy="701675"/>
          </a:xfrm>
          <a:prstGeom prst="rect">
            <a:avLst/>
          </a:prstGeom>
          <a:noFill/>
          <a:ln w="9525">
            <a:noFill/>
            <a:miter lim="800000"/>
            <a:headEnd/>
            <a:tailEnd/>
          </a:ln>
        </p:spPr>
        <p:txBody>
          <a:bodyPr>
            <a:spAutoFit/>
          </a:bodyPr>
          <a:lstStyle/>
          <a:p>
            <a:r>
              <a:rPr lang="en-US" sz="2000"/>
              <a:t>User-1</a:t>
            </a:r>
          </a:p>
          <a:p>
            <a:r>
              <a:rPr lang="en-US" sz="2000" i="1">
                <a:solidFill>
                  <a:srgbClr val="0000FF"/>
                </a:solidFill>
              </a:rPr>
              <a:t>user1@isp.com</a:t>
            </a:r>
          </a:p>
        </p:txBody>
      </p:sp>
      <p:sp>
        <p:nvSpPr>
          <p:cNvPr id="30731" name="TextBox 81"/>
          <p:cNvSpPr txBox="1">
            <a:spLocks noChangeArrowheads="1"/>
          </p:cNvSpPr>
          <p:nvPr/>
        </p:nvSpPr>
        <p:spPr bwMode="auto">
          <a:xfrm>
            <a:off x="1676400" y="4724400"/>
            <a:ext cx="1981200" cy="701675"/>
          </a:xfrm>
          <a:prstGeom prst="rect">
            <a:avLst/>
          </a:prstGeom>
          <a:noFill/>
          <a:ln w="9525">
            <a:noFill/>
            <a:miter lim="800000"/>
            <a:headEnd/>
            <a:tailEnd/>
          </a:ln>
        </p:spPr>
        <p:txBody>
          <a:bodyPr>
            <a:spAutoFit/>
          </a:bodyPr>
          <a:lstStyle/>
          <a:p>
            <a:r>
              <a:rPr lang="en-US" sz="2000"/>
              <a:t>ISP mail server</a:t>
            </a:r>
          </a:p>
          <a:p>
            <a:r>
              <a:rPr lang="en-US" sz="2000" i="1">
                <a:solidFill>
                  <a:srgbClr val="0000FF"/>
                </a:solidFill>
              </a:rPr>
              <a:t>isp.com</a:t>
            </a:r>
          </a:p>
        </p:txBody>
      </p:sp>
      <p:cxnSp>
        <p:nvCxnSpPr>
          <p:cNvPr id="85" name="Straight Connector 84"/>
          <p:cNvCxnSpPr/>
          <p:nvPr/>
        </p:nvCxnSpPr>
        <p:spPr>
          <a:xfrm rot="5400000">
            <a:off x="2304257" y="2928144"/>
            <a:ext cx="1417637" cy="657225"/>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733" name="TextBox 85"/>
          <p:cNvSpPr txBox="1">
            <a:spLocks noChangeArrowheads="1"/>
          </p:cNvSpPr>
          <p:nvPr/>
        </p:nvSpPr>
        <p:spPr bwMode="auto">
          <a:xfrm>
            <a:off x="6019800" y="3886200"/>
            <a:ext cx="1981200" cy="338138"/>
          </a:xfrm>
          <a:prstGeom prst="rect">
            <a:avLst/>
          </a:prstGeom>
          <a:noFill/>
          <a:ln w="9525">
            <a:noFill/>
            <a:miter lim="800000"/>
            <a:headEnd/>
            <a:tailEnd/>
          </a:ln>
        </p:spPr>
        <p:txBody>
          <a:bodyPr>
            <a:spAutoFit/>
          </a:bodyPr>
          <a:lstStyle/>
          <a:p>
            <a:r>
              <a:rPr lang="en-US" sz="1600"/>
              <a:t>Organization campus</a:t>
            </a:r>
          </a:p>
        </p:txBody>
      </p:sp>
      <p:sp>
        <p:nvSpPr>
          <p:cNvPr id="90" name="Freeform 89"/>
          <p:cNvSpPr/>
          <p:nvPr/>
        </p:nvSpPr>
        <p:spPr>
          <a:xfrm>
            <a:off x="5022850" y="2193925"/>
            <a:ext cx="2035175" cy="2982913"/>
          </a:xfrm>
          <a:custGeom>
            <a:avLst/>
            <a:gdLst>
              <a:gd name="connsiteX0" fmla="*/ 0 w 2035126"/>
              <a:gd name="connsiteY0" fmla="*/ 0 h 2982351"/>
              <a:gd name="connsiteX1" fmla="*/ 942536 w 2035126"/>
              <a:gd name="connsiteY1" fmla="*/ 647114 h 2982351"/>
              <a:gd name="connsiteX2" fmla="*/ 1955409 w 2035126"/>
              <a:gd name="connsiteY2" fmla="*/ 1786597 h 2982351"/>
              <a:gd name="connsiteX3" fmla="*/ 464234 w 2035126"/>
              <a:gd name="connsiteY3" fmla="*/ 2982351 h 2982351"/>
            </a:gdLst>
            <a:ahLst/>
            <a:cxnLst>
              <a:cxn ang="0">
                <a:pos x="connsiteX0" y="connsiteY0"/>
              </a:cxn>
              <a:cxn ang="0">
                <a:pos x="connsiteX1" y="connsiteY1"/>
              </a:cxn>
              <a:cxn ang="0">
                <a:pos x="connsiteX2" y="connsiteY2"/>
              </a:cxn>
              <a:cxn ang="0">
                <a:pos x="connsiteX3" y="connsiteY3"/>
              </a:cxn>
            </a:cxnLst>
            <a:rect l="l" t="t" r="r" b="b"/>
            <a:pathLst>
              <a:path w="2035126" h="2982351">
                <a:moveTo>
                  <a:pt x="0" y="0"/>
                </a:moveTo>
                <a:cubicBezTo>
                  <a:pt x="308317" y="174674"/>
                  <a:pt x="616635" y="349348"/>
                  <a:pt x="942536" y="647114"/>
                </a:cubicBezTo>
                <a:cubicBezTo>
                  <a:pt x="1268437" y="944880"/>
                  <a:pt x="2035126" y="1397391"/>
                  <a:pt x="1955409" y="1786597"/>
                </a:cubicBezTo>
                <a:cubicBezTo>
                  <a:pt x="1875692" y="2175803"/>
                  <a:pt x="1169963" y="2579077"/>
                  <a:pt x="464234" y="2982351"/>
                </a:cubicBezTo>
              </a:path>
            </a:pathLst>
          </a:cu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0735" name="Picture 2"/>
          <p:cNvPicPr>
            <a:picLocks noChangeAspect="1" noChangeArrowheads="1"/>
          </p:cNvPicPr>
          <p:nvPr/>
        </p:nvPicPr>
        <p:blipFill>
          <a:blip r:embed="rId3"/>
          <a:srcRect/>
          <a:stretch>
            <a:fillRect/>
          </a:stretch>
        </p:blipFill>
        <p:spPr bwMode="auto">
          <a:xfrm>
            <a:off x="4876800" y="4876800"/>
            <a:ext cx="609600" cy="844550"/>
          </a:xfrm>
          <a:prstGeom prst="rect">
            <a:avLst/>
          </a:prstGeom>
          <a:noFill/>
          <a:ln w="9525">
            <a:noFill/>
            <a:miter lim="800000"/>
            <a:headEnd/>
            <a:tailEnd/>
          </a:ln>
        </p:spPr>
      </p:pic>
      <p:sp>
        <p:nvSpPr>
          <p:cNvPr id="30736" name="TextBox 91"/>
          <p:cNvSpPr txBox="1">
            <a:spLocks noChangeArrowheads="1"/>
          </p:cNvSpPr>
          <p:nvPr/>
        </p:nvSpPr>
        <p:spPr bwMode="auto">
          <a:xfrm>
            <a:off x="4114800" y="5715000"/>
            <a:ext cx="2743200" cy="701675"/>
          </a:xfrm>
          <a:prstGeom prst="rect">
            <a:avLst/>
          </a:prstGeom>
          <a:noFill/>
          <a:ln w="9525">
            <a:noFill/>
            <a:miter lim="800000"/>
            <a:headEnd/>
            <a:tailEnd/>
          </a:ln>
        </p:spPr>
        <p:txBody>
          <a:bodyPr>
            <a:spAutoFit/>
          </a:bodyPr>
          <a:lstStyle/>
          <a:p>
            <a:r>
              <a:rPr lang="en-US" sz="2000"/>
              <a:t>Organization mail server</a:t>
            </a:r>
          </a:p>
          <a:p>
            <a:r>
              <a:rPr lang="en-US" sz="2000" i="1">
                <a:solidFill>
                  <a:srgbClr val="0000FF"/>
                </a:solidFill>
              </a:rPr>
              <a:t>organization.com</a:t>
            </a:r>
          </a:p>
        </p:txBody>
      </p:sp>
      <p:sp>
        <p:nvSpPr>
          <p:cNvPr id="93" name="Freeform 92"/>
          <p:cNvSpPr/>
          <p:nvPr/>
        </p:nvSpPr>
        <p:spPr>
          <a:xfrm>
            <a:off x="5529263" y="2546350"/>
            <a:ext cx="3079750" cy="2771775"/>
          </a:xfrm>
          <a:custGeom>
            <a:avLst/>
            <a:gdLst>
              <a:gd name="connsiteX0" fmla="*/ 0 w 3080825"/>
              <a:gd name="connsiteY0" fmla="*/ 2771336 h 2771336"/>
              <a:gd name="connsiteX1" fmla="*/ 858129 w 3080825"/>
              <a:gd name="connsiteY1" fmla="*/ 2447779 h 2771336"/>
              <a:gd name="connsiteX2" fmla="*/ 1674055 w 3080825"/>
              <a:gd name="connsiteY2" fmla="*/ 1730326 h 2771336"/>
              <a:gd name="connsiteX3" fmla="*/ 2588455 w 3080825"/>
              <a:gd name="connsiteY3" fmla="*/ 1069145 h 2771336"/>
              <a:gd name="connsiteX4" fmla="*/ 3080825 w 3080825"/>
              <a:gd name="connsiteY4" fmla="*/ 0 h 277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825" h="2771336">
                <a:moveTo>
                  <a:pt x="0" y="2771336"/>
                </a:moveTo>
                <a:cubicBezTo>
                  <a:pt x="289560" y="2696308"/>
                  <a:pt x="579120" y="2621281"/>
                  <a:pt x="858129" y="2447779"/>
                </a:cubicBezTo>
                <a:cubicBezTo>
                  <a:pt x="1137138" y="2274277"/>
                  <a:pt x="1385667" y="1960098"/>
                  <a:pt x="1674055" y="1730326"/>
                </a:cubicBezTo>
                <a:cubicBezTo>
                  <a:pt x="1962443" y="1500554"/>
                  <a:pt x="2353993" y="1357533"/>
                  <a:pt x="2588455" y="1069145"/>
                </a:cubicBezTo>
                <a:cubicBezTo>
                  <a:pt x="2822917" y="780757"/>
                  <a:pt x="2998763" y="152400"/>
                  <a:pt x="3080825" y="0"/>
                </a:cubicBezTo>
              </a:path>
            </a:pathLst>
          </a:cu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38" name="TextBox 93"/>
          <p:cNvSpPr txBox="1">
            <a:spLocks noChangeArrowheads="1"/>
          </p:cNvSpPr>
          <p:nvPr/>
        </p:nvSpPr>
        <p:spPr bwMode="auto">
          <a:xfrm>
            <a:off x="6477000" y="1066800"/>
            <a:ext cx="2667000" cy="641350"/>
          </a:xfrm>
          <a:prstGeom prst="rect">
            <a:avLst/>
          </a:prstGeom>
          <a:noFill/>
          <a:ln w="9525">
            <a:noFill/>
            <a:miter lim="800000"/>
            <a:headEnd/>
            <a:tailEnd/>
          </a:ln>
        </p:spPr>
        <p:txBody>
          <a:bodyPr>
            <a:spAutoFit/>
          </a:bodyPr>
          <a:lstStyle/>
          <a:p>
            <a:r>
              <a:rPr lang="en-US" sz="1800"/>
              <a:t>User-2</a:t>
            </a:r>
          </a:p>
          <a:p>
            <a:r>
              <a:rPr lang="en-US" sz="1800" i="1">
                <a:solidFill>
                  <a:srgbClr val="0000FF"/>
                </a:solidFill>
              </a:rPr>
              <a:t>user2@organization.com</a:t>
            </a:r>
          </a:p>
        </p:txBody>
      </p:sp>
      <p:sp>
        <p:nvSpPr>
          <p:cNvPr id="95" name="Oval 94"/>
          <p:cNvSpPr/>
          <p:nvPr/>
        </p:nvSpPr>
        <p:spPr>
          <a:xfrm>
            <a:off x="6324600" y="3124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0" name="TextBox 95"/>
          <p:cNvSpPr txBox="1">
            <a:spLocks noChangeArrowheads="1"/>
          </p:cNvSpPr>
          <p:nvPr/>
        </p:nvSpPr>
        <p:spPr bwMode="auto">
          <a:xfrm>
            <a:off x="5943600" y="2286000"/>
            <a:ext cx="1219200" cy="461963"/>
          </a:xfrm>
          <a:prstGeom prst="rect">
            <a:avLst/>
          </a:prstGeom>
          <a:noFill/>
          <a:ln w="9525">
            <a:noFill/>
            <a:miter lim="800000"/>
            <a:headEnd/>
            <a:tailEnd/>
          </a:ln>
        </p:spPr>
        <p:txBody>
          <a:bodyPr>
            <a:spAutoFit/>
          </a:bodyPr>
          <a:lstStyle/>
          <a:p>
            <a:r>
              <a:rPr lang="en-US"/>
              <a:t>SMTP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noFill/>
        </p:spPr>
        <p:txBody>
          <a:bodyPr/>
          <a:lstStyle/>
          <a:p>
            <a:fld id="{1B82B9C5-A882-4EA1-8430-2DCB1031870E}" type="slidenum">
              <a:rPr lang="en-US" smtClean="0">
                <a:latin typeface="Times New Roman" charset="0"/>
              </a:rPr>
              <a:pPr/>
              <a:t>29</a:t>
            </a:fld>
            <a:endParaRPr lang="en-US">
              <a:latin typeface="Times New Roman" charset="0"/>
            </a:endParaRPr>
          </a:p>
        </p:txBody>
      </p:sp>
      <p:sp>
        <p:nvSpPr>
          <p:cNvPr id="31747" name="TextBox 2"/>
          <p:cNvSpPr txBox="1">
            <a:spLocks noChangeArrowheads="1"/>
          </p:cNvSpPr>
          <p:nvPr/>
        </p:nvSpPr>
        <p:spPr bwMode="auto">
          <a:xfrm>
            <a:off x="152400" y="381000"/>
            <a:ext cx="8763000" cy="5934075"/>
          </a:xfrm>
          <a:prstGeom prst="rect">
            <a:avLst/>
          </a:prstGeom>
          <a:noFill/>
          <a:ln w="9525">
            <a:noFill/>
            <a:miter lim="800000"/>
            <a:headEnd/>
            <a:tailEnd/>
          </a:ln>
        </p:spPr>
        <p:txBody>
          <a:bodyPr>
            <a:spAutoFit/>
          </a:bodyPr>
          <a:lstStyle/>
          <a:p>
            <a:pPr algn="just"/>
            <a:r>
              <a:rPr lang="en-US"/>
              <a:t>The procedure for e-mail exchange between user 1 and user 2 are as follows. </a:t>
            </a:r>
          </a:p>
          <a:p>
            <a:pPr algn="just">
              <a:buFontTx/>
              <a:buAutoNum type="arabicPeriod"/>
            </a:pPr>
            <a:r>
              <a:rPr lang="en-US"/>
              <a:t>User1 provides user2’s e-mail address (</a:t>
            </a:r>
            <a:r>
              <a:rPr lang="en-US" i="1">
                <a:solidFill>
                  <a:srgbClr val="FF0000"/>
                </a:solidFill>
              </a:rPr>
              <a:t>user2@organization.com</a:t>
            </a:r>
            <a:r>
              <a:rPr lang="en-US"/>
              <a:t>) and composes its message.</a:t>
            </a:r>
          </a:p>
          <a:p>
            <a:pPr algn="just">
              <a:buFontTx/>
              <a:buAutoNum type="arabicPeriod"/>
            </a:pPr>
            <a:r>
              <a:rPr lang="en-US"/>
              <a:t>User1 sends the message to its mail server (</a:t>
            </a:r>
            <a:r>
              <a:rPr lang="en-US" i="1">
                <a:solidFill>
                  <a:srgbClr val="0000FF"/>
                </a:solidFill>
              </a:rPr>
              <a:t>isp.com</a:t>
            </a:r>
            <a:r>
              <a:rPr lang="en-US"/>
              <a:t>)</a:t>
            </a:r>
          </a:p>
          <a:p>
            <a:pPr algn="just">
              <a:buFontTx/>
              <a:buAutoNum type="arabicPeriod"/>
            </a:pPr>
            <a:r>
              <a:rPr lang="en-US"/>
              <a:t>Server </a:t>
            </a:r>
            <a:r>
              <a:rPr lang="en-US" i="1">
                <a:solidFill>
                  <a:srgbClr val="0000FF"/>
                </a:solidFill>
              </a:rPr>
              <a:t>isp.com</a:t>
            </a:r>
            <a:r>
              <a:rPr lang="en-US"/>
              <a:t> places the message in its queue.</a:t>
            </a:r>
          </a:p>
          <a:p>
            <a:pPr algn="just">
              <a:buFontTx/>
              <a:buAutoNum type="arabicPeriod"/>
            </a:pPr>
            <a:r>
              <a:rPr lang="en-US"/>
              <a:t>SMTP on user1’s mail server notices the message in the queue and opens a TCP connection with the organization mail server (</a:t>
            </a:r>
            <a:r>
              <a:rPr lang="en-US" i="1">
                <a:solidFill>
                  <a:srgbClr val="0000FF"/>
                </a:solidFill>
              </a:rPr>
              <a:t>organization.com</a:t>
            </a:r>
            <a:r>
              <a:rPr lang="en-US"/>
              <a:t>)</a:t>
            </a:r>
          </a:p>
          <a:p>
            <a:pPr algn="just">
              <a:buFontTx/>
              <a:buAutoNum type="arabicPeriod"/>
            </a:pPr>
            <a:r>
              <a:rPr lang="en-US"/>
              <a:t>Initial handshaking takes place between the two servers.</a:t>
            </a:r>
          </a:p>
          <a:p>
            <a:pPr algn="just">
              <a:buFontTx/>
              <a:buAutoNum type="arabicPeriod"/>
            </a:pPr>
            <a:r>
              <a:rPr lang="en-US"/>
              <a:t>The message is sent to the organization mail server using the established TCP connection. </a:t>
            </a:r>
          </a:p>
          <a:p>
            <a:pPr algn="just">
              <a:buFontTx/>
              <a:buAutoNum type="arabicPeriod"/>
            </a:pPr>
            <a:r>
              <a:rPr lang="en-US"/>
              <a:t>Users2’s mail server receives the message and then puts it in user 2’s mailbox, ready to be retrieved by user2.</a:t>
            </a:r>
          </a:p>
          <a:p>
            <a:pPr algn="just"/>
            <a:r>
              <a:rPr lang="en-US"/>
              <a:t>A user mail box is a space in the mail server allocated to the user to keep its e-mail.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2"/>
          </p:nvPr>
        </p:nvSpPr>
        <p:spPr>
          <a:noFill/>
        </p:spPr>
        <p:txBody>
          <a:bodyPr/>
          <a:lstStyle/>
          <a:p>
            <a:fld id="{DAA01977-3F09-4FA1-9DD4-4C1C76A69FE0}" type="slidenum">
              <a:rPr lang="en-US" smtClean="0">
                <a:latin typeface="Times New Roman" charset="0"/>
              </a:rPr>
              <a:pPr/>
              <a:t>3</a:t>
            </a:fld>
            <a:endParaRPr lang="en-US">
              <a:latin typeface="Times New Roman" charset="0"/>
            </a:endParaRPr>
          </a:p>
        </p:txBody>
      </p:sp>
      <p:sp>
        <p:nvSpPr>
          <p:cNvPr id="7171" name="TextBox 3"/>
          <p:cNvSpPr txBox="1">
            <a:spLocks noChangeArrowheads="1"/>
          </p:cNvSpPr>
          <p:nvPr/>
        </p:nvSpPr>
        <p:spPr bwMode="auto">
          <a:xfrm>
            <a:off x="228600" y="838200"/>
            <a:ext cx="8763000" cy="5200650"/>
          </a:xfrm>
          <a:prstGeom prst="rect">
            <a:avLst/>
          </a:prstGeom>
          <a:solidFill>
            <a:srgbClr val="CCECFF"/>
          </a:solidFill>
          <a:ln w="9525">
            <a:noFill/>
            <a:miter lim="800000"/>
            <a:headEnd/>
            <a:tailEnd/>
          </a:ln>
        </p:spPr>
        <p:txBody>
          <a:bodyPr>
            <a:spAutoFit/>
          </a:bodyPr>
          <a:lstStyle/>
          <a:p>
            <a:pPr algn="just"/>
            <a:r>
              <a:rPr lang="en-US" dirty="0"/>
              <a:t>The application layer determines how a specific user application (for example e-mail) should use a network. When a new application is developed, its software must be able to run on multiple machines, so it does not need to be rewritten for networking devices, such as routers, that function at the network layer.</a:t>
            </a:r>
          </a:p>
          <a:p>
            <a:pPr algn="just"/>
            <a:endParaRPr lang="en-US" dirty="0"/>
          </a:p>
          <a:p>
            <a:pPr algn="just"/>
            <a:r>
              <a:rPr lang="en-US" dirty="0"/>
              <a:t>This lecture will deal with:</a:t>
            </a:r>
          </a:p>
          <a:p>
            <a:pPr algn="just">
              <a:buFont typeface="Wingdings" pitchFamily="2" charset="2"/>
              <a:buChar char="ü"/>
            </a:pPr>
            <a:r>
              <a:rPr lang="en-US" sz="2000" b="1" dirty="0">
                <a:solidFill>
                  <a:srgbClr val="0000FF"/>
                </a:solidFill>
              </a:rPr>
              <a:t>Domain Name System (DNS)</a:t>
            </a:r>
          </a:p>
          <a:p>
            <a:pPr algn="just">
              <a:buFont typeface="Wingdings" pitchFamily="2" charset="2"/>
              <a:buChar char="ü"/>
            </a:pPr>
            <a:r>
              <a:rPr lang="en-US" sz="2000" b="1" dirty="0">
                <a:solidFill>
                  <a:srgbClr val="0000FF"/>
                </a:solidFill>
              </a:rPr>
              <a:t>SMTP-The Simple Mail Transfer Protocol</a:t>
            </a:r>
          </a:p>
          <a:p>
            <a:pPr algn="just">
              <a:buFont typeface="Wingdings" pitchFamily="2" charset="2"/>
              <a:buChar char="ü"/>
            </a:pPr>
            <a:r>
              <a:rPr lang="en-US" sz="2000" b="1" dirty="0">
                <a:solidFill>
                  <a:srgbClr val="0000FF"/>
                </a:solidFill>
              </a:rPr>
              <a:t>The World Wide Web</a:t>
            </a:r>
          </a:p>
          <a:p>
            <a:pPr algn="just">
              <a:buFont typeface="Wingdings" pitchFamily="2" charset="2"/>
              <a:buChar char="ü"/>
            </a:pPr>
            <a:r>
              <a:rPr lang="en-US" sz="2000" b="1" dirty="0">
                <a:solidFill>
                  <a:srgbClr val="0000FF"/>
                </a:solidFill>
              </a:rPr>
              <a:t>URLs-Uniform Resource Locators</a:t>
            </a:r>
          </a:p>
          <a:p>
            <a:pPr algn="just">
              <a:buFont typeface="Wingdings" pitchFamily="2" charset="2"/>
              <a:buChar char="ü"/>
            </a:pPr>
            <a:r>
              <a:rPr lang="en-US" sz="2000" b="1" dirty="0">
                <a:solidFill>
                  <a:srgbClr val="0000FF"/>
                </a:solidFill>
              </a:rPr>
              <a:t>Web Caching (Proxy Server)</a:t>
            </a:r>
          </a:p>
          <a:p>
            <a:pPr algn="just">
              <a:buFont typeface="Wingdings" pitchFamily="2" charset="2"/>
              <a:buChar char="ü"/>
            </a:pPr>
            <a:r>
              <a:rPr lang="en-US" sz="2000" b="1" dirty="0">
                <a:solidFill>
                  <a:srgbClr val="0000FF"/>
                </a:solidFill>
              </a:rPr>
              <a:t>Telnet and Secure Shell</a:t>
            </a:r>
          </a:p>
          <a:p>
            <a:pPr algn="just">
              <a:buFont typeface="Wingdings" pitchFamily="2" charset="2"/>
              <a:buChar char="ü"/>
            </a:pPr>
            <a:r>
              <a:rPr lang="en-US" sz="2000" b="1" dirty="0">
                <a:solidFill>
                  <a:srgbClr val="0000FF"/>
                </a:solidFill>
              </a:rPr>
              <a:t>File Transfer Protocol (FTP)</a:t>
            </a:r>
          </a:p>
          <a:p>
            <a:pPr algn="just">
              <a:buFont typeface="Wingdings" pitchFamily="2" charset="2"/>
              <a:buChar char="ü"/>
            </a:pPr>
            <a:r>
              <a:rPr lang="en-US" sz="2000" b="1" dirty="0">
                <a:solidFill>
                  <a:srgbClr val="0000FF"/>
                </a:solidFill>
              </a:rPr>
              <a:t>Network Management</a:t>
            </a: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381000" y="1219200"/>
            <a:ext cx="8458200" cy="3416300"/>
          </a:xfrm>
          <a:prstGeom prst="rect">
            <a:avLst/>
          </a:prstGeom>
          <a:noFill/>
          <a:ln w="9525">
            <a:noFill/>
            <a:miter lim="800000"/>
            <a:headEnd/>
            <a:tailEnd/>
          </a:ln>
        </p:spPr>
        <p:txBody>
          <a:bodyPr>
            <a:spAutoFit/>
          </a:bodyPr>
          <a:lstStyle/>
          <a:p>
            <a:pPr algn="just"/>
            <a:r>
              <a:rPr lang="en-US"/>
              <a:t>The </a:t>
            </a:r>
            <a:r>
              <a:rPr lang="en-US" b="1"/>
              <a:t>SMTP protocol </a:t>
            </a:r>
            <a:r>
              <a:rPr lang="en-US"/>
              <a:t>is used to transfer a message from the SMTP sender to the SMTP receiver over a TCP connection. SMTP attempts to provide reliable operation but does not guarantee to recover from lost messages. SMTP does not return an end-to-end acknowledgment to a message’s originator to indicate that a message is successfully delivered to the message’s recipient. Also, SNMP (simple network management protocol) does not guarantee to return error indications. However, the SMTP-based mail system is generally considered reliable.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2"/>
          </p:nvPr>
        </p:nvSpPr>
        <p:spPr>
          <a:noFill/>
        </p:spPr>
        <p:txBody>
          <a:bodyPr/>
          <a:lstStyle/>
          <a:p>
            <a:fld id="{9BAF91F1-B869-41C9-8997-7DA3884F91DF}" type="slidenum">
              <a:rPr lang="en-US" smtClean="0">
                <a:latin typeface="Times New Roman" charset="0"/>
              </a:rPr>
              <a:pPr/>
              <a:t>31</a:t>
            </a:fld>
            <a:endParaRPr lang="en-US">
              <a:latin typeface="Times New Roman" charset="0"/>
            </a:endParaRPr>
          </a:p>
        </p:txBody>
      </p:sp>
      <p:sp>
        <p:nvSpPr>
          <p:cNvPr id="33795" name="TextBox 3"/>
          <p:cNvSpPr txBox="1">
            <a:spLocks noChangeArrowheads="1"/>
          </p:cNvSpPr>
          <p:nvPr/>
        </p:nvSpPr>
        <p:spPr bwMode="auto">
          <a:xfrm>
            <a:off x="304800" y="1295400"/>
            <a:ext cx="8534400" cy="3416300"/>
          </a:xfrm>
          <a:prstGeom prst="rect">
            <a:avLst/>
          </a:prstGeom>
          <a:noFill/>
          <a:ln w="9525">
            <a:noFill/>
            <a:miter lim="800000"/>
            <a:headEnd/>
            <a:tailEnd/>
          </a:ln>
        </p:spPr>
        <p:txBody>
          <a:bodyPr>
            <a:spAutoFit/>
          </a:bodyPr>
          <a:lstStyle/>
          <a:p>
            <a:pPr algn="just"/>
            <a:r>
              <a:rPr lang="en-US"/>
              <a:t>The most popular protocol used to transfer e-mail messages from a permanent mailbox to local computer is known as version 3  of the Post Office Protocol (POP3); a secure version of the protocol is known as POP3S. The user invokes a POP3 client, which creates a TCP connection to a POP3 server on the mailbox computer. The user first sends a login and password to authenticate the session. Once authentication has been accepted, the client sends commands to retrieve a copy of one or more messages and to delete the message from the permanent mailbox.</a:t>
            </a:r>
          </a:p>
        </p:txBody>
      </p:sp>
      <p:sp>
        <p:nvSpPr>
          <p:cNvPr id="33796" name="TextBox 4"/>
          <p:cNvSpPr txBox="1">
            <a:spLocks noChangeArrowheads="1"/>
          </p:cNvSpPr>
          <p:nvPr/>
        </p:nvSpPr>
        <p:spPr bwMode="auto">
          <a:xfrm>
            <a:off x="304800" y="685800"/>
            <a:ext cx="3657600" cy="584200"/>
          </a:xfrm>
          <a:prstGeom prst="rect">
            <a:avLst/>
          </a:prstGeom>
          <a:noFill/>
          <a:ln w="9525">
            <a:noFill/>
            <a:miter lim="800000"/>
            <a:headEnd/>
            <a:tailEnd/>
          </a:ln>
        </p:spPr>
        <p:txBody>
          <a:bodyPr>
            <a:spAutoFit/>
          </a:bodyPr>
          <a:lstStyle/>
          <a:p>
            <a:r>
              <a:rPr lang="en-US" sz="3200" b="1">
                <a:solidFill>
                  <a:schemeClr val="accent2"/>
                </a:solidFill>
              </a:rPr>
              <a:t>Post Office Protocol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2"/>
          </p:nvPr>
        </p:nvSpPr>
        <p:spPr>
          <a:noFill/>
        </p:spPr>
        <p:txBody>
          <a:bodyPr/>
          <a:lstStyle/>
          <a:p>
            <a:fld id="{2E3879C1-E60D-4460-9FB3-CD56F70D7231}" type="slidenum">
              <a:rPr lang="en-US" smtClean="0">
                <a:latin typeface="Times New Roman" charset="0"/>
              </a:rPr>
              <a:pPr/>
              <a:t>32</a:t>
            </a:fld>
            <a:endParaRPr lang="en-US">
              <a:latin typeface="Times New Roman" charset="0"/>
            </a:endParaRPr>
          </a:p>
        </p:txBody>
      </p:sp>
      <p:sp>
        <p:nvSpPr>
          <p:cNvPr id="34819" name="TextBox 3"/>
          <p:cNvSpPr txBox="1">
            <a:spLocks noChangeArrowheads="1"/>
          </p:cNvSpPr>
          <p:nvPr/>
        </p:nvSpPr>
        <p:spPr bwMode="auto">
          <a:xfrm>
            <a:off x="152400" y="609600"/>
            <a:ext cx="8763000" cy="3046413"/>
          </a:xfrm>
          <a:prstGeom prst="rect">
            <a:avLst/>
          </a:prstGeom>
          <a:noFill/>
          <a:ln w="9525">
            <a:noFill/>
            <a:miter lim="800000"/>
            <a:headEnd/>
            <a:tailEnd/>
          </a:ln>
        </p:spPr>
        <p:txBody>
          <a:bodyPr>
            <a:spAutoFit/>
          </a:bodyPr>
          <a:lstStyle/>
          <a:p>
            <a:pPr algn="just"/>
            <a:r>
              <a:rPr lang="en-US"/>
              <a:t>The multipurpose Internet mail Extensions (MIME) were defined to allow transmission of non-ASCII data through e-mail. MIME does not change or replace protocols such as SMTP, POP3. Instead MIME allows arbitrary data to be encoded in ASCII and then transmitted in a standard e-mail message. </a:t>
            </a:r>
          </a:p>
          <a:p>
            <a:pPr algn="just"/>
            <a:r>
              <a:rPr lang="en-US"/>
              <a:t>Fig. below illustrates a MIME message that contains a JPEG where the image is converted to 7-bit ASCII (base64 encoding) representation. </a:t>
            </a:r>
          </a:p>
        </p:txBody>
      </p:sp>
      <p:sp>
        <p:nvSpPr>
          <p:cNvPr id="34820" name="TextBox 5"/>
          <p:cNvSpPr txBox="1">
            <a:spLocks noChangeArrowheads="1"/>
          </p:cNvSpPr>
          <p:nvPr/>
        </p:nvSpPr>
        <p:spPr bwMode="auto">
          <a:xfrm>
            <a:off x="0" y="0"/>
            <a:ext cx="8763000" cy="584200"/>
          </a:xfrm>
          <a:prstGeom prst="rect">
            <a:avLst/>
          </a:prstGeom>
          <a:noFill/>
          <a:ln w="9525">
            <a:noFill/>
            <a:miter lim="800000"/>
            <a:headEnd/>
            <a:tailEnd/>
          </a:ln>
        </p:spPr>
        <p:txBody>
          <a:bodyPr>
            <a:spAutoFit/>
          </a:bodyPr>
          <a:lstStyle/>
          <a:p>
            <a:r>
              <a:rPr lang="en-US" sz="3200" b="1">
                <a:solidFill>
                  <a:schemeClr val="accent2"/>
                </a:solidFill>
              </a:rPr>
              <a:t>Multipurpose Internet Mail Extensions (MIME)</a:t>
            </a:r>
          </a:p>
        </p:txBody>
      </p:sp>
      <p:sp>
        <p:nvSpPr>
          <p:cNvPr id="34821" name="TextBox 6"/>
          <p:cNvSpPr txBox="1">
            <a:spLocks noChangeArrowheads="1"/>
          </p:cNvSpPr>
          <p:nvPr/>
        </p:nvSpPr>
        <p:spPr bwMode="auto">
          <a:xfrm>
            <a:off x="304800" y="3811588"/>
            <a:ext cx="5105400" cy="2676525"/>
          </a:xfrm>
          <a:prstGeom prst="rect">
            <a:avLst/>
          </a:prstGeom>
          <a:noFill/>
          <a:ln w="9525">
            <a:noFill/>
            <a:miter lim="800000"/>
            <a:headEnd/>
            <a:tailEnd/>
          </a:ln>
        </p:spPr>
        <p:txBody>
          <a:bodyPr>
            <a:spAutoFit/>
          </a:bodyPr>
          <a:lstStyle/>
          <a:p>
            <a:r>
              <a:rPr lang="en-US" i="1"/>
              <a:t>From: karim@juniv.edu</a:t>
            </a:r>
          </a:p>
          <a:p>
            <a:r>
              <a:rPr lang="en-US" i="1"/>
              <a:t>To: john@yahoo.com</a:t>
            </a:r>
          </a:p>
          <a:p>
            <a:r>
              <a:rPr lang="en-US" i="1"/>
              <a:t>MIME-Version:1.0</a:t>
            </a:r>
          </a:p>
          <a:p>
            <a:r>
              <a:rPr lang="en-US" i="1"/>
              <a:t>Content-Type: Image/jpeg</a:t>
            </a:r>
          </a:p>
          <a:p>
            <a:r>
              <a:rPr lang="en-US" i="1"/>
              <a:t>Content-Transfer-Encoding: base64</a:t>
            </a:r>
          </a:p>
          <a:p>
            <a:endParaRPr lang="en-US" i="1"/>
          </a:p>
          <a:p>
            <a:r>
              <a:rPr lang="en-US" i="1"/>
              <a:t>…data for the image…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2"/>
          </p:nvPr>
        </p:nvSpPr>
        <p:spPr>
          <a:noFill/>
        </p:spPr>
        <p:txBody>
          <a:bodyPr/>
          <a:lstStyle/>
          <a:p>
            <a:fld id="{DF0B03C5-D946-4874-8D05-DA1359B12470}" type="slidenum">
              <a:rPr lang="en-US" smtClean="0">
                <a:latin typeface="Times New Roman" charset="0"/>
              </a:rPr>
              <a:pPr/>
              <a:t>33</a:t>
            </a:fld>
            <a:endParaRPr lang="en-US">
              <a:latin typeface="Times New Roman" charset="0"/>
            </a:endParaRPr>
          </a:p>
        </p:txBody>
      </p:sp>
      <p:sp>
        <p:nvSpPr>
          <p:cNvPr id="35843" name="TextBox 3"/>
          <p:cNvSpPr txBox="1">
            <a:spLocks noChangeArrowheads="1"/>
          </p:cNvSpPr>
          <p:nvPr/>
        </p:nvSpPr>
        <p:spPr bwMode="auto">
          <a:xfrm>
            <a:off x="381000" y="1295400"/>
            <a:ext cx="8382000" cy="1570038"/>
          </a:xfrm>
          <a:prstGeom prst="rect">
            <a:avLst/>
          </a:prstGeom>
          <a:noFill/>
          <a:ln w="9525">
            <a:noFill/>
            <a:miter lim="800000"/>
            <a:headEnd/>
            <a:tailEnd/>
          </a:ln>
        </p:spPr>
        <p:txBody>
          <a:bodyPr>
            <a:spAutoFit/>
          </a:bodyPr>
          <a:lstStyle/>
          <a:p>
            <a:pPr algn="just"/>
            <a:r>
              <a:rPr lang="en-US"/>
              <a:t>Each MIME message includes information that tells the receipent the type of data and the encoding used. A receiver’s mail system must first convert from base64 encoding back to binary, and then run an application that displays a JPEG image on the user’s screen.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p:spPr>
        <p:txBody>
          <a:bodyPr/>
          <a:lstStyle/>
          <a:p>
            <a:fld id="{C05E27AF-62A7-4B87-9003-328845865011}" type="slidenum">
              <a:rPr lang="en-US" smtClean="0">
                <a:latin typeface="Times New Roman" charset="0"/>
              </a:rPr>
              <a:pPr/>
              <a:t>34</a:t>
            </a:fld>
            <a:endParaRPr lang="en-US">
              <a:latin typeface="Times New Roman" charset="0"/>
            </a:endParaRPr>
          </a:p>
        </p:txBody>
      </p:sp>
      <p:sp>
        <p:nvSpPr>
          <p:cNvPr id="36867" name="Rectangle 2"/>
          <p:cNvSpPr>
            <a:spLocks noChangeArrowheads="1"/>
          </p:cNvSpPr>
          <p:nvPr/>
        </p:nvSpPr>
        <p:spPr bwMode="auto">
          <a:xfrm>
            <a:off x="228600" y="381000"/>
            <a:ext cx="4473575" cy="646113"/>
          </a:xfrm>
          <a:prstGeom prst="rect">
            <a:avLst/>
          </a:prstGeom>
          <a:noFill/>
          <a:ln w="9525">
            <a:noFill/>
            <a:miter lim="800000"/>
            <a:headEnd/>
            <a:tailEnd/>
          </a:ln>
        </p:spPr>
        <p:txBody>
          <a:bodyPr wrap="none">
            <a:spAutoFit/>
          </a:bodyPr>
          <a:lstStyle/>
          <a:p>
            <a:r>
              <a:rPr lang="en-US" sz="3600" b="1" dirty="0">
                <a:solidFill>
                  <a:srgbClr val="0000FF"/>
                </a:solidFill>
              </a:rPr>
              <a:t>The World Wide Web</a:t>
            </a:r>
            <a:endParaRPr lang="en-US" sz="3600" dirty="0">
              <a:solidFill>
                <a:srgbClr val="0000FF"/>
              </a:solidFill>
            </a:endParaRPr>
          </a:p>
        </p:txBody>
      </p:sp>
      <p:sp>
        <p:nvSpPr>
          <p:cNvPr id="36868" name="TextBox 3"/>
          <p:cNvSpPr txBox="1">
            <a:spLocks noChangeArrowheads="1"/>
          </p:cNvSpPr>
          <p:nvPr/>
        </p:nvSpPr>
        <p:spPr bwMode="auto">
          <a:xfrm>
            <a:off x="76200" y="1295400"/>
            <a:ext cx="8915400" cy="4154984"/>
          </a:xfrm>
          <a:prstGeom prst="rect">
            <a:avLst/>
          </a:prstGeom>
          <a:noFill/>
          <a:ln w="9525">
            <a:noFill/>
            <a:miter lim="800000"/>
            <a:headEnd/>
            <a:tailEnd/>
          </a:ln>
        </p:spPr>
        <p:txBody>
          <a:bodyPr wrap="square">
            <a:spAutoFit/>
          </a:bodyPr>
          <a:lstStyle/>
          <a:p>
            <a:pPr algn="just">
              <a:buFont typeface="Wingdings" pitchFamily="2" charset="2"/>
              <a:buChar char="ü"/>
            </a:pPr>
            <a:r>
              <a:rPr lang="en-US" dirty="0"/>
              <a:t>Conceptually, the web consists of a vast, worldwide collection of contents in the form of </a:t>
            </a:r>
            <a:r>
              <a:rPr lang="en-US" b="1" dirty="0"/>
              <a:t>Web pages</a:t>
            </a:r>
            <a:r>
              <a:rPr lang="en-US" dirty="0"/>
              <a:t>, often called pages for short. The </a:t>
            </a:r>
            <a:r>
              <a:rPr lang="en-US" b="1" dirty="0"/>
              <a:t>Web pages </a:t>
            </a:r>
            <a:r>
              <a:rPr lang="en-US" dirty="0"/>
              <a:t>are accessible over the Internet. Each page may contain links to other pages anywhere in the world. </a:t>
            </a:r>
          </a:p>
          <a:p>
            <a:pPr algn="just">
              <a:buFont typeface="Wingdings" pitchFamily="2" charset="2"/>
              <a:buChar char="ü"/>
            </a:pPr>
            <a:endParaRPr lang="en-US" dirty="0"/>
          </a:p>
          <a:p>
            <a:pPr algn="just">
              <a:buFont typeface="Wingdings" pitchFamily="2" charset="2"/>
              <a:buChar char="ü"/>
            </a:pPr>
            <a:r>
              <a:rPr lang="en-US" dirty="0"/>
              <a:t>The idea of having one page point to another called </a:t>
            </a:r>
            <a:r>
              <a:rPr lang="en-US" b="1" dirty="0"/>
              <a:t>hypertext</a:t>
            </a:r>
            <a:r>
              <a:rPr lang="en-US" dirty="0"/>
              <a:t>. A piece of text, icon, image and so on associated with another page is called a </a:t>
            </a:r>
            <a:r>
              <a:rPr lang="en-US" b="1" dirty="0"/>
              <a:t>hyperlin</a:t>
            </a:r>
            <a:r>
              <a:rPr lang="en-US" dirty="0"/>
              <a:t>k. </a:t>
            </a:r>
          </a:p>
          <a:p>
            <a:pPr algn="just">
              <a:buFont typeface="Wingdings" pitchFamily="2" charset="2"/>
              <a:buChar char="ü"/>
            </a:pPr>
            <a:endParaRPr lang="en-US" dirty="0"/>
          </a:p>
          <a:p>
            <a:pPr algn="just">
              <a:buFont typeface="Wingdings" pitchFamily="2" charset="2"/>
              <a:buChar char="ü"/>
            </a:pPr>
            <a:r>
              <a:rPr lang="en-US" dirty="0"/>
              <a:t>The </a:t>
            </a:r>
            <a:r>
              <a:rPr lang="en-US" b="1" dirty="0"/>
              <a:t>World Wide Web</a:t>
            </a:r>
            <a:r>
              <a:rPr lang="en-US" dirty="0"/>
              <a:t> is a system of interlinked </a:t>
            </a:r>
            <a:r>
              <a:rPr lang="en-US" dirty="0">
                <a:solidFill>
                  <a:srgbClr val="FF0000"/>
                </a:solidFill>
              </a:rPr>
              <a:t>hypertext </a:t>
            </a:r>
            <a:r>
              <a:rPr lang="en-US" dirty="0"/>
              <a:t>documents accessed via the </a:t>
            </a:r>
            <a:r>
              <a:rPr lang="en-US" dirty="0">
                <a:solidFill>
                  <a:srgbClr val="FF0000"/>
                </a:solidFill>
              </a:rPr>
              <a:t>Internet</a:t>
            </a: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35</a:t>
            </a:fld>
            <a:endParaRPr lang="en-US"/>
          </a:p>
        </p:txBody>
      </p:sp>
      <p:sp>
        <p:nvSpPr>
          <p:cNvPr id="4" name="TextBox 3"/>
          <p:cNvSpPr txBox="1"/>
          <p:nvPr/>
        </p:nvSpPr>
        <p:spPr>
          <a:xfrm>
            <a:off x="228600" y="1524000"/>
            <a:ext cx="8686800" cy="2308324"/>
          </a:xfrm>
          <a:prstGeom prst="rect">
            <a:avLst/>
          </a:prstGeom>
          <a:noFill/>
        </p:spPr>
        <p:txBody>
          <a:bodyPr wrap="square" rtlCol="0">
            <a:spAutoFit/>
          </a:bodyPr>
          <a:lstStyle/>
          <a:p>
            <a:pPr algn="just">
              <a:buFont typeface="Wingdings" pitchFamily="2" charset="2"/>
              <a:buChar char="ü"/>
            </a:pPr>
            <a:r>
              <a:rPr lang="en-US" dirty="0"/>
              <a:t>With a </a:t>
            </a:r>
            <a:r>
              <a:rPr lang="en-US" dirty="0">
                <a:solidFill>
                  <a:srgbClr val="FF0000"/>
                </a:solidFill>
              </a:rPr>
              <a:t>web browser </a:t>
            </a:r>
            <a:r>
              <a:rPr lang="en-US" dirty="0"/>
              <a:t>(application programs like Internet Explorer, Netscape Navigator, Mozilla Firefox, Chrome etc) , one can view </a:t>
            </a:r>
            <a:r>
              <a:rPr lang="en-US" dirty="0">
                <a:solidFill>
                  <a:srgbClr val="FF0000"/>
                </a:solidFill>
              </a:rPr>
              <a:t>web pages</a:t>
            </a:r>
            <a:r>
              <a:rPr lang="en-US" dirty="0"/>
              <a:t> that may contain text, images, videos, and other </a:t>
            </a:r>
            <a:r>
              <a:rPr lang="en-US" dirty="0">
                <a:solidFill>
                  <a:srgbClr val="FF0000"/>
                </a:solidFill>
              </a:rPr>
              <a:t>multimedia</a:t>
            </a:r>
            <a:r>
              <a:rPr lang="en-US" dirty="0"/>
              <a:t> and </a:t>
            </a:r>
            <a:r>
              <a:rPr lang="en-US" dirty="0">
                <a:solidFill>
                  <a:srgbClr val="FF0000"/>
                </a:solidFill>
              </a:rPr>
              <a:t>navigate</a:t>
            </a:r>
            <a:r>
              <a:rPr lang="en-US" dirty="0"/>
              <a:t> between them via </a:t>
            </a:r>
            <a:r>
              <a:rPr lang="en-US" dirty="0">
                <a:solidFill>
                  <a:srgbClr val="FF0000"/>
                </a:solidFill>
              </a:rPr>
              <a:t>hyperlinks</a:t>
            </a:r>
            <a:r>
              <a:rPr lang="en-US" dirty="0"/>
              <a:t>.  A browser becomes a </a:t>
            </a:r>
            <a:r>
              <a:rPr lang="en-US" i="1" dirty="0"/>
              <a:t>client</a:t>
            </a:r>
            <a:r>
              <a:rPr lang="en-US" dirty="0"/>
              <a:t> that contacts the appropriate </a:t>
            </a:r>
            <a:r>
              <a:rPr lang="en-US" i="1" dirty="0"/>
              <a:t>web server</a:t>
            </a:r>
            <a:r>
              <a:rPr lang="en-US" dirty="0"/>
              <a:t> to obtain a copy of the specified page.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36</a:t>
            </a:fld>
            <a:endParaRPr lang="en-US"/>
          </a:p>
        </p:txBody>
      </p:sp>
      <p:pic>
        <p:nvPicPr>
          <p:cNvPr id="65539" name="Picture 3"/>
          <p:cNvPicPr>
            <a:picLocks noChangeAspect="1" noChangeArrowheads="1"/>
          </p:cNvPicPr>
          <p:nvPr/>
        </p:nvPicPr>
        <p:blipFill>
          <a:blip r:embed="rId2"/>
          <a:srcRect/>
          <a:stretch>
            <a:fillRect/>
          </a:stretch>
        </p:blipFill>
        <p:spPr bwMode="auto">
          <a:xfrm>
            <a:off x="762000" y="1600200"/>
            <a:ext cx="6774595" cy="4191000"/>
          </a:xfrm>
          <a:prstGeom prst="rect">
            <a:avLst/>
          </a:prstGeom>
          <a:noFill/>
          <a:ln w="9525">
            <a:noFill/>
            <a:miter lim="800000"/>
            <a:headEnd/>
            <a:tailEnd/>
          </a:ln>
          <a:effectLst/>
        </p:spPr>
      </p:pic>
      <p:sp>
        <p:nvSpPr>
          <p:cNvPr id="6" name="TextBox 5"/>
          <p:cNvSpPr txBox="1"/>
          <p:nvPr/>
        </p:nvSpPr>
        <p:spPr>
          <a:xfrm>
            <a:off x="2971800" y="6019800"/>
            <a:ext cx="3505200" cy="461665"/>
          </a:xfrm>
          <a:prstGeom prst="rect">
            <a:avLst/>
          </a:prstGeom>
          <a:noFill/>
        </p:spPr>
        <p:txBody>
          <a:bodyPr wrap="square" rtlCol="0">
            <a:spAutoFit/>
          </a:bodyPr>
          <a:lstStyle/>
          <a:p>
            <a:r>
              <a:rPr lang="en-US" dirty="0"/>
              <a:t>Architecture of  the web</a:t>
            </a:r>
          </a:p>
        </p:txBody>
      </p:sp>
      <p:sp>
        <p:nvSpPr>
          <p:cNvPr id="7" name="TextBox 6"/>
          <p:cNvSpPr txBox="1"/>
          <p:nvPr/>
        </p:nvSpPr>
        <p:spPr>
          <a:xfrm>
            <a:off x="304800" y="228600"/>
            <a:ext cx="8534400" cy="1200329"/>
          </a:xfrm>
          <a:prstGeom prst="rect">
            <a:avLst/>
          </a:prstGeom>
          <a:noFill/>
        </p:spPr>
        <p:txBody>
          <a:bodyPr wrap="square" rtlCol="0">
            <a:spAutoFit/>
          </a:bodyPr>
          <a:lstStyle/>
          <a:p>
            <a:pPr algn="just">
              <a:buFont typeface="Wingdings" pitchFamily="2" charset="2"/>
              <a:buChar char="ü"/>
            </a:pPr>
            <a:r>
              <a:rPr lang="en-US" dirty="0"/>
              <a:t>The browser fetches the page requested, interprets the text and formatting commands on it, and displays the page, properly formatted, on the screen.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p:spPr>
        <p:txBody>
          <a:bodyPr/>
          <a:lstStyle/>
          <a:p>
            <a:fld id="{A4B317DE-8DB4-4DC8-9F24-EEA0363F7F7A}" type="slidenum">
              <a:rPr lang="en-US" smtClean="0">
                <a:latin typeface="Times New Roman" charset="0"/>
              </a:rPr>
              <a:pPr/>
              <a:t>37</a:t>
            </a:fld>
            <a:endParaRPr lang="en-US">
              <a:latin typeface="Times New Roman" charset="0"/>
            </a:endParaRPr>
          </a:p>
        </p:txBody>
      </p:sp>
      <p:sp>
        <p:nvSpPr>
          <p:cNvPr id="38915" name="Rectangle 2"/>
          <p:cNvSpPr>
            <a:spLocks noChangeArrowheads="1"/>
          </p:cNvSpPr>
          <p:nvPr/>
        </p:nvSpPr>
        <p:spPr bwMode="auto">
          <a:xfrm>
            <a:off x="152400" y="381000"/>
            <a:ext cx="3236913" cy="646113"/>
          </a:xfrm>
          <a:prstGeom prst="rect">
            <a:avLst/>
          </a:prstGeom>
          <a:noFill/>
          <a:ln w="9525">
            <a:noFill/>
            <a:miter lim="800000"/>
            <a:headEnd/>
            <a:tailEnd/>
          </a:ln>
        </p:spPr>
        <p:txBody>
          <a:bodyPr wrap="none">
            <a:spAutoFit/>
          </a:bodyPr>
          <a:lstStyle/>
          <a:p>
            <a:r>
              <a:rPr lang="en-US" sz="3600" b="1">
                <a:solidFill>
                  <a:srgbClr val="0000FF"/>
                </a:solidFill>
              </a:rPr>
              <a:t>The Client Side</a:t>
            </a:r>
          </a:p>
        </p:txBody>
      </p:sp>
      <p:sp>
        <p:nvSpPr>
          <p:cNvPr id="38916" name="TextBox 3"/>
          <p:cNvSpPr txBox="1">
            <a:spLocks noChangeArrowheads="1"/>
          </p:cNvSpPr>
          <p:nvPr/>
        </p:nvSpPr>
        <p:spPr bwMode="auto">
          <a:xfrm>
            <a:off x="152400" y="990600"/>
            <a:ext cx="8686800" cy="3416300"/>
          </a:xfrm>
          <a:prstGeom prst="rect">
            <a:avLst/>
          </a:prstGeom>
          <a:noFill/>
          <a:ln w="9525">
            <a:noFill/>
            <a:miter lim="800000"/>
            <a:headEnd/>
            <a:tailEnd/>
          </a:ln>
        </p:spPr>
        <p:txBody>
          <a:bodyPr>
            <a:spAutoFit/>
          </a:bodyPr>
          <a:lstStyle/>
          <a:p>
            <a:pPr algn="just"/>
            <a:r>
              <a:rPr lang="en-US" dirty="0"/>
              <a:t>Let us now examine the client side of fig. below in more detail. In essence, a browser is a program that can display a Web page. When a client host </a:t>
            </a:r>
            <a:r>
              <a:rPr lang="en-US" i="1" dirty="0">
                <a:solidFill>
                  <a:srgbClr val="0000FF"/>
                </a:solidFill>
              </a:rPr>
              <a:t>requests</a:t>
            </a:r>
            <a:r>
              <a:rPr lang="en-US" dirty="0"/>
              <a:t> an object, a Web server </a:t>
            </a:r>
            <a:r>
              <a:rPr lang="en-US" i="1" dirty="0">
                <a:solidFill>
                  <a:srgbClr val="0000FF"/>
                </a:solidFill>
              </a:rPr>
              <a:t>responds</a:t>
            </a:r>
            <a:r>
              <a:rPr lang="en-US" dirty="0"/>
              <a:t> by sending the requested object through browsing tools. </a:t>
            </a:r>
          </a:p>
          <a:p>
            <a:pPr algn="just"/>
            <a:endParaRPr lang="en-US" dirty="0"/>
          </a:p>
          <a:p>
            <a:pPr algn="just"/>
            <a:r>
              <a:rPr lang="en-US" dirty="0"/>
              <a:t>The hyperlink needs a way to name any other page on the Web. Pages are named using URLs (Uniform Resource Locators). A typical URL is</a:t>
            </a:r>
          </a:p>
          <a:p>
            <a:pPr algn="just"/>
            <a:r>
              <a:rPr lang="en-US" i="1" dirty="0">
                <a:solidFill>
                  <a:srgbClr val="FF0000"/>
                </a:solidFill>
              </a:rPr>
              <a:t>http://www.abcd.com/products.html</a:t>
            </a:r>
          </a:p>
        </p:txBody>
      </p:sp>
      <p:pic>
        <p:nvPicPr>
          <p:cNvPr id="5" name="Picture 3"/>
          <p:cNvPicPr>
            <a:picLocks noChangeAspect="1" noChangeArrowheads="1"/>
          </p:cNvPicPr>
          <p:nvPr/>
        </p:nvPicPr>
        <p:blipFill>
          <a:blip r:embed="rId2"/>
          <a:srcRect/>
          <a:stretch>
            <a:fillRect/>
          </a:stretch>
        </p:blipFill>
        <p:spPr bwMode="auto">
          <a:xfrm>
            <a:off x="4800599" y="3810000"/>
            <a:ext cx="4311105" cy="2667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p:spPr>
        <p:txBody>
          <a:bodyPr/>
          <a:lstStyle/>
          <a:p>
            <a:fld id="{37389EDE-20DE-4D68-A7AD-BF004E2A07F2}" type="slidenum">
              <a:rPr lang="en-US" smtClean="0">
                <a:latin typeface="Times New Roman" charset="0"/>
              </a:rPr>
              <a:pPr/>
              <a:t>38</a:t>
            </a:fld>
            <a:endParaRPr lang="en-US">
              <a:latin typeface="Times New Roman" charset="0"/>
            </a:endParaRPr>
          </a:p>
        </p:txBody>
      </p:sp>
      <p:sp>
        <p:nvSpPr>
          <p:cNvPr id="39939" name="TextBox 2"/>
          <p:cNvSpPr txBox="1">
            <a:spLocks noChangeArrowheads="1"/>
          </p:cNvSpPr>
          <p:nvPr/>
        </p:nvSpPr>
        <p:spPr bwMode="auto">
          <a:xfrm>
            <a:off x="228600" y="1219200"/>
            <a:ext cx="8686800" cy="3416300"/>
          </a:xfrm>
          <a:prstGeom prst="rect">
            <a:avLst/>
          </a:prstGeom>
          <a:noFill/>
          <a:ln w="9525">
            <a:noFill/>
            <a:miter lim="800000"/>
            <a:headEnd/>
            <a:tailEnd/>
          </a:ln>
        </p:spPr>
        <p:txBody>
          <a:bodyPr wrap="square">
            <a:spAutoFit/>
          </a:bodyPr>
          <a:lstStyle/>
          <a:p>
            <a:pPr algn="just">
              <a:buFont typeface="Wingdings" pitchFamily="2" charset="2"/>
              <a:buChar char="ü"/>
            </a:pPr>
            <a:r>
              <a:rPr lang="en-US" dirty="0"/>
              <a:t>For the moment, it is sufficient to know that a </a:t>
            </a:r>
            <a:r>
              <a:rPr lang="en-US" b="1" dirty="0">
                <a:solidFill>
                  <a:srgbClr val="FF0000"/>
                </a:solidFill>
              </a:rPr>
              <a:t>URL</a:t>
            </a:r>
            <a:r>
              <a:rPr lang="en-US" dirty="0"/>
              <a:t> has three parts: the name of the protocol (</a:t>
            </a:r>
            <a:r>
              <a:rPr lang="en-US" i="1" dirty="0">
                <a:solidFill>
                  <a:srgbClr val="FF0000"/>
                </a:solidFill>
              </a:rPr>
              <a:t>http</a:t>
            </a:r>
            <a:r>
              <a:rPr lang="en-US" dirty="0"/>
              <a:t>), the DNS name of the machine where the page is located (</a:t>
            </a:r>
            <a:r>
              <a:rPr lang="en-US" i="1" dirty="0">
                <a:solidFill>
                  <a:srgbClr val="FF0000"/>
                </a:solidFill>
              </a:rPr>
              <a:t>www.abcd.com</a:t>
            </a:r>
            <a:r>
              <a:rPr lang="en-US" dirty="0"/>
              <a:t>), and (usually) the name of the file containing the page (</a:t>
            </a:r>
            <a:r>
              <a:rPr lang="en-US" i="1" dirty="0">
                <a:solidFill>
                  <a:srgbClr val="FF0000"/>
                </a:solidFill>
              </a:rPr>
              <a:t>products.html</a:t>
            </a:r>
            <a:r>
              <a:rPr lang="en-US" dirty="0"/>
              <a:t>).</a:t>
            </a:r>
          </a:p>
          <a:p>
            <a:pPr algn="just"/>
            <a:endParaRPr lang="en-US" dirty="0"/>
          </a:p>
          <a:p>
            <a:pPr algn="just">
              <a:buFont typeface="Wingdings" pitchFamily="2" charset="2"/>
              <a:buChar char="ü"/>
            </a:pPr>
            <a:r>
              <a:rPr lang="en-US" dirty="0"/>
              <a:t>When a user clicks on a hyperlink, the browser carries out a series of steps in order to fetch the page pointed to. Suppose that a user is browsing the Web and finds a link on </a:t>
            </a:r>
            <a:r>
              <a:rPr lang="en-US" i="1" u="sng" dirty="0">
                <a:solidFill>
                  <a:srgbClr val="0000FF"/>
                </a:solidFill>
              </a:rPr>
              <a:t>Internet telephony </a:t>
            </a:r>
            <a:r>
              <a:rPr lang="en-US" dirty="0"/>
              <a:t>that points to ITU's home page, which is </a:t>
            </a:r>
            <a:r>
              <a:rPr lang="en-US" dirty="0">
                <a:solidFill>
                  <a:srgbClr val="0000FF"/>
                </a:solidFill>
              </a:rPr>
              <a:t>http://www.itu.org/home/index.html</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p:spPr>
        <p:txBody>
          <a:bodyPr/>
          <a:lstStyle/>
          <a:p>
            <a:fld id="{20CBB8D8-5741-47E0-8D0A-14A4ADC0CD5E}" type="slidenum">
              <a:rPr lang="en-US" smtClean="0">
                <a:latin typeface="Times New Roman" charset="0"/>
              </a:rPr>
              <a:pPr/>
              <a:t>39</a:t>
            </a:fld>
            <a:endParaRPr lang="en-US">
              <a:latin typeface="Times New Roman" charset="0"/>
            </a:endParaRPr>
          </a:p>
        </p:txBody>
      </p:sp>
      <p:sp>
        <p:nvSpPr>
          <p:cNvPr id="40963" name="TextBox 2"/>
          <p:cNvSpPr txBox="1">
            <a:spLocks noChangeArrowheads="1"/>
          </p:cNvSpPr>
          <p:nvPr/>
        </p:nvSpPr>
        <p:spPr bwMode="auto">
          <a:xfrm>
            <a:off x="381000" y="1066800"/>
            <a:ext cx="8458200" cy="4893647"/>
          </a:xfrm>
          <a:prstGeom prst="rect">
            <a:avLst/>
          </a:prstGeom>
          <a:noFill/>
          <a:ln w="9525">
            <a:noFill/>
            <a:miter lim="800000"/>
            <a:headEnd/>
            <a:tailEnd/>
          </a:ln>
        </p:spPr>
        <p:txBody>
          <a:bodyPr>
            <a:spAutoFit/>
          </a:bodyPr>
          <a:lstStyle/>
          <a:p>
            <a:pPr algn="just"/>
            <a:r>
              <a:rPr lang="en-US" dirty="0"/>
              <a:t>Let us trace the steps that occur when this link is selected.</a:t>
            </a:r>
          </a:p>
          <a:p>
            <a:pPr algn="just"/>
            <a:r>
              <a:rPr lang="en-US" dirty="0"/>
              <a:t>1. The browser determines the URL (by seeing what was selected).</a:t>
            </a:r>
          </a:p>
          <a:p>
            <a:pPr algn="just"/>
            <a:r>
              <a:rPr lang="en-US" dirty="0"/>
              <a:t>2. The browser asks DNS for the IP address of </a:t>
            </a:r>
            <a:r>
              <a:rPr lang="en-US" i="1" dirty="0">
                <a:solidFill>
                  <a:srgbClr val="FF0000"/>
                </a:solidFill>
              </a:rPr>
              <a:t>www.itu.org</a:t>
            </a:r>
            <a:r>
              <a:rPr lang="en-US" dirty="0"/>
              <a:t>.</a:t>
            </a:r>
          </a:p>
          <a:p>
            <a:pPr algn="just"/>
            <a:r>
              <a:rPr lang="en-US" dirty="0"/>
              <a:t>3. DNS replies with 156.106.192.32.</a:t>
            </a:r>
          </a:p>
          <a:p>
            <a:pPr algn="just"/>
            <a:r>
              <a:rPr lang="en-US" dirty="0"/>
              <a:t>4.The browser makes a TCP connection to 156.106.192.32 on port 80 i.e. HTTP protocol. </a:t>
            </a:r>
          </a:p>
          <a:p>
            <a:pPr algn="just"/>
            <a:r>
              <a:rPr lang="en-US" dirty="0"/>
              <a:t>5. It then sends over an HTTP request asking for file /home/index.html.</a:t>
            </a:r>
          </a:p>
          <a:p>
            <a:pPr algn="just"/>
            <a:r>
              <a:rPr lang="en-US" dirty="0"/>
              <a:t>6. The www.itu.org server sends the file </a:t>
            </a:r>
            <a:r>
              <a:rPr lang="en-US" i="1" dirty="0">
                <a:solidFill>
                  <a:srgbClr val="FF0000"/>
                </a:solidFill>
              </a:rPr>
              <a:t>/home/index.html </a:t>
            </a:r>
            <a:r>
              <a:rPr lang="en-US" dirty="0"/>
              <a:t>as an HTTP response. </a:t>
            </a:r>
          </a:p>
          <a:p>
            <a:pPr algn="just"/>
            <a:r>
              <a:rPr lang="en-US" dirty="0"/>
              <a:t>7. The TCP connection is released.</a:t>
            </a:r>
          </a:p>
          <a:p>
            <a:pPr algn="just"/>
            <a:r>
              <a:rPr lang="en-US" dirty="0"/>
              <a:t>8. The browser displays all the text in </a:t>
            </a:r>
            <a:r>
              <a:rPr lang="en-US" i="1" dirty="0">
                <a:solidFill>
                  <a:srgbClr val="FF0000"/>
                </a:solidFill>
              </a:rPr>
              <a:t>/home/index.html</a:t>
            </a:r>
            <a:r>
              <a:rPr lang="en-US" dirty="0"/>
              <a:t>.</a:t>
            </a:r>
          </a:p>
          <a:p>
            <a:pPr algn="just"/>
            <a:r>
              <a:rPr lang="en-US" dirty="0"/>
              <a:t>9. The browser fetches and displays all images in this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p:spPr>
        <p:txBody>
          <a:bodyPr/>
          <a:lstStyle/>
          <a:p>
            <a:fld id="{0AB0029E-7D9D-44EC-BCE9-56364443F833}" type="slidenum">
              <a:rPr lang="en-US" smtClean="0">
                <a:latin typeface="Times New Roman" charset="0"/>
              </a:rPr>
              <a:pPr/>
              <a:t>4</a:t>
            </a:fld>
            <a:endParaRPr lang="en-US">
              <a:latin typeface="Times New Roman" charset="0"/>
            </a:endParaRPr>
          </a:p>
        </p:txBody>
      </p:sp>
      <p:sp>
        <p:nvSpPr>
          <p:cNvPr id="8195" name="Text Box 4"/>
          <p:cNvSpPr txBox="1">
            <a:spLocks noChangeArrowheads="1"/>
          </p:cNvSpPr>
          <p:nvPr/>
        </p:nvSpPr>
        <p:spPr bwMode="auto">
          <a:xfrm>
            <a:off x="228600" y="914400"/>
            <a:ext cx="8686800" cy="5754688"/>
          </a:xfrm>
          <a:prstGeom prst="rect">
            <a:avLst/>
          </a:prstGeom>
          <a:solidFill>
            <a:srgbClr val="CCECFF"/>
          </a:solidFill>
          <a:ln w="9525">
            <a:noFill/>
            <a:miter lim="800000"/>
            <a:headEnd/>
            <a:tailEnd/>
          </a:ln>
        </p:spPr>
        <p:txBody>
          <a:bodyPr>
            <a:spAutoFit/>
          </a:bodyPr>
          <a:lstStyle/>
          <a:p>
            <a:pPr algn="just">
              <a:spcBef>
                <a:spcPct val="50000"/>
              </a:spcBef>
              <a:buFont typeface="Wingdings" pitchFamily="2" charset="2"/>
              <a:buChar char="ü"/>
            </a:pPr>
            <a:r>
              <a:rPr lang="en-US" dirty="0"/>
              <a:t>Although programs theoretically could refer to hosts, mailboxes, and other resources by their network (e.g., IP) addresses, these addresses are hard for people to remember. Nevertheless, the network itself understands only numerical addresses, so some mechanism is required to convert the </a:t>
            </a:r>
            <a:r>
              <a:rPr lang="en-US" dirty="0">
                <a:solidFill>
                  <a:srgbClr val="FF0000"/>
                </a:solidFill>
              </a:rPr>
              <a:t>ASCII strings to network addresses</a:t>
            </a:r>
            <a:r>
              <a:rPr lang="en-US" dirty="0"/>
              <a:t>. </a:t>
            </a:r>
          </a:p>
          <a:p>
            <a:pPr algn="just">
              <a:spcBef>
                <a:spcPct val="50000"/>
              </a:spcBef>
              <a:buFont typeface="Wingdings" pitchFamily="2" charset="2"/>
              <a:buChar char="ü"/>
            </a:pPr>
            <a:r>
              <a:rPr lang="en-US" dirty="0"/>
              <a:t>DNS is a distributed hierarchical and global directory that translates </a:t>
            </a:r>
            <a:r>
              <a:rPr lang="en-US" dirty="0">
                <a:solidFill>
                  <a:srgbClr val="0000FF"/>
                </a:solidFill>
              </a:rPr>
              <a:t>machine or domain names</a:t>
            </a:r>
            <a:r>
              <a:rPr lang="en-US" dirty="0"/>
              <a:t> to </a:t>
            </a:r>
            <a:r>
              <a:rPr lang="en-US" dirty="0">
                <a:solidFill>
                  <a:srgbClr val="0000FF"/>
                </a:solidFill>
              </a:rPr>
              <a:t>numerical IP address</a:t>
            </a:r>
            <a:r>
              <a:rPr lang="en-US" dirty="0"/>
              <a:t>. DNS can be thought as a distributed database system used to map host names to IP address and vice-versa. </a:t>
            </a:r>
          </a:p>
          <a:p>
            <a:pPr algn="just">
              <a:spcBef>
                <a:spcPct val="50000"/>
              </a:spcBef>
            </a:pPr>
            <a:endParaRPr lang="en-US" sz="2000" dirty="0"/>
          </a:p>
          <a:p>
            <a:pPr algn="just">
              <a:spcBef>
                <a:spcPct val="50000"/>
              </a:spcBef>
            </a:pPr>
            <a:r>
              <a:rPr lang="en-US" sz="2000" dirty="0"/>
              <a:t>A </a:t>
            </a:r>
            <a:r>
              <a:rPr lang="en-US" sz="2000" b="1" dirty="0">
                <a:solidFill>
                  <a:srgbClr val="FF0000"/>
                </a:solidFill>
              </a:rPr>
              <a:t>distributed database</a:t>
            </a:r>
            <a:r>
              <a:rPr lang="en-US" sz="2000" dirty="0">
                <a:solidFill>
                  <a:srgbClr val="FF0000"/>
                </a:solidFill>
              </a:rPr>
              <a:t> </a:t>
            </a:r>
            <a:r>
              <a:rPr lang="en-US" sz="2000" dirty="0"/>
              <a:t>is a database in which storage devices are not all attached to a common processing unit such as the CPU, and which is controlled by a distributed database management system (together sometimes called a distributed database system). It may be stored in multiple computers, located in the same physical location; or may be dispersed over a network of interconnected computers.</a:t>
            </a:r>
          </a:p>
        </p:txBody>
      </p:sp>
      <p:sp>
        <p:nvSpPr>
          <p:cNvPr id="8196" name="TextBox 4"/>
          <p:cNvSpPr txBox="1">
            <a:spLocks noChangeArrowheads="1"/>
          </p:cNvSpPr>
          <p:nvPr/>
        </p:nvSpPr>
        <p:spPr bwMode="auto">
          <a:xfrm>
            <a:off x="533400" y="0"/>
            <a:ext cx="6553200" cy="646113"/>
          </a:xfrm>
          <a:prstGeom prst="rect">
            <a:avLst/>
          </a:prstGeom>
          <a:noFill/>
          <a:ln w="9525">
            <a:noFill/>
            <a:miter lim="800000"/>
            <a:headEnd/>
            <a:tailEnd/>
          </a:ln>
        </p:spPr>
        <p:txBody>
          <a:bodyPr>
            <a:spAutoFit/>
          </a:bodyPr>
          <a:lstStyle/>
          <a:p>
            <a:r>
              <a:rPr lang="en-US" sz="3600" b="1">
                <a:solidFill>
                  <a:srgbClr val="0000FF"/>
                </a:solidFill>
              </a:rPr>
              <a:t>Domain Name System (DNS)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2"/>
          </p:nvPr>
        </p:nvSpPr>
        <p:spPr>
          <a:noFill/>
        </p:spPr>
        <p:txBody>
          <a:bodyPr/>
          <a:lstStyle/>
          <a:p>
            <a:fld id="{C33FD9DE-151C-4D74-9BB9-D44343C732B8}" type="slidenum">
              <a:rPr lang="en-US" smtClean="0">
                <a:latin typeface="Times New Roman" charset="0"/>
              </a:rPr>
              <a:pPr/>
              <a:t>40</a:t>
            </a:fld>
            <a:endParaRPr lang="en-US">
              <a:latin typeface="Times New Roman" charset="0"/>
            </a:endParaRPr>
          </a:p>
        </p:txBody>
      </p:sp>
      <p:sp>
        <p:nvSpPr>
          <p:cNvPr id="41987" name="TextBox 3"/>
          <p:cNvSpPr txBox="1">
            <a:spLocks noChangeArrowheads="1"/>
          </p:cNvSpPr>
          <p:nvPr/>
        </p:nvSpPr>
        <p:spPr bwMode="auto">
          <a:xfrm>
            <a:off x="304800" y="1219200"/>
            <a:ext cx="8610600" cy="2308324"/>
          </a:xfrm>
          <a:prstGeom prst="rect">
            <a:avLst/>
          </a:prstGeom>
          <a:noFill/>
          <a:ln w="9525">
            <a:noFill/>
            <a:miter lim="800000"/>
            <a:headEnd/>
            <a:tailEnd/>
          </a:ln>
        </p:spPr>
        <p:txBody>
          <a:bodyPr>
            <a:spAutoFit/>
          </a:bodyPr>
          <a:lstStyle/>
          <a:p>
            <a:pPr algn="just">
              <a:buFont typeface="Wingdings" pitchFamily="2" charset="2"/>
              <a:buChar char="q"/>
            </a:pPr>
            <a:r>
              <a:rPr lang="en-US" dirty="0"/>
              <a:t>Although a browser is basically an </a:t>
            </a:r>
            <a:r>
              <a:rPr lang="en-US" b="1" dirty="0">
                <a:solidFill>
                  <a:srgbClr val="0000FF"/>
                </a:solidFill>
              </a:rPr>
              <a:t>HTML interpreter</a:t>
            </a:r>
            <a:r>
              <a:rPr lang="en-US" dirty="0"/>
              <a:t>, most browsers have numerous buttons and features to make it easier to navigate the Web. Most have a button for going back to the previous page, a button for going forward to the next page (only operative after the user has gone back from it), and a button for going straight to the user's own start page.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2"/>
          </p:nvPr>
        </p:nvSpPr>
        <p:spPr>
          <a:noFill/>
        </p:spPr>
        <p:txBody>
          <a:bodyPr/>
          <a:lstStyle/>
          <a:p>
            <a:fld id="{71A18BD4-EB69-4A53-82F7-09BB8B2E1B0C}" type="slidenum">
              <a:rPr lang="en-US" smtClean="0">
                <a:latin typeface="Times New Roman" charset="0"/>
              </a:rPr>
              <a:pPr/>
              <a:t>41</a:t>
            </a:fld>
            <a:endParaRPr lang="en-US">
              <a:latin typeface="Times New Roman" charset="0"/>
            </a:endParaRPr>
          </a:p>
        </p:txBody>
      </p:sp>
      <p:sp>
        <p:nvSpPr>
          <p:cNvPr id="43011" name="TextBox 3"/>
          <p:cNvSpPr txBox="1">
            <a:spLocks noChangeArrowheads="1"/>
          </p:cNvSpPr>
          <p:nvPr/>
        </p:nvSpPr>
        <p:spPr bwMode="auto">
          <a:xfrm>
            <a:off x="304800" y="228600"/>
            <a:ext cx="8305800" cy="3232150"/>
          </a:xfrm>
          <a:prstGeom prst="rect">
            <a:avLst/>
          </a:prstGeom>
          <a:noFill/>
          <a:ln w="9525">
            <a:noFill/>
            <a:miter lim="800000"/>
            <a:headEnd/>
            <a:tailEnd/>
          </a:ln>
        </p:spPr>
        <p:txBody>
          <a:bodyPr>
            <a:spAutoFit/>
          </a:bodyPr>
          <a:lstStyle/>
          <a:p>
            <a:pPr algn="just"/>
            <a:r>
              <a:rPr lang="en-US" sz="3600" b="1" dirty="0">
                <a:solidFill>
                  <a:srgbClr val="0000FF"/>
                </a:solidFill>
              </a:rPr>
              <a:t>The Server Side</a:t>
            </a:r>
            <a:endParaRPr lang="en-US" sz="3600" dirty="0">
              <a:solidFill>
                <a:srgbClr val="0000FF"/>
              </a:solidFill>
            </a:endParaRPr>
          </a:p>
          <a:p>
            <a:pPr algn="just"/>
            <a:r>
              <a:rPr lang="en-US" dirty="0"/>
              <a:t>When the user types in a URL or clicks on a line of hypertext, the browser parses the URL and interprets the part between </a:t>
            </a:r>
            <a:r>
              <a:rPr lang="en-US" i="1" dirty="0"/>
              <a:t>http:// </a:t>
            </a:r>
            <a:r>
              <a:rPr lang="en-US" dirty="0"/>
              <a:t>and the next slash as a DNS name to look up. Armed with the IP address of the server, the browser establishes a TCP connection to port 80 on that server. Then it sends over a command containing the rest of the URL, which is the name of a file on that server. The server then returns the file for the browser to display. </a:t>
            </a:r>
          </a:p>
        </p:txBody>
      </p:sp>
      <p:sp>
        <p:nvSpPr>
          <p:cNvPr id="43012" name="TextBox 3"/>
          <p:cNvSpPr txBox="1">
            <a:spLocks noChangeArrowheads="1"/>
          </p:cNvSpPr>
          <p:nvPr/>
        </p:nvSpPr>
        <p:spPr bwMode="auto">
          <a:xfrm>
            <a:off x="762000" y="3657600"/>
            <a:ext cx="6934200" cy="2308225"/>
          </a:xfrm>
          <a:prstGeom prst="rect">
            <a:avLst/>
          </a:prstGeom>
          <a:noFill/>
          <a:ln w="9525">
            <a:noFill/>
            <a:miter lim="800000"/>
            <a:headEnd/>
            <a:tailEnd/>
          </a:ln>
        </p:spPr>
        <p:txBody>
          <a:bodyPr>
            <a:spAutoFit/>
          </a:bodyPr>
          <a:lstStyle/>
          <a:p>
            <a:r>
              <a:rPr lang="en-US" dirty="0"/>
              <a:t>The steps that the server performs in its main loop are:</a:t>
            </a:r>
          </a:p>
          <a:p>
            <a:r>
              <a:rPr lang="en-US" dirty="0"/>
              <a:t>1. Accept a TCP connection from a client (a browser).</a:t>
            </a:r>
          </a:p>
          <a:p>
            <a:r>
              <a:rPr lang="en-US" dirty="0"/>
              <a:t>2. Get the name of the file requested.</a:t>
            </a:r>
          </a:p>
          <a:p>
            <a:r>
              <a:rPr lang="en-US" dirty="0"/>
              <a:t>3. Get the file (from disk).</a:t>
            </a:r>
          </a:p>
          <a:p>
            <a:r>
              <a:rPr lang="en-US" dirty="0"/>
              <a:t>4. Return the file to the client.</a:t>
            </a:r>
          </a:p>
          <a:p>
            <a:r>
              <a:rPr lang="en-US" dirty="0"/>
              <a:t>5. Release the TCP connection.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p:spPr>
        <p:txBody>
          <a:bodyPr/>
          <a:lstStyle/>
          <a:p>
            <a:fld id="{AAB8CC54-F7A1-46E1-B676-AFE97F583EE2}" type="slidenum">
              <a:rPr lang="en-US" smtClean="0">
                <a:latin typeface="Times New Roman" charset="0"/>
              </a:rPr>
              <a:pPr/>
              <a:t>42</a:t>
            </a:fld>
            <a:endParaRPr lang="en-US">
              <a:latin typeface="Times New Roman" charset="0"/>
            </a:endParaRPr>
          </a:p>
        </p:txBody>
      </p:sp>
      <p:sp>
        <p:nvSpPr>
          <p:cNvPr id="44035" name="TextBox 4"/>
          <p:cNvSpPr txBox="1">
            <a:spLocks noChangeArrowheads="1"/>
          </p:cNvSpPr>
          <p:nvPr/>
        </p:nvSpPr>
        <p:spPr bwMode="auto">
          <a:xfrm>
            <a:off x="152400" y="533400"/>
            <a:ext cx="8839200" cy="4893647"/>
          </a:xfrm>
          <a:prstGeom prst="rect">
            <a:avLst/>
          </a:prstGeom>
          <a:noFill/>
          <a:ln w="9525">
            <a:noFill/>
            <a:miter lim="800000"/>
            <a:headEnd/>
            <a:tailEnd/>
          </a:ln>
        </p:spPr>
        <p:txBody>
          <a:bodyPr>
            <a:spAutoFit/>
          </a:bodyPr>
          <a:lstStyle/>
          <a:p>
            <a:pPr algn="just">
              <a:buFont typeface="Wingdings" pitchFamily="2" charset="2"/>
              <a:buChar char="v"/>
            </a:pPr>
            <a:r>
              <a:rPr lang="en-US" dirty="0"/>
              <a:t>A problem with this design is that every request requires making a disk access to get the file. The result is that the Web server cannot serve more requests per second than it can make disk accesses. A high-end SCSI (</a:t>
            </a:r>
            <a:r>
              <a:rPr lang="en-US" b="1" dirty="0"/>
              <a:t>Small Computer System Interface, </a:t>
            </a:r>
            <a:r>
              <a:rPr lang="en-US" dirty="0"/>
              <a:t>communicate with peripheral hardware such as </a:t>
            </a:r>
            <a:r>
              <a:rPr lang="en-US" b="1" dirty="0"/>
              <a:t>disk</a:t>
            </a:r>
            <a:r>
              <a:rPr lang="en-US" dirty="0"/>
              <a:t> drives, tape drives, CD-ROM etc.) disk has an average access time of around 5 </a:t>
            </a:r>
            <a:r>
              <a:rPr lang="en-US" dirty="0" err="1"/>
              <a:t>msec</a:t>
            </a:r>
            <a:r>
              <a:rPr lang="en-US" dirty="0"/>
              <a:t>, which limits the server to at most 200 requests/sec, less if large files have to be read often. For a major Web site, this figure is too low. </a:t>
            </a:r>
          </a:p>
          <a:p>
            <a:pPr algn="just">
              <a:buFont typeface="Wingdings" pitchFamily="2" charset="2"/>
              <a:buChar char="v"/>
            </a:pPr>
            <a:endParaRPr lang="en-US" dirty="0"/>
          </a:p>
          <a:p>
            <a:pPr algn="just">
              <a:buFont typeface="Wingdings" pitchFamily="2" charset="2"/>
              <a:buChar char="v"/>
            </a:pPr>
            <a:r>
              <a:rPr lang="en-US" dirty="0"/>
              <a:t>One obvious improvement (used by all Web servers) is to maintain a cache in memory of the </a:t>
            </a:r>
            <a:r>
              <a:rPr lang="en-US" i="1" dirty="0"/>
              <a:t>n </a:t>
            </a:r>
            <a:r>
              <a:rPr lang="en-US" dirty="0"/>
              <a:t>most recently used files. Before going to disk to get a file, the server checks the cache. If the file is there, it can be served directly from memory, thus eliminating the disk access.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2"/>
          </p:nvPr>
        </p:nvSpPr>
        <p:spPr>
          <a:noFill/>
        </p:spPr>
        <p:txBody>
          <a:bodyPr/>
          <a:lstStyle/>
          <a:p>
            <a:fld id="{15C7A7EE-0D85-4612-98B3-BBBF333778FA}" type="slidenum">
              <a:rPr lang="en-US" smtClean="0">
                <a:latin typeface="Times New Roman" charset="0"/>
              </a:rPr>
              <a:pPr/>
              <a:t>43</a:t>
            </a:fld>
            <a:endParaRPr lang="en-US">
              <a:latin typeface="Times New Roman" charset="0"/>
            </a:endParaRPr>
          </a:p>
        </p:txBody>
      </p:sp>
      <p:sp>
        <p:nvSpPr>
          <p:cNvPr id="45059" name="TextBox 3"/>
          <p:cNvSpPr txBox="1">
            <a:spLocks noChangeArrowheads="1"/>
          </p:cNvSpPr>
          <p:nvPr/>
        </p:nvSpPr>
        <p:spPr bwMode="auto">
          <a:xfrm>
            <a:off x="0" y="0"/>
            <a:ext cx="8839200" cy="2308324"/>
          </a:xfrm>
          <a:prstGeom prst="rect">
            <a:avLst/>
          </a:prstGeom>
          <a:noFill/>
          <a:ln w="9525">
            <a:noFill/>
            <a:miter lim="800000"/>
            <a:headEnd/>
            <a:tailEnd/>
          </a:ln>
        </p:spPr>
        <p:txBody>
          <a:bodyPr wrap="square">
            <a:spAutoFit/>
          </a:bodyPr>
          <a:lstStyle/>
          <a:p>
            <a:pPr algn="just">
              <a:buFont typeface="Wingdings" pitchFamily="2" charset="2"/>
              <a:buChar char="v"/>
            </a:pPr>
            <a:r>
              <a:rPr lang="en-US" dirty="0"/>
              <a:t>The next step for building a faster server is to make the server multithreaded. In one design, the server consists of a front-end module that accepts all incoming requests and </a:t>
            </a:r>
            <a:r>
              <a:rPr lang="en-US" i="1" dirty="0"/>
              <a:t>k </a:t>
            </a:r>
            <a:r>
              <a:rPr lang="en-US" dirty="0"/>
              <a:t>processing modules, as shown in Fig. below. When a request comes in, the front end accepts it and builds a short record describing it. Then it hand the record to one of the processing modules. </a:t>
            </a:r>
          </a:p>
        </p:txBody>
      </p:sp>
      <p:sp>
        <p:nvSpPr>
          <p:cNvPr id="45061" name="TextBox 5"/>
          <p:cNvSpPr txBox="1">
            <a:spLocks noChangeArrowheads="1"/>
          </p:cNvSpPr>
          <p:nvPr/>
        </p:nvSpPr>
        <p:spPr bwMode="auto">
          <a:xfrm>
            <a:off x="228600" y="6400800"/>
            <a:ext cx="8763000" cy="400050"/>
          </a:xfrm>
          <a:prstGeom prst="rect">
            <a:avLst/>
          </a:prstGeom>
          <a:noFill/>
          <a:ln w="9525">
            <a:noFill/>
            <a:miter lim="800000"/>
            <a:headEnd/>
            <a:tailEnd/>
          </a:ln>
        </p:spPr>
        <p:txBody>
          <a:bodyPr>
            <a:spAutoFit/>
          </a:bodyPr>
          <a:lstStyle/>
          <a:p>
            <a:r>
              <a:rPr lang="en-US" sz="2000" dirty="0"/>
              <a:t>Figure . A multithreaded Web server with a front end and processing modules </a:t>
            </a:r>
          </a:p>
        </p:txBody>
      </p:sp>
      <p:pic>
        <p:nvPicPr>
          <p:cNvPr id="47105" name="Picture 1"/>
          <p:cNvPicPr>
            <a:picLocks noChangeAspect="1" noChangeArrowheads="1"/>
          </p:cNvPicPr>
          <p:nvPr/>
        </p:nvPicPr>
        <p:blipFill>
          <a:blip r:embed="rId2"/>
          <a:srcRect/>
          <a:stretch>
            <a:fillRect/>
          </a:stretch>
        </p:blipFill>
        <p:spPr bwMode="auto">
          <a:xfrm>
            <a:off x="457200" y="2514600"/>
            <a:ext cx="7846225" cy="2971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44</a:t>
            </a:fld>
            <a:endParaRPr lang="en-US"/>
          </a:p>
        </p:txBody>
      </p:sp>
      <p:sp>
        <p:nvSpPr>
          <p:cNvPr id="4" name="TextBox 3"/>
          <p:cNvSpPr txBox="1"/>
          <p:nvPr/>
        </p:nvSpPr>
        <p:spPr>
          <a:xfrm>
            <a:off x="228600" y="1143000"/>
            <a:ext cx="8686800" cy="4154984"/>
          </a:xfrm>
          <a:prstGeom prst="rect">
            <a:avLst/>
          </a:prstGeom>
          <a:noFill/>
        </p:spPr>
        <p:txBody>
          <a:bodyPr wrap="square" rtlCol="0">
            <a:spAutoFit/>
          </a:bodyPr>
          <a:lstStyle/>
          <a:p>
            <a:pPr algn="just">
              <a:buFont typeface="Wingdings" pitchFamily="2" charset="2"/>
              <a:buChar char="ü"/>
            </a:pPr>
            <a:r>
              <a:rPr lang="en-US" dirty="0"/>
              <a:t>The processing module first checks the cache to see if the file needed is there. If so, it updates the record to include a pointer to the file in the record. If it is not there, the processing module starts a disk operation to read it into the cache (possibly discarding some other cached files to make room for it). When the file comes in from the disk, it is put in the cache and also sent back to the client.</a:t>
            </a:r>
          </a:p>
          <a:p>
            <a:pPr algn="just"/>
            <a:r>
              <a:rPr lang="en-US" dirty="0"/>
              <a:t> </a:t>
            </a:r>
          </a:p>
          <a:p>
            <a:pPr algn="just">
              <a:buFont typeface="Wingdings" pitchFamily="2" charset="2"/>
              <a:buChar char="ü"/>
            </a:pPr>
            <a:r>
              <a:rPr lang="en-US" dirty="0"/>
              <a:t>The advantage of this scheme is that while one or more processing modules are blocked waiting for a disk operation to complete (and thus consuming no CPU time), other modules can be actively working on other requests.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2"/>
          </p:nvPr>
        </p:nvSpPr>
        <p:spPr>
          <a:noFill/>
        </p:spPr>
        <p:txBody>
          <a:bodyPr/>
          <a:lstStyle/>
          <a:p>
            <a:fld id="{987BDCA2-E88D-4005-9B4F-BEA79A18C749}" type="slidenum">
              <a:rPr lang="en-US" smtClean="0">
                <a:latin typeface="Times New Roman" charset="0"/>
              </a:rPr>
              <a:pPr/>
              <a:t>45</a:t>
            </a:fld>
            <a:endParaRPr lang="en-US">
              <a:latin typeface="Times New Roman" charset="0"/>
            </a:endParaRPr>
          </a:p>
        </p:txBody>
      </p:sp>
      <p:sp>
        <p:nvSpPr>
          <p:cNvPr id="46083" name="Rectangle 3"/>
          <p:cNvSpPr>
            <a:spLocks noChangeArrowheads="1"/>
          </p:cNvSpPr>
          <p:nvPr/>
        </p:nvSpPr>
        <p:spPr bwMode="auto">
          <a:xfrm>
            <a:off x="0" y="0"/>
            <a:ext cx="7010400" cy="584200"/>
          </a:xfrm>
          <a:prstGeom prst="rect">
            <a:avLst/>
          </a:prstGeom>
          <a:noFill/>
          <a:ln w="9525">
            <a:noFill/>
            <a:miter lim="800000"/>
            <a:headEnd/>
            <a:tailEnd/>
          </a:ln>
        </p:spPr>
        <p:txBody>
          <a:bodyPr>
            <a:spAutoFit/>
          </a:bodyPr>
          <a:lstStyle/>
          <a:p>
            <a:r>
              <a:rPr lang="en-US" sz="3200" b="1">
                <a:solidFill>
                  <a:srgbClr val="FF0000"/>
                </a:solidFill>
              </a:rPr>
              <a:t>URLs—Uniform Resource Locators </a:t>
            </a:r>
          </a:p>
        </p:txBody>
      </p:sp>
      <p:sp>
        <p:nvSpPr>
          <p:cNvPr id="46084" name="TextBox 3"/>
          <p:cNvSpPr txBox="1">
            <a:spLocks noChangeArrowheads="1"/>
          </p:cNvSpPr>
          <p:nvPr/>
        </p:nvSpPr>
        <p:spPr bwMode="auto">
          <a:xfrm>
            <a:off x="152400" y="685800"/>
            <a:ext cx="8763000" cy="5262563"/>
          </a:xfrm>
          <a:prstGeom prst="rect">
            <a:avLst/>
          </a:prstGeom>
          <a:noFill/>
          <a:ln w="9525">
            <a:noFill/>
            <a:miter lim="800000"/>
            <a:headEnd/>
            <a:tailEnd/>
          </a:ln>
        </p:spPr>
        <p:txBody>
          <a:bodyPr>
            <a:spAutoFit/>
          </a:bodyPr>
          <a:lstStyle/>
          <a:p>
            <a:pPr algn="just">
              <a:buFont typeface="Wingdings" pitchFamily="2" charset="2"/>
              <a:buChar char="ü"/>
            </a:pPr>
            <a:r>
              <a:rPr lang="en-US" dirty="0"/>
              <a:t>If every page were somehow assigned a unique name, there would not be any ambiguity in identifying pages. </a:t>
            </a:r>
          </a:p>
          <a:p>
            <a:pPr algn="just">
              <a:buFont typeface="Wingdings" pitchFamily="2" charset="2"/>
              <a:buChar char="ü"/>
            </a:pPr>
            <a:endParaRPr lang="en-US" dirty="0"/>
          </a:p>
          <a:p>
            <a:pPr algn="just">
              <a:buFont typeface="Wingdings" pitchFamily="2" charset="2"/>
              <a:buChar char="ü"/>
            </a:pPr>
            <a:r>
              <a:rPr lang="en-US" dirty="0"/>
              <a:t>URLs have three parts: the protocol (also known as the scheme), the DNS name of the machine on which the page is located, and a local name uniquely indicating the specific page (usually just a file name on the machine where it resides). As an example, the Web site for the author's department contains several videos about the university and the city of Amsterdam. The URL for the video page is  </a:t>
            </a:r>
          </a:p>
          <a:p>
            <a:pPr algn="just"/>
            <a:r>
              <a:rPr lang="en-US" dirty="0">
                <a:solidFill>
                  <a:srgbClr val="FF0000"/>
                </a:solidFill>
              </a:rPr>
              <a:t>	http://www.cs.vu.nl/video/index-en.html</a:t>
            </a:r>
          </a:p>
          <a:p>
            <a:pPr algn="just">
              <a:buFont typeface="Wingdings" pitchFamily="2" charset="2"/>
              <a:buChar char="ü"/>
            </a:pPr>
            <a:r>
              <a:rPr lang="en-US" dirty="0"/>
              <a:t>This URL consists of three parts: the protocol (</a:t>
            </a:r>
            <a:r>
              <a:rPr lang="en-US" i="1" dirty="0"/>
              <a:t>http), </a:t>
            </a:r>
            <a:r>
              <a:rPr lang="en-US" dirty="0"/>
              <a:t>the DNS name of the host (</a:t>
            </a:r>
            <a:r>
              <a:rPr lang="en-US" i="1" dirty="0"/>
              <a:t>www.cs.vu.nl</a:t>
            </a:r>
            <a:r>
              <a:rPr lang="en-US" dirty="0"/>
              <a:t>), and the file name (v</a:t>
            </a:r>
            <a:r>
              <a:rPr lang="en-US" i="1" dirty="0"/>
              <a:t>ideo/index-en.html</a:t>
            </a:r>
            <a:r>
              <a:rPr lang="en-US" dirty="0"/>
              <a:t>), with certain punctuation separating the pieces. The file name is a path relative to the default Web directory at cs.vu.nl.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p:spPr>
        <p:txBody>
          <a:bodyPr/>
          <a:lstStyle/>
          <a:p>
            <a:fld id="{2A898E90-63DF-4860-8E23-F772545A06F1}" type="slidenum">
              <a:rPr lang="en-US" smtClean="0">
                <a:latin typeface="Times New Roman" charset="0"/>
              </a:rPr>
              <a:pPr/>
              <a:t>46</a:t>
            </a:fld>
            <a:endParaRPr lang="en-US">
              <a:latin typeface="Times New Roman" charset="0"/>
            </a:endParaRPr>
          </a:p>
        </p:txBody>
      </p:sp>
      <p:sp>
        <p:nvSpPr>
          <p:cNvPr id="47107" name="TextBox 2"/>
          <p:cNvSpPr txBox="1">
            <a:spLocks noChangeArrowheads="1"/>
          </p:cNvSpPr>
          <p:nvPr/>
        </p:nvSpPr>
        <p:spPr bwMode="auto">
          <a:xfrm>
            <a:off x="304800" y="381000"/>
            <a:ext cx="8382000" cy="1938338"/>
          </a:xfrm>
          <a:prstGeom prst="rect">
            <a:avLst/>
          </a:prstGeom>
          <a:noFill/>
          <a:ln w="9525">
            <a:noFill/>
            <a:miter lim="800000"/>
            <a:headEnd/>
            <a:tailEnd/>
          </a:ln>
        </p:spPr>
        <p:txBody>
          <a:bodyPr>
            <a:spAutoFit/>
          </a:bodyPr>
          <a:lstStyle/>
          <a:p>
            <a:pPr algn="just">
              <a:buFont typeface="Wingdings" pitchFamily="2" charset="2"/>
              <a:buChar char="v"/>
            </a:pPr>
            <a:r>
              <a:rPr lang="en-US"/>
              <a:t>URL scheme is open-ended in the sense that it is straightforward to have browsers use multiple protocols to get at different kinds of resources. In fact, URLs for various other common protocols have been defined. Slightly simplified forms of the more common ones are listed in  Table-1</a:t>
            </a:r>
          </a:p>
        </p:txBody>
      </p:sp>
      <p:sp>
        <p:nvSpPr>
          <p:cNvPr id="47109" name="Rectangle 4"/>
          <p:cNvSpPr>
            <a:spLocks noChangeArrowheads="1"/>
          </p:cNvSpPr>
          <p:nvPr/>
        </p:nvSpPr>
        <p:spPr bwMode="auto">
          <a:xfrm>
            <a:off x="2438400" y="2514600"/>
            <a:ext cx="4013200" cy="461963"/>
          </a:xfrm>
          <a:prstGeom prst="rect">
            <a:avLst/>
          </a:prstGeom>
          <a:noFill/>
          <a:ln w="9525">
            <a:noFill/>
            <a:miter lim="800000"/>
            <a:headEnd/>
            <a:tailEnd/>
          </a:ln>
        </p:spPr>
        <p:txBody>
          <a:bodyPr wrap="none">
            <a:spAutoFit/>
          </a:bodyPr>
          <a:lstStyle/>
          <a:p>
            <a:r>
              <a:rPr lang="en-US" b="1"/>
              <a:t>Table-1 Some common URLs</a:t>
            </a:r>
            <a:endParaRPr lang="en-US"/>
          </a:p>
        </p:txBody>
      </p:sp>
      <p:pic>
        <p:nvPicPr>
          <p:cNvPr id="45057" name="Picture 1"/>
          <p:cNvPicPr>
            <a:picLocks noChangeAspect="1" noChangeArrowheads="1"/>
          </p:cNvPicPr>
          <p:nvPr/>
        </p:nvPicPr>
        <p:blipFill>
          <a:blip r:embed="rId2"/>
          <a:srcRect/>
          <a:stretch>
            <a:fillRect/>
          </a:stretch>
        </p:blipFill>
        <p:spPr bwMode="auto">
          <a:xfrm>
            <a:off x="1524000" y="3124200"/>
            <a:ext cx="6124575" cy="3135426"/>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2"/>
          </p:nvPr>
        </p:nvSpPr>
        <p:spPr>
          <a:noFill/>
        </p:spPr>
        <p:txBody>
          <a:bodyPr/>
          <a:lstStyle/>
          <a:p>
            <a:fld id="{4A0E8642-F9C3-41C1-A4A1-DE66F0BC8F8B}" type="slidenum">
              <a:rPr lang="en-US" smtClean="0">
                <a:latin typeface="Times New Roman" charset="0"/>
              </a:rPr>
              <a:pPr/>
              <a:t>47</a:t>
            </a:fld>
            <a:endParaRPr lang="en-US">
              <a:latin typeface="Times New Roman" charset="0"/>
            </a:endParaRPr>
          </a:p>
        </p:txBody>
      </p:sp>
      <p:sp>
        <p:nvSpPr>
          <p:cNvPr id="48131" name="TextBox 2"/>
          <p:cNvSpPr txBox="1">
            <a:spLocks noChangeArrowheads="1"/>
          </p:cNvSpPr>
          <p:nvPr/>
        </p:nvSpPr>
        <p:spPr bwMode="auto">
          <a:xfrm>
            <a:off x="228600" y="914400"/>
            <a:ext cx="8534400" cy="5262979"/>
          </a:xfrm>
          <a:prstGeom prst="rect">
            <a:avLst/>
          </a:prstGeom>
          <a:noFill/>
          <a:ln w="9525">
            <a:noFill/>
            <a:miter lim="800000"/>
            <a:headEnd/>
            <a:tailEnd/>
          </a:ln>
        </p:spPr>
        <p:txBody>
          <a:bodyPr>
            <a:spAutoFit/>
          </a:bodyPr>
          <a:lstStyle/>
          <a:p>
            <a:pPr algn="just"/>
            <a:r>
              <a:rPr lang="en-US" dirty="0"/>
              <a:t>The request-response protocol for fetching pages is a simple text- based protocol that runs over TCP, called HTTP (Hyper Text Transfer Protocol). The most typical use of HTTP is between a Web browser and a Web server or between intermediate machines and a Web browser. </a:t>
            </a:r>
          </a:p>
          <a:p>
            <a:pPr algn="just"/>
            <a:endParaRPr lang="en-US" dirty="0"/>
          </a:p>
          <a:p>
            <a:pPr algn="just"/>
            <a:r>
              <a:rPr lang="en-US" dirty="0"/>
              <a:t>Figure on next slide illustrates three examples of HTTP operation. The simplest case is one in which a user agent establishes a direct connection with an origin server. The </a:t>
            </a:r>
            <a:r>
              <a:rPr lang="en-US" i="1" dirty="0"/>
              <a:t>origin server </a:t>
            </a:r>
            <a:r>
              <a:rPr lang="en-US" dirty="0"/>
              <a:t>is the server on which a resource of interest</a:t>
            </a:r>
            <a:r>
              <a:rPr lang="en-US" i="1" dirty="0"/>
              <a:t> </a:t>
            </a:r>
            <a:r>
              <a:rPr lang="en-US" dirty="0"/>
              <a:t>resides. </a:t>
            </a:r>
          </a:p>
          <a:p>
            <a:pPr algn="just"/>
            <a:endParaRPr lang="en-US" dirty="0"/>
          </a:p>
          <a:p>
            <a:pPr algn="just"/>
            <a:r>
              <a:rPr lang="en-US" dirty="0"/>
              <a:t>Each intermediate system acts as a relay, so that a request initiated by the client is relayed through the intermediate systems to the server, and the response from the server is relayed back to the client. </a:t>
            </a:r>
          </a:p>
        </p:txBody>
      </p:sp>
      <p:sp>
        <p:nvSpPr>
          <p:cNvPr id="48132" name="Rectangle 3"/>
          <p:cNvSpPr>
            <a:spLocks noChangeArrowheads="1"/>
          </p:cNvSpPr>
          <p:nvPr/>
        </p:nvSpPr>
        <p:spPr bwMode="auto">
          <a:xfrm>
            <a:off x="2514600" y="228600"/>
            <a:ext cx="3429000" cy="646113"/>
          </a:xfrm>
          <a:prstGeom prst="rect">
            <a:avLst/>
          </a:prstGeom>
          <a:noFill/>
          <a:ln w="9525">
            <a:noFill/>
            <a:miter lim="800000"/>
            <a:headEnd/>
            <a:tailEnd/>
          </a:ln>
        </p:spPr>
        <p:txBody>
          <a:bodyPr wrap="none">
            <a:spAutoFit/>
          </a:bodyPr>
          <a:lstStyle/>
          <a:p>
            <a:r>
              <a:rPr lang="en-US" sz="3600" b="1">
                <a:solidFill>
                  <a:srgbClr val="FF0000"/>
                </a:solidFill>
              </a:rPr>
              <a:t>HTTP Overview</a:t>
            </a:r>
            <a:endParaRPr lang="en-US" sz="36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2"/>
          </p:nvPr>
        </p:nvSpPr>
        <p:spPr>
          <a:noFill/>
        </p:spPr>
        <p:txBody>
          <a:bodyPr/>
          <a:lstStyle/>
          <a:p>
            <a:fld id="{05CB16CD-E64C-4AA9-8B9E-0ECE73D86FE8}" type="slidenum">
              <a:rPr lang="en-US" smtClean="0">
                <a:latin typeface="Times New Roman" charset="0"/>
              </a:rPr>
              <a:pPr/>
              <a:t>48</a:t>
            </a:fld>
            <a:endParaRPr lang="en-US">
              <a:latin typeface="Times New Roman" charset="0"/>
            </a:endParaRPr>
          </a:p>
        </p:txBody>
      </p:sp>
      <p:pic>
        <p:nvPicPr>
          <p:cNvPr id="49155" name="Picture 2"/>
          <p:cNvPicPr>
            <a:picLocks noChangeAspect="1" noChangeArrowheads="1"/>
          </p:cNvPicPr>
          <p:nvPr/>
        </p:nvPicPr>
        <p:blipFill>
          <a:blip r:embed="rId2"/>
          <a:srcRect/>
          <a:stretch>
            <a:fillRect/>
          </a:stretch>
        </p:blipFill>
        <p:spPr bwMode="auto">
          <a:xfrm>
            <a:off x="838200" y="533400"/>
            <a:ext cx="7467600" cy="435451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2"/>
          </p:nvPr>
        </p:nvSpPr>
        <p:spPr>
          <a:noFill/>
        </p:spPr>
        <p:txBody>
          <a:bodyPr/>
          <a:lstStyle/>
          <a:p>
            <a:fld id="{CA4D5755-66A0-42A2-B9B3-44E6F0405E2C}" type="slidenum">
              <a:rPr lang="en-US" smtClean="0">
                <a:latin typeface="Times New Roman" charset="0"/>
              </a:rPr>
              <a:pPr/>
              <a:t>49</a:t>
            </a:fld>
            <a:endParaRPr lang="en-US">
              <a:latin typeface="Times New Roman" charset="0"/>
            </a:endParaRPr>
          </a:p>
        </p:txBody>
      </p:sp>
      <p:sp>
        <p:nvSpPr>
          <p:cNvPr id="50179" name="Rectangle 2"/>
          <p:cNvSpPr>
            <a:spLocks noChangeArrowheads="1"/>
          </p:cNvSpPr>
          <p:nvPr/>
        </p:nvSpPr>
        <p:spPr bwMode="auto">
          <a:xfrm>
            <a:off x="304800" y="533400"/>
            <a:ext cx="8382000" cy="6002338"/>
          </a:xfrm>
          <a:prstGeom prst="rect">
            <a:avLst/>
          </a:prstGeom>
          <a:noFill/>
          <a:ln w="9525">
            <a:noFill/>
            <a:miter lim="800000"/>
            <a:headEnd/>
            <a:tailEnd/>
          </a:ln>
        </p:spPr>
        <p:txBody>
          <a:bodyPr>
            <a:spAutoFit/>
          </a:bodyPr>
          <a:lstStyle/>
          <a:p>
            <a:pPr algn="just">
              <a:buFont typeface="Wingdings" pitchFamily="2" charset="2"/>
              <a:buChar char="v"/>
            </a:pPr>
            <a:r>
              <a:rPr lang="en-US" dirty="0"/>
              <a:t>HTTP makes use of TCP connection between browser and Web server but the connection does not provide reliability or retransmission itself.</a:t>
            </a:r>
          </a:p>
          <a:p>
            <a:pPr algn="just"/>
            <a:endParaRPr lang="en-US" dirty="0"/>
          </a:p>
          <a:p>
            <a:pPr algn="just">
              <a:buFont typeface="Wingdings" pitchFamily="2" charset="2"/>
              <a:buChar char="v"/>
            </a:pPr>
            <a:r>
              <a:rPr lang="en-US" dirty="0"/>
              <a:t> The client then issues an HTTP request. Each HTTP request is stateless i.e. the server does not keep history of previous requests or sessions. </a:t>
            </a:r>
          </a:p>
          <a:p>
            <a:pPr algn="just"/>
            <a:endParaRPr lang="en-US" dirty="0"/>
          </a:p>
          <a:p>
            <a:pPr algn="just">
              <a:buFont typeface="Wingdings" pitchFamily="2" charset="2"/>
              <a:buChar char="v"/>
            </a:pPr>
            <a:r>
              <a:rPr lang="en-US" dirty="0"/>
              <a:t>In most cases, a browser requests a Web page, and the server transfers  a copy to the browser.  HTTP also allows transfers from browser to server (form upload). </a:t>
            </a:r>
          </a:p>
          <a:p>
            <a:pPr algn="just"/>
            <a:endParaRPr lang="en-US" dirty="0"/>
          </a:p>
          <a:p>
            <a:pPr algn="just">
              <a:buFont typeface="Wingdings" pitchFamily="2" charset="2"/>
              <a:buChar char="v"/>
            </a:pPr>
            <a:r>
              <a:rPr lang="en-US" dirty="0"/>
              <a:t>To improve response time, a browser caches a copy of each web page it retrieves. If user requests a page again, HTTP allows the browser to interrogate the server to determine whether the content of the page has changes since the copy was cached.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DB66B3B3-1568-47D9-A4B0-48639254C434}" type="slidenum">
              <a:rPr lang="en-US" smtClean="0">
                <a:latin typeface="Times New Roman" charset="0"/>
              </a:rPr>
              <a:pPr/>
              <a:t>5</a:t>
            </a:fld>
            <a:endParaRPr lang="en-US">
              <a:latin typeface="Times New Roman" charset="0"/>
            </a:endParaRPr>
          </a:p>
        </p:txBody>
      </p:sp>
      <p:sp>
        <p:nvSpPr>
          <p:cNvPr id="9219" name="TextBox 4"/>
          <p:cNvSpPr txBox="1">
            <a:spLocks noChangeArrowheads="1"/>
          </p:cNvSpPr>
          <p:nvPr/>
        </p:nvSpPr>
        <p:spPr bwMode="auto">
          <a:xfrm>
            <a:off x="228600" y="1066800"/>
            <a:ext cx="8763000" cy="1570038"/>
          </a:xfrm>
          <a:prstGeom prst="rect">
            <a:avLst/>
          </a:prstGeom>
          <a:solidFill>
            <a:srgbClr val="CCECFF"/>
          </a:solidFill>
          <a:ln w="9525">
            <a:noFill/>
            <a:miter lim="800000"/>
            <a:headEnd/>
            <a:tailEnd/>
          </a:ln>
        </p:spPr>
        <p:txBody>
          <a:bodyPr>
            <a:spAutoFit/>
          </a:bodyPr>
          <a:lstStyle/>
          <a:p>
            <a:pPr algn="just">
              <a:buFont typeface="Wingdings" pitchFamily="2" charset="2"/>
              <a:buChar char="ü"/>
            </a:pPr>
            <a:r>
              <a:rPr lang="en-US" dirty="0"/>
              <a:t>DNS is an application layer protocol, and every Internet service provider has a </a:t>
            </a:r>
            <a:r>
              <a:rPr lang="en-US" dirty="0">
                <a:solidFill>
                  <a:srgbClr val="FF0000"/>
                </a:solidFill>
              </a:rPr>
              <a:t>DNS server</a:t>
            </a:r>
            <a:r>
              <a:rPr lang="en-US" dirty="0"/>
              <a:t>. In the normal mode of operation, a hosts send UDP (connection less) queries to a DNS server. The DNS server either replies or directs the queries to another server.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p:spPr>
        <p:txBody>
          <a:bodyPr/>
          <a:lstStyle/>
          <a:p>
            <a:fld id="{6AE61B2F-B027-4E25-81F4-8BD8690C2365}" type="slidenum">
              <a:rPr lang="en-US" smtClean="0">
                <a:latin typeface="Times New Roman" charset="0"/>
              </a:rPr>
              <a:pPr/>
              <a:t>50</a:t>
            </a:fld>
            <a:endParaRPr lang="en-US">
              <a:latin typeface="Times New Roman" charset="0"/>
            </a:endParaRPr>
          </a:p>
        </p:txBody>
      </p:sp>
      <p:sp>
        <p:nvSpPr>
          <p:cNvPr id="51203" name="TextBox 2"/>
          <p:cNvSpPr txBox="1">
            <a:spLocks noChangeArrowheads="1"/>
          </p:cNvSpPr>
          <p:nvPr/>
        </p:nvSpPr>
        <p:spPr bwMode="auto">
          <a:xfrm>
            <a:off x="76200" y="609600"/>
            <a:ext cx="8915400" cy="5078313"/>
          </a:xfrm>
          <a:prstGeom prst="rect">
            <a:avLst/>
          </a:prstGeom>
          <a:noFill/>
          <a:ln w="9525">
            <a:noFill/>
            <a:miter lim="800000"/>
            <a:headEnd/>
            <a:tailEnd/>
          </a:ln>
        </p:spPr>
        <p:txBody>
          <a:bodyPr>
            <a:spAutoFit/>
          </a:bodyPr>
          <a:lstStyle/>
          <a:p>
            <a:pPr algn="just"/>
            <a:r>
              <a:rPr lang="en-US" sz="3600" b="1" dirty="0">
                <a:solidFill>
                  <a:srgbClr val="0000FF"/>
                </a:solidFill>
              </a:rPr>
              <a:t>HTML-The </a:t>
            </a:r>
            <a:r>
              <a:rPr lang="en-US" sz="3600" b="1">
                <a:solidFill>
                  <a:srgbClr val="0000FF"/>
                </a:solidFill>
              </a:rPr>
              <a:t>HyperText</a:t>
            </a:r>
            <a:r>
              <a:rPr lang="en-US" sz="3600" b="1" dirty="0">
                <a:solidFill>
                  <a:srgbClr val="0000FF"/>
                </a:solidFill>
              </a:rPr>
              <a:t> Markup Language</a:t>
            </a:r>
          </a:p>
          <a:p>
            <a:pPr algn="just">
              <a:buFont typeface="Wingdings" pitchFamily="2" charset="2"/>
              <a:buChar char="ü"/>
            </a:pPr>
            <a:r>
              <a:rPr lang="en-US" dirty="0"/>
              <a:t>Web pages are written in a language called HTML (</a:t>
            </a:r>
            <a:r>
              <a:rPr lang="en-US" dirty="0" err="1"/>
              <a:t>HyperText</a:t>
            </a:r>
            <a:r>
              <a:rPr lang="en-US" dirty="0"/>
              <a:t> Markup Language). HTML allows users to produce Web pages that include text, graphics, and pointers to other Web pages. </a:t>
            </a:r>
          </a:p>
          <a:p>
            <a:pPr algn="just">
              <a:buFont typeface="Wingdings" pitchFamily="2" charset="2"/>
              <a:buChar char="ü"/>
            </a:pPr>
            <a:endParaRPr lang="en-US" dirty="0"/>
          </a:p>
          <a:p>
            <a:pPr algn="just">
              <a:buFont typeface="Wingdings" pitchFamily="2" charset="2"/>
              <a:buChar char="ü"/>
            </a:pPr>
            <a:r>
              <a:rPr lang="en-US" dirty="0"/>
              <a:t>In the simplest form, web pages are </a:t>
            </a:r>
            <a:r>
              <a:rPr lang="en-US" b="1" dirty="0">
                <a:solidFill>
                  <a:srgbClr val="FF0000"/>
                </a:solidFill>
              </a:rPr>
              <a:t>static</a:t>
            </a:r>
            <a:r>
              <a:rPr lang="en-US" dirty="0"/>
              <a:t>. That is, they are just files sitting on some server that present themselves in the same way each time they are fetched and viewed. </a:t>
            </a:r>
          </a:p>
          <a:p>
            <a:pPr algn="just"/>
            <a:endParaRPr lang="en-US" dirty="0"/>
          </a:p>
          <a:p>
            <a:pPr algn="just">
              <a:buFont typeface="Wingdings" pitchFamily="2" charset="2"/>
              <a:buChar char="ü"/>
            </a:pPr>
            <a:r>
              <a:rPr lang="en-US" dirty="0"/>
              <a:t> HTML is a markup language, a language for describing how documents are to be formatted. The term ''markup'' comes from the old days when copyeditors actually marked up documents to tell the printer-in those days, a human being-which fonts to use, and so on.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51</a:t>
            </a:fld>
            <a:endParaRPr lang="en-US"/>
          </a:p>
        </p:txBody>
      </p:sp>
      <p:sp>
        <p:nvSpPr>
          <p:cNvPr id="4" name="TextBox 3"/>
          <p:cNvSpPr txBox="1"/>
          <p:nvPr/>
        </p:nvSpPr>
        <p:spPr>
          <a:xfrm>
            <a:off x="381000" y="685800"/>
            <a:ext cx="8305800" cy="2308324"/>
          </a:xfrm>
          <a:prstGeom prst="rect">
            <a:avLst/>
          </a:prstGeom>
          <a:noFill/>
        </p:spPr>
        <p:txBody>
          <a:bodyPr wrap="square" rtlCol="0">
            <a:spAutoFit/>
          </a:bodyPr>
          <a:lstStyle/>
          <a:p>
            <a:pPr algn="just">
              <a:buFont typeface="Wingdings" pitchFamily="2" charset="2"/>
              <a:buChar char="ü"/>
            </a:pPr>
            <a:r>
              <a:rPr lang="en-US" dirty="0"/>
              <a:t>Markup languages thus contain explicit commands for formatting. For example, in HTML, &lt;b&gt; means start boldface mode, and &lt;/b&gt; means leave boldface mode. The advantage of a markup language over one with no explicit markup is that writing a browser for it is straightforward: the browser simply has to understand the markup commands.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0" y="0"/>
            <a:ext cx="7543800" cy="3759200"/>
          </a:xfrm>
          <a:prstGeom prst="rect">
            <a:avLst/>
          </a:prstGeom>
          <a:noFill/>
          <a:ln w="9525">
            <a:noFill/>
            <a:miter lim="800000"/>
            <a:headEnd/>
            <a:tailEnd/>
          </a:ln>
        </p:spPr>
        <p:txBody>
          <a:bodyPr>
            <a:spAutoFit/>
          </a:bodyPr>
          <a:lstStyle/>
          <a:p>
            <a:r>
              <a:rPr lang="en-US" sz="1600"/>
              <a:t>&lt;html&gt;</a:t>
            </a:r>
          </a:p>
          <a:p>
            <a:r>
              <a:rPr lang="en-US" sz="1600"/>
              <a:t>&lt;head&gt;</a:t>
            </a:r>
          </a:p>
          <a:p>
            <a:r>
              <a:rPr lang="en-US" sz="1600"/>
              <a:t>&lt;title&gt;</a:t>
            </a:r>
          </a:p>
          <a:p>
            <a:r>
              <a:rPr lang="en-US" sz="1600"/>
              <a:t>&lt;h1&gt;This is CSE of Jahangirnagar University&lt;/h1&gt;</a:t>
            </a:r>
          </a:p>
          <a:p>
            <a:r>
              <a:rPr lang="en-US" sz="1600"/>
              <a:t>&lt;/title&gt;</a:t>
            </a:r>
          </a:p>
          <a:p>
            <a:r>
              <a:rPr lang="en-US" sz="1600"/>
              <a:t>&lt;/head&gt;</a:t>
            </a:r>
          </a:p>
          <a:p>
            <a:r>
              <a:rPr lang="en-US" sz="1600">
                <a:solidFill>
                  <a:srgbClr val="FF0000"/>
                </a:solidFill>
              </a:rPr>
              <a:t>&lt;body style="backgroung-color:yellow;"&gt;</a:t>
            </a:r>
          </a:p>
          <a:p>
            <a:r>
              <a:rPr lang="en-US" sz="1600"/>
              <a:t>This is fourth year student &lt;br/&gt;</a:t>
            </a:r>
          </a:p>
          <a:p>
            <a:r>
              <a:rPr lang="en-US" sz="1600"/>
              <a:t>&lt;i&gt; Our favorite course is CSE-108 &lt;/i&gt; &lt;br/&gt;</a:t>
            </a:r>
          </a:p>
          <a:p>
            <a:r>
              <a:rPr lang="en-US" sz="1600"/>
              <a:t>&lt;h3&gt; We will take thesis in next year &lt;/h3&gt; &lt;br/&gt;</a:t>
            </a:r>
          </a:p>
          <a:p>
            <a:r>
              <a:rPr lang="en-US" sz="1600">
                <a:solidFill>
                  <a:schemeClr val="accent2"/>
                </a:solidFill>
              </a:rPr>
              <a:t>&lt;p style="font-size:36px; text-align:center;"&gt;</a:t>
            </a:r>
          </a:p>
          <a:p>
            <a:r>
              <a:rPr lang="en-US" sz="1600">
                <a:solidFill>
                  <a:schemeClr val="accent2"/>
                </a:solidFill>
              </a:rPr>
              <a:t>Our M.Sc class will star soon &lt;/p&gt;</a:t>
            </a:r>
          </a:p>
          <a:p>
            <a:r>
              <a:rPr lang="en-US" sz="1600"/>
              <a:t>&lt;h3 style="font-family:arial;color:blue;"&gt; We will take thesis in next year &lt;/h3&gt; &lt;br/&gt;</a:t>
            </a:r>
          </a:p>
          <a:p>
            <a:r>
              <a:rPr lang="en-US" sz="1600">
                <a:solidFill>
                  <a:srgbClr val="FF0000"/>
                </a:solidFill>
              </a:rPr>
              <a:t>&lt;/body&gt;</a:t>
            </a:r>
          </a:p>
          <a:p>
            <a:r>
              <a:rPr lang="en-US" sz="1600"/>
              <a:t>&lt;/html&gt;</a:t>
            </a:r>
          </a:p>
        </p:txBody>
      </p:sp>
      <p:graphicFrame>
        <p:nvGraphicFramePr>
          <p:cNvPr id="3074" name="Object 5"/>
          <p:cNvGraphicFramePr>
            <a:graphicFrameLocks noGrp="1" noChangeAspect="1"/>
          </p:cNvGraphicFramePr>
          <p:nvPr>
            <p:ph/>
          </p:nvPr>
        </p:nvGraphicFramePr>
        <p:xfrm>
          <a:off x="1066800" y="3379788"/>
          <a:ext cx="7848600" cy="3478212"/>
        </p:xfrm>
        <a:graphic>
          <a:graphicData uri="http://schemas.openxmlformats.org/presentationml/2006/ole">
            <mc:AlternateContent xmlns:mc="http://schemas.openxmlformats.org/markup-compatibility/2006">
              <mc:Choice xmlns:v="urn:schemas-microsoft-com:vml" Requires="v">
                <p:oleObj name="Bitmap Image" r:id="rId2" imgW="8600000" imgH="3809524" progId="PBrush">
                  <p:embed/>
                </p:oleObj>
              </mc:Choice>
              <mc:Fallback>
                <p:oleObj name="Bitmap Image" r:id="rId2" imgW="8600000" imgH="3809524"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379788"/>
                        <a:ext cx="7848600"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7"/>
          <p:cNvSpPr txBox="1">
            <a:spLocks noChangeArrowheads="1"/>
          </p:cNvSpPr>
          <p:nvPr/>
        </p:nvSpPr>
        <p:spPr bwMode="auto">
          <a:xfrm>
            <a:off x="5638800" y="457200"/>
            <a:ext cx="1371600" cy="457200"/>
          </a:xfrm>
          <a:prstGeom prst="rect">
            <a:avLst/>
          </a:prstGeom>
          <a:solidFill>
            <a:schemeClr val="accent1"/>
          </a:solidFill>
          <a:ln w="9525">
            <a:noFill/>
            <a:miter lim="800000"/>
            <a:headEnd/>
            <a:tailEnd/>
          </a:ln>
        </p:spPr>
        <p:txBody>
          <a:bodyPr>
            <a:spAutoFit/>
          </a:bodyPr>
          <a:lstStyle/>
          <a:p>
            <a:pPr>
              <a:spcBef>
                <a:spcPct val="50000"/>
              </a:spcBef>
            </a:pPr>
            <a:r>
              <a:rPr lang="en-US"/>
              <a:t>Example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53</a:t>
            </a:fld>
            <a:endParaRPr lang="en-US"/>
          </a:p>
        </p:txBody>
      </p:sp>
      <p:sp>
        <p:nvSpPr>
          <p:cNvPr id="4" name="TextBox 3"/>
          <p:cNvSpPr txBox="1"/>
          <p:nvPr/>
        </p:nvSpPr>
        <p:spPr>
          <a:xfrm>
            <a:off x="533400" y="1600200"/>
            <a:ext cx="8229600" cy="2862322"/>
          </a:xfrm>
          <a:prstGeom prst="rect">
            <a:avLst/>
          </a:prstGeom>
          <a:noFill/>
        </p:spPr>
        <p:txBody>
          <a:bodyPr wrap="square" rtlCol="0">
            <a:spAutoFit/>
          </a:bodyPr>
          <a:lstStyle/>
          <a:p>
            <a:pPr algn="just"/>
            <a:r>
              <a:rPr lang="en-US" sz="3600" b="1" dirty="0"/>
              <a:t>Static Documents</a:t>
            </a:r>
          </a:p>
          <a:p>
            <a:pPr algn="just"/>
            <a:r>
              <a:rPr lang="en-US" dirty="0"/>
              <a:t>Static documents are fixed-content documents that are created and stored in a server. The client can get only a copy of the document. In other words, the contents of the file are determined when the file is created, not when it is used. Of course, the contents in the server can be changed, but the user cannot change them.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54</a:t>
            </a:fld>
            <a:endParaRPr lang="en-US"/>
          </a:p>
        </p:txBody>
      </p:sp>
      <p:sp>
        <p:nvSpPr>
          <p:cNvPr id="4" name="TextBox 3"/>
          <p:cNvSpPr txBox="1"/>
          <p:nvPr/>
        </p:nvSpPr>
        <p:spPr>
          <a:xfrm>
            <a:off x="304800" y="685800"/>
            <a:ext cx="8534400" cy="5447645"/>
          </a:xfrm>
          <a:prstGeom prst="rect">
            <a:avLst/>
          </a:prstGeom>
          <a:noFill/>
        </p:spPr>
        <p:txBody>
          <a:bodyPr wrap="square" rtlCol="0">
            <a:spAutoFit/>
          </a:bodyPr>
          <a:lstStyle/>
          <a:p>
            <a:pPr algn="just"/>
            <a:r>
              <a:rPr lang="en-US" sz="3600" b="1" dirty="0"/>
              <a:t>Dynamic Documents</a:t>
            </a:r>
          </a:p>
          <a:p>
            <a:pPr algn="just">
              <a:buFont typeface="Wingdings" pitchFamily="2" charset="2"/>
              <a:buChar char="ü"/>
            </a:pPr>
            <a:r>
              <a:rPr lang="en-US" dirty="0"/>
              <a:t>A dynamic document is created by a Web server whenever a browser requests the document. When a request arrives, the Web server runs an application program or a script that creates the dynamic document. The server returns the output of the program or script as a response to the browser that requested the document. </a:t>
            </a:r>
          </a:p>
          <a:p>
            <a:pPr algn="just"/>
            <a:endParaRPr lang="en-US" dirty="0"/>
          </a:p>
          <a:p>
            <a:pPr algn="just">
              <a:buFont typeface="Wingdings" pitchFamily="2" charset="2"/>
              <a:buChar char="ü"/>
            </a:pPr>
            <a:r>
              <a:rPr lang="en-US" dirty="0"/>
              <a:t>A fresh document is created for each request, the contents of a dynamic document can vary from one request to another. A very simple example of a dynamic document is the retrieval of the time and date from a server. Time and date are kinds of information that are dynamic in that they change from moment to moment. The client can ask the server to run a program such as the </a:t>
            </a:r>
            <a:r>
              <a:rPr lang="en-US" i="1" dirty="0"/>
              <a:t>date </a:t>
            </a:r>
            <a:r>
              <a:rPr lang="en-US" dirty="0"/>
              <a:t>program in UNIX and send the result of the program to the client.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905DF-D42B-4B3A-A925-70738E352D72}" type="slidenum">
              <a:rPr lang="en-US" smtClean="0"/>
              <a:pPr>
                <a:defRPr/>
              </a:pPr>
              <a:t>55</a:t>
            </a:fld>
            <a:endParaRPr lang="en-US"/>
          </a:p>
        </p:txBody>
      </p:sp>
      <p:sp>
        <p:nvSpPr>
          <p:cNvPr id="4" name="TextBox 3"/>
          <p:cNvSpPr txBox="1"/>
          <p:nvPr/>
        </p:nvSpPr>
        <p:spPr>
          <a:xfrm>
            <a:off x="304800" y="838200"/>
            <a:ext cx="8534400" cy="3046988"/>
          </a:xfrm>
          <a:prstGeom prst="rect">
            <a:avLst/>
          </a:prstGeom>
          <a:noFill/>
        </p:spPr>
        <p:txBody>
          <a:bodyPr wrap="square" rtlCol="0">
            <a:spAutoFit/>
          </a:bodyPr>
          <a:lstStyle/>
          <a:p>
            <a:pPr algn="just"/>
            <a:r>
              <a:rPr lang="en-US" dirty="0"/>
              <a:t>CSS (cascading Style Sheets) is used to represent appearance of pages.</a:t>
            </a:r>
          </a:p>
          <a:p>
            <a:pPr algn="just"/>
            <a:endParaRPr lang="en-US" dirty="0"/>
          </a:p>
          <a:p>
            <a:pPr algn="just"/>
            <a:r>
              <a:rPr lang="en-US" dirty="0"/>
              <a:t>PHP( Hypertext Preprocessor) for dynamic Web page for example e-commerce sites. </a:t>
            </a:r>
          </a:p>
          <a:p>
            <a:pPr algn="just"/>
            <a:endParaRPr lang="en-US" dirty="0"/>
          </a:p>
          <a:p>
            <a:pPr algn="just"/>
            <a:r>
              <a:rPr lang="en-US" dirty="0"/>
              <a:t>AJAX (Asynchronous JavaScript and XML) for full-featured and responsive Web applications: Google’s Gmail, Maps etc.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a:noFill/>
        </p:spPr>
        <p:txBody>
          <a:bodyPr/>
          <a:lstStyle/>
          <a:p>
            <a:fld id="{96E2EE34-36CF-471C-BACC-2DD53EE6B277}" type="slidenum">
              <a:rPr lang="en-US" smtClean="0">
                <a:latin typeface="Times New Roman" charset="0"/>
              </a:rPr>
              <a:pPr/>
              <a:t>56</a:t>
            </a:fld>
            <a:endParaRPr lang="en-US">
              <a:latin typeface="Times New Roman" charset="0"/>
            </a:endParaRPr>
          </a:p>
        </p:txBody>
      </p:sp>
      <p:sp>
        <p:nvSpPr>
          <p:cNvPr id="52227" name="TextBox 2"/>
          <p:cNvSpPr txBox="1">
            <a:spLocks noChangeArrowheads="1"/>
          </p:cNvSpPr>
          <p:nvPr/>
        </p:nvSpPr>
        <p:spPr bwMode="auto">
          <a:xfrm>
            <a:off x="228600" y="381000"/>
            <a:ext cx="8458200" cy="6118225"/>
          </a:xfrm>
          <a:prstGeom prst="rect">
            <a:avLst/>
          </a:prstGeom>
          <a:noFill/>
          <a:ln w="9525">
            <a:noFill/>
            <a:miter lim="800000"/>
            <a:headEnd/>
            <a:tailEnd/>
          </a:ln>
        </p:spPr>
        <p:txBody>
          <a:bodyPr>
            <a:spAutoFit/>
          </a:bodyPr>
          <a:lstStyle/>
          <a:p>
            <a:pPr algn="just"/>
            <a:r>
              <a:rPr lang="en-US" sz="3600" b="1">
                <a:solidFill>
                  <a:srgbClr val="0000FF"/>
                </a:solidFill>
              </a:rPr>
              <a:t>Web Caching (Proxy Server)</a:t>
            </a:r>
          </a:p>
          <a:p>
            <a:pPr algn="just"/>
            <a:endParaRPr lang="en-US"/>
          </a:p>
          <a:p>
            <a:pPr algn="just"/>
            <a:r>
              <a:rPr lang="en-US"/>
              <a:t>An HTTP request from a user is first directed to the network proxy server or web cache. Normally each organization or ISP should have  its own cache  providing a high speed link to its user. </a:t>
            </a:r>
          </a:p>
          <a:p>
            <a:pPr algn="just"/>
            <a:endParaRPr lang="en-US"/>
          </a:p>
          <a:p>
            <a:pPr algn="just"/>
            <a:r>
              <a:rPr lang="en-US"/>
              <a:t>A fairly simple way to improve performance is to save pages that have been requested in case they are used again. This technique is especially effective with pages that are visited a great deal, such as www.yahoo.com and www.cnn.com.</a:t>
            </a:r>
            <a:endParaRPr lang="en-US">
              <a:solidFill>
                <a:srgbClr val="FF0000"/>
              </a:solidFill>
            </a:endParaRPr>
          </a:p>
          <a:p>
            <a:pPr algn="just"/>
            <a:endParaRPr lang="en-US"/>
          </a:p>
          <a:p>
            <a:pPr algn="just"/>
            <a:r>
              <a:rPr lang="en-US"/>
              <a:t>Individual PCs often run proxies so they can quickly look up pages previously visited. On a company LAN, the proxy is often a machine shared by all the machines on the LAN, so if one user looks at a certain page and then another one on the same LAN wants the same page, it can be fetched from the proxy's cache.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p:spPr>
        <p:txBody>
          <a:bodyPr/>
          <a:lstStyle/>
          <a:p>
            <a:fld id="{AB52DBB8-439E-4CA9-A0DA-7B7E5BD45C7A}" type="slidenum">
              <a:rPr lang="en-US" smtClean="0">
                <a:latin typeface="Times New Roman" charset="0"/>
              </a:rPr>
              <a:pPr/>
              <a:t>57</a:t>
            </a:fld>
            <a:endParaRPr lang="en-US">
              <a:latin typeface="Times New Roman" charset="0"/>
            </a:endParaRPr>
          </a:p>
        </p:txBody>
      </p:sp>
      <p:pic>
        <p:nvPicPr>
          <p:cNvPr id="53251" name="Picture 2"/>
          <p:cNvPicPr>
            <a:picLocks noChangeAspect="1" noChangeArrowheads="1"/>
          </p:cNvPicPr>
          <p:nvPr/>
        </p:nvPicPr>
        <p:blipFill>
          <a:blip r:embed="rId2"/>
          <a:srcRect/>
          <a:stretch>
            <a:fillRect/>
          </a:stretch>
        </p:blipFill>
        <p:spPr bwMode="auto">
          <a:xfrm>
            <a:off x="228600" y="2667000"/>
            <a:ext cx="8602663" cy="2743200"/>
          </a:xfrm>
          <a:prstGeom prst="rect">
            <a:avLst/>
          </a:prstGeom>
          <a:noFill/>
          <a:ln w="9525">
            <a:noFill/>
            <a:miter lim="800000"/>
            <a:headEnd/>
            <a:tailEnd/>
          </a:ln>
        </p:spPr>
      </p:pic>
      <p:sp>
        <p:nvSpPr>
          <p:cNvPr id="53252" name="Rectangle 3"/>
          <p:cNvSpPr>
            <a:spLocks noChangeArrowheads="1"/>
          </p:cNvSpPr>
          <p:nvPr/>
        </p:nvSpPr>
        <p:spPr bwMode="auto">
          <a:xfrm>
            <a:off x="1905000" y="5715000"/>
            <a:ext cx="5181600" cy="461963"/>
          </a:xfrm>
          <a:prstGeom prst="rect">
            <a:avLst/>
          </a:prstGeom>
          <a:noFill/>
          <a:ln w="9525">
            <a:noFill/>
            <a:miter lim="800000"/>
            <a:headEnd/>
            <a:tailEnd/>
          </a:ln>
        </p:spPr>
        <p:txBody>
          <a:bodyPr>
            <a:spAutoFit/>
          </a:bodyPr>
          <a:lstStyle/>
          <a:p>
            <a:r>
              <a:rPr lang="en-US"/>
              <a:t>Hierarchical caching with three proxies</a:t>
            </a:r>
          </a:p>
        </p:txBody>
      </p:sp>
      <p:sp>
        <p:nvSpPr>
          <p:cNvPr id="53253" name="TextBox 4"/>
          <p:cNvSpPr txBox="1">
            <a:spLocks noChangeArrowheads="1"/>
          </p:cNvSpPr>
          <p:nvPr/>
        </p:nvSpPr>
        <p:spPr bwMode="auto">
          <a:xfrm>
            <a:off x="304800" y="304800"/>
            <a:ext cx="8458200" cy="2308225"/>
          </a:xfrm>
          <a:prstGeom prst="rect">
            <a:avLst/>
          </a:prstGeom>
          <a:noFill/>
          <a:ln w="9525">
            <a:noFill/>
            <a:miter lim="800000"/>
            <a:headEnd/>
            <a:tailEnd/>
          </a:ln>
        </p:spPr>
        <p:txBody>
          <a:bodyPr>
            <a:spAutoFit/>
          </a:bodyPr>
          <a:lstStyle/>
          <a:p>
            <a:pPr algn="just"/>
            <a:r>
              <a:rPr lang="en-US"/>
              <a:t>Requests first go to the local proxy. If that fails, the local proxy queries the LAN proxy. If that fails, the LAN proxy tries the ISP proxy. The latter must succeed, either from its cache, a higher-level cache, or from the server itself. A scheme involving multiple caches tried in sequence is called hierarchical caching. A possible implementation is illustrated in  fig. below.</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a:noFill/>
        </p:spPr>
        <p:txBody>
          <a:bodyPr/>
          <a:lstStyle/>
          <a:p>
            <a:fld id="{5FA633A2-661E-4C0E-84AA-D525FD707224}" type="slidenum">
              <a:rPr lang="en-US" smtClean="0">
                <a:latin typeface="Times New Roman" charset="0"/>
              </a:rPr>
              <a:pPr/>
              <a:t>58</a:t>
            </a:fld>
            <a:endParaRPr lang="en-US">
              <a:latin typeface="Times New Roman" charset="0"/>
            </a:endParaRPr>
          </a:p>
        </p:txBody>
      </p:sp>
      <p:sp>
        <p:nvSpPr>
          <p:cNvPr id="54275" name="TextBox 2"/>
          <p:cNvSpPr txBox="1">
            <a:spLocks noChangeArrowheads="1"/>
          </p:cNvSpPr>
          <p:nvPr/>
        </p:nvSpPr>
        <p:spPr bwMode="auto">
          <a:xfrm>
            <a:off x="304800" y="762000"/>
            <a:ext cx="8382000" cy="4894263"/>
          </a:xfrm>
          <a:prstGeom prst="rect">
            <a:avLst/>
          </a:prstGeom>
          <a:noFill/>
          <a:ln w="9525">
            <a:noFill/>
            <a:miter lim="800000"/>
            <a:headEnd/>
            <a:tailEnd/>
          </a:ln>
        </p:spPr>
        <p:txBody>
          <a:bodyPr>
            <a:spAutoFit/>
          </a:bodyPr>
          <a:lstStyle/>
          <a:p>
            <a:pPr algn="just"/>
            <a:r>
              <a:rPr lang="en-US" b="1">
                <a:solidFill>
                  <a:srgbClr val="0000FF"/>
                </a:solidFill>
              </a:rPr>
              <a:t>Web Caching Algorithm</a:t>
            </a:r>
          </a:p>
          <a:p>
            <a:pPr algn="just">
              <a:buFont typeface="Wingdings" pitchFamily="2" charset="2"/>
              <a:buChar char="v"/>
            </a:pPr>
            <a:r>
              <a:rPr lang="en-US"/>
              <a:t>The user browser makes a TCP connection with the Web cache .</a:t>
            </a:r>
          </a:p>
          <a:p>
            <a:pPr algn="just"/>
            <a:endParaRPr lang="en-US"/>
          </a:p>
          <a:p>
            <a:pPr algn="just">
              <a:buFont typeface="Wingdings" pitchFamily="2" charset="2"/>
              <a:buChar char="v"/>
            </a:pPr>
            <a:r>
              <a:rPr lang="en-US"/>
              <a:t>The user browser transmits its HTTP request to the Web cache.</a:t>
            </a:r>
          </a:p>
          <a:p>
            <a:pPr algn="just"/>
            <a:endParaRPr lang="en-US"/>
          </a:p>
          <a:p>
            <a:pPr algn="just">
              <a:buFont typeface="Wingdings" pitchFamily="2" charset="2"/>
              <a:buChar char="v"/>
            </a:pPr>
            <a:r>
              <a:rPr lang="en-US"/>
              <a:t>If the Web cache has a copy of the requested object , the Web cache forwards the object to the user browser. </a:t>
            </a:r>
          </a:p>
          <a:p>
            <a:pPr algn="just"/>
            <a:endParaRPr lang="en-US"/>
          </a:p>
          <a:p>
            <a:pPr algn="just">
              <a:buFont typeface="Wingdings" pitchFamily="2" charset="2"/>
              <a:buChar char="v"/>
            </a:pPr>
            <a:r>
              <a:rPr lang="en-US"/>
              <a:t>Otherwise the Web cache establishes a TCP connection to the requested server and ask for the object. Once it receives the requested object, the Web cache stores a copy of it and forwards another copy to the requesting user browser over the existing TCP connection.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2"/>
          </p:nvPr>
        </p:nvSpPr>
        <p:spPr>
          <a:noFill/>
        </p:spPr>
        <p:txBody>
          <a:bodyPr/>
          <a:lstStyle/>
          <a:p>
            <a:fld id="{CF27E00F-F4A2-4E0C-8874-0C601B90504C}" type="slidenum">
              <a:rPr lang="en-US" smtClean="0">
                <a:latin typeface="Times New Roman" charset="0"/>
              </a:rPr>
              <a:pPr/>
              <a:t>59</a:t>
            </a:fld>
            <a:endParaRPr lang="en-US">
              <a:latin typeface="Times New Roman" charset="0"/>
            </a:endParaRPr>
          </a:p>
        </p:txBody>
      </p:sp>
      <p:pic>
        <p:nvPicPr>
          <p:cNvPr id="55299" name="Picture 6" descr="211-8c729e8b8f"/>
          <p:cNvPicPr>
            <a:picLocks noGrp="1" noChangeAspect="1" noChangeArrowheads="1"/>
          </p:cNvPicPr>
          <p:nvPr>
            <p:ph/>
          </p:nvPr>
        </p:nvPicPr>
        <p:blipFill>
          <a:blip r:embed="rId2"/>
          <a:srcRect/>
          <a:stretch>
            <a:fillRect/>
          </a:stretch>
        </p:blipFill>
        <p:spPr>
          <a:xfrm>
            <a:off x="381000" y="2057400"/>
            <a:ext cx="8624888" cy="3886200"/>
          </a:xfrm>
          <a:noFill/>
        </p:spPr>
      </p:pic>
      <p:sp>
        <p:nvSpPr>
          <p:cNvPr id="55300" name="TextBox 4"/>
          <p:cNvSpPr txBox="1">
            <a:spLocks noChangeArrowheads="1"/>
          </p:cNvSpPr>
          <p:nvPr/>
        </p:nvSpPr>
        <p:spPr bwMode="auto">
          <a:xfrm>
            <a:off x="0" y="0"/>
            <a:ext cx="8991600" cy="1631950"/>
          </a:xfrm>
          <a:prstGeom prst="rect">
            <a:avLst/>
          </a:prstGeom>
          <a:noFill/>
          <a:ln w="9525">
            <a:noFill/>
            <a:miter lim="800000"/>
            <a:headEnd/>
            <a:tailEnd/>
          </a:ln>
        </p:spPr>
        <p:txBody>
          <a:bodyPr>
            <a:spAutoFit/>
          </a:bodyPr>
          <a:lstStyle/>
          <a:p>
            <a:pPr algn="just"/>
            <a:r>
              <a:rPr lang="en-US" sz="2000"/>
              <a:t>  Figure below shows three Internet service providers (ISPs). A user in ISP domain 3 is browsing to find and watch an object namedhttp://www.filmmaker.comin ISP domain 1. The request for this object is directed to the Web cache, shown by dashed lines. In this example, the Web cache has no record of the requested object and therefore is establishing another TCP connection to update its record.</a:t>
            </a:r>
          </a:p>
        </p:txBody>
      </p:sp>
      <p:sp>
        <p:nvSpPr>
          <p:cNvPr id="55301" name="Rectangle 5"/>
          <p:cNvSpPr>
            <a:spLocks noChangeArrowheads="1"/>
          </p:cNvSpPr>
          <p:nvPr/>
        </p:nvSpPr>
        <p:spPr bwMode="auto">
          <a:xfrm>
            <a:off x="609600" y="5943600"/>
            <a:ext cx="7391400" cy="400050"/>
          </a:xfrm>
          <a:prstGeom prst="rect">
            <a:avLst/>
          </a:prstGeom>
          <a:noFill/>
          <a:ln w="9525">
            <a:noFill/>
            <a:miter lim="800000"/>
            <a:headEnd/>
            <a:tailEnd/>
          </a:ln>
        </p:spPr>
        <p:txBody>
          <a:bodyPr>
            <a:spAutoFit/>
          </a:bodyPr>
          <a:lstStyle/>
          <a:p>
            <a:r>
              <a:rPr lang="en-US" sz="2000"/>
              <a:t>Figure. A user's browser requesting an object through the Web cache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p:spPr>
        <p:txBody>
          <a:bodyPr/>
          <a:lstStyle/>
          <a:p>
            <a:fld id="{B1379FD9-7F88-4811-8D7D-23D5902596B3}" type="slidenum">
              <a:rPr lang="en-US" smtClean="0">
                <a:latin typeface="Times New Roman" charset="0"/>
              </a:rPr>
              <a:pPr/>
              <a:t>6</a:t>
            </a:fld>
            <a:endParaRPr lang="en-US">
              <a:latin typeface="Times New Roman" charset="0"/>
            </a:endParaRPr>
          </a:p>
        </p:txBody>
      </p:sp>
      <p:sp>
        <p:nvSpPr>
          <p:cNvPr id="10243" name="Text Box 4"/>
          <p:cNvSpPr txBox="1">
            <a:spLocks noChangeArrowheads="1"/>
          </p:cNvSpPr>
          <p:nvPr/>
        </p:nvSpPr>
        <p:spPr bwMode="auto">
          <a:xfrm>
            <a:off x="152400" y="71438"/>
            <a:ext cx="8763000" cy="6862762"/>
          </a:xfrm>
          <a:prstGeom prst="rect">
            <a:avLst/>
          </a:prstGeom>
          <a:noFill/>
          <a:ln w="9525">
            <a:noFill/>
            <a:miter lim="800000"/>
            <a:headEnd/>
            <a:tailEnd/>
          </a:ln>
        </p:spPr>
        <p:txBody>
          <a:bodyPr>
            <a:spAutoFit/>
          </a:bodyPr>
          <a:lstStyle/>
          <a:p>
            <a:pPr algn="just">
              <a:spcBef>
                <a:spcPct val="50000"/>
              </a:spcBef>
            </a:pPr>
            <a:r>
              <a:rPr lang="en-US" sz="3200" b="1" dirty="0">
                <a:solidFill>
                  <a:schemeClr val="accent2"/>
                </a:solidFill>
              </a:rPr>
              <a:t>The DNS Name Space </a:t>
            </a:r>
          </a:p>
          <a:p>
            <a:pPr algn="just">
              <a:spcBef>
                <a:spcPct val="50000"/>
              </a:spcBef>
              <a:buFont typeface="Wingdings" pitchFamily="2" charset="2"/>
              <a:buChar char="ü"/>
            </a:pPr>
            <a:r>
              <a:rPr lang="en-US" dirty="0"/>
              <a:t>In theory at least, a single name server could contain the entire DNS database and respond to all queries about it. In practice, this server would be so overloaded as to be useless. </a:t>
            </a:r>
          </a:p>
          <a:p>
            <a:pPr algn="just">
              <a:spcBef>
                <a:spcPct val="50000"/>
              </a:spcBef>
              <a:buFont typeface="Wingdings" pitchFamily="2" charset="2"/>
              <a:buChar char="ü"/>
            </a:pPr>
            <a:r>
              <a:rPr lang="en-US" dirty="0"/>
              <a:t>To avoid the problems associated with having only a single source of information, the DNS name space is divided </a:t>
            </a:r>
            <a:r>
              <a:rPr lang="en-US"/>
              <a:t>into non-overlapping </a:t>
            </a:r>
            <a:r>
              <a:rPr lang="en-US" b="1" dirty="0"/>
              <a:t>zones</a:t>
            </a:r>
            <a:r>
              <a:rPr lang="en-US" dirty="0"/>
              <a:t>. </a:t>
            </a:r>
          </a:p>
          <a:p>
            <a:pPr algn="just">
              <a:spcBef>
                <a:spcPct val="50000"/>
              </a:spcBef>
              <a:buFont typeface="Wingdings" pitchFamily="2" charset="2"/>
              <a:buChar char="ü"/>
            </a:pPr>
            <a:r>
              <a:rPr lang="en-US" dirty="0"/>
              <a:t>Conceptually, the Internet is divided into over 200 top-level domains, where each domain covers many hosts. Each domain is partitioned into sub-domains, and these are further partitioned, and so on. </a:t>
            </a:r>
          </a:p>
          <a:p>
            <a:pPr algn="just">
              <a:spcBef>
                <a:spcPct val="50000"/>
              </a:spcBef>
              <a:buFont typeface="Wingdings" pitchFamily="2" charset="2"/>
              <a:buChar char="ü"/>
            </a:pPr>
            <a:r>
              <a:rPr lang="en-US" dirty="0"/>
              <a:t>All these domains can be represented by a tree, as shown in fig.1 of next slide. The leaves of the tree represent domains that have no sub-domains (but do contain machines, of course). A leaf domain may contain a single host, or it may represent a company and contain thousands of hosts.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a:noFill/>
        </p:spPr>
        <p:txBody>
          <a:bodyPr/>
          <a:lstStyle/>
          <a:p>
            <a:fld id="{2F287D8E-681E-4A60-AE8A-597F2A9C9C18}" type="slidenum">
              <a:rPr lang="en-US" smtClean="0">
                <a:latin typeface="Times New Roman" charset="0"/>
              </a:rPr>
              <a:pPr/>
              <a:t>60</a:t>
            </a:fld>
            <a:endParaRPr lang="en-US">
              <a:latin typeface="Times New Roman" charset="0"/>
            </a:endParaRPr>
          </a:p>
        </p:txBody>
      </p:sp>
      <p:sp>
        <p:nvSpPr>
          <p:cNvPr id="56323" name="TextBox 2"/>
          <p:cNvSpPr txBox="1">
            <a:spLocks noChangeArrowheads="1"/>
          </p:cNvSpPr>
          <p:nvPr/>
        </p:nvSpPr>
        <p:spPr bwMode="auto">
          <a:xfrm>
            <a:off x="381000" y="533400"/>
            <a:ext cx="8458200" cy="4462463"/>
          </a:xfrm>
          <a:prstGeom prst="rect">
            <a:avLst/>
          </a:prstGeom>
          <a:noFill/>
          <a:ln w="9525">
            <a:noFill/>
            <a:miter lim="800000"/>
            <a:headEnd/>
            <a:tailEnd/>
          </a:ln>
        </p:spPr>
        <p:txBody>
          <a:bodyPr>
            <a:spAutoFit/>
          </a:bodyPr>
          <a:lstStyle/>
          <a:p>
            <a:r>
              <a:rPr lang="en-US" sz="4400" b="1">
                <a:solidFill>
                  <a:srgbClr val="0000FF"/>
                </a:solidFill>
              </a:rPr>
              <a:t>Telnet and Secure Shell</a:t>
            </a:r>
          </a:p>
          <a:p>
            <a:r>
              <a:rPr lang="en-US"/>
              <a:t> </a:t>
            </a:r>
          </a:p>
          <a:p>
            <a:pPr algn="just"/>
            <a:r>
              <a:rPr lang="en-US"/>
              <a:t>Telnet (teletype network) is a remote login protocol uses TCP/IP standard for establishing connection to a remote system.  Recently IT specialists realize that telnet traffic is plain text hence suffers from security. To combat the situation, a new protocol SSH (or Secure Shell) is used to log into a remote machine which ensure the transmission of data thorough encrypted channel. We can use the SSH server to enable an SSH client for encrypted communications with Cisco port. Because of security the telnet protocol is replaced by Secure Shell (SSH) protocol.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2"/>
          </p:nvPr>
        </p:nvSpPr>
        <p:spPr>
          <a:noFill/>
        </p:spPr>
        <p:txBody>
          <a:bodyPr/>
          <a:lstStyle/>
          <a:p>
            <a:fld id="{E79E73C5-C22D-4410-83DD-9449716B63E0}" type="slidenum">
              <a:rPr lang="en-US" smtClean="0">
                <a:latin typeface="Times New Roman" charset="0"/>
              </a:rPr>
              <a:pPr/>
              <a:t>61</a:t>
            </a:fld>
            <a:endParaRPr lang="en-US">
              <a:latin typeface="Times New Roman" charset="0"/>
            </a:endParaRPr>
          </a:p>
        </p:txBody>
      </p:sp>
      <p:sp>
        <p:nvSpPr>
          <p:cNvPr id="57347" name="TextBox 2"/>
          <p:cNvSpPr txBox="1">
            <a:spLocks noChangeArrowheads="1"/>
          </p:cNvSpPr>
          <p:nvPr/>
        </p:nvSpPr>
        <p:spPr bwMode="auto">
          <a:xfrm>
            <a:off x="228600" y="685800"/>
            <a:ext cx="8686800" cy="4657725"/>
          </a:xfrm>
          <a:prstGeom prst="rect">
            <a:avLst/>
          </a:prstGeom>
          <a:noFill/>
          <a:ln w="9525">
            <a:noFill/>
            <a:miter lim="800000"/>
            <a:headEnd/>
            <a:tailEnd/>
          </a:ln>
        </p:spPr>
        <p:txBody>
          <a:bodyPr>
            <a:spAutoFit/>
          </a:bodyPr>
          <a:lstStyle/>
          <a:p>
            <a:pPr algn="just"/>
            <a:r>
              <a:rPr lang="en-US" sz="3600" b="1">
                <a:solidFill>
                  <a:srgbClr val="0000FF"/>
                </a:solidFill>
              </a:rPr>
              <a:t>File Transfer Protocol (FTP)</a:t>
            </a:r>
          </a:p>
          <a:p>
            <a:pPr algn="just">
              <a:buFont typeface="Wingdings" pitchFamily="2" charset="2"/>
              <a:buChar char="ü"/>
            </a:pPr>
            <a:r>
              <a:rPr lang="en-US"/>
              <a:t>File transfer is an important computer networking application. It is always essential that files and information geographically distributed over different location be shared among the numbers of  working group. </a:t>
            </a:r>
          </a:p>
          <a:p>
            <a:pPr algn="just"/>
            <a:endParaRPr lang="en-US"/>
          </a:p>
          <a:p>
            <a:pPr algn="just">
              <a:buFont typeface="Wingdings" pitchFamily="2" charset="2"/>
              <a:buChar char="ü"/>
            </a:pPr>
            <a:r>
              <a:rPr lang="en-US"/>
              <a:t>File Transfer Protocol (FTP) is part of the TCP/IP suite and is very similar to TELNET. Both FTP and TELNET are built on the client server paradigm, and both allow a user to establish a remote connection. However, TELNET provides a broader access to a user, whereas FTP allows access only to certain files. The sequence of operation of FTP is like: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2"/>
          </p:nvPr>
        </p:nvSpPr>
        <p:spPr>
          <a:noFill/>
        </p:spPr>
        <p:txBody>
          <a:bodyPr/>
          <a:lstStyle/>
          <a:p>
            <a:fld id="{9379A733-BA79-474F-835C-2F2A31BACB3A}" type="slidenum">
              <a:rPr lang="en-US" smtClean="0">
                <a:latin typeface="Times New Roman" charset="0"/>
              </a:rPr>
              <a:pPr/>
              <a:t>62</a:t>
            </a:fld>
            <a:endParaRPr lang="en-US">
              <a:latin typeface="Times New Roman" charset="0"/>
            </a:endParaRPr>
          </a:p>
        </p:txBody>
      </p:sp>
      <p:sp>
        <p:nvSpPr>
          <p:cNvPr id="3" name="TextBox 2"/>
          <p:cNvSpPr txBox="1"/>
          <p:nvPr/>
        </p:nvSpPr>
        <p:spPr>
          <a:xfrm>
            <a:off x="304800" y="1524000"/>
            <a:ext cx="8077200" cy="3416300"/>
          </a:xfrm>
          <a:prstGeom prst="rect">
            <a:avLst/>
          </a:prstGeom>
          <a:noFill/>
        </p:spPr>
        <p:txBody>
          <a:bodyPr>
            <a:spAutoFit/>
          </a:bodyPr>
          <a:lstStyle/>
          <a:p>
            <a:pPr marL="457200" indent="-457200">
              <a:buFontTx/>
              <a:buAutoNum type="arabicPeriod"/>
              <a:defRPr/>
            </a:pPr>
            <a:r>
              <a:rPr lang="en-US" dirty="0">
                <a:latin typeface="Times New Roman" pitchFamily="18" charset="0"/>
              </a:rPr>
              <a:t>A user requests a connection to a remote server</a:t>
            </a:r>
          </a:p>
          <a:p>
            <a:pPr marL="457200" indent="-457200">
              <a:buFontTx/>
              <a:buAutoNum type="arabicPeriod"/>
              <a:defRPr/>
            </a:pPr>
            <a:r>
              <a:rPr lang="en-US" dirty="0">
                <a:latin typeface="Times New Roman" pitchFamily="18" charset="0"/>
              </a:rPr>
              <a:t>The user waits for an acknowledgement.</a:t>
            </a:r>
          </a:p>
          <a:p>
            <a:pPr marL="457200" indent="-457200">
              <a:buFontTx/>
              <a:buAutoNum type="arabicPeriod"/>
              <a:defRPr/>
            </a:pPr>
            <a:r>
              <a:rPr lang="en-US" dirty="0">
                <a:latin typeface="Times New Roman" pitchFamily="18" charset="0"/>
              </a:rPr>
              <a:t>Once connected, the user must enter a user ID, followed by password.</a:t>
            </a:r>
          </a:p>
          <a:p>
            <a:pPr marL="457200" indent="-457200">
              <a:buFontTx/>
              <a:buAutoNum type="arabicPeriod"/>
              <a:defRPr/>
            </a:pPr>
            <a:r>
              <a:rPr lang="en-US" dirty="0">
                <a:latin typeface="Times New Roman" pitchFamily="18" charset="0"/>
              </a:rPr>
              <a:t>The connection is established over TCP session.</a:t>
            </a:r>
          </a:p>
          <a:p>
            <a:pPr marL="457200" indent="-457200">
              <a:buFontTx/>
              <a:buAutoNum type="arabicPeriod"/>
              <a:defRPr/>
            </a:pPr>
            <a:r>
              <a:rPr lang="en-US" dirty="0">
                <a:latin typeface="Times New Roman" pitchFamily="18" charset="0"/>
              </a:rPr>
              <a:t>The desired files are transferred.</a:t>
            </a:r>
          </a:p>
          <a:p>
            <a:pPr marL="457200" indent="-457200">
              <a:buFontTx/>
              <a:buAutoNum type="arabicPeriod"/>
              <a:defRPr/>
            </a:pPr>
            <a:r>
              <a:rPr lang="en-US" dirty="0">
                <a:latin typeface="Times New Roman" pitchFamily="18" charset="0"/>
              </a:rPr>
              <a:t>The user closes the FTP connection.</a:t>
            </a:r>
          </a:p>
          <a:p>
            <a:pPr marL="457200" indent="-457200">
              <a:defRPr/>
            </a:pPr>
            <a:r>
              <a:rPr lang="en-US" dirty="0">
                <a:latin typeface="Times New Roman" pitchFamily="18" charset="0"/>
              </a:rPr>
              <a:t>FTP can also run through a Web browser. </a:t>
            </a:r>
          </a:p>
          <a:p>
            <a:pPr>
              <a:defRPr/>
            </a:pPr>
            <a:endParaRPr lang="en-US" dirty="0">
              <a:latin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2"/>
          <p:cNvSpPr>
            <a:spLocks noGrp="1"/>
          </p:cNvSpPr>
          <p:nvPr>
            <p:ph type="sldNum" sz="quarter" idx="12"/>
          </p:nvPr>
        </p:nvSpPr>
        <p:spPr>
          <a:noFill/>
        </p:spPr>
        <p:txBody>
          <a:bodyPr/>
          <a:lstStyle/>
          <a:p>
            <a:fld id="{8A6602AF-4F17-4475-8EEF-E317B03552D2}" type="slidenum">
              <a:rPr lang="en-US" smtClean="0">
                <a:latin typeface="Times New Roman" charset="0"/>
              </a:rPr>
              <a:pPr/>
              <a:t>63</a:t>
            </a:fld>
            <a:endParaRPr lang="en-US">
              <a:latin typeface="Times New Roman" charset="0"/>
            </a:endParaRPr>
          </a:p>
        </p:txBody>
      </p:sp>
      <p:sp>
        <p:nvSpPr>
          <p:cNvPr id="59395" name="TextBox 3"/>
          <p:cNvSpPr txBox="1">
            <a:spLocks noChangeArrowheads="1"/>
          </p:cNvSpPr>
          <p:nvPr/>
        </p:nvSpPr>
        <p:spPr bwMode="auto">
          <a:xfrm>
            <a:off x="0" y="914400"/>
            <a:ext cx="8763000" cy="1570038"/>
          </a:xfrm>
          <a:prstGeom prst="rect">
            <a:avLst/>
          </a:prstGeom>
          <a:noFill/>
          <a:ln w="9525">
            <a:noFill/>
            <a:miter lim="800000"/>
            <a:headEnd/>
            <a:tailEnd/>
          </a:ln>
        </p:spPr>
        <p:txBody>
          <a:bodyPr>
            <a:spAutoFit/>
          </a:bodyPr>
          <a:lstStyle/>
          <a:p>
            <a:pPr algn="just"/>
            <a:r>
              <a:rPr lang="en-US"/>
              <a:t>In TCP/IP and UDP networks, a port is an endpoint to a logical connection and the way a client program specifies a specific server program on a computer in a network. The port number identifies what type of port it is. For example, port 80 is used for HTTP traffic.</a:t>
            </a:r>
          </a:p>
        </p:txBody>
      </p:sp>
      <p:sp>
        <p:nvSpPr>
          <p:cNvPr id="59396" name="TextBox 4"/>
          <p:cNvSpPr txBox="1">
            <a:spLocks noChangeArrowheads="1"/>
          </p:cNvSpPr>
          <p:nvPr/>
        </p:nvSpPr>
        <p:spPr bwMode="auto">
          <a:xfrm>
            <a:off x="304800" y="2743200"/>
            <a:ext cx="4343400" cy="3416300"/>
          </a:xfrm>
          <a:prstGeom prst="rect">
            <a:avLst/>
          </a:prstGeom>
          <a:noFill/>
          <a:ln w="9525">
            <a:noFill/>
            <a:miter lim="800000"/>
            <a:headEnd/>
            <a:tailEnd/>
          </a:ln>
        </p:spPr>
        <p:txBody>
          <a:bodyPr>
            <a:spAutoFit/>
          </a:bodyPr>
          <a:lstStyle/>
          <a:p>
            <a:r>
              <a:rPr lang="en-US"/>
              <a:t>20   FTP -- Data </a:t>
            </a:r>
          </a:p>
          <a:p>
            <a:r>
              <a:rPr lang="en-US"/>
              <a:t>21   FTP -- Control </a:t>
            </a:r>
          </a:p>
          <a:p>
            <a:r>
              <a:rPr lang="en-US"/>
              <a:t>22   SSH Remote Login Protocol </a:t>
            </a:r>
          </a:p>
          <a:p>
            <a:r>
              <a:rPr lang="en-US"/>
              <a:t>23   Telnet</a:t>
            </a:r>
          </a:p>
          <a:p>
            <a:r>
              <a:rPr lang="en-US"/>
              <a:t> 25  SMTP</a:t>
            </a:r>
          </a:p>
          <a:p>
            <a:r>
              <a:rPr lang="en-US"/>
              <a:t>53   DNS</a:t>
            </a:r>
          </a:p>
          <a:p>
            <a:r>
              <a:rPr lang="en-US"/>
              <a:t>80   HTTP</a:t>
            </a:r>
          </a:p>
          <a:p>
            <a:r>
              <a:rPr lang="en-US"/>
              <a:t>110 POP3</a:t>
            </a:r>
          </a:p>
          <a:p>
            <a:r>
              <a:rPr lang="en-US"/>
              <a:t>161 SNMP</a:t>
            </a:r>
          </a:p>
        </p:txBody>
      </p:sp>
      <p:sp>
        <p:nvSpPr>
          <p:cNvPr id="59397" name="Rectangle 5"/>
          <p:cNvSpPr>
            <a:spLocks noChangeArrowheads="1"/>
          </p:cNvSpPr>
          <p:nvPr/>
        </p:nvSpPr>
        <p:spPr bwMode="auto">
          <a:xfrm>
            <a:off x="0" y="0"/>
            <a:ext cx="6600825" cy="646113"/>
          </a:xfrm>
          <a:prstGeom prst="rect">
            <a:avLst/>
          </a:prstGeom>
          <a:solidFill>
            <a:srgbClr val="CCECFF"/>
          </a:solidFill>
          <a:ln w="9525">
            <a:noFill/>
            <a:miter lim="800000"/>
            <a:headEnd/>
            <a:tailEnd/>
          </a:ln>
        </p:spPr>
        <p:txBody>
          <a:bodyPr wrap="none">
            <a:spAutoFit/>
          </a:bodyPr>
          <a:lstStyle/>
          <a:p>
            <a:r>
              <a:rPr lang="en-US" sz="3600" b="1"/>
              <a:t>Well-Known TCP Port Numbers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a:noFill/>
        </p:spPr>
        <p:txBody>
          <a:bodyPr/>
          <a:lstStyle/>
          <a:p>
            <a:fld id="{0249EE3C-2477-4BAB-BA71-8EFD1D94B205}" type="slidenum">
              <a:rPr lang="en-US" smtClean="0">
                <a:latin typeface="Times New Roman" charset="0"/>
              </a:rPr>
              <a:pPr/>
              <a:t>64</a:t>
            </a:fld>
            <a:endParaRPr lang="en-US">
              <a:latin typeface="Times New Roman" charset="0"/>
            </a:endParaRPr>
          </a:p>
        </p:txBody>
      </p:sp>
      <p:sp>
        <p:nvSpPr>
          <p:cNvPr id="60419" name="TextBox 2"/>
          <p:cNvSpPr txBox="1">
            <a:spLocks noChangeArrowheads="1"/>
          </p:cNvSpPr>
          <p:nvPr/>
        </p:nvSpPr>
        <p:spPr bwMode="auto">
          <a:xfrm>
            <a:off x="228600" y="1295400"/>
            <a:ext cx="8610600" cy="4894263"/>
          </a:xfrm>
          <a:prstGeom prst="rect">
            <a:avLst/>
          </a:prstGeom>
          <a:noFill/>
          <a:ln w="9525">
            <a:noFill/>
            <a:miter lim="800000"/>
            <a:headEnd/>
            <a:tailEnd/>
          </a:ln>
        </p:spPr>
        <p:txBody>
          <a:bodyPr>
            <a:spAutoFit/>
          </a:bodyPr>
          <a:lstStyle/>
          <a:p>
            <a:pPr algn="just">
              <a:buFont typeface="Wingdings" pitchFamily="2" charset="2"/>
              <a:buChar char="ü"/>
            </a:pPr>
            <a:r>
              <a:rPr lang="en-US"/>
              <a:t>The main purpose of network management is to monitor, manage, and control a network. A network can be structured with many links, routers, servers, and other physical-layer devices, which can be equipped with many network protocols that coordinate them. </a:t>
            </a:r>
          </a:p>
          <a:p>
            <a:pPr algn="just"/>
            <a:endParaRPr lang="en-US"/>
          </a:p>
          <a:p>
            <a:pPr algn="just">
              <a:buFont typeface="Wingdings" pitchFamily="2" charset="2"/>
              <a:buChar char="ü"/>
            </a:pPr>
            <a:r>
              <a:rPr lang="en-US"/>
              <a:t>Imagine when thousands of such devices or protocols are tied together by an ISP and how drastic their management can become to avoid any interruptions in routine services. </a:t>
            </a:r>
          </a:p>
          <a:p>
            <a:pPr algn="just">
              <a:buFont typeface="Wingdings" pitchFamily="2" charset="2"/>
              <a:buChar char="ü"/>
            </a:pPr>
            <a:endParaRPr lang="en-US"/>
          </a:p>
          <a:p>
            <a:pPr algn="just">
              <a:buFont typeface="Wingdings" pitchFamily="2" charset="2"/>
              <a:buChar char="ü"/>
            </a:pPr>
            <a:r>
              <a:rPr lang="en-US"/>
              <a:t>In this context the purpose of network management is to monitor, test, and analyze the hardware, software, and human elements of a network and then to configure and control those elements to meet the operational performance requirements of the network</a:t>
            </a:r>
          </a:p>
        </p:txBody>
      </p:sp>
      <p:sp>
        <p:nvSpPr>
          <p:cNvPr id="60420" name="Rectangle 3"/>
          <p:cNvSpPr>
            <a:spLocks noChangeArrowheads="1"/>
          </p:cNvSpPr>
          <p:nvPr/>
        </p:nvSpPr>
        <p:spPr bwMode="auto">
          <a:xfrm>
            <a:off x="2057400" y="304800"/>
            <a:ext cx="5100638" cy="708025"/>
          </a:xfrm>
          <a:prstGeom prst="rect">
            <a:avLst/>
          </a:prstGeom>
          <a:noFill/>
          <a:ln w="9525">
            <a:noFill/>
            <a:miter lim="800000"/>
            <a:headEnd/>
            <a:tailEnd/>
          </a:ln>
        </p:spPr>
        <p:txBody>
          <a:bodyPr wrap="none">
            <a:spAutoFit/>
          </a:bodyPr>
          <a:lstStyle/>
          <a:p>
            <a:r>
              <a:rPr lang="en-US" sz="4000" b="1">
                <a:solidFill>
                  <a:srgbClr val="0000FF"/>
                </a:solidFill>
              </a:rPr>
              <a:t>Network Management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2"/>
          </p:nvPr>
        </p:nvSpPr>
        <p:spPr>
          <a:noFill/>
        </p:spPr>
        <p:txBody>
          <a:bodyPr/>
          <a:lstStyle/>
          <a:p>
            <a:fld id="{5DFE36A7-CC4E-48AC-A2C2-D0D5EF80B1A5}" type="slidenum">
              <a:rPr lang="en-US" smtClean="0">
                <a:latin typeface="Times New Roman" charset="0"/>
              </a:rPr>
              <a:pPr/>
              <a:t>65</a:t>
            </a:fld>
            <a:endParaRPr lang="en-US">
              <a:latin typeface="Times New Roman" charset="0"/>
            </a:endParaRPr>
          </a:p>
        </p:txBody>
      </p:sp>
      <p:sp>
        <p:nvSpPr>
          <p:cNvPr id="61443" name="TextBox 2"/>
          <p:cNvSpPr txBox="1">
            <a:spLocks noChangeArrowheads="1"/>
          </p:cNvSpPr>
          <p:nvPr/>
        </p:nvSpPr>
        <p:spPr bwMode="auto">
          <a:xfrm>
            <a:off x="457200" y="1447800"/>
            <a:ext cx="8382000" cy="2308225"/>
          </a:xfrm>
          <a:prstGeom prst="rect">
            <a:avLst/>
          </a:prstGeom>
          <a:noFill/>
          <a:ln w="9525">
            <a:noFill/>
            <a:miter lim="800000"/>
            <a:headEnd/>
            <a:tailEnd/>
          </a:ln>
        </p:spPr>
        <p:txBody>
          <a:bodyPr>
            <a:spAutoFit/>
          </a:bodyPr>
          <a:lstStyle/>
          <a:p>
            <a:pPr algn="just"/>
            <a:r>
              <a:rPr lang="en-US"/>
              <a:t>Network management tasks can be characterized as follows:</a:t>
            </a:r>
          </a:p>
          <a:p>
            <a:pPr algn="just"/>
            <a:endParaRPr lang="en-US"/>
          </a:p>
          <a:p>
            <a:pPr algn="just"/>
            <a:r>
              <a:rPr lang="en-US" i="1">
                <a:solidFill>
                  <a:srgbClr val="FF0000"/>
                </a:solidFill>
              </a:rPr>
              <a:t>QoS and performance management</a:t>
            </a:r>
            <a:r>
              <a:rPr lang="en-US"/>
              <a:t>. A network administrator periodically monitors and analyzes routers, hosts, and utilization of links and then redirect traffic flow to avoid any overloaded spots. Certain tools are available to detect rapid changes in traffic flow.</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a:noFill/>
        </p:spPr>
        <p:txBody>
          <a:bodyPr/>
          <a:lstStyle/>
          <a:p>
            <a:fld id="{919F2DA5-A708-4B23-8744-D408AF2851B4}" type="slidenum">
              <a:rPr lang="en-US" smtClean="0">
                <a:latin typeface="Times New Roman" charset="0"/>
              </a:rPr>
              <a:pPr/>
              <a:t>66</a:t>
            </a:fld>
            <a:endParaRPr lang="en-US">
              <a:latin typeface="Times New Roman" charset="0"/>
            </a:endParaRPr>
          </a:p>
        </p:txBody>
      </p:sp>
      <p:pic>
        <p:nvPicPr>
          <p:cNvPr id="62467" name="Picture 6" descr="212-a049560c79"/>
          <p:cNvPicPr>
            <a:picLocks noChangeAspect="1" noChangeArrowheads="1"/>
          </p:cNvPicPr>
          <p:nvPr/>
        </p:nvPicPr>
        <p:blipFill>
          <a:blip r:embed="rId2"/>
          <a:srcRect/>
          <a:stretch>
            <a:fillRect/>
          </a:stretch>
        </p:blipFill>
        <p:spPr bwMode="auto">
          <a:xfrm>
            <a:off x="1219200" y="1828800"/>
            <a:ext cx="6172200" cy="3978275"/>
          </a:xfrm>
          <a:prstGeom prst="rect">
            <a:avLst/>
          </a:prstGeom>
          <a:noFill/>
          <a:ln w="9525">
            <a:noFill/>
            <a:miter lim="800000"/>
            <a:headEnd/>
            <a:tailEnd/>
          </a:ln>
        </p:spPr>
      </p:pic>
      <p:sp>
        <p:nvSpPr>
          <p:cNvPr id="62468" name="Rectangle 3"/>
          <p:cNvSpPr>
            <a:spLocks noChangeArrowheads="1"/>
          </p:cNvSpPr>
          <p:nvPr/>
        </p:nvSpPr>
        <p:spPr bwMode="auto">
          <a:xfrm>
            <a:off x="304800" y="6027738"/>
            <a:ext cx="8382000" cy="830262"/>
          </a:xfrm>
          <a:prstGeom prst="rect">
            <a:avLst/>
          </a:prstGeom>
          <a:noFill/>
          <a:ln w="9525">
            <a:noFill/>
            <a:miter lim="800000"/>
            <a:headEnd/>
            <a:tailEnd/>
          </a:ln>
        </p:spPr>
        <p:txBody>
          <a:bodyPr>
            <a:spAutoFit/>
          </a:bodyPr>
          <a:lstStyle/>
          <a:p>
            <a:r>
              <a:rPr lang="en-US"/>
              <a:t>Simple network management  in a scenario ofLANs connecting to the Internet</a:t>
            </a:r>
          </a:p>
        </p:txBody>
      </p:sp>
      <p:sp>
        <p:nvSpPr>
          <p:cNvPr id="62469" name="Rectangle 4"/>
          <p:cNvSpPr>
            <a:spLocks noChangeArrowheads="1"/>
          </p:cNvSpPr>
          <p:nvPr/>
        </p:nvSpPr>
        <p:spPr bwMode="auto">
          <a:xfrm>
            <a:off x="0" y="0"/>
            <a:ext cx="9144000" cy="1631950"/>
          </a:xfrm>
          <a:prstGeom prst="rect">
            <a:avLst/>
          </a:prstGeom>
          <a:noFill/>
          <a:ln w="9525">
            <a:noFill/>
            <a:miter lim="800000"/>
            <a:headEnd/>
            <a:tailEnd/>
          </a:ln>
        </p:spPr>
        <p:txBody>
          <a:bodyPr>
            <a:spAutoFit/>
          </a:bodyPr>
          <a:lstStyle/>
          <a:p>
            <a:pPr algn="just"/>
            <a:r>
              <a:rPr lang="en-US" sz="2000" i="1">
                <a:solidFill>
                  <a:srgbClr val="FF0000"/>
                </a:solidFill>
              </a:rPr>
              <a:t>Network failure management</a:t>
            </a:r>
            <a:r>
              <a:rPr lang="en-US" sz="2000" i="1">
                <a:solidFill>
                  <a:srgbClr val="0000FF"/>
                </a:solidFill>
              </a:rPr>
              <a:t>. </a:t>
            </a:r>
            <a:r>
              <a:rPr lang="en-US" sz="2000"/>
              <a:t>Any fault in a network, such as link, host, or router hardware or software outages, must be detected, located, and responded to by the network. Typically, increased checksum errors in frames is an indication of possible error. Figure shows adapter failures at router R3 and host H37; these failures can be detected through network management.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2"/>
          </p:nvPr>
        </p:nvSpPr>
        <p:spPr>
          <a:noFill/>
        </p:spPr>
        <p:txBody>
          <a:bodyPr/>
          <a:lstStyle/>
          <a:p>
            <a:fld id="{49DDA7B3-F8CD-478A-97DF-85E2C471D92E}" type="slidenum">
              <a:rPr lang="en-US" smtClean="0">
                <a:latin typeface="Times New Roman" charset="0"/>
              </a:rPr>
              <a:pPr/>
              <a:t>67</a:t>
            </a:fld>
            <a:endParaRPr lang="en-US">
              <a:latin typeface="Times New Roman" charset="0"/>
            </a:endParaRPr>
          </a:p>
        </p:txBody>
      </p:sp>
      <p:sp>
        <p:nvSpPr>
          <p:cNvPr id="63491" name="TextBox 2"/>
          <p:cNvSpPr txBox="1">
            <a:spLocks noChangeArrowheads="1"/>
          </p:cNvSpPr>
          <p:nvPr/>
        </p:nvSpPr>
        <p:spPr bwMode="auto">
          <a:xfrm>
            <a:off x="381000" y="381000"/>
            <a:ext cx="8458200" cy="6308725"/>
          </a:xfrm>
          <a:prstGeom prst="rect">
            <a:avLst/>
          </a:prstGeom>
          <a:noFill/>
          <a:ln w="9525">
            <a:noFill/>
            <a:miter lim="800000"/>
            <a:headEnd/>
            <a:tailEnd/>
          </a:ln>
        </p:spPr>
        <p:txBody>
          <a:bodyPr>
            <a:spAutoFit/>
          </a:bodyPr>
          <a:lstStyle/>
          <a:p>
            <a:pPr algn="just"/>
            <a:r>
              <a:rPr lang="en-US" i="1" dirty="0">
                <a:solidFill>
                  <a:srgbClr val="FF0000"/>
                </a:solidFill>
              </a:rPr>
              <a:t>Configuration management</a:t>
            </a:r>
            <a:r>
              <a:rPr lang="en-US" i="1" dirty="0">
                <a:solidFill>
                  <a:srgbClr val="0000FF"/>
                </a:solidFill>
              </a:rPr>
              <a:t>. </a:t>
            </a:r>
            <a:r>
              <a:rPr lang="en-US" dirty="0"/>
              <a:t>This task involves tracking all the devices under management and ensuring that all devices are connected and operate properly. If there is an unexpected change in routing tables, a network administrator wants to discover the </a:t>
            </a:r>
            <a:r>
              <a:rPr lang="en-US" dirty="0" err="1"/>
              <a:t>misconfigured</a:t>
            </a:r>
            <a:r>
              <a:rPr lang="en-US" dirty="0"/>
              <a:t> spot and reconfigure the network before the error affects the network substantially.</a:t>
            </a:r>
          </a:p>
          <a:p>
            <a:pPr algn="just"/>
            <a:endParaRPr lang="en-US" sz="1000" dirty="0"/>
          </a:p>
          <a:p>
            <a:pPr algn="just"/>
            <a:r>
              <a:rPr lang="en-US" i="1" dirty="0">
                <a:solidFill>
                  <a:srgbClr val="FF0000"/>
                </a:solidFill>
              </a:rPr>
              <a:t>Security management</a:t>
            </a:r>
            <a:r>
              <a:rPr lang="en-US" dirty="0"/>
              <a:t>. A network administrator is responsible for the security of its network. This task is handled mainly through firewalls. A firewall can monitor and control access points. In such cases, the network administrator wants to know about any intrusion from a suspicious source to the network. For example, a host in a network can be attacked by receiving a large number of SYN packets.</a:t>
            </a:r>
          </a:p>
          <a:p>
            <a:pPr algn="just"/>
            <a:endParaRPr lang="en-US" sz="1000" dirty="0"/>
          </a:p>
          <a:p>
            <a:pPr algn="just"/>
            <a:r>
              <a:rPr lang="en-US" i="1" dirty="0">
                <a:solidFill>
                  <a:srgbClr val="FF0000"/>
                </a:solidFill>
              </a:rPr>
              <a:t>Billing and accounting management</a:t>
            </a:r>
            <a:r>
              <a:rPr lang="en-US" dirty="0"/>
              <a:t>. The network administrator specifies user access or restrictions to network resources and issues all billing and charges, if any,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2"/>
          </p:nvPr>
        </p:nvSpPr>
        <p:spPr>
          <a:noFill/>
        </p:spPr>
        <p:txBody>
          <a:bodyPr/>
          <a:lstStyle/>
          <a:p>
            <a:fld id="{BCD06AF3-F30F-403E-80CE-7C606360DC00}" type="slidenum">
              <a:rPr lang="en-US" smtClean="0">
                <a:latin typeface="Times New Roman" charset="0"/>
              </a:rPr>
              <a:pPr/>
              <a:t>7</a:t>
            </a:fld>
            <a:endParaRPr lang="en-US">
              <a:latin typeface="Times New Roman" charset="0"/>
            </a:endParaRPr>
          </a:p>
        </p:txBody>
      </p:sp>
      <p:sp>
        <p:nvSpPr>
          <p:cNvPr id="1028" name="Text Box 4"/>
          <p:cNvSpPr txBox="1">
            <a:spLocks noChangeArrowheads="1"/>
          </p:cNvSpPr>
          <p:nvPr/>
        </p:nvSpPr>
        <p:spPr bwMode="auto">
          <a:xfrm>
            <a:off x="152400" y="228600"/>
            <a:ext cx="8763000" cy="2308225"/>
          </a:xfrm>
          <a:prstGeom prst="rect">
            <a:avLst/>
          </a:prstGeom>
          <a:solidFill>
            <a:srgbClr val="CCECFF"/>
          </a:solidFill>
          <a:ln w="9525">
            <a:noFill/>
            <a:miter lim="800000"/>
            <a:headEnd/>
            <a:tailEnd/>
          </a:ln>
        </p:spPr>
        <p:txBody>
          <a:bodyPr>
            <a:spAutoFit/>
          </a:bodyPr>
          <a:lstStyle/>
          <a:p>
            <a:pPr algn="just">
              <a:spcBef>
                <a:spcPct val="50000"/>
              </a:spcBef>
            </a:pPr>
            <a:r>
              <a:rPr lang="en-US"/>
              <a:t>The top-level domains come in two flavors: </a:t>
            </a:r>
            <a:r>
              <a:rPr lang="en-US">
                <a:solidFill>
                  <a:srgbClr val="FF0000"/>
                </a:solidFill>
              </a:rPr>
              <a:t>generic</a:t>
            </a:r>
            <a:r>
              <a:rPr lang="en-US"/>
              <a:t> and </a:t>
            </a:r>
            <a:r>
              <a:rPr lang="en-US">
                <a:solidFill>
                  <a:srgbClr val="FF0000"/>
                </a:solidFill>
              </a:rPr>
              <a:t>countries</a:t>
            </a:r>
            <a:r>
              <a:rPr lang="en-US"/>
              <a:t>. The original generic domains were </a:t>
            </a:r>
            <a:r>
              <a:rPr lang="en-US" i="1"/>
              <a:t>com</a:t>
            </a:r>
            <a:r>
              <a:rPr lang="en-US"/>
              <a:t> (commercial), </a:t>
            </a:r>
            <a:r>
              <a:rPr lang="en-US" i="1"/>
              <a:t>edu</a:t>
            </a:r>
            <a:r>
              <a:rPr lang="en-US"/>
              <a:t> (educational institutions), </a:t>
            </a:r>
            <a:r>
              <a:rPr lang="en-US" i="1"/>
              <a:t>gov</a:t>
            </a:r>
            <a:r>
              <a:rPr lang="en-US"/>
              <a:t> (the U.S. Federal Government), </a:t>
            </a:r>
            <a:r>
              <a:rPr lang="en-US" i="1"/>
              <a:t>int</a:t>
            </a:r>
            <a:r>
              <a:rPr lang="en-US"/>
              <a:t> (certain international organizations), </a:t>
            </a:r>
            <a:r>
              <a:rPr lang="en-US" i="1"/>
              <a:t>mil</a:t>
            </a:r>
            <a:r>
              <a:rPr lang="en-US"/>
              <a:t> (the U.S. armed forces), </a:t>
            </a:r>
            <a:r>
              <a:rPr lang="en-US" i="1"/>
              <a:t>net </a:t>
            </a:r>
            <a:r>
              <a:rPr lang="en-US"/>
              <a:t>(network providers), and </a:t>
            </a:r>
            <a:r>
              <a:rPr lang="en-US" i="1"/>
              <a:t>org</a:t>
            </a:r>
            <a:r>
              <a:rPr lang="en-US"/>
              <a:t> (nonprofit organizations). The country domains include one entry for every country </a:t>
            </a:r>
          </a:p>
        </p:txBody>
      </p:sp>
      <p:graphicFrame>
        <p:nvGraphicFramePr>
          <p:cNvPr id="1026" name="Object 5"/>
          <p:cNvGraphicFramePr>
            <a:graphicFrameLocks noGrp="1" noChangeAspect="1"/>
          </p:cNvGraphicFramePr>
          <p:nvPr>
            <p:ph/>
          </p:nvPr>
        </p:nvGraphicFramePr>
        <p:xfrm>
          <a:off x="381000" y="2667000"/>
          <a:ext cx="8483600" cy="3352800"/>
        </p:xfrm>
        <a:graphic>
          <a:graphicData uri="http://schemas.openxmlformats.org/presentationml/2006/ole">
            <mc:AlternateContent xmlns:mc="http://schemas.openxmlformats.org/markup-compatibility/2006">
              <mc:Choice xmlns:v="urn:schemas-microsoft-com:vml" Requires="v">
                <p:oleObj name="Bitmap Image" r:id="rId2" imgW="4676190" imgH="1848108" progId="PBrush">
                  <p:embed/>
                </p:oleObj>
              </mc:Choice>
              <mc:Fallback>
                <p:oleObj name="Bitmap Image" r:id="rId2" imgW="4676190" imgH="1848108"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8483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3"/>
          <p:cNvSpPr>
            <a:spLocks noChangeArrowheads="1"/>
          </p:cNvSpPr>
          <p:nvPr/>
        </p:nvSpPr>
        <p:spPr bwMode="auto">
          <a:xfrm>
            <a:off x="1219200" y="6096000"/>
            <a:ext cx="6324600" cy="461963"/>
          </a:xfrm>
          <a:prstGeom prst="rect">
            <a:avLst/>
          </a:prstGeom>
          <a:noFill/>
          <a:ln w="9525">
            <a:noFill/>
            <a:miter lim="800000"/>
            <a:headEnd/>
            <a:tailEnd/>
          </a:ln>
        </p:spPr>
        <p:txBody>
          <a:bodyPr>
            <a:spAutoFit/>
          </a:bodyPr>
          <a:lstStyle/>
          <a:p>
            <a:r>
              <a:rPr lang="en-US"/>
              <a:t>Fig.1 A portion of the Internet domain name space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p:spPr>
        <p:txBody>
          <a:bodyPr/>
          <a:lstStyle/>
          <a:p>
            <a:fld id="{A09CF71B-6EAC-4EC6-8833-398D89147039}" type="slidenum">
              <a:rPr lang="en-US" smtClean="0">
                <a:latin typeface="Times New Roman" charset="0"/>
              </a:rPr>
              <a:pPr/>
              <a:t>8</a:t>
            </a:fld>
            <a:endParaRPr lang="en-US">
              <a:latin typeface="Times New Roman" charset="0"/>
            </a:endParaRPr>
          </a:p>
        </p:txBody>
      </p:sp>
      <p:pic>
        <p:nvPicPr>
          <p:cNvPr id="11267" name="Picture 4"/>
          <p:cNvPicPr>
            <a:picLocks noChangeAspect="1" noChangeArrowheads="1"/>
          </p:cNvPicPr>
          <p:nvPr/>
        </p:nvPicPr>
        <p:blipFill>
          <a:blip r:embed="rId2"/>
          <a:srcRect/>
          <a:stretch>
            <a:fillRect/>
          </a:stretch>
        </p:blipFill>
        <p:spPr bwMode="auto">
          <a:xfrm>
            <a:off x="152400" y="381000"/>
            <a:ext cx="8855075" cy="6400800"/>
          </a:xfrm>
          <a:prstGeom prst="rect">
            <a:avLst/>
          </a:prstGeom>
          <a:noFill/>
          <a:ln w="9525">
            <a:noFill/>
            <a:miter lim="800000"/>
            <a:headEnd/>
            <a:tailEnd/>
          </a:ln>
        </p:spPr>
      </p:pic>
      <p:sp>
        <p:nvSpPr>
          <p:cNvPr id="11268" name="Rectangle 6"/>
          <p:cNvSpPr>
            <a:spLocks noChangeArrowheads="1"/>
          </p:cNvSpPr>
          <p:nvPr/>
        </p:nvSpPr>
        <p:spPr bwMode="auto">
          <a:xfrm>
            <a:off x="2514600" y="0"/>
            <a:ext cx="3679825" cy="461963"/>
          </a:xfrm>
          <a:prstGeom prst="rect">
            <a:avLst/>
          </a:prstGeom>
          <a:noFill/>
          <a:ln w="9525">
            <a:noFill/>
            <a:miter lim="800000"/>
            <a:headEnd/>
            <a:tailEnd/>
          </a:ln>
        </p:spPr>
        <p:txBody>
          <a:bodyPr wrap="none">
            <a:spAutoFit/>
          </a:bodyPr>
          <a:lstStyle/>
          <a:p>
            <a:r>
              <a:rPr lang="en-US">
                <a:solidFill>
                  <a:srgbClr val="FF0000"/>
                </a:solidFill>
              </a:rPr>
              <a:t>Top-Level Internet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2"/>
          </p:nvPr>
        </p:nvSpPr>
        <p:spPr>
          <a:noFill/>
        </p:spPr>
        <p:txBody>
          <a:bodyPr/>
          <a:lstStyle/>
          <a:p>
            <a:fld id="{A876D6BC-AF82-449A-821C-8091802FB53B}" type="slidenum">
              <a:rPr lang="en-US" smtClean="0">
                <a:latin typeface="Times New Roman" charset="0"/>
              </a:rPr>
              <a:pPr/>
              <a:t>9</a:t>
            </a:fld>
            <a:endParaRPr lang="en-US">
              <a:latin typeface="Times New Roman" charset="0"/>
            </a:endParaRPr>
          </a:p>
        </p:txBody>
      </p:sp>
      <p:sp>
        <p:nvSpPr>
          <p:cNvPr id="12291" name="TextBox 3"/>
          <p:cNvSpPr txBox="1">
            <a:spLocks noChangeArrowheads="1"/>
          </p:cNvSpPr>
          <p:nvPr/>
        </p:nvSpPr>
        <p:spPr bwMode="auto">
          <a:xfrm>
            <a:off x="304800" y="1524000"/>
            <a:ext cx="8610600" cy="3046413"/>
          </a:xfrm>
          <a:prstGeom prst="rect">
            <a:avLst/>
          </a:prstGeom>
          <a:noFill/>
          <a:ln w="9525">
            <a:noFill/>
            <a:miter lim="800000"/>
            <a:headEnd/>
            <a:tailEnd/>
          </a:ln>
        </p:spPr>
        <p:txBody>
          <a:bodyPr>
            <a:spAutoFit/>
          </a:bodyPr>
          <a:lstStyle/>
          <a:p>
            <a:pPr algn="just"/>
            <a:r>
              <a:rPr lang="en-US" b="1" dirty="0">
                <a:solidFill>
                  <a:schemeClr val="accent2"/>
                </a:solidFill>
              </a:rPr>
              <a:t>Example-1</a:t>
            </a:r>
          </a:p>
          <a:p>
            <a:pPr algn="just"/>
            <a:r>
              <a:rPr lang="en-US" dirty="0"/>
              <a:t>The domain name </a:t>
            </a:r>
            <a:r>
              <a:rPr lang="en-US" i="1" dirty="0">
                <a:solidFill>
                  <a:srgbClr val="FF0000"/>
                </a:solidFill>
              </a:rPr>
              <a:t>cs.purdue.edu </a:t>
            </a:r>
            <a:r>
              <a:rPr lang="en-US" dirty="0"/>
              <a:t>contains three labels: </a:t>
            </a:r>
            <a:r>
              <a:rPr lang="en-US" i="1" dirty="0" err="1">
                <a:solidFill>
                  <a:srgbClr val="FF0000"/>
                </a:solidFill>
              </a:rPr>
              <a:t>cs</a:t>
            </a:r>
            <a:r>
              <a:rPr lang="en-US" i="1" dirty="0">
                <a:solidFill>
                  <a:srgbClr val="FF0000"/>
                </a:solidFill>
              </a:rPr>
              <a:t>, </a:t>
            </a:r>
            <a:r>
              <a:rPr lang="en-US" i="1" dirty="0" err="1">
                <a:solidFill>
                  <a:srgbClr val="FF0000"/>
                </a:solidFill>
              </a:rPr>
              <a:t>purdue</a:t>
            </a:r>
            <a:r>
              <a:rPr lang="en-US" i="1" dirty="0">
                <a:solidFill>
                  <a:srgbClr val="FF0000"/>
                </a:solidFill>
              </a:rPr>
              <a:t> </a:t>
            </a:r>
            <a:r>
              <a:rPr lang="en-US" dirty="0"/>
              <a:t>and</a:t>
            </a:r>
            <a:r>
              <a:rPr lang="en-US" dirty="0">
                <a:solidFill>
                  <a:srgbClr val="FF0000"/>
                </a:solidFill>
              </a:rPr>
              <a:t> </a:t>
            </a:r>
            <a:r>
              <a:rPr lang="en-US" i="1" dirty="0" err="1">
                <a:solidFill>
                  <a:srgbClr val="FF0000"/>
                </a:solidFill>
              </a:rPr>
              <a:t>edu</a:t>
            </a:r>
            <a:r>
              <a:rPr lang="en-US" dirty="0"/>
              <a:t>. It gives the domain name for Computer Science Department at Purdue University. Again </a:t>
            </a:r>
            <a:r>
              <a:rPr lang="en-US" i="1" dirty="0">
                <a:solidFill>
                  <a:srgbClr val="FF0000"/>
                </a:solidFill>
              </a:rPr>
              <a:t>purdue.edu </a:t>
            </a:r>
            <a:r>
              <a:rPr lang="en-US" dirty="0"/>
              <a:t>gives the domain name of Purdue University.</a:t>
            </a:r>
          </a:p>
          <a:p>
            <a:pPr algn="just"/>
            <a:endParaRPr lang="en-US" dirty="0"/>
          </a:p>
          <a:p>
            <a:pPr algn="just"/>
            <a:r>
              <a:rPr lang="en-US" dirty="0"/>
              <a:t>The domain names are written with the local label first and the top domain last.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TotalTime>
  <Words>6611</Words>
  <Application>Microsoft Office PowerPoint</Application>
  <PresentationFormat>On-screen Show (4:3)</PresentationFormat>
  <Paragraphs>405</Paragraphs>
  <Slides>67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3" baseType="lpstr">
      <vt:lpstr>Arial</vt:lpstr>
      <vt:lpstr>Calibri</vt:lpstr>
      <vt:lpstr>Times New Roman</vt:lpstr>
      <vt:lpstr>Wingdings</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User</cp:lastModifiedBy>
  <cp:revision>216</cp:revision>
  <dcterms:created xsi:type="dcterms:W3CDTF">1601-01-01T00:00:00Z</dcterms:created>
  <dcterms:modified xsi:type="dcterms:W3CDTF">2024-06-25T06:35:54Z</dcterms:modified>
</cp:coreProperties>
</file>