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62" r:id="rId7"/>
    <p:sldId id="263" r:id="rId8"/>
    <p:sldId id="277" r:id="rId9"/>
    <p:sldId id="264" r:id="rId10"/>
    <p:sldId id="278" r:id="rId11"/>
    <p:sldId id="279" r:id="rId12"/>
    <p:sldId id="280" r:id="rId13"/>
    <p:sldId id="282" r:id="rId14"/>
    <p:sldId id="283" r:id="rId15"/>
    <p:sldId id="284" r:id="rId16"/>
    <p:sldId id="285" r:id="rId17"/>
    <p:sldId id="265" r:id="rId18"/>
    <p:sldId id="267" r:id="rId19"/>
    <p:sldId id="266" r:id="rId20"/>
    <p:sldId id="268" r:id="rId21"/>
    <p:sldId id="269" r:id="rId22"/>
    <p:sldId id="270" r:id="rId23"/>
    <p:sldId id="271" r:id="rId24"/>
    <p:sldId id="272" r:id="rId25"/>
    <p:sldId id="273" r:id="rId26"/>
    <p:sldId id="274" r:id="rId27"/>
    <p:sldId id="27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410B-E533-F7C6-D813-2335D3C95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2E6CC0-EFAE-A287-AE24-F5B58F9F5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AF7A6F-B3A4-0798-8FBA-91A13425A182}"/>
              </a:ext>
            </a:extLst>
          </p:cNvPr>
          <p:cNvSpPr>
            <a:spLocks noGrp="1"/>
          </p:cNvSpPr>
          <p:nvPr>
            <p:ph type="dt" sz="half" idx="10"/>
          </p:nvPr>
        </p:nvSpPr>
        <p:spPr/>
        <p:txBody>
          <a:bodyPr/>
          <a:lstStyle/>
          <a:p>
            <a:fld id="{F5DE6CDF-AE5A-41E6-8DDB-E5B61F9A697C}" type="datetimeFigureOut">
              <a:rPr lang="en-US" smtClean="0"/>
              <a:t>02-Jun-24</a:t>
            </a:fld>
            <a:endParaRPr lang="en-US"/>
          </a:p>
        </p:txBody>
      </p:sp>
      <p:sp>
        <p:nvSpPr>
          <p:cNvPr id="5" name="Footer Placeholder 4">
            <a:extLst>
              <a:ext uri="{FF2B5EF4-FFF2-40B4-BE49-F238E27FC236}">
                <a16:creationId xmlns:a16="http://schemas.microsoft.com/office/drawing/2014/main" id="{58FD2DF6-73F4-0F3A-1011-9D2F81012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33009-7BA7-C987-4DE3-43016DA821AA}"/>
              </a:ext>
            </a:extLst>
          </p:cNvPr>
          <p:cNvSpPr>
            <a:spLocks noGrp="1"/>
          </p:cNvSpPr>
          <p:nvPr>
            <p:ph type="sldNum" sz="quarter" idx="12"/>
          </p:nvPr>
        </p:nvSpPr>
        <p:spPr/>
        <p:txBody>
          <a:bodyPr/>
          <a:lstStyle/>
          <a:p>
            <a:fld id="{6D9B5CAE-09E5-4B8A-ADEA-EA230347C2BE}" type="slidenum">
              <a:rPr lang="en-US" smtClean="0"/>
              <a:t>‹#›</a:t>
            </a:fld>
            <a:endParaRPr lang="en-US"/>
          </a:p>
        </p:txBody>
      </p:sp>
    </p:spTree>
    <p:extLst>
      <p:ext uri="{BB962C8B-B14F-4D97-AF65-F5344CB8AC3E}">
        <p14:creationId xmlns:p14="http://schemas.microsoft.com/office/powerpoint/2010/main" val="307150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740A-1C90-53F1-3106-3CA58AF6ED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4D2072-DF49-839C-D756-00A35BA9C4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52C0B-E49D-98B8-EC35-873CA0B8C68F}"/>
              </a:ext>
            </a:extLst>
          </p:cNvPr>
          <p:cNvSpPr>
            <a:spLocks noGrp="1"/>
          </p:cNvSpPr>
          <p:nvPr>
            <p:ph type="dt" sz="half" idx="10"/>
          </p:nvPr>
        </p:nvSpPr>
        <p:spPr/>
        <p:txBody>
          <a:bodyPr/>
          <a:lstStyle/>
          <a:p>
            <a:fld id="{F5DE6CDF-AE5A-41E6-8DDB-E5B61F9A697C}" type="datetimeFigureOut">
              <a:rPr lang="en-US" smtClean="0"/>
              <a:t>02-Jun-24</a:t>
            </a:fld>
            <a:endParaRPr lang="en-US"/>
          </a:p>
        </p:txBody>
      </p:sp>
      <p:sp>
        <p:nvSpPr>
          <p:cNvPr id="5" name="Footer Placeholder 4">
            <a:extLst>
              <a:ext uri="{FF2B5EF4-FFF2-40B4-BE49-F238E27FC236}">
                <a16:creationId xmlns:a16="http://schemas.microsoft.com/office/drawing/2014/main" id="{7CE61986-0FAD-1D27-04A3-548835F18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CCD02-E61C-68B6-1BCA-7D0095208916}"/>
              </a:ext>
            </a:extLst>
          </p:cNvPr>
          <p:cNvSpPr>
            <a:spLocks noGrp="1"/>
          </p:cNvSpPr>
          <p:nvPr>
            <p:ph type="sldNum" sz="quarter" idx="12"/>
          </p:nvPr>
        </p:nvSpPr>
        <p:spPr/>
        <p:txBody>
          <a:bodyPr/>
          <a:lstStyle/>
          <a:p>
            <a:fld id="{6D9B5CAE-09E5-4B8A-ADEA-EA230347C2BE}" type="slidenum">
              <a:rPr lang="en-US" smtClean="0"/>
              <a:t>‹#›</a:t>
            </a:fld>
            <a:endParaRPr lang="en-US"/>
          </a:p>
        </p:txBody>
      </p:sp>
    </p:spTree>
    <p:extLst>
      <p:ext uri="{BB962C8B-B14F-4D97-AF65-F5344CB8AC3E}">
        <p14:creationId xmlns:p14="http://schemas.microsoft.com/office/powerpoint/2010/main" val="84401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09739-462F-8A0B-09D8-D5639550BD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91B44-1E59-66FD-FF07-21FDAF6A7D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B5857-A808-85AC-FD0D-22FEFBDE5ADD}"/>
              </a:ext>
            </a:extLst>
          </p:cNvPr>
          <p:cNvSpPr>
            <a:spLocks noGrp="1"/>
          </p:cNvSpPr>
          <p:nvPr>
            <p:ph type="dt" sz="half" idx="10"/>
          </p:nvPr>
        </p:nvSpPr>
        <p:spPr/>
        <p:txBody>
          <a:bodyPr/>
          <a:lstStyle/>
          <a:p>
            <a:fld id="{F5DE6CDF-AE5A-41E6-8DDB-E5B61F9A697C}" type="datetimeFigureOut">
              <a:rPr lang="en-US" smtClean="0"/>
              <a:t>02-Jun-24</a:t>
            </a:fld>
            <a:endParaRPr lang="en-US"/>
          </a:p>
        </p:txBody>
      </p:sp>
      <p:sp>
        <p:nvSpPr>
          <p:cNvPr id="5" name="Footer Placeholder 4">
            <a:extLst>
              <a:ext uri="{FF2B5EF4-FFF2-40B4-BE49-F238E27FC236}">
                <a16:creationId xmlns:a16="http://schemas.microsoft.com/office/drawing/2014/main" id="{BF6CB05B-DC3D-9601-2237-B02634E23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CA855-957F-D743-4BF3-226AC9D60EA7}"/>
              </a:ext>
            </a:extLst>
          </p:cNvPr>
          <p:cNvSpPr>
            <a:spLocks noGrp="1"/>
          </p:cNvSpPr>
          <p:nvPr>
            <p:ph type="sldNum" sz="quarter" idx="12"/>
          </p:nvPr>
        </p:nvSpPr>
        <p:spPr/>
        <p:txBody>
          <a:bodyPr/>
          <a:lstStyle/>
          <a:p>
            <a:fld id="{6D9B5CAE-09E5-4B8A-ADEA-EA230347C2BE}" type="slidenum">
              <a:rPr lang="en-US" smtClean="0"/>
              <a:t>‹#›</a:t>
            </a:fld>
            <a:endParaRPr lang="en-US"/>
          </a:p>
        </p:txBody>
      </p:sp>
    </p:spTree>
    <p:extLst>
      <p:ext uri="{BB962C8B-B14F-4D97-AF65-F5344CB8AC3E}">
        <p14:creationId xmlns:p14="http://schemas.microsoft.com/office/powerpoint/2010/main" val="177475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A44E-1B11-C348-579C-BC9D3FD11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A3F20-325F-700E-8701-F9AC956EA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B466F-DDE1-6BF0-5419-A53C18FE4DA1}"/>
              </a:ext>
            </a:extLst>
          </p:cNvPr>
          <p:cNvSpPr>
            <a:spLocks noGrp="1"/>
          </p:cNvSpPr>
          <p:nvPr>
            <p:ph type="dt" sz="half" idx="10"/>
          </p:nvPr>
        </p:nvSpPr>
        <p:spPr/>
        <p:txBody>
          <a:bodyPr/>
          <a:lstStyle/>
          <a:p>
            <a:fld id="{F5DE6CDF-AE5A-41E6-8DDB-E5B61F9A697C}" type="datetimeFigureOut">
              <a:rPr lang="en-US" smtClean="0"/>
              <a:t>02-Jun-24</a:t>
            </a:fld>
            <a:endParaRPr lang="en-US"/>
          </a:p>
        </p:txBody>
      </p:sp>
      <p:sp>
        <p:nvSpPr>
          <p:cNvPr id="5" name="Footer Placeholder 4">
            <a:extLst>
              <a:ext uri="{FF2B5EF4-FFF2-40B4-BE49-F238E27FC236}">
                <a16:creationId xmlns:a16="http://schemas.microsoft.com/office/drawing/2014/main" id="{EE0CA1E8-2FA3-39BE-5574-719FC9E9A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C9692-5EBC-8450-57EC-320EA0662C8D}"/>
              </a:ext>
            </a:extLst>
          </p:cNvPr>
          <p:cNvSpPr>
            <a:spLocks noGrp="1"/>
          </p:cNvSpPr>
          <p:nvPr>
            <p:ph type="sldNum" sz="quarter" idx="12"/>
          </p:nvPr>
        </p:nvSpPr>
        <p:spPr/>
        <p:txBody>
          <a:bodyPr/>
          <a:lstStyle/>
          <a:p>
            <a:fld id="{6D9B5CAE-09E5-4B8A-ADEA-EA230347C2BE}" type="slidenum">
              <a:rPr lang="en-US" smtClean="0"/>
              <a:t>‹#›</a:t>
            </a:fld>
            <a:endParaRPr lang="en-US"/>
          </a:p>
        </p:txBody>
      </p:sp>
    </p:spTree>
    <p:extLst>
      <p:ext uri="{BB962C8B-B14F-4D97-AF65-F5344CB8AC3E}">
        <p14:creationId xmlns:p14="http://schemas.microsoft.com/office/powerpoint/2010/main" val="23708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6346-6D02-E437-E6AF-3607D641D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B9D555-AF6F-0AEA-A5DE-CD329BDF10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BB7CFD-D824-5B6D-2B54-93C06AFAF18E}"/>
              </a:ext>
            </a:extLst>
          </p:cNvPr>
          <p:cNvSpPr>
            <a:spLocks noGrp="1"/>
          </p:cNvSpPr>
          <p:nvPr>
            <p:ph type="dt" sz="half" idx="10"/>
          </p:nvPr>
        </p:nvSpPr>
        <p:spPr/>
        <p:txBody>
          <a:bodyPr/>
          <a:lstStyle/>
          <a:p>
            <a:fld id="{F5DE6CDF-AE5A-41E6-8DDB-E5B61F9A697C}" type="datetimeFigureOut">
              <a:rPr lang="en-US" smtClean="0"/>
              <a:t>02-Jun-24</a:t>
            </a:fld>
            <a:endParaRPr lang="en-US"/>
          </a:p>
        </p:txBody>
      </p:sp>
      <p:sp>
        <p:nvSpPr>
          <p:cNvPr id="5" name="Footer Placeholder 4">
            <a:extLst>
              <a:ext uri="{FF2B5EF4-FFF2-40B4-BE49-F238E27FC236}">
                <a16:creationId xmlns:a16="http://schemas.microsoft.com/office/drawing/2014/main" id="{77CEA47A-F1DF-423B-762E-4A22914DF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E3F8F-27D6-31E6-EF57-CFD0BAD90B2B}"/>
              </a:ext>
            </a:extLst>
          </p:cNvPr>
          <p:cNvSpPr>
            <a:spLocks noGrp="1"/>
          </p:cNvSpPr>
          <p:nvPr>
            <p:ph type="sldNum" sz="quarter" idx="12"/>
          </p:nvPr>
        </p:nvSpPr>
        <p:spPr/>
        <p:txBody>
          <a:bodyPr/>
          <a:lstStyle/>
          <a:p>
            <a:fld id="{6D9B5CAE-09E5-4B8A-ADEA-EA230347C2BE}" type="slidenum">
              <a:rPr lang="en-US" smtClean="0"/>
              <a:t>‹#›</a:t>
            </a:fld>
            <a:endParaRPr lang="en-US"/>
          </a:p>
        </p:txBody>
      </p:sp>
    </p:spTree>
    <p:extLst>
      <p:ext uri="{BB962C8B-B14F-4D97-AF65-F5344CB8AC3E}">
        <p14:creationId xmlns:p14="http://schemas.microsoft.com/office/powerpoint/2010/main" val="321192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4154-BD95-8128-D935-9EE89ECF5C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320EC-DF37-290B-551F-23A7D9662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622938-8009-7406-CE09-5570B38549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703E11-DF9E-C544-47ED-3688D6A66B6E}"/>
              </a:ext>
            </a:extLst>
          </p:cNvPr>
          <p:cNvSpPr>
            <a:spLocks noGrp="1"/>
          </p:cNvSpPr>
          <p:nvPr>
            <p:ph type="dt" sz="half" idx="10"/>
          </p:nvPr>
        </p:nvSpPr>
        <p:spPr/>
        <p:txBody>
          <a:bodyPr/>
          <a:lstStyle/>
          <a:p>
            <a:fld id="{F5DE6CDF-AE5A-41E6-8DDB-E5B61F9A697C}" type="datetimeFigureOut">
              <a:rPr lang="en-US" smtClean="0"/>
              <a:t>02-Jun-24</a:t>
            </a:fld>
            <a:endParaRPr lang="en-US"/>
          </a:p>
        </p:txBody>
      </p:sp>
      <p:sp>
        <p:nvSpPr>
          <p:cNvPr id="6" name="Footer Placeholder 5">
            <a:extLst>
              <a:ext uri="{FF2B5EF4-FFF2-40B4-BE49-F238E27FC236}">
                <a16:creationId xmlns:a16="http://schemas.microsoft.com/office/drawing/2014/main" id="{F97E2D85-FF58-EB0E-8AE1-0CBBFD6C6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69DB8-C48E-92EE-9AB6-E933FE6F7831}"/>
              </a:ext>
            </a:extLst>
          </p:cNvPr>
          <p:cNvSpPr>
            <a:spLocks noGrp="1"/>
          </p:cNvSpPr>
          <p:nvPr>
            <p:ph type="sldNum" sz="quarter" idx="12"/>
          </p:nvPr>
        </p:nvSpPr>
        <p:spPr/>
        <p:txBody>
          <a:bodyPr/>
          <a:lstStyle/>
          <a:p>
            <a:fld id="{6D9B5CAE-09E5-4B8A-ADEA-EA230347C2BE}" type="slidenum">
              <a:rPr lang="en-US" smtClean="0"/>
              <a:t>‹#›</a:t>
            </a:fld>
            <a:endParaRPr lang="en-US"/>
          </a:p>
        </p:txBody>
      </p:sp>
    </p:spTree>
    <p:extLst>
      <p:ext uri="{BB962C8B-B14F-4D97-AF65-F5344CB8AC3E}">
        <p14:creationId xmlns:p14="http://schemas.microsoft.com/office/powerpoint/2010/main" val="30992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94EE-0D66-3BAA-0A7A-54A0B38D63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8EB100-5952-7200-B69E-D17EC53E2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015E8-E4A4-E97F-C671-AB1C5750E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ADB252-CBB2-0402-C3C9-9120B3BD1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1FA7E2-3658-E86A-0C5E-70A7A662E3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2A21DA-9B39-99E9-B183-DC8C2B2FC9B0}"/>
              </a:ext>
            </a:extLst>
          </p:cNvPr>
          <p:cNvSpPr>
            <a:spLocks noGrp="1"/>
          </p:cNvSpPr>
          <p:nvPr>
            <p:ph type="dt" sz="half" idx="10"/>
          </p:nvPr>
        </p:nvSpPr>
        <p:spPr/>
        <p:txBody>
          <a:bodyPr/>
          <a:lstStyle/>
          <a:p>
            <a:fld id="{F5DE6CDF-AE5A-41E6-8DDB-E5B61F9A697C}" type="datetimeFigureOut">
              <a:rPr lang="en-US" smtClean="0"/>
              <a:t>02-Jun-24</a:t>
            </a:fld>
            <a:endParaRPr lang="en-US"/>
          </a:p>
        </p:txBody>
      </p:sp>
      <p:sp>
        <p:nvSpPr>
          <p:cNvPr id="8" name="Footer Placeholder 7">
            <a:extLst>
              <a:ext uri="{FF2B5EF4-FFF2-40B4-BE49-F238E27FC236}">
                <a16:creationId xmlns:a16="http://schemas.microsoft.com/office/drawing/2014/main" id="{E497ADEA-2727-967B-928D-F89F88F668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EADACA-3F7D-6930-E566-F0D39C2FC75E}"/>
              </a:ext>
            </a:extLst>
          </p:cNvPr>
          <p:cNvSpPr>
            <a:spLocks noGrp="1"/>
          </p:cNvSpPr>
          <p:nvPr>
            <p:ph type="sldNum" sz="quarter" idx="12"/>
          </p:nvPr>
        </p:nvSpPr>
        <p:spPr/>
        <p:txBody>
          <a:bodyPr/>
          <a:lstStyle/>
          <a:p>
            <a:fld id="{6D9B5CAE-09E5-4B8A-ADEA-EA230347C2BE}" type="slidenum">
              <a:rPr lang="en-US" smtClean="0"/>
              <a:t>‹#›</a:t>
            </a:fld>
            <a:endParaRPr lang="en-US"/>
          </a:p>
        </p:txBody>
      </p:sp>
    </p:spTree>
    <p:extLst>
      <p:ext uri="{BB962C8B-B14F-4D97-AF65-F5344CB8AC3E}">
        <p14:creationId xmlns:p14="http://schemas.microsoft.com/office/powerpoint/2010/main" val="298785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98D60-1D34-430F-401D-82FFD171CF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9C4209-D422-7B15-1A97-D12EA6A10800}"/>
              </a:ext>
            </a:extLst>
          </p:cNvPr>
          <p:cNvSpPr>
            <a:spLocks noGrp="1"/>
          </p:cNvSpPr>
          <p:nvPr>
            <p:ph type="dt" sz="half" idx="10"/>
          </p:nvPr>
        </p:nvSpPr>
        <p:spPr/>
        <p:txBody>
          <a:bodyPr/>
          <a:lstStyle/>
          <a:p>
            <a:fld id="{F5DE6CDF-AE5A-41E6-8DDB-E5B61F9A697C}" type="datetimeFigureOut">
              <a:rPr lang="en-US" smtClean="0"/>
              <a:t>02-Jun-24</a:t>
            </a:fld>
            <a:endParaRPr lang="en-US"/>
          </a:p>
        </p:txBody>
      </p:sp>
      <p:sp>
        <p:nvSpPr>
          <p:cNvPr id="4" name="Footer Placeholder 3">
            <a:extLst>
              <a:ext uri="{FF2B5EF4-FFF2-40B4-BE49-F238E27FC236}">
                <a16:creationId xmlns:a16="http://schemas.microsoft.com/office/drawing/2014/main" id="{80E57FD5-5A93-36B0-4D41-8BB287B4B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5E5881-A376-9126-1889-B15355E1E26E}"/>
              </a:ext>
            </a:extLst>
          </p:cNvPr>
          <p:cNvSpPr>
            <a:spLocks noGrp="1"/>
          </p:cNvSpPr>
          <p:nvPr>
            <p:ph type="sldNum" sz="quarter" idx="12"/>
          </p:nvPr>
        </p:nvSpPr>
        <p:spPr/>
        <p:txBody>
          <a:bodyPr/>
          <a:lstStyle/>
          <a:p>
            <a:fld id="{6D9B5CAE-09E5-4B8A-ADEA-EA230347C2BE}" type="slidenum">
              <a:rPr lang="en-US" smtClean="0"/>
              <a:t>‹#›</a:t>
            </a:fld>
            <a:endParaRPr lang="en-US"/>
          </a:p>
        </p:txBody>
      </p:sp>
    </p:spTree>
    <p:extLst>
      <p:ext uri="{BB962C8B-B14F-4D97-AF65-F5344CB8AC3E}">
        <p14:creationId xmlns:p14="http://schemas.microsoft.com/office/powerpoint/2010/main" val="242329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89AB3-7238-223C-53FF-3F3F3864AC06}"/>
              </a:ext>
            </a:extLst>
          </p:cNvPr>
          <p:cNvSpPr>
            <a:spLocks noGrp="1"/>
          </p:cNvSpPr>
          <p:nvPr>
            <p:ph type="dt" sz="half" idx="10"/>
          </p:nvPr>
        </p:nvSpPr>
        <p:spPr/>
        <p:txBody>
          <a:bodyPr/>
          <a:lstStyle/>
          <a:p>
            <a:fld id="{F5DE6CDF-AE5A-41E6-8DDB-E5B61F9A697C}" type="datetimeFigureOut">
              <a:rPr lang="en-US" smtClean="0"/>
              <a:t>02-Jun-24</a:t>
            </a:fld>
            <a:endParaRPr lang="en-US"/>
          </a:p>
        </p:txBody>
      </p:sp>
      <p:sp>
        <p:nvSpPr>
          <p:cNvPr id="3" name="Footer Placeholder 2">
            <a:extLst>
              <a:ext uri="{FF2B5EF4-FFF2-40B4-BE49-F238E27FC236}">
                <a16:creationId xmlns:a16="http://schemas.microsoft.com/office/drawing/2014/main" id="{CC886207-26C9-39CA-A937-13BD00BFAE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E3EE95-E725-BC13-8E4D-AD80D3419290}"/>
              </a:ext>
            </a:extLst>
          </p:cNvPr>
          <p:cNvSpPr>
            <a:spLocks noGrp="1"/>
          </p:cNvSpPr>
          <p:nvPr>
            <p:ph type="sldNum" sz="quarter" idx="12"/>
          </p:nvPr>
        </p:nvSpPr>
        <p:spPr/>
        <p:txBody>
          <a:bodyPr/>
          <a:lstStyle/>
          <a:p>
            <a:fld id="{6D9B5CAE-09E5-4B8A-ADEA-EA230347C2BE}" type="slidenum">
              <a:rPr lang="en-US" smtClean="0"/>
              <a:t>‹#›</a:t>
            </a:fld>
            <a:endParaRPr lang="en-US"/>
          </a:p>
        </p:txBody>
      </p:sp>
    </p:spTree>
    <p:extLst>
      <p:ext uri="{BB962C8B-B14F-4D97-AF65-F5344CB8AC3E}">
        <p14:creationId xmlns:p14="http://schemas.microsoft.com/office/powerpoint/2010/main" val="233305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F7CA-0DB3-C25B-6BEB-4A17E8F88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1FAF95-EBF2-3EE0-B8A8-8A3834ABA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D79AF-4DF2-63FF-D426-956FAA6CA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64455-87ED-8D28-0061-90F229ED0B59}"/>
              </a:ext>
            </a:extLst>
          </p:cNvPr>
          <p:cNvSpPr>
            <a:spLocks noGrp="1"/>
          </p:cNvSpPr>
          <p:nvPr>
            <p:ph type="dt" sz="half" idx="10"/>
          </p:nvPr>
        </p:nvSpPr>
        <p:spPr/>
        <p:txBody>
          <a:bodyPr/>
          <a:lstStyle/>
          <a:p>
            <a:fld id="{F5DE6CDF-AE5A-41E6-8DDB-E5B61F9A697C}" type="datetimeFigureOut">
              <a:rPr lang="en-US" smtClean="0"/>
              <a:t>02-Jun-24</a:t>
            </a:fld>
            <a:endParaRPr lang="en-US"/>
          </a:p>
        </p:txBody>
      </p:sp>
      <p:sp>
        <p:nvSpPr>
          <p:cNvPr id="6" name="Footer Placeholder 5">
            <a:extLst>
              <a:ext uri="{FF2B5EF4-FFF2-40B4-BE49-F238E27FC236}">
                <a16:creationId xmlns:a16="http://schemas.microsoft.com/office/drawing/2014/main" id="{E8352259-4052-0A9E-CEDB-63883CA18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84288-C436-5FF9-1BC3-9B2B8332877C}"/>
              </a:ext>
            </a:extLst>
          </p:cNvPr>
          <p:cNvSpPr>
            <a:spLocks noGrp="1"/>
          </p:cNvSpPr>
          <p:nvPr>
            <p:ph type="sldNum" sz="quarter" idx="12"/>
          </p:nvPr>
        </p:nvSpPr>
        <p:spPr/>
        <p:txBody>
          <a:bodyPr/>
          <a:lstStyle/>
          <a:p>
            <a:fld id="{6D9B5CAE-09E5-4B8A-ADEA-EA230347C2BE}" type="slidenum">
              <a:rPr lang="en-US" smtClean="0"/>
              <a:t>‹#›</a:t>
            </a:fld>
            <a:endParaRPr lang="en-US"/>
          </a:p>
        </p:txBody>
      </p:sp>
    </p:spTree>
    <p:extLst>
      <p:ext uri="{BB962C8B-B14F-4D97-AF65-F5344CB8AC3E}">
        <p14:creationId xmlns:p14="http://schemas.microsoft.com/office/powerpoint/2010/main" val="168909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92D4-4685-7F64-F6D9-379B9E66F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3A81BA-7C39-10DF-EFFD-D5D6CBC80B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AB18F7-2090-CABD-FF48-3CB15A9C9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2C276-35DF-8A63-DCCD-AE020278CF62}"/>
              </a:ext>
            </a:extLst>
          </p:cNvPr>
          <p:cNvSpPr>
            <a:spLocks noGrp="1"/>
          </p:cNvSpPr>
          <p:nvPr>
            <p:ph type="dt" sz="half" idx="10"/>
          </p:nvPr>
        </p:nvSpPr>
        <p:spPr/>
        <p:txBody>
          <a:bodyPr/>
          <a:lstStyle/>
          <a:p>
            <a:fld id="{F5DE6CDF-AE5A-41E6-8DDB-E5B61F9A697C}" type="datetimeFigureOut">
              <a:rPr lang="en-US" smtClean="0"/>
              <a:t>02-Jun-24</a:t>
            </a:fld>
            <a:endParaRPr lang="en-US"/>
          </a:p>
        </p:txBody>
      </p:sp>
      <p:sp>
        <p:nvSpPr>
          <p:cNvPr id="6" name="Footer Placeholder 5">
            <a:extLst>
              <a:ext uri="{FF2B5EF4-FFF2-40B4-BE49-F238E27FC236}">
                <a16:creationId xmlns:a16="http://schemas.microsoft.com/office/drawing/2014/main" id="{E7A07ADA-91FA-CB73-1E81-DD39D586A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F62C5-EFCB-8A60-887F-82F346A5E1AC}"/>
              </a:ext>
            </a:extLst>
          </p:cNvPr>
          <p:cNvSpPr>
            <a:spLocks noGrp="1"/>
          </p:cNvSpPr>
          <p:nvPr>
            <p:ph type="sldNum" sz="quarter" idx="12"/>
          </p:nvPr>
        </p:nvSpPr>
        <p:spPr/>
        <p:txBody>
          <a:bodyPr/>
          <a:lstStyle/>
          <a:p>
            <a:fld id="{6D9B5CAE-09E5-4B8A-ADEA-EA230347C2BE}" type="slidenum">
              <a:rPr lang="en-US" smtClean="0"/>
              <a:t>‹#›</a:t>
            </a:fld>
            <a:endParaRPr lang="en-US"/>
          </a:p>
        </p:txBody>
      </p:sp>
    </p:spTree>
    <p:extLst>
      <p:ext uri="{BB962C8B-B14F-4D97-AF65-F5344CB8AC3E}">
        <p14:creationId xmlns:p14="http://schemas.microsoft.com/office/powerpoint/2010/main" val="48772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D0B2E-F705-8591-8CC5-CA53C964F6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BF2C9F-B1E8-0C4C-CBB9-66486EA82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5DE62-B8C7-FF37-CC9A-9BDA06A2E0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E6CDF-AE5A-41E6-8DDB-E5B61F9A697C}" type="datetimeFigureOut">
              <a:rPr lang="en-US" smtClean="0"/>
              <a:t>02-Jun-24</a:t>
            </a:fld>
            <a:endParaRPr lang="en-US"/>
          </a:p>
        </p:txBody>
      </p:sp>
      <p:sp>
        <p:nvSpPr>
          <p:cNvPr id="5" name="Footer Placeholder 4">
            <a:extLst>
              <a:ext uri="{FF2B5EF4-FFF2-40B4-BE49-F238E27FC236}">
                <a16:creationId xmlns:a16="http://schemas.microsoft.com/office/drawing/2014/main" id="{F0B357E4-8F1B-29BC-4320-157EE99ED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30F0C4-6E28-D0F2-D542-A1BDB16312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B5CAE-09E5-4B8A-ADEA-EA230347C2BE}" type="slidenum">
              <a:rPr lang="en-US" smtClean="0"/>
              <a:t>‹#›</a:t>
            </a:fld>
            <a:endParaRPr lang="en-US"/>
          </a:p>
        </p:txBody>
      </p:sp>
    </p:spTree>
    <p:extLst>
      <p:ext uri="{BB962C8B-B14F-4D97-AF65-F5344CB8AC3E}">
        <p14:creationId xmlns:p14="http://schemas.microsoft.com/office/powerpoint/2010/main" val="413342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8.w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microsoft.com/office/2007/relationships/hdphoto" Target="../media/hdphoto3.wdp"/><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10.wdp"/><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20.png"/><Relationship Id="rId1" Type="http://schemas.openxmlformats.org/officeDocument/2006/relationships/slideLayout" Target="../slideLayouts/slideLayout2.xml"/><Relationship Id="rId5" Type="http://schemas.microsoft.com/office/2007/relationships/hdphoto" Target="../media/hdphoto14.wdp"/><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E84F8A7-DCC9-CE54-F7AA-2D40849E9F94}"/>
              </a:ext>
            </a:extLst>
          </p:cNvPr>
          <p:cNvGrpSpPr/>
          <p:nvPr/>
        </p:nvGrpSpPr>
        <p:grpSpPr>
          <a:xfrm>
            <a:off x="101600" y="1433407"/>
            <a:ext cx="11916229" cy="4266213"/>
            <a:chOff x="1752443" y="1916619"/>
            <a:chExt cx="11916229" cy="4266213"/>
          </a:xfrm>
        </p:grpSpPr>
        <p:sp>
          <p:nvSpPr>
            <p:cNvPr id="5" name="Title 1">
              <a:extLst>
                <a:ext uri="{FF2B5EF4-FFF2-40B4-BE49-F238E27FC236}">
                  <a16:creationId xmlns:a16="http://schemas.microsoft.com/office/drawing/2014/main" id="{59D14080-F746-A1D9-E62D-E3BF9C81E1DB}"/>
                </a:ext>
              </a:extLst>
            </p:cNvPr>
            <p:cNvSpPr txBox="1">
              <a:spLocks/>
            </p:cNvSpPr>
            <p:nvPr/>
          </p:nvSpPr>
          <p:spPr>
            <a:xfrm>
              <a:off x="1752443" y="1916619"/>
              <a:ext cx="11916229" cy="135018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a:latin typeface="+mn-lt"/>
                  <a:ea typeface="Yu Gothic" panose="020B0400000000000000" pitchFamily="34" charset="-128"/>
                  <a:cs typeface="Times New Roman" panose="02020603050405020304" pitchFamily="18" charset="0"/>
                </a:rPr>
                <a:t>Microcontroller, Computer Peripherals and Interfacing</a:t>
              </a:r>
            </a:p>
          </p:txBody>
        </p:sp>
        <p:sp>
          <p:nvSpPr>
            <p:cNvPr id="6" name="TextBox 5">
              <a:extLst>
                <a:ext uri="{FF2B5EF4-FFF2-40B4-BE49-F238E27FC236}">
                  <a16:creationId xmlns:a16="http://schemas.microsoft.com/office/drawing/2014/main" id="{A854969E-A69B-DD36-39F3-BDED1A260686}"/>
                </a:ext>
              </a:extLst>
            </p:cNvPr>
            <p:cNvSpPr txBox="1"/>
            <p:nvPr/>
          </p:nvSpPr>
          <p:spPr>
            <a:xfrm>
              <a:off x="3451232" y="4243840"/>
              <a:ext cx="8591222" cy="1938992"/>
            </a:xfrm>
            <a:prstGeom prst="rect">
              <a:avLst/>
            </a:prstGeom>
            <a:noFill/>
          </p:spPr>
          <p:txBody>
            <a:bodyPr wrap="square" rtlCol="0">
              <a:spAutoFit/>
            </a:bodyPr>
            <a:lstStyle/>
            <a:p>
              <a:pPr algn="ctr"/>
              <a:r>
                <a:rPr lang="en-US" sz="2400" b="1" spc="300" dirty="0">
                  <a:latin typeface="Times New Roman" panose="02020603050405020304" pitchFamily="18" charset="0"/>
                  <a:ea typeface="Yu Gothic" panose="020B0400000000000000" pitchFamily="34" charset="-128"/>
                  <a:cs typeface="Times New Roman" panose="02020603050405020304" pitchFamily="18" charset="0"/>
                </a:rPr>
                <a:t>Dr. Md. Johirul Islam</a:t>
              </a:r>
              <a:br>
                <a:rPr lang="en-US" sz="2400" spc="300" dirty="0">
                  <a:latin typeface="Times New Roman" panose="02020603050405020304" pitchFamily="18" charset="0"/>
                  <a:ea typeface="Yu Gothic" panose="020B0400000000000000" pitchFamily="34" charset="-128"/>
                  <a:cs typeface="Times New Roman" panose="02020603050405020304" pitchFamily="18" charset="0"/>
                </a:rPr>
              </a:br>
              <a:r>
                <a:rPr lang="en-US" sz="2400" spc="300" dirty="0">
                  <a:latin typeface="Times New Roman" panose="02020603050405020304" pitchFamily="18" charset="0"/>
                  <a:ea typeface="Yu Gothic" panose="020B0400000000000000" pitchFamily="34" charset="-128"/>
                  <a:cs typeface="Times New Roman" panose="02020603050405020304" pitchFamily="18" charset="0"/>
                </a:rPr>
                <a:t>Associate Professor</a:t>
              </a:r>
              <a:br>
                <a:rPr lang="en-US" sz="2400" spc="300" dirty="0">
                  <a:latin typeface="Times New Roman" panose="02020603050405020304" pitchFamily="18" charset="0"/>
                  <a:ea typeface="Yu Gothic" panose="020B0400000000000000" pitchFamily="34" charset="-128"/>
                  <a:cs typeface="Times New Roman" panose="02020603050405020304" pitchFamily="18" charset="0"/>
                </a:rPr>
              </a:br>
              <a:r>
                <a:rPr lang="en-US" sz="2400" spc="300" dirty="0">
                  <a:latin typeface="Times New Roman" panose="02020603050405020304" pitchFamily="18" charset="0"/>
                  <a:ea typeface="Yu Gothic" panose="020B0400000000000000" pitchFamily="34" charset="-128"/>
                  <a:cs typeface="Times New Roman" panose="02020603050405020304" pitchFamily="18" charset="0"/>
                </a:rPr>
                <a:t>Department of Physics</a:t>
              </a:r>
              <a:br>
                <a:rPr lang="en-US" sz="2400" spc="300" dirty="0">
                  <a:latin typeface="Times New Roman" panose="02020603050405020304" pitchFamily="18" charset="0"/>
                  <a:ea typeface="Yu Gothic" panose="020B0400000000000000" pitchFamily="34" charset="-128"/>
                  <a:cs typeface="Times New Roman" panose="02020603050405020304" pitchFamily="18" charset="0"/>
                </a:rPr>
              </a:br>
              <a:r>
                <a:rPr lang="en-US" sz="2400" spc="300" dirty="0">
                  <a:latin typeface="Times New Roman" panose="02020603050405020304" pitchFamily="18" charset="0"/>
                  <a:ea typeface="Yu Gothic" panose="020B0400000000000000" pitchFamily="34" charset="-128"/>
                  <a:cs typeface="Times New Roman" panose="02020603050405020304" pitchFamily="18" charset="0"/>
                </a:rPr>
                <a:t>Rajshahi University of Engineering and technology</a:t>
              </a:r>
              <a:br>
                <a:rPr lang="en-US" sz="2400" spc="300" dirty="0">
                  <a:latin typeface="Times New Roman" panose="02020603050405020304" pitchFamily="18" charset="0"/>
                  <a:ea typeface="Yu Gothic" panose="020B0400000000000000" pitchFamily="34" charset="-128"/>
                  <a:cs typeface="Times New Roman" panose="02020603050405020304" pitchFamily="18" charset="0"/>
                </a:rPr>
              </a:br>
              <a:r>
                <a:rPr lang="en-US" sz="2400" spc="300" dirty="0">
                  <a:latin typeface="Times New Roman" panose="02020603050405020304" pitchFamily="18" charset="0"/>
                  <a:ea typeface="Yu Gothic" panose="020B0400000000000000" pitchFamily="34" charset="-128"/>
                  <a:cs typeface="Times New Roman" panose="02020603050405020304" pitchFamily="18" charset="0"/>
                </a:rPr>
                <a:t>johirulap@gmail.com, Johirul@phy.ruet.ac.bd</a:t>
              </a:r>
            </a:p>
          </p:txBody>
        </p:sp>
      </p:grpSp>
    </p:spTree>
    <p:extLst>
      <p:ext uri="{BB962C8B-B14F-4D97-AF65-F5344CB8AC3E}">
        <p14:creationId xmlns:p14="http://schemas.microsoft.com/office/powerpoint/2010/main" val="419819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Bits</a:t>
            </a:r>
            <a:endParaRPr lang="en-US" dirty="0"/>
          </a:p>
        </p:txBody>
      </p:sp>
      <p:sp>
        <p:nvSpPr>
          <p:cNvPr id="8" name="TextBox 7">
            <a:extLst>
              <a:ext uri="{FF2B5EF4-FFF2-40B4-BE49-F238E27FC236}">
                <a16:creationId xmlns:a16="http://schemas.microsoft.com/office/drawing/2014/main" id="{76245282-F109-FEA3-C67C-6BF7AEFA18F9}"/>
              </a:ext>
            </a:extLst>
          </p:cNvPr>
          <p:cNvSpPr txBox="1"/>
          <p:nvPr/>
        </p:nvSpPr>
        <p:spPr>
          <a:xfrm>
            <a:off x="457199" y="1509399"/>
            <a:ext cx="11277601" cy="4369466"/>
          </a:xfrm>
          <a:prstGeom prst="rect">
            <a:avLst/>
          </a:prstGeom>
          <a:noFill/>
        </p:spPr>
        <p:txBody>
          <a:bodyPr wrap="square">
            <a:spAutoFit/>
          </a:bodyPr>
          <a:lstStyle/>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36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It indicates the number of bit it can process at a time.</a:t>
            </a: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3600" b="1" dirty="0">
                <a:solidFill>
                  <a:srgbClr val="222222"/>
                </a:solidFill>
                <a:latin typeface="Calibri" panose="020F0502020204030204" pitchFamily="34" charset="0"/>
                <a:ea typeface="Times New Roman" panose="02020603050405020304" pitchFamily="18" charset="0"/>
                <a:cs typeface="Calibri" panose="020F0502020204030204" pitchFamily="34" charset="0"/>
              </a:rPr>
              <a:t>4-bit</a:t>
            </a:r>
            <a:r>
              <a:rPr lang="en-US" sz="3600" dirty="0">
                <a:solidFill>
                  <a:srgbClr val="222222"/>
                </a:solidFill>
                <a:latin typeface="Calibri" panose="020F0502020204030204" pitchFamily="34" charset="0"/>
                <a:ea typeface="Times New Roman" panose="02020603050405020304" pitchFamily="18" charset="0"/>
                <a:cs typeface="Calibri" panose="020F0502020204030204" pitchFamily="34" charset="0"/>
              </a:rPr>
              <a:t> microcontroller: Atmel MARC4, Toshiba T3400</a:t>
            </a:r>
            <a:endParaRPr lang="en-US" sz="36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36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8-bit</a:t>
            </a:r>
            <a:r>
              <a:rPr lang="en-US" sz="36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microcontroller: Intel 8031/8051, PIC1x and Motorola MC68HC11 families.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36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16-bit</a:t>
            </a:r>
            <a:r>
              <a:rPr lang="en-US" sz="36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microcontroller:  8051XA, PIC2x, Intel 8096 and Motorola MC68HC12 families.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36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32-bit</a:t>
            </a:r>
            <a:r>
              <a:rPr lang="en-US" sz="36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microcontroller: Intel/Atmel 251 family, PIC3x.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54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Memory/Devices</a:t>
            </a:r>
            <a:endParaRPr lang="en-US" dirty="0"/>
          </a:p>
        </p:txBody>
      </p:sp>
      <p:sp>
        <p:nvSpPr>
          <p:cNvPr id="8" name="TextBox 7">
            <a:extLst>
              <a:ext uri="{FF2B5EF4-FFF2-40B4-BE49-F238E27FC236}">
                <a16:creationId xmlns:a16="http://schemas.microsoft.com/office/drawing/2014/main" id="{76245282-F109-FEA3-C67C-6BF7AEFA18F9}"/>
              </a:ext>
            </a:extLst>
          </p:cNvPr>
          <p:cNvSpPr txBox="1"/>
          <p:nvPr/>
        </p:nvSpPr>
        <p:spPr>
          <a:xfrm>
            <a:off x="457199" y="1509399"/>
            <a:ext cx="11277601" cy="4816896"/>
          </a:xfrm>
          <a:prstGeom prst="rect">
            <a:avLst/>
          </a:prstGeom>
          <a:noFill/>
        </p:spPr>
        <p:txBody>
          <a:bodyPr wrap="square">
            <a:spAutoFit/>
          </a:bodyPr>
          <a:lstStyle/>
          <a:p>
            <a:pPr marL="0" marR="0">
              <a:lnSpc>
                <a:spcPct val="107000"/>
              </a:lnSpc>
              <a:spcBef>
                <a:spcPts val="0"/>
              </a:spcBef>
              <a:spcAft>
                <a:spcPts val="0"/>
              </a:spcAft>
            </a:pPr>
            <a:r>
              <a:rPr lang="en-US" sz="24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Embedded microcontroller: </a:t>
            </a:r>
            <a:r>
              <a:rPr lang="en-US"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When an embedded system has an MCU that has all the hardware and software units in a single unit, the MCU is called embedded microcontroller. Very few or no other external unit or system is present for processing during the control or use of the external devices. For example, a telephone handset circuit uses an embedded microcontroller.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External memory microcontroller: </a:t>
            </a:r>
            <a:r>
              <a:rPr lang="en-US" sz="24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When an embedded system has an MCU that has all the hardware and software units present not as a single unit and has all or part of the memory unit externally interfaced using an interfacing circuit which is called the glue circuit, the MCU is called an external memory microcontroller. For example, 8031 has the program memory which is interfaced externally to it. The 8051 has both internal as well as external program memory.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3909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355600" y="0"/>
            <a:ext cx="10515600" cy="701731"/>
          </a:xfrm>
          <a:prstGeom prst="rect">
            <a:avLst/>
          </a:prstGeom>
          <a:noFill/>
        </p:spPr>
        <p:txBody>
          <a:bodyPr wrap="square" rtlCol="0">
            <a:spAutoFit/>
          </a:bodyPr>
          <a:lstStyle/>
          <a:p>
            <a:r>
              <a:rPr lang="en-US" dirty="0">
                <a:solidFill>
                  <a:srgbClr val="000000"/>
                </a:solidFill>
                <a:latin typeface="-apple-system"/>
              </a:rPr>
              <a:t>Memory Architecture</a:t>
            </a:r>
            <a:endParaRPr lang="en-US" dirty="0"/>
          </a:p>
        </p:txBody>
      </p:sp>
      <p:sp>
        <p:nvSpPr>
          <p:cNvPr id="9" name="TextBox 8">
            <a:extLst>
              <a:ext uri="{FF2B5EF4-FFF2-40B4-BE49-F238E27FC236}">
                <a16:creationId xmlns:a16="http://schemas.microsoft.com/office/drawing/2014/main" id="{06370528-2DD1-366D-BFB0-5B765A93BFA2}"/>
              </a:ext>
            </a:extLst>
          </p:cNvPr>
          <p:cNvSpPr txBox="1"/>
          <p:nvPr/>
        </p:nvSpPr>
        <p:spPr>
          <a:xfrm>
            <a:off x="301171" y="1017763"/>
            <a:ext cx="11589657" cy="4822474"/>
          </a:xfrm>
          <a:prstGeom prst="rect">
            <a:avLst/>
          </a:prstGeom>
          <a:noFill/>
        </p:spPr>
        <p:txBody>
          <a:bodyPr wrap="square">
            <a:spAutoFit/>
          </a:bodyPr>
          <a:lstStyle/>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32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Harvard Memory Architecture Microcontroller</a:t>
            </a:r>
            <a:r>
              <a:rPr lang="en-US" sz="32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The point when a microcontroller unit has a dissimilar memory address space for the program and data memory, the microcontroller has Harvard memory architecture in the processor.</a:t>
            </a: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US" sz="3200" b="1"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Princeton Memory Architecture Microcontroller</a:t>
            </a:r>
            <a:r>
              <a:rPr lang="en-US" sz="32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The point when a microcontroller has a common memory address for the program memory and data memory, the microcontroller has Princeton memory architecture in the processor.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931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7F634B-2D17-DFDD-FE41-644A0E2FF687}"/>
              </a:ext>
            </a:extLst>
          </p:cNvPr>
          <p:cNvSpPr txBox="1"/>
          <p:nvPr/>
        </p:nvSpPr>
        <p:spPr>
          <a:xfrm>
            <a:off x="321276" y="0"/>
            <a:ext cx="11063416" cy="6828792"/>
          </a:xfrm>
          <a:prstGeom prst="rect">
            <a:avLst/>
          </a:prstGeom>
          <a:noFill/>
        </p:spPr>
        <p:txBody>
          <a:bodyPr wrap="square">
            <a:spAutoFit/>
          </a:bodyPr>
          <a:lstStyle/>
          <a:p>
            <a:pPr algn="l" fontAlgn="base"/>
            <a:r>
              <a:rPr lang="en-US" sz="2800" b="1" i="0" dirty="0">
                <a:solidFill>
                  <a:srgbClr val="273239"/>
                </a:solidFill>
                <a:effectLst/>
                <a:latin typeface="Nunito" panose="020F0502020204030204" pitchFamily="2" charset="0"/>
              </a:rPr>
              <a:t>Reduced Instruction Set Architecture (RISC)</a:t>
            </a:r>
          </a:p>
          <a:p>
            <a:pPr algn="just" rtl="0" fontAlgn="base"/>
            <a:r>
              <a:rPr lang="en-US" sz="2800" b="0" i="0" dirty="0">
                <a:solidFill>
                  <a:srgbClr val="273239"/>
                </a:solidFill>
                <a:effectLst/>
                <a:latin typeface="Nunito" panose="020F0502020204030204" pitchFamily="2" charset="0"/>
              </a:rPr>
              <a:t>The main idea behind this is to simplify hardware by using an instruction set composed of a few basic steps for loading, evaluating, and storing operations just like a load command will load data, a store command will store the data. </a:t>
            </a:r>
          </a:p>
          <a:p>
            <a:pPr algn="l" fontAlgn="base"/>
            <a:r>
              <a:rPr lang="en-US" sz="2800" b="1" i="0" dirty="0">
                <a:solidFill>
                  <a:srgbClr val="273239"/>
                </a:solidFill>
                <a:effectLst/>
                <a:latin typeface="Nunito" panose="020F0502020204030204" pitchFamily="2" charset="0"/>
              </a:rPr>
              <a:t>Characteristics of RISC</a:t>
            </a:r>
          </a:p>
          <a:p>
            <a:pPr algn="l" fontAlgn="base">
              <a:lnSpc>
                <a:spcPct val="150000"/>
              </a:lnSpc>
              <a:buFont typeface="Arial" panose="020B0604020202020204" pitchFamily="34" charset="0"/>
              <a:buChar char="•"/>
            </a:pPr>
            <a:r>
              <a:rPr lang="en-US" sz="2600" b="0" i="0" dirty="0">
                <a:solidFill>
                  <a:srgbClr val="273239"/>
                </a:solidFill>
                <a:effectLst/>
                <a:latin typeface="Nunito" panose="020F0502020204030204" pitchFamily="2" charset="0"/>
              </a:rPr>
              <a:t>Simpler instruction, hence simple instruction decoding.</a:t>
            </a:r>
          </a:p>
          <a:p>
            <a:pPr algn="l" fontAlgn="base">
              <a:lnSpc>
                <a:spcPct val="150000"/>
              </a:lnSpc>
              <a:buFont typeface="Arial" panose="020B0604020202020204" pitchFamily="34" charset="0"/>
              <a:buChar char="•"/>
            </a:pPr>
            <a:r>
              <a:rPr lang="en-US" sz="2600" b="0" i="0" dirty="0">
                <a:solidFill>
                  <a:srgbClr val="273239"/>
                </a:solidFill>
                <a:effectLst/>
                <a:latin typeface="Nunito" panose="020F0502020204030204" pitchFamily="2" charset="0"/>
              </a:rPr>
              <a:t>Instruction comes undersize of one word.</a:t>
            </a:r>
          </a:p>
          <a:p>
            <a:pPr algn="l" fontAlgn="base">
              <a:lnSpc>
                <a:spcPct val="150000"/>
              </a:lnSpc>
              <a:buFont typeface="Arial" panose="020B0604020202020204" pitchFamily="34" charset="0"/>
              <a:buChar char="•"/>
            </a:pPr>
            <a:r>
              <a:rPr lang="en-US" sz="2600" b="0" i="0" dirty="0">
                <a:solidFill>
                  <a:srgbClr val="273239"/>
                </a:solidFill>
                <a:effectLst/>
                <a:latin typeface="Nunito" panose="020F0502020204030204" pitchFamily="2" charset="0"/>
              </a:rPr>
              <a:t>Instruction takes a single clock cycle to get executed.</a:t>
            </a:r>
          </a:p>
          <a:p>
            <a:pPr algn="l" fontAlgn="base">
              <a:lnSpc>
                <a:spcPct val="150000"/>
              </a:lnSpc>
              <a:buFont typeface="Arial" panose="020B0604020202020204" pitchFamily="34" charset="0"/>
              <a:buChar char="•"/>
            </a:pPr>
            <a:r>
              <a:rPr lang="en-US" sz="2600" b="0" i="0" dirty="0">
                <a:solidFill>
                  <a:srgbClr val="273239"/>
                </a:solidFill>
                <a:effectLst/>
                <a:latin typeface="Nunito" panose="020F0502020204030204" pitchFamily="2" charset="0"/>
              </a:rPr>
              <a:t>More general-purpose registers.</a:t>
            </a:r>
          </a:p>
          <a:p>
            <a:pPr algn="l" fontAlgn="base">
              <a:lnSpc>
                <a:spcPct val="150000"/>
              </a:lnSpc>
              <a:buFont typeface="Arial" panose="020B0604020202020204" pitchFamily="34" charset="0"/>
              <a:buChar char="•"/>
            </a:pPr>
            <a:r>
              <a:rPr lang="en-US" sz="2600" b="0" i="0" dirty="0">
                <a:solidFill>
                  <a:srgbClr val="273239"/>
                </a:solidFill>
                <a:effectLst/>
                <a:latin typeface="Nunito" panose="020F0502020204030204" pitchFamily="2" charset="0"/>
              </a:rPr>
              <a:t>Simple Addressing Modes.</a:t>
            </a:r>
          </a:p>
          <a:p>
            <a:pPr algn="l" fontAlgn="base">
              <a:lnSpc>
                <a:spcPct val="150000"/>
              </a:lnSpc>
              <a:buFont typeface="Arial" panose="020B0604020202020204" pitchFamily="34" charset="0"/>
              <a:buChar char="•"/>
            </a:pPr>
            <a:r>
              <a:rPr lang="en-US" sz="2600" b="0" i="0" dirty="0">
                <a:solidFill>
                  <a:srgbClr val="273239"/>
                </a:solidFill>
                <a:effectLst/>
                <a:latin typeface="Nunito" panose="020F0502020204030204" pitchFamily="2" charset="0"/>
              </a:rPr>
              <a:t>Fewer Data types.</a:t>
            </a:r>
          </a:p>
          <a:p>
            <a:pPr algn="l" fontAlgn="base">
              <a:lnSpc>
                <a:spcPct val="150000"/>
              </a:lnSpc>
              <a:buFont typeface="Arial" panose="020B0604020202020204" pitchFamily="34" charset="0"/>
              <a:buChar char="•"/>
            </a:pPr>
            <a:r>
              <a:rPr lang="en-US" sz="2600" b="0" i="0" dirty="0">
                <a:solidFill>
                  <a:srgbClr val="273239"/>
                </a:solidFill>
                <a:effectLst/>
                <a:latin typeface="Nunito" panose="020F0502020204030204" pitchFamily="2" charset="0"/>
              </a:rPr>
              <a:t>A pipeline can be achieved. </a:t>
            </a:r>
          </a:p>
        </p:txBody>
      </p:sp>
    </p:spTree>
    <p:extLst>
      <p:ext uri="{BB962C8B-B14F-4D97-AF65-F5344CB8AC3E}">
        <p14:creationId xmlns:p14="http://schemas.microsoft.com/office/powerpoint/2010/main" val="168310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742CD7-D2D8-2689-99BD-B67316C04509}"/>
              </a:ext>
            </a:extLst>
          </p:cNvPr>
          <p:cNvSpPr txBox="1"/>
          <p:nvPr/>
        </p:nvSpPr>
        <p:spPr>
          <a:xfrm>
            <a:off x="444843" y="313038"/>
            <a:ext cx="11294076" cy="6001643"/>
          </a:xfrm>
          <a:prstGeom prst="rect">
            <a:avLst/>
          </a:prstGeom>
          <a:noFill/>
        </p:spPr>
        <p:txBody>
          <a:bodyPr wrap="square">
            <a:spAutoFit/>
          </a:bodyPr>
          <a:lstStyle/>
          <a:p>
            <a:pPr algn="l" fontAlgn="base"/>
            <a:r>
              <a:rPr lang="en-US" sz="2400" b="1" i="0" dirty="0">
                <a:solidFill>
                  <a:srgbClr val="273239"/>
                </a:solidFill>
                <a:effectLst/>
                <a:latin typeface="Nunito" pitchFamily="2" charset="0"/>
              </a:rPr>
              <a:t>Advantages of RISC</a:t>
            </a:r>
          </a:p>
          <a:p>
            <a:pPr algn="l" fontAlgn="base">
              <a:buFont typeface="Arial" panose="020B0604020202020204" pitchFamily="34" charset="0"/>
              <a:buChar char="•"/>
            </a:pPr>
            <a:r>
              <a:rPr lang="en-US" sz="2400" b="1" i="0" dirty="0">
                <a:solidFill>
                  <a:srgbClr val="273239"/>
                </a:solidFill>
                <a:effectLst/>
                <a:latin typeface="Nunito" pitchFamily="2" charset="0"/>
              </a:rPr>
              <a:t>Simpler instructions: </a:t>
            </a:r>
            <a:r>
              <a:rPr lang="en-US" sz="2400" b="0" i="0" dirty="0">
                <a:solidFill>
                  <a:srgbClr val="273239"/>
                </a:solidFill>
                <a:effectLst/>
                <a:latin typeface="Nunito" pitchFamily="2" charset="0"/>
              </a:rPr>
              <a:t>RISC processors use a smaller set of simple instructions, which makes them easier to decode and execute quickly. This results in faster processing times.</a:t>
            </a:r>
          </a:p>
          <a:p>
            <a:pPr algn="l" fontAlgn="base">
              <a:buFont typeface="Arial" panose="020B0604020202020204" pitchFamily="34" charset="0"/>
              <a:buChar char="•"/>
            </a:pPr>
            <a:r>
              <a:rPr lang="en-US" sz="2400" b="1" i="0" dirty="0">
                <a:solidFill>
                  <a:srgbClr val="273239"/>
                </a:solidFill>
                <a:effectLst/>
                <a:latin typeface="Nunito" pitchFamily="2" charset="0"/>
              </a:rPr>
              <a:t>Faster execution: </a:t>
            </a:r>
            <a:r>
              <a:rPr lang="en-US" sz="2400" b="0" i="0" dirty="0">
                <a:solidFill>
                  <a:srgbClr val="273239"/>
                </a:solidFill>
                <a:effectLst/>
                <a:latin typeface="Nunito" pitchFamily="2" charset="0"/>
              </a:rPr>
              <a:t>Because RISC processors have a simpler instruction set, they can execute instructions faster than CISC processors.</a:t>
            </a:r>
          </a:p>
          <a:p>
            <a:pPr algn="l" fontAlgn="base">
              <a:buFont typeface="Arial" panose="020B0604020202020204" pitchFamily="34" charset="0"/>
              <a:buChar char="•"/>
            </a:pPr>
            <a:r>
              <a:rPr lang="en-US" sz="2400" b="1" i="0" dirty="0">
                <a:solidFill>
                  <a:srgbClr val="273239"/>
                </a:solidFill>
                <a:effectLst/>
                <a:latin typeface="Nunito" pitchFamily="2" charset="0"/>
              </a:rPr>
              <a:t>Lower power consumption:</a:t>
            </a:r>
            <a:r>
              <a:rPr lang="en-US" sz="2400" b="0" i="0" dirty="0">
                <a:solidFill>
                  <a:srgbClr val="273239"/>
                </a:solidFill>
                <a:effectLst/>
                <a:latin typeface="Nunito" pitchFamily="2" charset="0"/>
              </a:rPr>
              <a:t> RISC processors consume less power than CISC processors, making them ideal for portable devices.</a:t>
            </a:r>
          </a:p>
          <a:p>
            <a:pPr algn="l" fontAlgn="base">
              <a:buFont typeface="Arial" panose="020B0604020202020204" pitchFamily="34" charset="0"/>
              <a:buChar char="•"/>
            </a:pPr>
            <a:endParaRPr lang="en-US" sz="2400" b="0" i="0" dirty="0">
              <a:solidFill>
                <a:srgbClr val="273239"/>
              </a:solidFill>
              <a:effectLst/>
              <a:latin typeface="Nunito" pitchFamily="2" charset="0"/>
            </a:endParaRPr>
          </a:p>
          <a:p>
            <a:pPr algn="l" fontAlgn="base"/>
            <a:r>
              <a:rPr lang="en-US" sz="2400" b="1" i="0" dirty="0">
                <a:solidFill>
                  <a:srgbClr val="273239"/>
                </a:solidFill>
                <a:effectLst/>
                <a:latin typeface="Nunito" pitchFamily="2" charset="0"/>
              </a:rPr>
              <a:t>Disadvantages of RISC</a:t>
            </a:r>
          </a:p>
          <a:p>
            <a:pPr algn="l" fontAlgn="base">
              <a:buFont typeface="Arial" panose="020B0604020202020204" pitchFamily="34" charset="0"/>
              <a:buChar char="•"/>
            </a:pPr>
            <a:r>
              <a:rPr lang="en-US" sz="2400" b="1" i="0" dirty="0">
                <a:solidFill>
                  <a:srgbClr val="273239"/>
                </a:solidFill>
                <a:effectLst/>
                <a:latin typeface="Nunito" pitchFamily="2" charset="0"/>
              </a:rPr>
              <a:t>More instructions required: </a:t>
            </a:r>
            <a:r>
              <a:rPr lang="en-US" sz="2400" b="0" i="0" dirty="0">
                <a:solidFill>
                  <a:srgbClr val="273239"/>
                </a:solidFill>
                <a:effectLst/>
                <a:latin typeface="Nunito" pitchFamily="2" charset="0"/>
              </a:rPr>
              <a:t>RISC processors require more instructions to perform complex tasks than CISC processors.</a:t>
            </a:r>
          </a:p>
          <a:p>
            <a:pPr algn="l" fontAlgn="base">
              <a:buFont typeface="Arial" panose="020B0604020202020204" pitchFamily="34" charset="0"/>
              <a:buChar char="•"/>
            </a:pPr>
            <a:r>
              <a:rPr lang="en-US" sz="2400" b="1" i="0" dirty="0">
                <a:solidFill>
                  <a:srgbClr val="273239"/>
                </a:solidFill>
                <a:effectLst/>
                <a:latin typeface="Nunito" pitchFamily="2" charset="0"/>
              </a:rPr>
              <a:t>Increased memory usage: </a:t>
            </a:r>
            <a:r>
              <a:rPr lang="en-US" sz="2400" b="0" i="0" dirty="0">
                <a:solidFill>
                  <a:srgbClr val="273239"/>
                </a:solidFill>
                <a:effectLst/>
                <a:latin typeface="Nunito" pitchFamily="2" charset="0"/>
              </a:rPr>
              <a:t>RISC processors require more memory to store the additional instructions needed to perform complex tasks.</a:t>
            </a:r>
          </a:p>
          <a:p>
            <a:pPr algn="l" fontAlgn="base">
              <a:buFont typeface="Arial" panose="020B0604020202020204" pitchFamily="34" charset="0"/>
              <a:buChar char="•"/>
            </a:pPr>
            <a:r>
              <a:rPr lang="en-US" sz="2400" b="1" i="0" dirty="0">
                <a:solidFill>
                  <a:srgbClr val="273239"/>
                </a:solidFill>
                <a:effectLst/>
                <a:latin typeface="Nunito" pitchFamily="2" charset="0"/>
              </a:rPr>
              <a:t>Higher cost:</a:t>
            </a:r>
            <a:r>
              <a:rPr lang="en-US" sz="2400" b="0" i="0" dirty="0">
                <a:solidFill>
                  <a:srgbClr val="273239"/>
                </a:solidFill>
                <a:effectLst/>
                <a:latin typeface="Nunito" pitchFamily="2" charset="0"/>
              </a:rPr>
              <a:t> Developing and manufacturing RISC processors can be more expensive than CISC processors.</a:t>
            </a:r>
          </a:p>
        </p:txBody>
      </p:sp>
    </p:spTree>
    <p:extLst>
      <p:ext uri="{BB962C8B-B14F-4D97-AF65-F5344CB8AC3E}">
        <p14:creationId xmlns:p14="http://schemas.microsoft.com/office/powerpoint/2010/main" val="342779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5803E-B92D-66A3-AE95-6737F29FD0A0}"/>
              </a:ext>
            </a:extLst>
          </p:cNvPr>
          <p:cNvSpPr txBox="1"/>
          <p:nvPr/>
        </p:nvSpPr>
        <p:spPr>
          <a:xfrm>
            <a:off x="280085" y="247135"/>
            <a:ext cx="11780109" cy="5693866"/>
          </a:xfrm>
          <a:prstGeom prst="rect">
            <a:avLst/>
          </a:prstGeom>
          <a:noFill/>
        </p:spPr>
        <p:txBody>
          <a:bodyPr wrap="square">
            <a:spAutoFit/>
          </a:bodyPr>
          <a:lstStyle/>
          <a:p>
            <a:pPr algn="l" fontAlgn="base"/>
            <a:r>
              <a:rPr lang="en-US" sz="2800" b="1" i="0" dirty="0">
                <a:solidFill>
                  <a:srgbClr val="273239"/>
                </a:solidFill>
                <a:effectLst/>
                <a:latin typeface="Nunito" pitchFamily="2" charset="0"/>
              </a:rPr>
              <a:t>Complex Instruction Set Architecture (CISC)</a:t>
            </a:r>
          </a:p>
          <a:p>
            <a:pPr algn="just" rtl="0" fontAlgn="base"/>
            <a:r>
              <a:rPr lang="en-US" sz="2800" b="0" i="0" dirty="0">
                <a:solidFill>
                  <a:srgbClr val="273239"/>
                </a:solidFill>
                <a:effectLst/>
                <a:latin typeface="Nunito" pitchFamily="2" charset="0"/>
              </a:rPr>
              <a:t>The main idea is that a single instruction will do all loading, evaluating, and storing operations just like a multiplication command will do stuff like loading data, evaluating, and storing it, hence it’s complex. </a:t>
            </a:r>
          </a:p>
          <a:p>
            <a:pPr algn="just" rtl="0" fontAlgn="base"/>
            <a:endParaRPr lang="en-US" sz="2800" b="0" i="0" dirty="0">
              <a:solidFill>
                <a:srgbClr val="273239"/>
              </a:solidFill>
              <a:effectLst/>
              <a:latin typeface="Nunito" pitchFamily="2" charset="0"/>
            </a:endParaRPr>
          </a:p>
          <a:p>
            <a:pPr algn="l" fontAlgn="base"/>
            <a:r>
              <a:rPr lang="en-US" sz="2800" b="1" i="0" dirty="0">
                <a:solidFill>
                  <a:srgbClr val="273239"/>
                </a:solidFill>
                <a:effectLst/>
                <a:latin typeface="Nunito" pitchFamily="2" charset="0"/>
              </a:rPr>
              <a:t>Characteristics of CISC</a:t>
            </a:r>
          </a:p>
          <a:p>
            <a:pPr algn="l" fontAlgn="base">
              <a:buFont typeface="Arial" panose="020B0604020202020204" pitchFamily="34" charset="0"/>
              <a:buChar char="•"/>
            </a:pPr>
            <a:r>
              <a:rPr lang="en-US" sz="2800" b="0" i="0" dirty="0">
                <a:solidFill>
                  <a:srgbClr val="273239"/>
                </a:solidFill>
                <a:effectLst/>
                <a:latin typeface="Nunito" pitchFamily="2" charset="0"/>
              </a:rPr>
              <a:t>Complex instruction, hence complex instruction decoding.</a:t>
            </a:r>
          </a:p>
          <a:p>
            <a:pPr algn="l" fontAlgn="base">
              <a:buFont typeface="Arial" panose="020B0604020202020204" pitchFamily="34" charset="0"/>
              <a:buChar char="•"/>
            </a:pPr>
            <a:r>
              <a:rPr lang="en-US" sz="2800" b="0" i="0" dirty="0">
                <a:solidFill>
                  <a:srgbClr val="273239"/>
                </a:solidFill>
                <a:effectLst/>
                <a:latin typeface="Nunito" pitchFamily="2" charset="0"/>
              </a:rPr>
              <a:t>Instructions are larger than one-word size.</a:t>
            </a:r>
          </a:p>
          <a:p>
            <a:pPr algn="l" fontAlgn="base">
              <a:buFont typeface="Arial" panose="020B0604020202020204" pitchFamily="34" charset="0"/>
              <a:buChar char="•"/>
            </a:pPr>
            <a:r>
              <a:rPr lang="en-US" sz="2800" b="0" i="0" dirty="0">
                <a:solidFill>
                  <a:srgbClr val="273239"/>
                </a:solidFill>
                <a:effectLst/>
                <a:latin typeface="Nunito" pitchFamily="2" charset="0"/>
              </a:rPr>
              <a:t>Instruction may take more than a single clock cycle to get executed.</a:t>
            </a:r>
          </a:p>
          <a:p>
            <a:pPr algn="l" fontAlgn="base">
              <a:buFont typeface="Arial" panose="020B0604020202020204" pitchFamily="34" charset="0"/>
              <a:buChar char="•"/>
            </a:pPr>
            <a:r>
              <a:rPr lang="en-US" sz="2800" b="0" i="0" dirty="0">
                <a:solidFill>
                  <a:srgbClr val="273239"/>
                </a:solidFill>
                <a:effectLst/>
                <a:latin typeface="Nunito" pitchFamily="2" charset="0"/>
              </a:rPr>
              <a:t>Less number of general-purpose registers as operations get performed in memory itself.</a:t>
            </a:r>
          </a:p>
          <a:p>
            <a:pPr algn="l" fontAlgn="base">
              <a:buFont typeface="Arial" panose="020B0604020202020204" pitchFamily="34" charset="0"/>
              <a:buChar char="•"/>
            </a:pPr>
            <a:r>
              <a:rPr lang="en-US" sz="2800" b="0" i="0" dirty="0">
                <a:solidFill>
                  <a:srgbClr val="273239"/>
                </a:solidFill>
                <a:effectLst/>
                <a:latin typeface="Nunito" pitchFamily="2" charset="0"/>
              </a:rPr>
              <a:t>Complex Addressing Modes.</a:t>
            </a:r>
          </a:p>
          <a:p>
            <a:pPr algn="l" fontAlgn="base">
              <a:buFont typeface="Arial" panose="020B0604020202020204" pitchFamily="34" charset="0"/>
              <a:buChar char="•"/>
            </a:pPr>
            <a:r>
              <a:rPr lang="en-US" sz="2800" b="0" i="0" dirty="0">
                <a:solidFill>
                  <a:srgbClr val="273239"/>
                </a:solidFill>
                <a:effectLst/>
                <a:latin typeface="Nunito" pitchFamily="2" charset="0"/>
              </a:rPr>
              <a:t>More Data types. </a:t>
            </a:r>
          </a:p>
        </p:txBody>
      </p:sp>
    </p:spTree>
    <p:extLst>
      <p:ext uri="{BB962C8B-B14F-4D97-AF65-F5344CB8AC3E}">
        <p14:creationId xmlns:p14="http://schemas.microsoft.com/office/powerpoint/2010/main" val="3258285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2B32D2-4EFF-4E17-0DF5-2E2E02AACEA1}"/>
              </a:ext>
            </a:extLst>
          </p:cNvPr>
          <p:cNvSpPr txBox="1"/>
          <p:nvPr/>
        </p:nvSpPr>
        <p:spPr>
          <a:xfrm>
            <a:off x="214183" y="107093"/>
            <a:ext cx="11730681" cy="6001643"/>
          </a:xfrm>
          <a:prstGeom prst="rect">
            <a:avLst/>
          </a:prstGeom>
          <a:noFill/>
        </p:spPr>
        <p:txBody>
          <a:bodyPr wrap="square">
            <a:spAutoFit/>
          </a:bodyPr>
          <a:lstStyle/>
          <a:p>
            <a:pPr algn="l" fontAlgn="base"/>
            <a:r>
              <a:rPr lang="en-US" sz="2400" b="1" i="0" dirty="0">
                <a:solidFill>
                  <a:srgbClr val="273239"/>
                </a:solidFill>
                <a:effectLst/>
                <a:latin typeface="Nunito" pitchFamily="2" charset="0"/>
              </a:rPr>
              <a:t>Advantages of CISC</a:t>
            </a:r>
          </a:p>
          <a:p>
            <a:pPr algn="l" fontAlgn="base">
              <a:buFont typeface="Arial" panose="020B0604020202020204" pitchFamily="34" charset="0"/>
              <a:buChar char="•"/>
            </a:pPr>
            <a:r>
              <a:rPr lang="en-US" sz="2400" b="1" i="0" dirty="0">
                <a:solidFill>
                  <a:srgbClr val="273239"/>
                </a:solidFill>
                <a:effectLst/>
                <a:latin typeface="Nunito" pitchFamily="2" charset="0"/>
              </a:rPr>
              <a:t>Reduced code size:</a:t>
            </a:r>
            <a:r>
              <a:rPr lang="en-US" sz="2400" b="0" i="0" dirty="0">
                <a:solidFill>
                  <a:srgbClr val="273239"/>
                </a:solidFill>
                <a:effectLst/>
                <a:latin typeface="Nunito" pitchFamily="2" charset="0"/>
              </a:rPr>
              <a:t> CISC processors use complex instructions that can perform multiple operations, reducing the amount of code needed to perform a task.</a:t>
            </a:r>
          </a:p>
          <a:p>
            <a:pPr algn="l" fontAlgn="base">
              <a:buFont typeface="Arial" panose="020B0604020202020204" pitchFamily="34" charset="0"/>
              <a:buChar char="•"/>
            </a:pPr>
            <a:r>
              <a:rPr lang="en-US" sz="2400" b="1" i="0" dirty="0">
                <a:solidFill>
                  <a:srgbClr val="273239"/>
                </a:solidFill>
                <a:effectLst/>
                <a:latin typeface="Nunito" pitchFamily="2" charset="0"/>
              </a:rPr>
              <a:t>More memory efficient: </a:t>
            </a:r>
            <a:r>
              <a:rPr lang="en-US" sz="2400" b="0" i="0" dirty="0">
                <a:solidFill>
                  <a:srgbClr val="273239"/>
                </a:solidFill>
                <a:effectLst/>
                <a:latin typeface="Nunito" pitchFamily="2" charset="0"/>
              </a:rPr>
              <a:t>Because CISC instructions are more complex, they require fewer instructions to perform complex tasks, which can result in more memory-efficient code.</a:t>
            </a:r>
          </a:p>
          <a:p>
            <a:pPr algn="l" fontAlgn="base">
              <a:buFont typeface="Arial" panose="020B0604020202020204" pitchFamily="34" charset="0"/>
              <a:buChar char="•"/>
            </a:pPr>
            <a:r>
              <a:rPr lang="en-US" sz="2400" b="1" i="0" dirty="0">
                <a:solidFill>
                  <a:srgbClr val="273239"/>
                </a:solidFill>
                <a:effectLst/>
                <a:latin typeface="Nunito" pitchFamily="2" charset="0"/>
              </a:rPr>
              <a:t>Widely used:</a:t>
            </a:r>
            <a:r>
              <a:rPr lang="en-US" sz="2400" b="0" i="0" dirty="0">
                <a:solidFill>
                  <a:srgbClr val="273239"/>
                </a:solidFill>
                <a:effectLst/>
                <a:latin typeface="Nunito" pitchFamily="2" charset="0"/>
              </a:rPr>
              <a:t> CISC processors have been in use for a longer time than RISC processors, so they have a larger user base and more available software.</a:t>
            </a:r>
            <a:br>
              <a:rPr lang="en-US" sz="2400" b="0" i="0" dirty="0">
                <a:solidFill>
                  <a:srgbClr val="273239"/>
                </a:solidFill>
                <a:effectLst/>
                <a:latin typeface="Nunito" pitchFamily="2" charset="0"/>
              </a:rPr>
            </a:br>
            <a:r>
              <a:rPr lang="en-US" sz="2400" b="0" i="0" dirty="0">
                <a:solidFill>
                  <a:srgbClr val="273239"/>
                </a:solidFill>
                <a:effectLst/>
                <a:latin typeface="Nunito" pitchFamily="2" charset="0"/>
              </a:rPr>
              <a:t> </a:t>
            </a:r>
          </a:p>
          <a:p>
            <a:pPr algn="l" fontAlgn="base"/>
            <a:r>
              <a:rPr lang="en-US" sz="2400" b="1" i="0" dirty="0">
                <a:solidFill>
                  <a:srgbClr val="273239"/>
                </a:solidFill>
                <a:effectLst/>
                <a:latin typeface="Nunito" pitchFamily="2" charset="0"/>
              </a:rPr>
              <a:t>Disadvantages of CISC</a:t>
            </a:r>
          </a:p>
          <a:p>
            <a:pPr algn="l" fontAlgn="base">
              <a:buFont typeface="Arial" panose="020B0604020202020204" pitchFamily="34" charset="0"/>
              <a:buChar char="•"/>
            </a:pPr>
            <a:r>
              <a:rPr lang="en-US" sz="2400" b="1" i="0" dirty="0">
                <a:solidFill>
                  <a:srgbClr val="273239"/>
                </a:solidFill>
                <a:effectLst/>
                <a:latin typeface="Nunito" pitchFamily="2" charset="0"/>
              </a:rPr>
              <a:t>Slower execution: </a:t>
            </a:r>
            <a:r>
              <a:rPr lang="en-US" sz="2400" b="0" i="0" dirty="0">
                <a:solidFill>
                  <a:srgbClr val="273239"/>
                </a:solidFill>
                <a:effectLst/>
                <a:latin typeface="Nunito" pitchFamily="2" charset="0"/>
              </a:rPr>
              <a:t>CISC processors take longer to execute instructions because they have more complex instructions and need more time to decode them.</a:t>
            </a:r>
          </a:p>
          <a:p>
            <a:pPr algn="l" fontAlgn="base">
              <a:buFont typeface="Arial" panose="020B0604020202020204" pitchFamily="34" charset="0"/>
              <a:buChar char="•"/>
            </a:pPr>
            <a:r>
              <a:rPr lang="en-US" sz="2400" b="1" i="0" dirty="0">
                <a:solidFill>
                  <a:srgbClr val="273239"/>
                </a:solidFill>
                <a:effectLst/>
                <a:latin typeface="Nunito" pitchFamily="2" charset="0"/>
              </a:rPr>
              <a:t>More complex design: </a:t>
            </a:r>
            <a:r>
              <a:rPr lang="en-US" sz="2400" b="0" i="0" dirty="0">
                <a:solidFill>
                  <a:srgbClr val="273239"/>
                </a:solidFill>
                <a:effectLst/>
                <a:latin typeface="Nunito" pitchFamily="2" charset="0"/>
              </a:rPr>
              <a:t>CISC processors have more complex instruction sets, which makes them more difficult to design and manufacture.</a:t>
            </a:r>
          </a:p>
          <a:p>
            <a:pPr algn="l" fontAlgn="base">
              <a:buFont typeface="Arial" panose="020B0604020202020204" pitchFamily="34" charset="0"/>
              <a:buChar char="•"/>
            </a:pPr>
            <a:r>
              <a:rPr lang="en-US" sz="2400" b="1" i="0" dirty="0">
                <a:solidFill>
                  <a:srgbClr val="273239"/>
                </a:solidFill>
                <a:effectLst/>
                <a:latin typeface="Nunito" pitchFamily="2" charset="0"/>
              </a:rPr>
              <a:t>Higher power consumption: </a:t>
            </a:r>
            <a:r>
              <a:rPr lang="en-US" sz="2400" b="0" i="0" dirty="0">
                <a:solidFill>
                  <a:srgbClr val="273239"/>
                </a:solidFill>
                <a:effectLst/>
                <a:latin typeface="Nunito" pitchFamily="2" charset="0"/>
              </a:rPr>
              <a:t>CISC processors consume more power than RISC processors because of their more complex instruction sets.</a:t>
            </a:r>
          </a:p>
        </p:txBody>
      </p:sp>
    </p:spTree>
    <p:extLst>
      <p:ext uri="{BB962C8B-B14F-4D97-AF65-F5344CB8AC3E}">
        <p14:creationId xmlns:p14="http://schemas.microsoft.com/office/powerpoint/2010/main" val="255595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Memory Interfacing</a:t>
            </a:r>
            <a:endParaRPr lang="en-US" dirty="0"/>
          </a:p>
        </p:txBody>
      </p:sp>
      <p:pic>
        <p:nvPicPr>
          <p:cNvPr id="3" name="Picture 2">
            <a:extLst>
              <a:ext uri="{FF2B5EF4-FFF2-40B4-BE49-F238E27FC236}">
                <a16:creationId xmlns:a16="http://schemas.microsoft.com/office/drawing/2014/main" id="{39135EB4-6A78-47C9-C810-4E2CBAD9B60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45886" y="1006616"/>
            <a:ext cx="4665656" cy="5580743"/>
          </a:xfrm>
          <a:prstGeom prst="rect">
            <a:avLst/>
          </a:prstGeom>
        </p:spPr>
      </p:pic>
      <p:pic>
        <p:nvPicPr>
          <p:cNvPr id="5" name="Picture 4">
            <a:extLst>
              <a:ext uri="{FF2B5EF4-FFF2-40B4-BE49-F238E27FC236}">
                <a16:creationId xmlns:a16="http://schemas.microsoft.com/office/drawing/2014/main" id="{24671E1D-D606-695A-42C2-878169B6126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584472" y="3211286"/>
            <a:ext cx="7607528" cy="2161773"/>
          </a:xfrm>
          <a:prstGeom prst="rect">
            <a:avLst/>
          </a:prstGeom>
        </p:spPr>
      </p:pic>
      <p:graphicFrame>
        <p:nvGraphicFramePr>
          <p:cNvPr id="7" name="Object 6">
            <a:extLst>
              <a:ext uri="{FF2B5EF4-FFF2-40B4-BE49-F238E27FC236}">
                <a16:creationId xmlns:a16="http://schemas.microsoft.com/office/drawing/2014/main" id="{DDF9F553-442C-6542-CAE3-F9FFC79F11C7}"/>
              </a:ext>
            </a:extLst>
          </p:cNvPr>
          <p:cNvGraphicFramePr>
            <a:graphicFrameLocks noChangeAspect="1"/>
          </p:cNvGraphicFramePr>
          <p:nvPr>
            <p:extLst>
              <p:ext uri="{D42A27DB-BD31-4B8C-83A1-F6EECF244321}">
                <p14:modId xmlns:p14="http://schemas.microsoft.com/office/powerpoint/2010/main" val="1923333800"/>
              </p:ext>
            </p:extLst>
          </p:nvPr>
        </p:nvGraphicFramePr>
        <p:xfrm>
          <a:off x="4180803" y="1071388"/>
          <a:ext cx="7365312" cy="1148718"/>
        </p:xfrm>
        <a:graphic>
          <a:graphicData uri="http://schemas.openxmlformats.org/presentationml/2006/ole">
            <mc:AlternateContent xmlns:mc="http://schemas.openxmlformats.org/markup-compatibility/2006">
              <mc:Choice xmlns:v="urn:schemas-microsoft-com:vml" Requires="v">
                <p:oleObj name="Equation" r:id="rId6" imgW="2768400" imgH="431640" progId="Equation.DSMT4">
                  <p:embed/>
                </p:oleObj>
              </mc:Choice>
              <mc:Fallback>
                <p:oleObj name="Equation" r:id="rId6" imgW="2768400" imgH="431640" progId="Equation.DSMT4">
                  <p:embed/>
                  <p:pic>
                    <p:nvPicPr>
                      <p:cNvPr id="0" name=""/>
                      <p:cNvPicPr/>
                      <p:nvPr/>
                    </p:nvPicPr>
                    <p:blipFill>
                      <a:blip r:embed="rId7"/>
                      <a:stretch>
                        <a:fillRect/>
                      </a:stretch>
                    </p:blipFill>
                    <p:spPr>
                      <a:xfrm>
                        <a:off x="4180803" y="1071388"/>
                        <a:ext cx="7365312" cy="1148718"/>
                      </a:xfrm>
                      <a:prstGeom prst="rect">
                        <a:avLst/>
                      </a:prstGeom>
                    </p:spPr>
                  </p:pic>
                </p:oleObj>
              </mc:Fallback>
            </mc:AlternateContent>
          </a:graphicData>
        </a:graphic>
      </p:graphicFrame>
    </p:spTree>
    <p:extLst>
      <p:ext uri="{BB962C8B-B14F-4D97-AF65-F5344CB8AC3E}">
        <p14:creationId xmlns:p14="http://schemas.microsoft.com/office/powerpoint/2010/main" val="183565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Memory Interfacing</a:t>
            </a:r>
            <a:endParaRPr lang="en-US" dirty="0"/>
          </a:p>
        </p:txBody>
      </p:sp>
      <p:pic>
        <p:nvPicPr>
          <p:cNvPr id="5" name="Picture 4">
            <a:extLst>
              <a:ext uri="{FF2B5EF4-FFF2-40B4-BE49-F238E27FC236}">
                <a16:creationId xmlns:a16="http://schemas.microsoft.com/office/drawing/2014/main" id="{24671E1D-D606-695A-42C2-878169B6126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b="73983"/>
          <a:stretch/>
        </p:blipFill>
        <p:spPr>
          <a:xfrm>
            <a:off x="5787630" y="3147786"/>
            <a:ext cx="6404370" cy="562428"/>
          </a:xfrm>
          <a:prstGeom prst="rect">
            <a:avLst/>
          </a:prstGeom>
        </p:spPr>
      </p:pic>
      <p:pic>
        <p:nvPicPr>
          <p:cNvPr id="2" name="Picture 1">
            <a:extLst>
              <a:ext uri="{FF2B5EF4-FFF2-40B4-BE49-F238E27FC236}">
                <a16:creationId xmlns:a16="http://schemas.microsoft.com/office/drawing/2014/main" id="{E55F4933-A277-D56E-B388-395844622310}"/>
              </a:ext>
            </a:extLst>
          </p:cNvPr>
          <p:cNvPicPr>
            <a:picLocks noChangeAspect="1"/>
          </p:cNvPicPr>
          <p:nvPr/>
        </p:nvPicPr>
        <p:blipFill>
          <a:blip r:embed="rId4"/>
          <a:stretch>
            <a:fillRect/>
          </a:stretch>
        </p:blipFill>
        <p:spPr>
          <a:xfrm>
            <a:off x="645885" y="972372"/>
            <a:ext cx="4869544" cy="5812471"/>
          </a:xfrm>
          <a:prstGeom prst="rect">
            <a:avLst/>
          </a:prstGeom>
        </p:spPr>
      </p:pic>
      <p:sp>
        <p:nvSpPr>
          <p:cNvPr id="6" name="TextBox 5">
            <a:extLst>
              <a:ext uri="{FF2B5EF4-FFF2-40B4-BE49-F238E27FC236}">
                <a16:creationId xmlns:a16="http://schemas.microsoft.com/office/drawing/2014/main" id="{C6CF9BD9-1286-9493-F161-5DF0289C9417}"/>
              </a:ext>
            </a:extLst>
          </p:cNvPr>
          <p:cNvSpPr txBox="1"/>
          <p:nvPr/>
        </p:nvSpPr>
        <p:spPr>
          <a:xfrm>
            <a:off x="6574971" y="2293257"/>
            <a:ext cx="4223658" cy="769441"/>
          </a:xfrm>
          <a:prstGeom prst="rect">
            <a:avLst/>
          </a:prstGeom>
          <a:noFill/>
        </p:spPr>
        <p:txBody>
          <a:bodyPr wrap="square" rtlCol="0">
            <a:spAutoFit/>
          </a:bodyPr>
          <a:lstStyle/>
          <a:p>
            <a:r>
              <a:rPr lang="en-US" sz="4400" dirty="0"/>
              <a:t>Address ranges ?</a:t>
            </a:r>
          </a:p>
        </p:txBody>
      </p:sp>
    </p:spTree>
    <p:extLst>
      <p:ext uri="{BB962C8B-B14F-4D97-AF65-F5344CB8AC3E}">
        <p14:creationId xmlns:p14="http://schemas.microsoft.com/office/powerpoint/2010/main" val="3469216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Memory Interfacing</a:t>
            </a:r>
            <a:endParaRPr lang="en-US" dirty="0"/>
          </a:p>
        </p:txBody>
      </p:sp>
      <p:pic>
        <p:nvPicPr>
          <p:cNvPr id="8" name="Picture 7">
            <a:extLst>
              <a:ext uri="{FF2B5EF4-FFF2-40B4-BE49-F238E27FC236}">
                <a16:creationId xmlns:a16="http://schemas.microsoft.com/office/drawing/2014/main" id="{1E0B1490-8D38-0D52-2AB3-B0C6CF73526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17260" y="972371"/>
            <a:ext cx="11858625" cy="1112367"/>
          </a:xfrm>
          <a:prstGeom prst="rect">
            <a:avLst/>
          </a:prstGeom>
        </p:spPr>
      </p:pic>
      <p:pic>
        <p:nvPicPr>
          <p:cNvPr id="2" name="Picture 1">
            <a:extLst>
              <a:ext uri="{FF2B5EF4-FFF2-40B4-BE49-F238E27FC236}">
                <a16:creationId xmlns:a16="http://schemas.microsoft.com/office/drawing/2014/main" id="{ED9D6A3C-2F1B-E182-3B09-046DD0F294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670857" y="2004998"/>
            <a:ext cx="4847543" cy="4853002"/>
          </a:xfrm>
          <a:prstGeom prst="rect">
            <a:avLst/>
          </a:prstGeom>
        </p:spPr>
      </p:pic>
    </p:spTree>
    <p:extLst>
      <p:ext uri="{BB962C8B-B14F-4D97-AF65-F5344CB8AC3E}">
        <p14:creationId xmlns:p14="http://schemas.microsoft.com/office/powerpoint/2010/main" val="344701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CD86-2474-E46E-5EA3-7FE9CDB6EA2C}"/>
              </a:ext>
            </a:extLst>
          </p:cNvPr>
          <p:cNvSpPr>
            <a:spLocks noGrp="1"/>
          </p:cNvSpPr>
          <p:nvPr>
            <p:ph type="title"/>
          </p:nvPr>
        </p:nvSpPr>
        <p:spPr>
          <a:xfrm>
            <a:off x="617530" y="412128"/>
            <a:ext cx="10515600" cy="1325563"/>
          </a:xfrm>
        </p:spPr>
        <p:txBody>
          <a:bodyPr/>
          <a:lstStyle/>
          <a:p>
            <a:r>
              <a:rPr lang="en-US" dirty="0"/>
              <a:t>What is a microcontroller?</a:t>
            </a:r>
          </a:p>
        </p:txBody>
      </p:sp>
      <p:sp>
        <p:nvSpPr>
          <p:cNvPr id="5" name="TextBox 4">
            <a:extLst>
              <a:ext uri="{FF2B5EF4-FFF2-40B4-BE49-F238E27FC236}">
                <a16:creationId xmlns:a16="http://schemas.microsoft.com/office/drawing/2014/main" id="{EE36EBD8-BF8C-0CC9-FEA3-7F33FB09C23D}"/>
              </a:ext>
            </a:extLst>
          </p:cNvPr>
          <p:cNvSpPr txBox="1"/>
          <p:nvPr/>
        </p:nvSpPr>
        <p:spPr>
          <a:xfrm>
            <a:off x="617530" y="1690688"/>
            <a:ext cx="10848756" cy="4092402"/>
          </a:xfrm>
          <a:prstGeom prst="rect">
            <a:avLst/>
          </a:prstGeom>
          <a:noFill/>
        </p:spPr>
        <p:txBody>
          <a:bodyPr wrap="square" rtlCol="0">
            <a:spAutoFit/>
          </a:bodyPr>
          <a:lstStyle/>
          <a:p>
            <a:pPr lvl="0">
              <a:lnSpc>
                <a:spcPct val="90000"/>
              </a:lnSpc>
              <a:spcBef>
                <a:spcPts val="1200"/>
              </a:spcBef>
              <a:spcAft>
                <a:spcPts val="200"/>
              </a:spcAft>
              <a:buClr>
                <a:srgbClr val="9DBFBE"/>
              </a:buClr>
              <a:buSzPct val="100000"/>
            </a:pPr>
            <a:r>
              <a:rPr lang="en-US" sz="2800" spc="300" dirty="0">
                <a:latin typeface="Lato"/>
                <a:cs typeface="Times New Roman" panose="02020603050405020304" pitchFamily="18" charset="0"/>
              </a:rPr>
              <a:t>A microcontroller (sometimes abbreviated µC, </a:t>
            </a:r>
            <a:r>
              <a:rPr lang="en-US" sz="2800" spc="300" dirty="0" err="1">
                <a:latin typeface="Lato"/>
                <a:cs typeface="Times New Roman" panose="02020603050405020304" pitchFamily="18" charset="0"/>
              </a:rPr>
              <a:t>uC</a:t>
            </a:r>
            <a:r>
              <a:rPr lang="en-US" sz="2800" spc="300" dirty="0">
                <a:latin typeface="Lato"/>
                <a:cs typeface="Times New Roman" panose="02020603050405020304" pitchFamily="18" charset="0"/>
              </a:rPr>
              <a:t> or MCU) is a small computer</a:t>
            </a:r>
          </a:p>
          <a:p>
            <a:pPr lvl="0">
              <a:lnSpc>
                <a:spcPct val="90000"/>
              </a:lnSpc>
              <a:spcBef>
                <a:spcPts val="1200"/>
              </a:spcBef>
              <a:spcAft>
                <a:spcPts val="200"/>
              </a:spcAft>
              <a:buClr>
                <a:srgbClr val="9DBFBE"/>
              </a:buClr>
              <a:buSzPct val="100000"/>
            </a:pPr>
            <a:r>
              <a:rPr lang="en-US" sz="2800" spc="300" dirty="0">
                <a:latin typeface="Lato"/>
                <a:cs typeface="Times New Roman" panose="02020603050405020304" pitchFamily="18" charset="0"/>
              </a:rPr>
              <a:t>on a single integrated circuit</a:t>
            </a:r>
          </a:p>
          <a:p>
            <a:pPr lvl="0">
              <a:lnSpc>
                <a:spcPct val="90000"/>
              </a:lnSpc>
              <a:spcBef>
                <a:spcPts val="1200"/>
              </a:spcBef>
              <a:spcAft>
                <a:spcPts val="200"/>
              </a:spcAft>
              <a:buClr>
                <a:srgbClr val="9DBFBE"/>
              </a:buClr>
              <a:buSzPct val="100000"/>
            </a:pPr>
            <a:r>
              <a:rPr lang="en-US" sz="2800" spc="300" dirty="0">
                <a:latin typeface="Lato"/>
                <a:cs typeface="Times New Roman" panose="02020603050405020304" pitchFamily="18" charset="0"/>
              </a:rPr>
              <a:t>containing a processor core, memory, and programmable input/output peripherals.</a:t>
            </a:r>
          </a:p>
          <a:p>
            <a:pPr lvl="0">
              <a:lnSpc>
                <a:spcPct val="90000"/>
              </a:lnSpc>
              <a:spcBef>
                <a:spcPts val="1200"/>
              </a:spcBef>
              <a:spcAft>
                <a:spcPts val="200"/>
              </a:spcAft>
              <a:buClr>
                <a:srgbClr val="9DBFBE"/>
              </a:buClr>
              <a:buSzPct val="100000"/>
            </a:pPr>
            <a:r>
              <a:rPr lang="en-US" sz="2800" spc="300" dirty="0">
                <a:latin typeface="Lato"/>
                <a:cs typeface="Times New Roman" panose="02020603050405020304" pitchFamily="18" charset="0"/>
              </a:rPr>
              <a:t> </a:t>
            </a:r>
          </a:p>
          <a:p>
            <a:pPr lvl="0">
              <a:lnSpc>
                <a:spcPct val="90000"/>
              </a:lnSpc>
              <a:spcBef>
                <a:spcPts val="1200"/>
              </a:spcBef>
              <a:spcAft>
                <a:spcPts val="200"/>
              </a:spcAft>
              <a:buClr>
                <a:srgbClr val="9DBFBE"/>
              </a:buClr>
              <a:buSzPct val="100000"/>
            </a:pPr>
            <a:r>
              <a:rPr lang="en-US" sz="2800" spc="300" dirty="0">
                <a:latin typeface="Lato"/>
                <a:cs typeface="Times New Roman" panose="02020603050405020304" pitchFamily="18" charset="0"/>
              </a:rPr>
              <a:t>It can only perform simple task. </a:t>
            </a:r>
          </a:p>
          <a:p>
            <a:pPr lvl="0">
              <a:lnSpc>
                <a:spcPct val="90000"/>
              </a:lnSpc>
              <a:spcBef>
                <a:spcPts val="1200"/>
              </a:spcBef>
              <a:spcAft>
                <a:spcPts val="200"/>
              </a:spcAft>
              <a:buClr>
                <a:srgbClr val="9DBFBE"/>
              </a:buClr>
              <a:buSzPct val="100000"/>
            </a:pPr>
            <a:endParaRPr lang="en-US" sz="2800" spc="300" dirty="0">
              <a:latin typeface="Lato"/>
              <a:cs typeface="Times New Roman" panose="02020603050405020304" pitchFamily="18" charset="0"/>
            </a:endParaRPr>
          </a:p>
        </p:txBody>
      </p:sp>
      <p:pic>
        <p:nvPicPr>
          <p:cNvPr id="9" name="Picture 8">
            <a:extLst>
              <a:ext uri="{FF2B5EF4-FFF2-40B4-BE49-F238E27FC236}">
                <a16:creationId xmlns:a16="http://schemas.microsoft.com/office/drawing/2014/main" id="{D3C847BF-BFD0-3656-C908-01E7C0C4B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721" y="3609138"/>
            <a:ext cx="3493279" cy="3116348"/>
          </a:xfrm>
          <a:prstGeom prst="rect">
            <a:avLst/>
          </a:prstGeom>
        </p:spPr>
      </p:pic>
    </p:spTree>
    <p:extLst>
      <p:ext uri="{BB962C8B-B14F-4D97-AF65-F5344CB8AC3E}">
        <p14:creationId xmlns:p14="http://schemas.microsoft.com/office/powerpoint/2010/main" val="314529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98341"/>
            <a:ext cx="10515600" cy="646331"/>
          </a:xfrm>
          <a:prstGeom prst="rect">
            <a:avLst/>
          </a:prstGeom>
          <a:noFill/>
        </p:spPr>
        <p:txBody>
          <a:bodyPr wrap="square" rtlCol="0">
            <a:spAutoFit/>
          </a:bodyPr>
          <a:lstStyle/>
          <a:p>
            <a:r>
              <a:rPr lang="en-US" sz="4000" dirty="0">
                <a:solidFill>
                  <a:srgbClr val="000000"/>
                </a:solidFill>
                <a:latin typeface="+mn-lt"/>
              </a:rPr>
              <a:t>Memory</a:t>
            </a:r>
            <a:r>
              <a:rPr lang="en-US" sz="4000" dirty="0">
                <a:solidFill>
                  <a:srgbClr val="000000"/>
                </a:solidFill>
                <a:latin typeface="-apple-system"/>
              </a:rPr>
              <a:t> Interfacing Using 3 to 8 Decoder</a:t>
            </a:r>
            <a:endParaRPr lang="en-US" sz="4000" dirty="0"/>
          </a:p>
        </p:txBody>
      </p:sp>
      <p:pic>
        <p:nvPicPr>
          <p:cNvPr id="3" name="Picture 2">
            <a:extLst>
              <a:ext uri="{FF2B5EF4-FFF2-40B4-BE49-F238E27FC236}">
                <a16:creationId xmlns:a16="http://schemas.microsoft.com/office/drawing/2014/main" id="{DB1F1A90-62AD-400F-13FF-68ACE36237B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45886" y="944672"/>
            <a:ext cx="4188842" cy="5700498"/>
          </a:xfrm>
          <a:prstGeom prst="rect">
            <a:avLst/>
          </a:prstGeom>
        </p:spPr>
      </p:pic>
      <p:pic>
        <p:nvPicPr>
          <p:cNvPr id="5" name="Picture 4">
            <a:extLst>
              <a:ext uri="{FF2B5EF4-FFF2-40B4-BE49-F238E27FC236}">
                <a16:creationId xmlns:a16="http://schemas.microsoft.com/office/drawing/2014/main" id="{4FD82F42-55A1-2386-DD2B-A3110EF1A0E1}"/>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r="11327"/>
          <a:stretch/>
        </p:blipFill>
        <p:spPr>
          <a:xfrm>
            <a:off x="4511675" y="2745483"/>
            <a:ext cx="7186839" cy="2255141"/>
          </a:xfrm>
          <a:prstGeom prst="rect">
            <a:avLst/>
          </a:prstGeom>
        </p:spPr>
      </p:pic>
      <p:sp>
        <p:nvSpPr>
          <p:cNvPr id="9" name="TextBox 8">
            <a:extLst>
              <a:ext uri="{FF2B5EF4-FFF2-40B4-BE49-F238E27FC236}">
                <a16:creationId xmlns:a16="http://schemas.microsoft.com/office/drawing/2014/main" id="{3C77260F-8B13-B3E1-BE3B-477586B7F974}"/>
              </a:ext>
            </a:extLst>
          </p:cNvPr>
          <p:cNvSpPr txBox="1"/>
          <p:nvPr/>
        </p:nvSpPr>
        <p:spPr>
          <a:xfrm>
            <a:off x="3048000" y="3247962"/>
            <a:ext cx="6096000" cy="369332"/>
          </a:xfrm>
          <a:prstGeom prst="rect">
            <a:avLst/>
          </a:prstGeom>
          <a:noFill/>
        </p:spPr>
        <p:txBody>
          <a:bodyPr wrap="square">
            <a:spAutoFit/>
          </a:bodyPr>
          <a:lstStyle/>
          <a:p>
            <a:r>
              <a:rPr lang="en-US" dirty="0">
                <a:solidFill>
                  <a:srgbClr val="000000"/>
                </a:solidFill>
                <a:latin typeface="-apple-system"/>
              </a:rPr>
              <a:t>Memory</a:t>
            </a:r>
            <a:endParaRPr lang="en-US" dirty="0"/>
          </a:p>
        </p:txBody>
      </p:sp>
    </p:spTree>
    <p:extLst>
      <p:ext uri="{BB962C8B-B14F-4D97-AF65-F5344CB8AC3E}">
        <p14:creationId xmlns:p14="http://schemas.microsoft.com/office/powerpoint/2010/main" val="144228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98341"/>
            <a:ext cx="10515600" cy="646331"/>
          </a:xfrm>
          <a:prstGeom prst="rect">
            <a:avLst/>
          </a:prstGeom>
          <a:noFill/>
        </p:spPr>
        <p:txBody>
          <a:bodyPr wrap="square" rtlCol="0">
            <a:spAutoFit/>
          </a:bodyPr>
          <a:lstStyle/>
          <a:p>
            <a:r>
              <a:rPr lang="en-US" sz="4000" dirty="0">
                <a:solidFill>
                  <a:srgbClr val="000000"/>
                </a:solidFill>
                <a:latin typeface="+mn-lt"/>
              </a:rPr>
              <a:t>Memory</a:t>
            </a:r>
            <a:r>
              <a:rPr lang="en-US" sz="4000" dirty="0">
                <a:solidFill>
                  <a:srgbClr val="000000"/>
                </a:solidFill>
                <a:latin typeface="-apple-system"/>
              </a:rPr>
              <a:t> Interfacing Using 3 to 8 Decoder</a:t>
            </a:r>
            <a:endParaRPr lang="en-US" sz="4000" dirty="0"/>
          </a:p>
        </p:txBody>
      </p:sp>
      <p:pic>
        <p:nvPicPr>
          <p:cNvPr id="2" name="Picture 1">
            <a:extLst>
              <a:ext uri="{FF2B5EF4-FFF2-40B4-BE49-F238E27FC236}">
                <a16:creationId xmlns:a16="http://schemas.microsoft.com/office/drawing/2014/main" id="{3D2C159D-D5A5-118B-1892-26C48CFC9BE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33829" y="944672"/>
            <a:ext cx="10014857" cy="4262927"/>
          </a:xfrm>
          <a:prstGeom prst="rect">
            <a:avLst/>
          </a:prstGeom>
        </p:spPr>
      </p:pic>
      <p:pic>
        <p:nvPicPr>
          <p:cNvPr id="6" name="Picture 5">
            <a:extLst>
              <a:ext uri="{FF2B5EF4-FFF2-40B4-BE49-F238E27FC236}">
                <a16:creationId xmlns:a16="http://schemas.microsoft.com/office/drawing/2014/main" id="{C27A7786-F225-EF12-8513-75573687997B}"/>
              </a:ext>
            </a:extLst>
          </p:cNvPr>
          <p:cNvPicPr>
            <a:picLocks noChangeAspect="1"/>
          </p:cNvPicPr>
          <p:nvPr/>
        </p:nvPicPr>
        <p:blipFill>
          <a:blip r:embed="rId4"/>
          <a:stretch>
            <a:fillRect/>
          </a:stretch>
        </p:blipFill>
        <p:spPr>
          <a:xfrm>
            <a:off x="2020435" y="4738614"/>
            <a:ext cx="8516938" cy="2119386"/>
          </a:xfrm>
          <a:prstGeom prst="rect">
            <a:avLst/>
          </a:prstGeom>
        </p:spPr>
      </p:pic>
    </p:spTree>
    <p:extLst>
      <p:ext uri="{BB962C8B-B14F-4D97-AF65-F5344CB8AC3E}">
        <p14:creationId xmlns:p14="http://schemas.microsoft.com/office/powerpoint/2010/main" val="3472382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98341"/>
            <a:ext cx="10515600" cy="646331"/>
          </a:xfrm>
          <a:prstGeom prst="rect">
            <a:avLst/>
          </a:prstGeom>
          <a:noFill/>
        </p:spPr>
        <p:txBody>
          <a:bodyPr wrap="square" rtlCol="0">
            <a:spAutoFit/>
          </a:bodyPr>
          <a:lstStyle/>
          <a:p>
            <a:r>
              <a:rPr lang="en-US" sz="4000" dirty="0">
                <a:solidFill>
                  <a:srgbClr val="000000"/>
                </a:solidFill>
                <a:latin typeface="+mn-lt"/>
              </a:rPr>
              <a:t>Memory</a:t>
            </a:r>
            <a:r>
              <a:rPr lang="en-US" sz="4000" dirty="0">
                <a:solidFill>
                  <a:srgbClr val="000000"/>
                </a:solidFill>
                <a:latin typeface="-apple-system"/>
              </a:rPr>
              <a:t> Interfacing Using Partial Decoding</a:t>
            </a:r>
            <a:endParaRPr lang="en-US" sz="4000" dirty="0"/>
          </a:p>
        </p:txBody>
      </p:sp>
      <p:pic>
        <p:nvPicPr>
          <p:cNvPr id="3" name="Picture 2">
            <a:extLst>
              <a:ext uri="{FF2B5EF4-FFF2-40B4-BE49-F238E27FC236}">
                <a16:creationId xmlns:a16="http://schemas.microsoft.com/office/drawing/2014/main" id="{6306020B-11E3-0843-142D-73DA2FCB80E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0088" y="1750244"/>
            <a:ext cx="6730407" cy="5107756"/>
          </a:xfrm>
          <a:prstGeom prst="rect">
            <a:avLst/>
          </a:prstGeom>
        </p:spPr>
      </p:pic>
      <p:pic>
        <p:nvPicPr>
          <p:cNvPr id="5" name="Picture 4">
            <a:extLst>
              <a:ext uri="{FF2B5EF4-FFF2-40B4-BE49-F238E27FC236}">
                <a16:creationId xmlns:a16="http://schemas.microsoft.com/office/drawing/2014/main" id="{76755398-5084-70DD-FDD9-C34AB01050D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273550" y="944672"/>
            <a:ext cx="7134679" cy="2279491"/>
          </a:xfrm>
          <a:prstGeom prst="rect">
            <a:avLst/>
          </a:prstGeom>
        </p:spPr>
      </p:pic>
    </p:spTree>
    <p:extLst>
      <p:ext uri="{BB962C8B-B14F-4D97-AF65-F5344CB8AC3E}">
        <p14:creationId xmlns:p14="http://schemas.microsoft.com/office/powerpoint/2010/main" val="2479413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98341"/>
            <a:ext cx="11277600" cy="646331"/>
          </a:xfrm>
          <a:prstGeom prst="rect">
            <a:avLst/>
          </a:prstGeom>
          <a:noFill/>
        </p:spPr>
        <p:txBody>
          <a:bodyPr wrap="square" rtlCol="0">
            <a:spAutoFit/>
          </a:bodyPr>
          <a:lstStyle/>
          <a:p>
            <a:r>
              <a:rPr lang="en-US" sz="4000" dirty="0">
                <a:solidFill>
                  <a:srgbClr val="000000"/>
                </a:solidFill>
                <a:latin typeface="-apple-system"/>
              </a:rPr>
              <a:t>Partial Decoding of Memory and Multiple Addresses</a:t>
            </a:r>
            <a:endParaRPr lang="en-US" sz="4000" dirty="0"/>
          </a:p>
        </p:txBody>
      </p:sp>
      <p:pic>
        <p:nvPicPr>
          <p:cNvPr id="2" name="Picture 1">
            <a:extLst>
              <a:ext uri="{FF2B5EF4-FFF2-40B4-BE49-F238E27FC236}">
                <a16:creationId xmlns:a16="http://schemas.microsoft.com/office/drawing/2014/main" id="{F86D0E7F-EC1B-45D1-0DEF-B210214E628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62000" y="869595"/>
            <a:ext cx="11161486" cy="5988405"/>
          </a:xfrm>
          <a:prstGeom prst="rect">
            <a:avLst/>
          </a:prstGeom>
        </p:spPr>
      </p:pic>
    </p:spTree>
    <p:extLst>
      <p:ext uri="{BB962C8B-B14F-4D97-AF65-F5344CB8AC3E}">
        <p14:creationId xmlns:p14="http://schemas.microsoft.com/office/powerpoint/2010/main" val="2247041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Output Interfacing using NAND Gate</a:t>
            </a:r>
            <a:endParaRPr lang="en-US" dirty="0"/>
          </a:p>
        </p:txBody>
      </p:sp>
      <p:pic>
        <p:nvPicPr>
          <p:cNvPr id="3" name="Picture 2">
            <a:extLst>
              <a:ext uri="{FF2B5EF4-FFF2-40B4-BE49-F238E27FC236}">
                <a16:creationId xmlns:a16="http://schemas.microsoft.com/office/drawing/2014/main" id="{0EDE1071-F07A-906F-FD8A-EA13EFFBD11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r="8452" b="12730"/>
          <a:stretch/>
        </p:blipFill>
        <p:spPr>
          <a:xfrm>
            <a:off x="77397" y="1097269"/>
            <a:ext cx="12037206" cy="4389131"/>
          </a:xfrm>
          <a:prstGeom prst="rect">
            <a:avLst/>
          </a:prstGeom>
        </p:spPr>
      </p:pic>
      <p:sp>
        <p:nvSpPr>
          <p:cNvPr id="6" name="TextBox 5">
            <a:extLst>
              <a:ext uri="{FF2B5EF4-FFF2-40B4-BE49-F238E27FC236}">
                <a16:creationId xmlns:a16="http://schemas.microsoft.com/office/drawing/2014/main" id="{CFB1F041-B863-CFF9-172F-833746059549}"/>
              </a:ext>
            </a:extLst>
          </p:cNvPr>
          <p:cNvSpPr txBox="1"/>
          <p:nvPr/>
        </p:nvSpPr>
        <p:spPr>
          <a:xfrm>
            <a:off x="944380" y="5666282"/>
            <a:ext cx="2763705" cy="523220"/>
          </a:xfrm>
          <a:prstGeom prst="rect">
            <a:avLst/>
          </a:prstGeom>
          <a:noFill/>
        </p:spPr>
        <p:txBody>
          <a:bodyPr wrap="none" rtlCol="0">
            <a:spAutoFit/>
          </a:bodyPr>
          <a:lstStyle/>
          <a:p>
            <a:r>
              <a:rPr lang="en-US" sz="2800" b="1" dirty="0"/>
              <a:t>Port Address 01H</a:t>
            </a:r>
          </a:p>
        </p:txBody>
      </p:sp>
    </p:spTree>
    <p:extLst>
      <p:ext uri="{BB962C8B-B14F-4D97-AF65-F5344CB8AC3E}">
        <p14:creationId xmlns:p14="http://schemas.microsoft.com/office/powerpoint/2010/main" val="336000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Output Interfacing using Partial Decoding</a:t>
            </a:r>
            <a:endParaRPr lang="en-US" dirty="0"/>
          </a:p>
        </p:txBody>
      </p:sp>
      <p:pic>
        <p:nvPicPr>
          <p:cNvPr id="5" name="Picture 4">
            <a:extLst>
              <a:ext uri="{FF2B5EF4-FFF2-40B4-BE49-F238E27FC236}">
                <a16:creationId xmlns:a16="http://schemas.microsoft.com/office/drawing/2014/main" id="{996EC2BE-AE30-5425-B4DC-7B0B7D27BC7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07499" y="985552"/>
            <a:ext cx="10377001" cy="5802019"/>
          </a:xfrm>
          <a:prstGeom prst="rect">
            <a:avLst/>
          </a:prstGeom>
        </p:spPr>
      </p:pic>
      <p:pic>
        <p:nvPicPr>
          <p:cNvPr id="2" name="Picture 1">
            <a:extLst>
              <a:ext uri="{FF2B5EF4-FFF2-40B4-BE49-F238E27FC236}">
                <a16:creationId xmlns:a16="http://schemas.microsoft.com/office/drawing/2014/main" id="{041E9D4F-3218-080E-A2C9-6DDE82145CC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32257" y="3629387"/>
            <a:ext cx="4972050" cy="514350"/>
          </a:xfrm>
          <a:prstGeom prst="rect">
            <a:avLst/>
          </a:prstGeom>
        </p:spPr>
      </p:pic>
    </p:spTree>
    <p:extLst>
      <p:ext uri="{BB962C8B-B14F-4D97-AF65-F5344CB8AC3E}">
        <p14:creationId xmlns:p14="http://schemas.microsoft.com/office/powerpoint/2010/main" val="3932649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Input Interfacing using NAND Gate</a:t>
            </a:r>
            <a:endParaRPr lang="en-US" dirty="0"/>
          </a:p>
        </p:txBody>
      </p:sp>
      <p:pic>
        <p:nvPicPr>
          <p:cNvPr id="2" name="Picture 1">
            <a:extLst>
              <a:ext uri="{FF2B5EF4-FFF2-40B4-BE49-F238E27FC236}">
                <a16:creationId xmlns:a16="http://schemas.microsoft.com/office/drawing/2014/main" id="{F89431E7-EC3B-14AA-3F49-421AEB8FB45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30514" y="922346"/>
            <a:ext cx="8970372" cy="5935654"/>
          </a:xfrm>
          <a:prstGeom prst="rect">
            <a:avLst/>
          </a:prstGeom>
        </p:spPr>
      </p:pic>
    </p:spTree>
    <p:extLst>
      <p:ext uri="{BB962C8B-B14F-4D97-AF65-F5344CB8AC3E}">
        <p14:creationId xmlns:p14="http://schemas.microsoft.com/office/powerpoint/2010/main" val="2536869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I/O Interfacing using 3 to 8 Decoder</a:t>
            </a:r>
            <a:endParaRPr lang="en-US" dirty="0"/>
          </a:p>
        </p:txBody>
      </p:sp>
      <p:pic>
        <p:nvPicPr>
          <p:cNvPr id="3" name="Picture 2">
            <a:extLst>
              <a:ext uri="{FF2B5EF4-FFF2-40B4-BE49-F238E27FC236}">
                <a16:creationId xmlns:a16="http://schemas.microsoft.com/office/drawing/2014/main" id="{1B790DFB-C682-D138-E465-A84546929EC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45975" y="1000683"/>
            <a:ext cx="9222025" cy="5586676"/>
          </a:xfrm>
          <a:prstGeom prst="rect">
            <a:avLst/>
          </a:prstGeom>
        </p:spPr>
      </p:pic>
    </p:spTree>
    <p:extLst>
      <p:ext uri="{BB962C8B-B14F-4D97-AF65-F5344CB8AC3E}">
        <p14:creationId xmlns:p14="http://schemas.microsoft.com/office/powerpoint/2010/main" val="2991392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Memory Mapped I/O  ??????? (Modify it)</a:t>
            </a:r>
            <a:endParaRPr lang="en-US" dirty="0"/>
          </a:p>
        </p:txBody>
      </p:sp>
      <p:pic>
        <p:nvPicPr>
          <p:cNvPr id="9" name="Picture 8">
            <a:extLst>
              <a:ext uri="{FF2B5EF4-FFF2-40B4-BE49-F238E27FC236}">
                <a16:creationId xmlns:a16="http://schemas.microsoft.com/office/drawing/2014/main" id="{82CC157E-41B5-C11B-FE84-5CB03863880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31257" y="903429"/>
            <a:ext cx="10014857" cy="4262927"/>
          </a:xfrm>
          <a:prstGeom prst="rect">
            <a:avLst/>
          </a:prstGeom>
        </p:spPr>
      </p:pic>
      <p:pic>
        <p:nvPicPr>
          <p:cNvPr id="10" name="Picture 9">
            <a:extLst>
              <a:ext uri="{FF2B5EF4-FFF2-40B4-BE49-F238E27FC236}">
                <a16:creationId xmlns:a16="http://schemas.microsoft.com/office/drawing/2014/main" id="{99FA51E8-BD82-A2DB-FF13-E686A6598923}"/>
              </a:ext>
            </a:extLst>
          </p:cNvPr>
          <p:cNvPicPr>
            <a:picLocks noChangeAspect="1"/>
          </p:cNvPicPr>
          <p:nvPr/>
        </p:nvPicPr>
        <p:blipFill>
          <a:blip r:embed="rId4"/>
          <a:stretch>
            <a:fillRect/>
          </a:stretch>
        </p:blipFill>
        <p:spPr>
          <a:xfrm>
            <a:off x="3217863" y="4697371"/>
            <a:ext cx="8516938" cy="2119386"/>
          </a:xfrm>
          <a:prstGeom prst="rect">
            <a:avLst/>
          </a:prstGeom>
        </p:spPr>
      </p:pic>
    </p:spTree>
    <p:extLst>
      <p:ext uri="{BB962C8B-B14F-4D97-AF65-F5344CB8AC3E}">
        <p14:creationId xmlns:p14="http://schemas.microsoft.com/office/powerpoint/2010/main" val="331861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CD86-2474-E46E-5EA3-7FE9CDB6EA2C}"/>
              </a:ext>
            </a:extLst>
          </p:cNvPr>
          <p:cNvSpPr>
            <a:spLocks noGrp="1"/>
          </p:cNvSpPr>
          <p:nvPr>
            <p:ph type="title"/>
          </p:nvPr>
        </p:nvSpPr>
        <p:spPr/>
        <p:txBody>
          <a:bodyPr>
            <a:normAutofit/>
          </a:bodyPr>
          <a:lstStyle/>
          <a:p>
            <a:pPr marL="0" marR="0" fontAlgn="base">
              <a:spcBef>
                <a:spcPts val="0"/>
              </a:spcBef>
              <a:spcAft>
                <a:spcPts val="0"/>
              </a:spcAft>
            </a:pPr>
            <a:r>
              <a:rPr lang="en-US" b="1" dirty="0">
                <a:solidFill>
                  <a:srgbClr val="000000"/>
                </a:solidFill>
                <a:effectLst/>
                <a:latin typeface="inherit"/>
                <a:ea typeface="Times New Roman" panose="02020603050405020304" pitchFamily="18" charset="0"/>
              </a:rPr>
              <a:t>Advantages of Microcontrollers</a:t>
            </a:r>
            <a:endParaRPr lang="en-US"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E36EBD8-BF8C-0CC9-FEA3-7F33FB09C23D}"/>
              </a:ext>
            </a:extLst>
          </p:cNvPr>
          <p:cNvSpPr txBox="1"/>
          <p:nvPr/>
        </p:nvSpPr>
        <p:spPr>
          <a:xfrm>
            <a:off x="617530" y="1690688"/>
            <a:ext cx="10848756" cy="4698722"/>
          </a:xfrm>
          <a:prstGeom prst="rect">
            <a:avLst/>
          </a:prstGeom>
          <a:noFill/>
        </p:spPr>
        <p:txBody>
          <a:bodyPr wrap="square" rtlCol="0">
            <a:spAutoFit/>
          </a:bodyPr>
          <a:lstStyle/>
          <a:p>
            <a:pPr marL="342900" marR="0" indent="-342900" fontAlgn="base">
              <a:spcBef>
                <a:spcPts val="0"/>
              </a:spcBef>
              <a:spcAft>
                <a:spcPts val="1950"/>
              </a:spcAft>
              <a:buFont typeface="Arial" panose="020B0604020202020204" pitchFamily="34" charset="0"/>
              <a:buChar char="•"/>
            </a:pPr>
            <a:r>
              <a:rPr lang="en-US" sz="2400" dirty="0">
                <a:solidFill>
                  <a:srgbClr val="303030"/>
                </a:solidFill>
                <a:effectLst/>
                <a:latin typeface="IBM Plex Sans" panose="020B0503050203000203" pitchFamily="34" charset="0"/>
                <a:ea typeface="Times New Roman" panose="02020603050405020304" pitchFamily="18" charset="0"/>
              </a:rPr>
              <a:t>Microcontrollers act as a microcomputer without any digital parts.</a:t>
            </a:r>
            <a:endParaRPr lang="en-US" sz="2400" dirty="0">
              <a:effectLst/>
              <a:latin typeface="Times New Roman" panose="02020603050405020304" pitchFamily="18" charset="0"/>
              <a:ea typeface="Times New Roman" panose="02020603050405020304" pitchFamily="18" charset="0"/>
            </a:endParaRPr>
          </a:p>
          <a:p>
            <a:pPr marL="342900" marR="0" indent="-342900" fontAlgn="base">
              <a:spcBef>
                <a:spcPts val="0"/>
              </a:spcBef>
              <a:spcAft>
                <a:spcPts val="1950"/>
              </a:spcAft>
              <a:buFont typeface="Arial" panose="020B0604020202020204" pitchFamily="34" charset="0"/>
              <a:buChar char="•"/>
            </a:pPr>
            <a:r>
              <a:rPr lang="en-US" sz="2400" dirty="0">
                <a:solidFill>
                  <a:srgbClr val="303030"/>
                </a:solidFill>
                <a:effectLst/>
                <a:latin typeface="IBM Plex Sans" panose="020B0503050203000203" pitchFamily="34" charset="0"/>
                <a:ea typeface="Times New Roman" panose="02020603050405020304" pitchFamily="18" charset="0"/>
              </a:rPr>
              <a:t>As the higher integration inside microcontroller reduces cost and size of the system.</a:t>
            </a:r>
            <a:endParaRPr lang="en-US" sz="2400" dirty="0">
              <a:effectLst/>
              <a:latin typeface="Times New Roman" panose="02020603050405020304" pitchFamily="18" charset="0"/>
              <a:ea typeface="Times New Roman" panose="02020603050405020304" pitchFamily="18" charset="0"/>
            </a:endParaRPr>
          </a:p>
          <a:p>
            <a:pPr marL="342900" marR="0" indent="-342900" fontAlgn="base">
              <a:spcBef>
                <a:spcPts val="0"/>
              </a:spcBef>
              <a:spcAft>
                <a:spcPts val="1950"/>
              </a:spcAft>
              <a:buFont typeface="Arial" panose="020B0604020202020204" pitchFamily="34" charset="0"/>
              <a:buChar char="•"/>
            </a:pPr>
            <a:r>
              <a:rPr lang="en-US" sz="2400" dirty="0">
                <a:solidFill>
                  <a:srgbClr val="303030"/>
                </a:solidFill>
                <a:effectLst/>
                <a:latin typeface="IBM Plex Sans" panose="020B0503050203000203" pitchFamily="34" charset="0"/>
                <a:ea typeface="Times New Roman" panose="02020603050405020304" pitchFamily="18" charset="0"/>
              </a:rPr>
              <a:t>Usage of a microcontroller is simple, easy to troubleshoot and system maintaining.</a:t>
            </a:r>
            <a:endParaRPr lang="en-US" sz="2400" dirty="0">
              <a:effectLst/>
              <a:latin typeface="Times New Roman" panose="02020603050405020304" pitchFamily="18" charset="0"/>
              <a:ea typeface="Times New Roman" panose="02020603050405020304" pitchFamily="18" charset="0"/>
            </a:endParaRPr>
          </a:p>
          <a:p>
            <a:pPr marL="342900" marR="0" indent="-342900" fontAlgn="base">
              <a:spcBef>
                <a:spcPts val="0"/>
              </a:spcBef>
              <a:spcAft>
                <a:spcPts val="1950"/>
              </a:spcAft>
              <a:buFont typeface="Arial" panose="020B0604020202020204" pitchFamily="34" charset="0"/>
              <a:buChar char="•"/>
            </a:pPr>
            <a:r>
              <a:rPr lang="en-US" sz="2400" dirty="0">
                <a:solidFill>
                  <a:srgbClr val="303030"/>
                </a:solidFill>
                <a:effectLst/>
                <a:latin typeface="IBM Plex Sans" panose="020B0503050203000203" pitchFamily="34" charset="0"/>
                <a:ea typeface="Times New Roman" panose="02020603050405020304" pitchFamily="18" charset="0"/>
              </a:rPr>
              <a:t>Most of the pins are programmable by the user for performing different functions.</a:t>
            </a:r>
            <a:endParaRPr lang="en-US" sz="2400" dirty="0">
              <a:effectLst/>
              <a:latin typeface="Times New Roman" panose="02020603050405020304" pitchFamily="18" charset="0"/>
              <a:ea typeface="Times New Roman" panose="02020603050405020304" pitchFamily="18" charset="0"/>
            </a:endParaRPr>
          </a:p>
          <a:p>
            <a:pPr marL="342900" marR="0" indent="-342900" fontAlgn="base">
              <a:spcBef>
                <a:spcPts val="0"/>
              </a:spcBef>
              <a:spcAft>
                <a:spcPts val="1950"/>
              </a:spcAft>
              <a:buFont typeface="Arial" panose="020B0604020202020204" pitchFamily="34" charset="0"/>
              <a:buChar char="•"/>
            </a:pPr>
            <a:r>
              <a:rPr lang="en-US" sz="2400" dirty="0">
                <a:solidFill>
                  <a:srgbClr val="303030"/>
                </a:solidFill>
                <a:effectLst/>
                <a:latin typeface="IBM Plex Sans" panose="020B0503050203000203" pitchFamily="34" charset="0"/>
                <a:ea typeface="Times New Roman" panose="02020603050405020304" pitchFamily="18" charset="0"/>
              </a:rPr>
              <a:t>Easily interface additional RAM, ROM,I/O ports.</a:t>
            </a:r>
            <a:endParaRPr lang="en-US" sz="2400" dirty="0">
              <a:effectLst/>
              <a:latin typeface="Times New Roman" panose="02020603050405020304" pitchFamily="18" charset="0"/>
              <a:ea typeface="Times New Roman" panose="02020603050405020304" pitchFamily="18" charset="0"/>
            </a:endParaRPr>
          </a:p>
          <a:p>
            <a:pPr marL="342900" marR="0" indent="-342900" fontAlgn="base">
              <a:spcBef>
                <a:spcPts val="0"/>
              </a:spcBef>
              <a:spcAft>
                <a:spcPts val="1950"/>
              </a:spcAft>
              <a:buFont typeface="Arial" panose="020B0604020202020204" pitchFamily="34" charset="0"/>
              <a:buChar char="•"/>
            </a:pPr>
            <a:r>
              <a:rPr lang="en-US" sz="2400" dirty="0">
                <a:solidFill>
                  <a:srgbClr val="303030"/>
                </a:solidFill>
                <a:effectLst/>
                <a:latin typeface="IBM Plex Sans" panose="020B0503050203000203" pitchFamily="34" charset="0"/>
                <a:ea typeface="Times New Roman" panose="02020603050405020304" pitchFamily="18" charset="0"/>
              </a:rPr>
              <a:t>Low time required for performing operations.</a:t>
            </a:r>
            <a:endParaRPr lang="en-US" sz="3600" spc="300" dirty="0">
              <a:latin typeface="Lato"/>
              <a:cs typeface="Times New Roman" panose="02020603050405020304" pitchFamily="18" charset="0"/>
            </a:endParaRPr>
          </a:p>
        </p:txBody>
      </p:sp>
    </p:spTree>
    <p:extLst>
      <p:ext uri="{BB962C8B-B14F-4D97-AF65-F5344CB8AC3E}">
        <p14:creationId xmlns:p14="http://schemas.microsoft.com/office/powerpoint/2010/main" val="84842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CD86-2474-E46E-5EA3-7FE9CDB6EA2C}"/>
              </a:ext>
            </a:extLst>
          </p:cNvPr>
          <p:cNvSpPr>
            <a:spLocks noGrp="1"/>
          </p:cNvSpPr>
          <p:nvPr>
            <p:ph type="title"/>
          </p:nvPr>
        </p:nvSpPr>
        <p:spPr/>
        <p:txBody>
          <a:bodyPr>
            <a:normAutofit/>
          </a:bodyPr>
          <a:lstStyle/>
          <a:p>
            <a:pPr marL="0" marR="0" fontAlgn="base">
              <a:spcBef>
                <a:spcPts val="0"/>
              </a:spcBef>
              <a:spcAft>
                <a:spcPts val="0"/>
              </a:spcAft>
            </a:pPr>
            <a:r>
              <a:rPr lang="en-US" b="1" dirty="0">
                <a:solidFill>
                  <a:srgbClr val="000000"/>
                </a:solidFill>
                <a:effectLst/>
                <a:latin typeface="inherit"/>
                <a:ea typeface="Times New Roman" panose="02020603050405020304" pitchFamily="18" charset="0"/>
              </a:rPr>
              <a:t>Disadvantages  of Microcontrollers</a:t>
            </a:r>
            <a:endParaRPr lang="en-US"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E36EBD8-BF8C-0CC9-FEA3-7F33FB09C23D}"/>
              </a:ext>
            </a:extLst>
          </p:cNvPr>
          <p:cNvSpPr txBox="1"/>
          <p:nvPr/>
        </p:nvSpPr>
        <p:spPr>
          <a:xfrm>
            <a:off x="617530" y="1690688"/>
            <a:ext cx="10848756" cy="3816429"/>
          </a:xfrm>
          <a:prstGeom prst="rect">
            <a:avLst/>
          </a:prstGeom>
          <a:noFill/>
        </p:spPr>
        <p:txBody>
          <a:bodyPr wrap="square" rtlCol="0">
            <a:spAutoFit/>
          </a:bodyPr>
          <a:lstStyle/>
          <a:p>
            <a:pPr marL="457200" marR="0" indent="-457200" fontAlgn="base">
              <a:spcBef>
                <a:spcPts val="0"/>
              </a:spcBef>
              <a:spcAft>
                <a:spcPts val="1950"/>
              </a:spcAft>
              <a:buFont typeface="Arial" panose="020B0604020202020204" pitchFamily="34" charset="0"/>
              <a:buChar char="•"/>
            </a:pPr>
            <a:r>
              <a:rPr lang="en-US" sz="3200" dirty="0">
                <a:solidFill>
                  <a:srgbClr val="303030"/>
                </a:solidFill>
                <a:effectLst/>
                <a:latin typeface="IBM Plex Sans" panose="020B0503050203000203" pitchFamily="34" charset="0"/>
                <a:ea typeface="Times New Roman" panose="02020603050405020304" pitchFamily="18" charset="0"/>
              </a:rPr>
              <a:t>Microcontrollers have got more complex architecture than that of microprocessors.</a:t>
            </a:r>
            <a:endParaRPr lang="en-US" sz="3200" dirty="0">
              <a:effectLst/>
              <a:latin typeface="Times New Roman" panose="02020603050405020304" pitchFamily="18" charset="0"/>
              <a:ea typeface="Times New Roman" panose="02020603050405020304" pitchFamily="18" charset="0"/>
            </a:endParaRPr>
          </a:p>
          <a:p>
            <a:pPr marL="457200" marR="0" indent="-457200" fontAlgn="base">
              <a:spcBef>
                <a:spcPts val="0"/>
              </a:spcBef>
              <a:spcAft>
                <a:spcPts val="1950"/>
              </a:spcAft>
              <a:buFont typeface="Arial" panose="020B0604020202020204" pitchFamily="34" charset="0"/>
              <a:buChar char="•"/>
            </a:pPr>
            <a:r>
              <a:rPr lang="en-US" sz="3200" dirty="0">
                <a:solidFill>
                  <a:srgbClr val="303030"/>
                </a:solidFill>
                <a:effectLst/>
                <a:latin typeface="IBM Plex Sans" panose="020B0503050203000203" pitchFamily="34" charset="0"/>
                <a:ea typeface="Times New Roman" panose="02020603050405020304" pitchFamily="18" charset="0"/>
              </a:rPr>
              <a:t>Only perform a limited number of executions simultaneously.</a:t>
            </a:r>
            <a:endParaRPr lang="en-US" sz="3200" dirty="0">
              <a:effectLst/>
              <a:latin typeface="Times New Roman" panose="02020603050405020304" pitchFamily="18" charset="0"/>
              <a:ea typeface="Times New Roman" panose="02020603050405020304" pitchFamily="18" charset="0"/>
            </a:endParaRPr>
          </a:p>
          <a:p>
            <a:pPr marL="457200" marR="0" indent="-457200" fontAlgn="base">
              <a:spcBef>
                <a:spcPts val="0"/>
              </a:spcBef>
              <a:spcAft>
                <a:spcPts val="1950"/>
              </a:spcAft>
              <a:buFont typeface="Arial" panose="020B0604020202020204" pitchFamily="34" charset="0"/>
              <a:buChar char="•"/>
            </a:pPr>
            <a:r>
              <a:rPr lang="en-US" sz="3200" dirty="0">
                <a:solidFill>
                  <a:srgbClr val="303030"/>
                </a:solidFill>
                <a:effectLst/>
                <a:latin typeface="IBM Plex Sans" panose="020B0503050203000203" pitchFamily="34" charset="0"/>
                <a:ea typeface="Times New Roman" panose="02020603050405020304" pitchFamily="18" charset="0"/>
              </a:rPr>
              <a:t>Mostly used in micro-</a:t>
            </a:r>
            <a:r>
              <a:rPr lang="en-US" sz="3200" dirty="0" err="1">
                <a:solidFill>
                  <a:srgbClr val="303030"/>
                </a:solidFill>
                <a:effectLst/>
                <a:latin typeface="IBM Plex Sans" panose="020B0503050203000203" pitchFamily="34" charset="0"/>
                <a:ea typeface="Times New Roman" panose="02020603050405020304" pitchFamily="18" charset="0"/>
              </a:rPr>
              <a:t>equipments</a:t>
            </a:r>
            <a:r>
              <a:rPr lang="en-US" sz="3200" dirty="0">
                <a:solidFill>
                  <a:srgbClr val="303030"/>
                </a:solidFill>
                <a:effectLst/>
                <a:latin typeface="IBM Plex Sans" panose="020B0503050203000203" pitchFamily="34" charset="0"/>
                <a:ea typeface="Times New Roman" panose="02020603050405020304" pitchFamily="18" charset="0"/>
              </a:rPr>
              <a:t>.</a:t>
            </a:r>
            <a:endParaRPr lang="en-US" sz="3200" dirty="0">
              <a:effectLst/>
              <a:latin typeface="Times New Roman" panose="02020603050405020304" pitchFamily="18" charset="0"/>
              <a:ea typeface="Times New Roman" panose="02020603050405020304" pitchFamily="18" charset="0"/>
            </a:endParaRPr>
          </a:p>
          <a:p>
            <a:pPr marL="457200" marR="0" indent="-457200" fontAlgn="base">
              <a:spcBef>
                <a:spcPts val="0"/>
              </a:spcBef>
              <a:spcAft>
                <a:spcPts val="1950"/>
              </a:spcAft>
              <a:buFont typeface="Arial" panose="020B0604020202020204" pitchFamily="34" charset="0"/>
              <a:buChar char="•"/>
            </a:pPr>
            <a:r>
              <a:rPr lang="en-US" sz="3200" dirty="0">
                <a:solidFill>
                  <a:srgbClr val="303030"/>
                </a:solidFill>
                <a:effectLst/>
                <a:latin typeface="IBM Plex Sans" panose="020B0503050203000203" pitchFamily="34" charset="0"/>
                <a:ea typeface="Times New Roman" panose="02020603050405020304" pitchFamily="18" charset="0"/>
              </a:rPr>
              <a:t>Cannot interface high power devices directly.</a:t>
            </a:r>
            <a:endParaRPr lang="en-US"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0133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838200" y="677041"/>
            <a:ext cx="10515600" cy="701731"/>
          </a:xfrm>
          <a:prstGeom prst="rect">
            <a:avLst/>
          </a:prstGeom>
          <a:noFill/>
        </p:spPr>
        <p:txBody>
          <a:bodyPr wrap="square" rtlCol="0">
            <a:spAutoFit/>
          </a:bodyPr>
          <a:lstStyle/>
          <a:p>
            <a:r>
              <a:rPr lang="en-US" b="0" i="0" dirty="0">
                <a:solidFill>
                  <a:srgbClr val="000000"/>
                </a:solidFill>
                <a:effectLst/>
                <a:latin typeface="-apple-system"/>
              </a:rPr>
              <a:t>Applications of microcontroller</a:t>
            </a:r>
            <a:endParaRPr lang="en-US" dirty="0"/>
          </a:p>
        </p:txBody>
      </p:sp>
      <p:pic>
        <p:nvPicPr>
          <p:cNvPr id="1026" name="Picture 2">
            <a:extLst>
              <a:ext uri="{FF2B5EF4-FFF2-40B4-BE49-F238E27FC236}">
                <a16:creationId xmlns:a16="http://schemas.microsoft.com/office/drawing/2014/main" id="{C19860F6-8D72-8FAC-4E89-DBC3EBE840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2926" y="1378772"/>
            <a:ext cx="8266147" cy="523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62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M</a:t>
            </a:r>
            <a:r>
              <a:rPr lang="en-US" b="0" i="0" dirty="0">
                <a:solidFill>
                  <a:srgbClr val="000000"/>
                </a:solidFill>
                <a:effectLst/>
                <a:latin typeface="-apple-system"/>
              </a:rPr>
              <a:t>icrocontroller Structure</a:t>
            </a:r>
            <a:endParaRPr lang="en-US" dirty="0"/>
          </a:p>
        </p:txBody>
      </p:sp>
      <p:pic>
        <p:nvPicPr>
          <p:cNvPr id="5" name="Picture 4" descr="Microcontroller Structure">
            <a:extLst>
              <a:ext uri="{FF2B5EF4-FFF2-40B4-BE49-F238E27FC236}">
                <a16:creationId xmlns:a16="http://schemas.microsoft.com/office/drawing/2014/main" id="{2D3DA201-CD41-52A6-23A8-EC7C7A5C8A2D}"/>
              </a:ext>
            </a:extLst>
          </p:cNvPr>
          <p:cNvPicPr>
            <a:picLocks noChangeAspect="1"/>
          </p:cNvPicPr>
          <p:nvPr/>
        </p:nvPicPr>
        <p:blipFill rotWithShape="1">
          <a:blip r:embed="rId2">
            <a:biLevel thresh="75000"/>
            <a:extLst>
              <a:ext uri="{28A0092B-C50C-407E-A947-70E740481C1C}">
                <a14:useLocalDpi xmlns:a14="http://schemas.microsoft.com/office/drawing/2010/main" val="0"/>
              </a:ext>
            </a:extLst>
          </a:blip>
          <a:srcRect l="4987" t="15251" r="6726" b="16602"/>
          <a:stretch/>
        </p:blipFill>
        <p:spPr bwMode="auto">
          <a:xfrm>
            <a:off x="1266373" y="859400"/>
            <a:ext cx="9895113" cy="57279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3335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M</a:t>
            </a:r>
            <a:r>
              <a:rPr lang="en-US" b="0" i="0" dirty="0">
                <a:solidFill>
                  <a:srgbClr val="000000"/>
                </a:solidFill>
                <a:effectLst/>
                <a:latin typeface="-apple-system"/>
              </a:rPr>
              <a:t>icrocontroller Vs Microprocessor</a:t>
            </a:r>
            <a:endParaRPr lang="en-US" dirty="0"/>
          </a:p>
        </p:txBody>
      </p:sp>
      <p:pic>
        <p:nvPicPr>
          <p:cNvPr id="3074" name="Picture 2" descr="Comparison of Micrprocessor and Microcontroller">
            <a:extLst>
              <a:ext uri="{FF2B5EF4-FFF2-40B4-BE49-F238E27FC236}">
                <a16:creationId xmlns:a16="http://schemas.microsoft.com/office/drawing/2014/main" id="{D00865B1-8668-E9C8-3BAD-4310050469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260" b="24021"/>
          <a:stretch/>
        </p:blipFill>
        <p:spPr bwMode="auto">
          <a:xfrm>
            <a:off x="645886" y="1291771"/>
            <a:ext cx="11600595" cy="4934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66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M</a:t>
            </a:r>
            <a:r>
              <a:rPr lang="en-US" b="0" i="0" dirty="0">
                <a:solidFill>
                  <a:srgbClr val="000000"/>
                </a:solidFill>
                <a:effectLst/>
                <a:latin typeface="-apple-system"/>
              </a:rPr>
              <a:t>icrocontroller Vs Microprocessor</a:t>
            </a:r>
            <a:endParaRPr lang="en-US" dirty="0"/>
          </a:p>
        </p:txBody>
      </p:sp>
      <p:graphicFrame>
        <p:nvGraphicFramePr>
          <p:cNvPr id="8" name="Table 7">
            <a:extLst>
              <a:ext uri="{FF2B5EF4-FFF2-40B4-BE49-F238E27FC236}">
                <a16:creationId xmlns:a16="http://schemas.microsoft.com/office/drawing/2014/main" id="{33041826-A0BD-DB18-054D-E57846771173}"/>
              </a:ext>
            </a:extLst>
          </p:cNvPr>
          <p:cNvGraphicFramePr>
            <a:graphicFrameLocks noGrp="1"/>
          </p:cNvGraphicFramePr>
          <p:nvPr>
            <p:extLst>
              <p:ext uri="{D42A27DB-BD31-4B8C-83A1-F6EECF244321}">
                <p14:modId xmlns:p14="http://schemas.microsoft.com/office/powerpoint/2010/main" val="2271675761"/>
              </p:ext>
            </p:extLst>
          </p:nvPr>
        </p:nvGraphicFramePr>
        <p:xfrm>
          <a:off x="116114" y="870772"/>
          <a:ext cx="12075886" cy="5769873"/>
        </p:xfrm>
        <a:graphic>
          <a:graphicData uri="http://schemas.openxmlformats.org/drawingml/2006/table">
            <a:tbl>
              <a:tblPr firstRow="1" firstCol="1" bandRow="1">
                <a:tableStyleId>{5C22544A-7EE6-4342-B048-85BDC9FD1C3A}</a:tableStyleId>
              </a:tblPr>
              <a:tblGrid>
                <a:gridCol w="267692">
                  <a:extLst>
                    <a:ext uri="{9D8B030D-6E8A-4147-A177-3AD203B41FA5}">
                      <a16:colId xmlns:a16="http://schemas.microsoft.com/office/drawing/2014/main" val="287543979"/>
                    </a:ext>
                  </a:extLst>
                </a:gridCol>
                <a:gridCol w="5583157">
                  <a:extLst>
                    <a:ext uri="{9D8B030D-6E8A-4147-A177-3AD203B41FA5}">
                      <a16:colId xmlns:a16="http://schemas.microsoft.com/office/drawing/2014/main" val="175896021"/>
                    </a:ext>
                  </a:extLst>
                </a:gridCol>
                <a:gridCol w="6225037">
                  <a:extLst>
                    <a:ext uri="{9D8B030D-6E8A-4147-A177-3AD203B41FA5}">
                      <a16:colId xmlns:a16="http://schemas.microsoft.com/office/drawing/2014/main" val="3105028170"/>
                    </a:ext>
                  </a:extLst>
                </a:gridCol>
              </a:tblGrid>
              <a:tr h="391919">
                <a:tc gridSpan="3">
                  <a:txBody>
                    <a:bodyPr/>
                    <a:lstStyle/>
                    <a:p>
                      <a:pPr marL="0" marR="0" algn="ctr">
                        <a:lnSpc>
                          <a:spcPct val="107000"/>
                        </a:lnSpc>
                        <a:spcBef>
                          <a:spcPts val="0"/>
                        </a:spcBef>
                        <a:spcAft>
                          <a:spcPts val="0"/>
                        </a:spcAft>
                      </a:pPr>
                      <a:r>
                        <a:rPr lang="en-US" sz="2000" dirty="0">
                          <a:effectLst/>
                          <a:latin typeface="+mn-lt"/>
                        </a:rPr>
                        <a:t>Microprocessors                                                                                          Microcontrollers</a:t>
                      </a:r>
                      <a:endParaRPr lang="en-US" sz="2000" dirty="0">
                        <a:effectLst/>
                        <a:latin typeface="+mn-lt"/>
                        <a:ea typeface="Calibri" panose="020F0502020204030204" pitchFamily="34" charset="0"/>
                        <a:cs typeface="Times New Roman" panose="02020603050405020304" pitchFamily="18" charset="0"/>
                      </a:endParaRPr>
                    </a:p>
                  </a:txBody>
                  <a:tcPr marL="121146" marR="121146" marT="80764" marB="80764"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30582191"/>
                  </a:ext>
                </a:extLst>
              </a:tr>
              <a:tr h="595063">
                <a:tc>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It is only a general purpose computer CPU</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a:effectLst/>
                          <a:latin typeface="+mn-lt"/>
                        </a:rPr>
                        <a:t>It is a microcomputer itself</a:t>
                      </a:r>
                      <a:endParaRPr lang="en-US" sz="2100">
                        <a:effectLst/>
                        <a:latin typeface="+mn-lt"/>
                        <a:ea typeface="Calibri" panose="020F0502020204030204" pitchFamily="34" charset="0"/>
                        <a:cs typeface="Times New Roman" panose="02020603050405020304" pitchFamily="18" charset="0"/>
                      </a:endParaRPr>
                    </a:p>
                  </a:txBody>
                  <a:tcPr marL="121146" marR="121146" marT="80764" marB="80764" anchor="ctr"/>
                </a:tc>
                <a:extLst>
                  <a:ext uri="{0D108BD9-81ED-4DB2-BD59-A6C34878D82A}">
                    <a16:rowId xmlns:a16="http://schemas.microsoft.com/office/drawing/2014/main" val="478920816"/>
                  </a:ext>
                </a:extLst>
              </a:tr>
              <a:tr h="595063">
                <a:tc>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Memory, I/O ports, timers, interrupts are not available inside the chip</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a:effectLst/>
                          <a:latin typeface="+mn-lt"/>
                        </a:rPr>
                        <a:t>All are integrated inside the microcontroller chip</a:t>
                      </a:r>
                      <a:endParaRPr lang="en-US" sz="2100">
                        <a:effectLst/>
                        <a:latin typeface="+mn-lt"/>
                        <a:ea typeface="Calibri" panose="020F0502020204030204" pitchFamily="34" charset="0"/>
                        <a:cs typeface="Times New Roman" panose="02020603050405020304" pitchFamily="18" charset="0"/>
                      </a:endParaRPr>
                    </a:p>
                  </a:txBody>
                  <a:tcPr marL="121146" marR="121146" marT="80764" marB="80764" anchor="ctr"/>
                </a:tc>
                <a:extLst>
                  <a:ext uri="{0D108BD9-81ED-4DB2-BD59-A6C34878D82A}">
                    <a16:rowId xmlns:a16="http://schemas.microsoft.com/office/drawing/2014/main" val="3184049609"/>
                  </a:ext>
                </a:extLst>
              </a:tr>
              <a:tr h="595063">
                <a:tc>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This must have many additional digital components to perform its operation</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a:effectLst/>
                          <a:latin typeface="+mn-lt"/>
                        </a:rPr>
                        <a:t>Can function as a microcomputer without any additional components.</a:t>
                      </a:r>
                      <a:endParaRPr lang="en-US" sz="2100">
                        <a:effectLst/>
                        <a:latin typeface="+mn-lt"/>
                        <a:ea typeface="Calibri" panose="020F0502020204030204" pitchFamily="34" charset="0"/>
                        <a:cs typeface="Times New Roman" panose="02020603050405020304" pitchFamily="18" charset="0"/>
                      </a:endParaRPr>
                    </a:p>
                  </a:txBody>
                  <a:tcPr marL="121146" marR="121146" marT="80764" marB="80764" anchor="ctr"/>
                </a:tc>
                <a:extLst>
                  <a:ext uri="{0D108BD9-81ED-4DB2-BD59-A6C34878D82A}">
                    <a16:rowId xmlns:a16="http://schemas.microsoft.com/office/drawing/2014/main" val="2792961393"/>
                  </a:ext>
                </a:extLst>
              </a:tr>
              <a:tr h="391919">
                <a:tc>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Systems become bulkier and expensive.</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Make the system simple, economic and compact</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extLst>
                  <a:ext uri="{0D108BD9-81ED-4DB2-BD59-A6C34878D82A}">
                    <a16:rowId xmlns:a16="http://schemas.microsoft.com/office/drawing/2014/main" val="906133323"/>
                  </a:ext>
                </a:extLst>
              </a:tr>
              <a:tr h="391919">
                <a:tc>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Higher accessing time required</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Low accessing time</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extLst>
                  <a:ext uri="{0D108BD9-81ED-4DB2-BD59-A6C34878D82A}">
                    <a16:rowId xmlns:a16="http://schemas.microsoft.com/office/drawing/2014/main" val="857107067"/>
                  </a:ext>
                </a:extLst>
              </a:tr>
              <a:tr h="391919">
                <a:tc>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a:effectLst/>
                          <a:latin typeface="+mn-lt"/>
                        </a:rPr>
                        <a:t>Very few pins are programmable</a:t>
                      </a:r>
                      <a:endParaRPr lang="en-US" sz="210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Most of the pins are programmable</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extLst>
                  <a:ext uri="{0D108BD9-81ED-4DB2-BD59-A6C34878D82A}">
                    <a16:rowId xmlns:a16="http://schemas.microsoft.com/office/drawing/2014/main" val="1898883261"/>
                  </a:ext>
                </a:extLst>
              </a:tr>
              <a:tr h="595063">
                <a:tc>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Very few number of bit handling instructions</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Many bit handling instructions</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extLst>
                  <a:ext uri="{0D108BD9-81ED-4DB2-BD59-A6C34878D82A}">
                    <a16:rowId xmlns:a16="http://schemas.microsoft.com/office/drawing/2014/main" val="1786304528"/>
                  </a:ext>
                </a:extLst>
              </a:tr>
              <a:tr h="391919">
                <a:tc>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Widely Used in modern PC  and laptops</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widely in small control systems</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extLst>
                  <a:ext uri="{0D108BD9-81ED-4DB2-BD59-A6C34878D82A}">
                    <a16:rowId xmlns:a16="http://schemas.microsoft.com/office/drawing/2014/main" val="3990723372"/>
                  </a:ext>
                </a:extLst>
              </a:tr>
              <a:tr h="391919">
                <a:tc>
                  <a:txBody>
                    <a:bodyPr/>
                    <a:lstStyle/>
                    <a:p>
                      <a:pPr marL="0" marR="0" algn="ctr">
                        <a:lnSpc>
                          <a:spcPct val="107000"/>
                        </a:lnSpc>
                        <a:spcBef>
                          <a:spcPts val="0"/>
                        </a:spcBef>
                        <a:spcAft>
                          <a:spcPts val="0"/>
                        </a:spcAft>
                      </a:pPr>
                      <a:endParaRPr lang="en-US" sz="2000" dirty="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a:effectLst/>
                          <a:latin typeface="+mn-lt"/>
                        </a:rPr>
                        <a:t>INTEL 8086,INTEL Pentium series</a:t>
                      </a:r>
                      <a:endParaRPr lang="en-US" sz="2100">
                        <a:effectLst/>
                        <a:latin typeface="+mn-lt"/>
                        <a:ea typeface="Calibri" panose="020F0502020204030204" pitchFamily="34" charset="0"/>
                        <a:cs typeface="Times New Roman" panose="02020603050405020304" pitchFamily="18" charset="0"/>
                      </a:endParaRPr>
                    </a:p>
                  </a:txBody>
                  <a:tcPr marL="121146" marR="121146" marT="80764" marB="80764" anchor="ctr"/>
                </a:tc>
                <a:tc>
                  <a:txBody>
                    <a:bodyPr/>
                    <a:lstStyle/>
                    <a:p>
                      <a:pPr marL="0" marR="0" algn="ctr">
                        <a:lnSpc>
                          <a:spcPct val="107000"/>
                        </a:lnSpc>
                        <a:spcBef>
                          <a:spcPts val="0"/>
                        </a:spcBef>
                        <a:spcAft>
                          <a:spcPts val="0"/>
                        </a:spcAft>
                      </a:pPr>
                      <a:r>
                        <a:rPr lang="en-US" sz="2100" dirty="0">
                          <a:effectLst/>
                          <a:latin typeface="+mn-lt"/>
                        </a:rPr>
                        <a:t>INTEL8051,89960,PIC16F877</a:t>
                      </a:r>
                      <a:endParaRPr lang="en-US" sz="2100" dirty="0">
                        <a:effectLst/>
                        <a:latin typeface="+mn-lt"/>
                        <a:ea typeface="Calibri" panose="020F0502020204030204" pitchFamily="34" charset="0"/>
                        <a:cs typeface="Times New Roman" panose="02020603050405020304" pitchFamily="18" charset="0"/>
                      </a:endParaRPr>
                    </a:p>
                  </a:txBody>
                  <a:tcPr marL="121146" marR="121146" marT="80764" marB="80764" anchor="ctr"/>
                </a:tc>
                <a:extLst>
                  <a:ext uri="{0D108BD9-81ED-4DB2-BD59-A6C34878D82A}">
                    <a16:rowId xmlns:a16="http://schemas.microsoft.com/office/drawing/2014/main" val="2423400287"/>
                  </a:ext>
                </a:extLst>
              </a:tr>
            </a:tbl>
          </a:graphicData>
        </a:graphic>
      </p:graphicFrame>
    </p:spTree>
    <p:extLst>
      <p:ext uri="{BB962C8B-B14F-4D97-AF65-F5344CB8AC3E}">
        <p14:creationId xmlns:p14="http://schemas.microsoft.com/office/powerpoint/2010/main" val="289643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4FE7-2D15-D6DE-AB25-6CA815F831D6}"/>
              </a:ext>
            </a:extLst>
          </p:cNvPr>
          <p:cNvSpPr txBox="1">
            <a:spLocks noGrp="1"/>
          </p:cNvSpPr>
          <p:nvPr>
            <p:ph type="title"/>
          </p:nvPr>
        </p:nvSpPr>
        <p:spPr>
          <a:xfrm>
            <a:off x="645886" y="270641"/>
            <a:ext cx="10515600" cy="701731"/>
          </a:xfrm>
          <a:prstGeom prst="rect">
            <a:avLst/>
          </a:prstGeom>
          <a:noFill/>
        </p:spPr>
        <p:txBody>
          <a:bodyPr wrap="square" rtlCol="0">
            <a:spAutoFit/>
          </a:bodyPr>
          <a:lstStyle/>
          <a:p>
            <a:r>
              <a:rPr lang="en-US" dirty="0">
                <a:solidFill>
                  <a:srgbClr val="000000"/>
                </a:solidFill>
                <a:latin typeface="-apple-system"/>
              </a:rPr>
              <a:t>Types of Microcontroller</a:t>
            </a:r>
            <a:endParaRPr lang="en-US" dirty="0"/>
          </a:p>
        </p:txBody>
      </p:sp>
      <p:pic>
        <p:nvPicPr>
          <p:cNvPr id="2050" name="Picture 2">
            <a:extLst>
              <a:ext uri="{FF2B5EF4-FFF2-40B4-BE49-F238E27FC236}">
                <a16:creationId xmlns:a16="http://schemas.microsoft.com/office/drawing/2014/main" id="{71469ACA-FD02-5E90-48ED-754499D423F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56972" y="917353"/>
            <a:ext cx="8048172" cy="594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284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1317</TotalTime>
  <Words>1172</Words>
  <Application>Microsoft Office PowerPoint</Application>
  <PresentationFormat>Widescreen</PresentationFormat>
  <Paragraphs>110</Paragraphs>
  <Slides>28</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0" baseType="lpstr">
      <vt:lpstr>-apple-system</vt:lpstr>
      <vt:lpstr>Arial</vt:lpstr>
      <vt:lpstr>Calibri</vt:lpstr>
      <vt:lpstr>Calibri Light</vt:lpstr>
      <vt:lpstr>IBM Plex Sans</vt:lpstr>
      <vt:lpstr>inherit</vt:lpstr>
      <vt:lpstr>Lato</vt:lpstr>
      <vt:lpstr>Nunito</vt:lpstr>
      <vt:lpstr>Symbol</vt:lpstr>
      <vt:lpstr>Times New Roman</vt:lpstr>
      <vt:lpstr>Office Theme</vt:lpstr>
      <vt:lpstr>Equation</vt:lpstr>
      <vt:lpstr>PowerPoint Presentation</vt:lpstr>
      <vt:lpstr>What is a microcontroller?</vt:lpstr>
      <vt:lpstr>Advantages of Microcontrollers</vt:lpstr>
      <vt:lpstr>Disadvantages  of Microcontrollers</vt:lpstr>
      <vt:lpstr>Applications of microcontroller</vt:lpstr>
      <vt:lpstr>Microcontroller Structure</vt:lpstr>
      <vt:lpstr>Microcontroller Vs Microprocessor</vt:lpstr>
      <vt:lpstr>Microcontroller Vs Microprocessor</vt:lpstr>
      <vt:lpstr>Types of Microcontroller</vt:lpstr>
      <vt:lpstr>Bits</vt:lpstr>
      <vt:lpstr>Memory/Devices</vt:lpstr>
      <vt:lpstr>Memory Architecture</vt:lpstr>
      <vt:lpstr>PowerPoint Presentation</vt:lpstr>
      <vt:lpstr>PowerPoint Presentation</vt:lpstr>
      <vt:lpstr>PowerPoint Presentation</vt:lpstr>
      <vt:lpstr>PowerPoint Presentation</vt:lpstr>
      <vt:lpstr>Memory Interfacing</vt:lpstr>
      <vt:lpstr>Memory Interfacing</vt:lpstr>
      <vt:lpstr>Memory Interfacing</vt:lpstr>
      <vt:lpstr>Memory Interfacing Using 3 to 8 Decoder</vt:lpstr>
      <vt:lpstr>Memory Interfacing Using 3 to 8 Decoder</vt:lpstr>
      <vt:lpstr>Memory Interfacing Using Partial Decoding</vt:lpstr>
      <vt:lpstr>Partial Decoding of Memory and Multiple Addresses</vt:lpstr>
      <vt:lpstr>Output Interfacing using NAND Gate</vt:lpstr>
      <vt:lpstr>Output Interfacing using Partial Decoding</vt:lpstr>
      <vt:lpstr>Input Interfacing using NAND Gate</vt:lpstr>
      <vt:lpstr>I/O Interfacing using 3 to 8 Decoder</vt:lpstr>
      <vt:lpstr>Memory Mapped I/O  ??????? (Modify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Johirul Islam Tusher</dc:creator>
  <cp:lastModifiedBy>Johirul Islam Tusher</cp:lastModifiedBy>
  <cp:revision>78</cp:revision>
  <dcterms:created xsi:type="dcterms:W3CDTF">2022-07-01T00:39:01Z</dcterms:created>
  <dcterms:modified xsi:type="dcterms:W3CDTF">2024-06-02T12:52:06Z</dcterms:modified>
</cp:coreProperties>
</file>