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AB0B-5B1E-B7EE-EF27-CA7EDFED9E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811781-7D48-7DDD-DE6B-68181C63C5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EE6C93-8ADF-FEDB-17DD-55D3DC60AEFF}"/>
              </a:ext>
            </a:extLst>
          </p:cNvPr>
          <p:cNvSpPr>
            <a:spLocks noGrp="1"/>
          </p:cNvSpPr>
          <p:nvPr>
            <p:ph type="dt" sz="half" idx="10"/>
          </p:nvPr>
        </p:nvSpPr>
        <p:spPr/>
        <p:txBody>
          <a:bodyPr/>
          <a:lstStyle/>
          <a:p>
            <a:fld id="{2E965E72-32BF-4AF0-9B24-3FF0ED6BA614}" type="datetimeFigureOut">
              <a:rPr lang="en-US" smtClean="0"/>
              <a:t>14-Jul-24</a:t>
            </a:fld>
            <a:endParaRPr lang="en-US"/>
          </a:p>
        </p:txBody>
      </p:sp>
      <p:sp>
        <p:nvSpPr>
          <p:cNvPr id="5" name="Footer Placeholder 4">
            <a:extLst>
              <a:ext uri="{FF2B5EF4-FFF2-40B4-BE49-F238E27FC236}">
                <a16:creationId xmlns:a16="http://schemas.microsoft.com/office/drawing/2014/main" id="{50EDF6FB-9B71-A27B-39B4-2E1B0C918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AA1B3-4CB2-D978-5ADA-F3AD67332D7B}"/>
              </a:ext>
            </a:extLst>
          </p:cNvPr>
          <p:cNvSpPr>
            <a:spLocks noGrp="1"/>
          </p:cNvSpPr>
          <p:nvPr>
            <p:ph type="sldNum" sz="quarter" idx="12"/>
          </p:nvPr>
        </p:nvSpPr>
        <p:spPr/>
        <p:txBody>
          <a:bodyPr/>
          <a:lstStyle/>
          <a:p>
            <a:fld id="{E8C85A54-47F6-487C-B7D3-48831EE3F7B1}" type="slidenum">
              <a:rPr lang="en-US" smtClean="0"/>
              <a:t>‹#›</a:t>
            </a:fld>
            <a:endParaRPr lang="en-US"/>
          </a:p>
        </p:txBody>
      </p:sp>
    </p:spTree>
    <p:extLst>
      <p:ext uri="{BB962C8B-B14F-4D97-AF65-F5344CB8AC3E}">
        <p14:creationId xmlns:p14="http://schemas.microsoft.com/office/powerpoint/2010/main" val="380907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F8BB5-1776-8CFD-7A5E-A06BA38780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427033-7D38-C404-D7EB-B38279834C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7FD79-A547-B495-CA0F-4C3A7A713C78}"/>
              </a:ext>
            </a:extLst>
          </p:cNvPr>
          <p:cNvSpPr>
            <a:spLocks noGrp="1"/>
          </p:cNvSpPr>
          <p:nvPr>
            <p:ph type="dt" sz="half" idx="10"/>
          </p:nvPr>
        </p:nvSpPr>
        <p:spPr/>
        <p:txBody>
          <a:bodyPr/>
          <a:lstStyle/>
          <a:p>
            <a:fld id="{2E965E72-32BF-4AF0-9B24-3FF0ED6BA614}" type="datetimeFigureOut">
              <a:rPr lang="en-US" smtClean="0"/>
              <a:t>14-Jul-24</a:t>
            </a:fld>
            <a:endParaRPr lang="en-US"/>
          </a:p>
        </p:txBody>
      </p:sp>
      <p:sp>
        <p:nvSpPr>
          <p:cNvPr id="5" name="Footer Placeholder 4">
            <a:extLst>
              <a:ext uri="{FF2B5EF4-FFF2-40B4-BE49-F238E27FC236}">
                <a16:creationId xmlns:a16="http://schemas.microsoft.com/office/drawing/2014/main" id="{C5A531ED-4343-53BF-B2F3-BDD739D5D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AFB6D-B26E-60A8-4AC7-F8621B0DF65E}"/>
              </a:ext>
            </a:extLst>
          </p:cNvPr>
          <p:cNvSpPr>
            <a:spLocks noGrp="1"/>
          </p:cNvSpPr>
          <p:nvPr>
            <p:ph type="sldNum" sz="quarter" idx="12"/>
          </p:nvPr>
        </p:nvSpPr>
        <p:spPr/>
        <p:txBody>
          <a:bodyPr/>
          <a:lstStyle/>
          <a:p>
            <a:fld id="{E8C85A54-47F6-487C-B7D3-48831EE3F7B1}" type="slidenum">
              <a:rPr lang="en-US" smtClean="0"/>
              <a:t>‹#›</a:t>
            </a:fld>
            <a:endParaRPr lang="en-US"/>
          </a:p>
        </p:txBody>
      </p:sp>
    </p:spTree>
    <p:extLst>
      <p:ext uri="{BB962C8B-B14F-4D97-AF65-F5344CB8AC3E}">
        <p14:creationId xmlns:p14="http://schemas.microsoft.com/office/powerpoint/2010/main" val="1911705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0B9DC5-F839-985F-D9AC-336C4D8A8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D1C5B4-8CA9-EDAB-C108-EC0AA86DF7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2A476-B0F3-38F1-5B2F-ADF376548453}"/>
              </a:ext>
            </a:extLst>
          </p:cNvPr>
          <p:cNvSpPr>
            <a:spLocks noGrp="1"/>
          </p:cNvSpPr>
          <p:nvPr>
            <p:ph type="dt" sz="half" idx="10"/>
          </p:nvPr>
        </p:nvSpPr>
        <p:spPr/>
        <p:txBody>
          <a:bodyPr/>
          <a:lstStyle/>
          <a:p>
            <a:fld id="{2E965E72-32BF-4AF0-9B24-3FF0ED6BA614}" type="datetimeFigureOut">
              <a:rPr lang="en-US" smtClean="0"/>
              <a:t>14-Jul-24</a:t>
            </a:fld>
            <a:endParaRPr lang="en-US"/>
          </a:p>
        </p:txBody>
      </p:sp>
      <p:sp>
        <p:nvSpPr>
          <p:cNvPr id="5" name="Footer Placeholder 4">
            <a:extLst>
              <a:ext uri="{FF2B5EF4-FFF2-40B4-BE49-F238E27FC236}">
                <a16:creationId xmlns:a16="http://schemas.microsoft.com/office/drawing/2014/main" id="{52A93387-ADB8-4144-5BAC-05C8C2871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4EC3B-1E22-35C5-A5BE-239479ABC62E}"/>
              </a:ext>
            </a:extLst>
          </p:cNvPr>
          <p:cNvSpPr>
            <a:spLocks noGrp="1"/>
          </p:cNvSpPr>
          <p:nvPr>
            <p:ph type="sldNum" sz="quarter" idx="12"/>
          </p:nvPr>
        </p:nvSpPr>
        <p:spPr/>
        <p:txBody>
          <a:bodyPr/>
          <a:lstStyle/>
          <a:p>
            <a:fld id="{E8C85A54-47F6-487C-B7D3-48831EE3F7B1}" type="slidenum">
              <a:rPr lang="en-US" smtClean="0"/>
              <a:t>‹#›</a:t>
            </a:fld>
            <a:endParaRPr lang="en-US"/>
          </a:p>
        </p:txBody>
      </p:sp>
    </p:spTree>
    <p:extLst>
      <p:ext uri="{BB962C8B-B14F-4D97-AF65-F5344CB8AC3E}">
        <p14:creationId xmlns:p14="http://schemas.microsoft.com/office/powerpoint/2010/main" val="241869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B480-1EB1-5FF9-4478-5A3FDACB12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E6025-EE06-79C6-D9F6-91E3567332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DC1B5D-EDEA-4BD8-48D9-7D71F95F75CE}"/>
              </a:ext>
            </a:extLst>
          </p:cNvPr>
          <p:cNvSpPr>
            <a:spLocks noGrp="1"/>
          </p:cNvSpPr>
          <p:nvPr>
            <p:ph type="dt" sz="half" idx="10"/>
          </p:nvPr>
        </p:nvSpPr>
        <p:spPr/>
        <p:txBody>
          <a:bodyPr/>
          <a:lstStyle/>
          <a:p>
            <a:fld id="{2E965E72-32BF-4AF0-9B24-3FF0ED6BA614}" type="datetimeFigureOut">
              <a:rPr lang="en-US" smtClean="0"/>
              <a:t>14-Jul-24</a:t>
            </a:fld>
            <a:endParaRPr lang="en-US"/>
          </a:p>
        </p:txBody>
      </p:sp>
      <p:sp>
        <p:nvSpPr>
          <p:cNvPr id="5" name="Footer Placeholder 4">
            <a:extLst>
              <a:ext uri="{FF2B5EF4-FFF2-40B4-BE49-F238E27FC236}">
                <a16:creationId xmlns:a16="http://schemas.microsoft.com/office/drawing/2014/main" id="{D9A0ED5B-6A83-114F-2C0D-326E0DD85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D8D50-7CEA-CD76-2587-99B4485BBA18}"/>
              </a:ext>
            </a:extLst>
          </p:cNvPr>
          <p:cNvSpPr>
            <a:spLocks noGrp="1"/>
          </p:cNvSpPr>
          <p:nvPr>
            <p:ph type="sldNum" sz="quarter" idx="12"/>
          </p:nvPr>
        </p:nvSpPr>
        <p:spPr/>
        <p:txBody>
          <a:bodyPr/>
          <a:lstStyle/>
          <a:p>
            <a:fld id="{E8C85A54-47F6-487C-B7D3-48831EE3F7B1}" type="slidenum">
              <a:rPr lang="en-US" smtClean="0"/>
              <a:t>‹#›</a:t>
            </a:fld>
            <a:endParaRPr lang="en-US"/>
          </a:p>
        </p:txBody>
      </p:sp>
    </p:spTree>
    <p:extLst>
      <p:ext uri="{BB962C8B-B14F-4D97-AF65-F5344CB8AC3E}">
        <p14:creationId xmlns:p14="http://schemas.microsoft.com/office/powerpoint/2010/main" val="427398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5333-CEB2-93F0-E026-107AA26E8F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A60A94-F9AD-B467-8333-E9589BB3CF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4A476-C1CB-A951-C01C-484637224A71}"/>
              </a:ext>
            </a:extLst>
          </p:cNvPr>
          <p:cNvSpPr>
            <a:spLocks noGrp="1"/>
          </p:cNvSpPr>
          <p:nvPr>
            <p:ph type="dt" sz="half" idx="10"/>
          </p:nvPr>
        </p:nvSpPr>
        <p:spPr/>
        <p:txBody>
          <a:bodyPr/>
          <a:lstStyle/>
          <a:p>
            <a:fld id="{2E965E72-32BF-4AF0-9B24-3FF0ED6BA614}" type="datetimeFigureOut">
              <a:rPr lang="en-US" smtClean="0"/>
              <a:t>14-Jul-24</a:t>
            </a:fld>
            <a:endParaRPr lang="en-US"/>
          </a:p>
        </p:txBody>
      </p:sp>
      <p:sp>
        <p:nvSpPr>
          <p:cNvPr id="5" name="Footer Placeholder 4">
            <a:extLst>
              <a:ext uri="{FF2B5EF4-FFF2-40B4-BE49-F238E27FC236}">
                <a16:creationId xmlns:a16="http://schemas.microsoft.com/office/drawing/2014/main" id="{E8D0C83C-0D10-A380-3A45-25C4C5EED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BA1C2-A2ED-EBF3-7897-F3424BA928FC}"/>
              </a:ext>
            </a:extLst>
          </p:cNvPr>
          <p:cNvSpPr>
            <a:spLocks noGrp="1"/>
          </p:cNvSpPr>
          <p:nvPr>
            <p:ph type="sldNum" sz="quarter" idx="12"/>
          </p:nvPr>
        </p:nvSpPr>
        <p:spPr/>
        <p:txBody>
          <a:bodyPr/>
          <a:lstStyle/>
          <a:p>
            <a:fld id="{E8C85A54-47F6-487C-B7D3-48831EE3F7B1}" type="slidenum">
              <a:rPr lang="en-US" smtClean="0"/>
              <a:t>‹#›</a:t>
            </a:fld>
            <a:endParaRPr lang="en-US"/>
          </a:p>
        </p:txBody>
      </p:sp>
    </p:spTree>
    <p:extLst>
      <p:ext uri="{BB962C8B-B14F-4D97-AF65-F5344CB8AC3E}">
        <p14:creationId xmlns:p14="http://schemas.microsoft.com/office/powerpoint/2010/main" val="584378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BDBB-D20D-A0FC-83CD-A5320EBCC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3A6FED-E55C-D4B7-EB6F-38743622C1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38F835-93C1-7918-9849-4C4267A569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163437-543B-EB87-FD50-743397E564D4}"/>
              </a:ext>
            </a:extLst>
          </p:cNvPr>
          <p:cNvSpPr>
            <a:spLocks noGrp="1"/>
          </p:cNvSpPr>
          <p:nvPr>
            <p:ph type="dt" sz="half" idx="10"/>
          </p:nvPr>
        </p:nvSpPr>
        <p:spPr/>
        <p:txBody>
          <a:bodyPr/>
          <a:lstStyle/>
          <a:p>
            <a:fld id="{2E965E72-32BF-4AF0-9B24-3FF0ED6BA614}" type="datetimeFigureOut">
              <a:rPr lang="en-US" smtClean="0"/>
              <a:t>14-Jul-24</a:t>
            </a:fld>
            <a:endParaRPr lang="en-US"/>
          </a:p>
        </p:txBody>
      </p:sp>
      <p:sp>
        <p:nvSpPr>
          <p:cNvPr id="6" name="Footer Placeholder 5">
            <a:extLst>
              <a:ext uri="{FF2B5EF4-FFF2-40B4-BE49-F238E27FC236}">
                <a16:creationId xmlns:a16="http://schemas.microsoft.com/office/drawing/2014/main" id="{636443F3-E1F1-B603-3F1D-C2451374B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C089C4-C10D-1F98-43AB-FFA46B9BBFFE}"/>
              </a:ext>
            </a:extLst>
          </p:cNvPr>
          <p:cNvSpPr>
            <a:spLocks noGrp="1"/>
          </p:cNvSpPr>
          <p:nvPr>
            <p:ph type="sldNum" sz="quarter" idx="12"/>
          </p:nvPr>
        </p:nvSpPr>
        <p:spPr/>
        <p:txBody>
          <a:bodyPr/>
          <a:lstStyle/>
          <a:p>
            <a:fld id="{E8C85A54-47F6-487C-B7D3-48831EE3F7B1}" type="slidenum">
              <a:rPr lang="en-US" smtClean="0"/>
              <a:t>‹#›</a:t>
            </a:fld>
            <a:endParaRPr lang="en-US"/>
          </a:p>
        </p:txBody>
      </p:sp>
    </p:spTree>
    <p:extLst>
      <p:ext uri="{BB962C8B-B14F-4D97-AF65-F5344CB8AC3E}">
        <p14:creationId xmlns:p14="http://schemas.microsoft.com/office/powerpoint/2010/main" val="151361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BDF17-DE51-5416-6475-C788621DFC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EFEFF3-933C-47CA-E19B-54947C7F76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597369-181D-F534-A92A-805E769CB3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D5DC0-053C-0B4E-8048-F40B32DA44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4B7FD1-DFB5-AFB8-31E4-8981BD1320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2AD2F6-C037-D5CA-86A4-3E640D8DED98}"/>
              </a:ext>
            </a:extLst>
          </p:cNvPr>
          <p:cNvSpPr>
            <a:spLocks noGrp="1"/>
          </p:cNvSpPr>
          <p:nvPr>
            <p:ph type="dt" sz="half" idx="10"/>
          </p:nvPr>
        </p:nvSpPr>
        <p:spPr/>
        <p:txBody>
          <a:bodyPr/>
          <a:lstStyle/>
          <a:p>
            <a:fld id="{2E965E72-32BF-4AF0-9B24-3FF0ED6BA614}" type="datetimeFigureOut">
              <a:rPr lang="en-US" smtClean="0"/>
              <a:t>14-Jul-24</a:t>
            </a:fld>
            <a:endParaRPr lang="en-US"/>
          </a:p>
        </p:txBody>
      </p:sp>
      <p:sp>
        <p:nvSpPr>
          <p:cNvPr id="8" name="Footer Placeholder 7">
            <a:extLst>
              <a:ext uri="{FF2B5EF4-FFF2-40B4-BE49-F238E27FC236}">
                <a16:creationId xmlns:a16="http://schemas.microsoft.com/office/drawing/2014/main" id="{6D39FA69-C142-BB0A-E1B5-FFC4257B9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7D78D1-F260-553F-694B-23EA16697162}"/>
              </a:ext>
            </a:extLst>
          </p:cNvPr>
          <p:cNvSpPr>
            <a:spLocks noGrp="1"/>
          </p:cNvSpPr>
          <p:nvPr>
            <p:ph type="sldNum" sz="quarter" idx="12"/>
          </p:nvPr>
        </p:nvSpPr>
        <p:spPr/>
        <p:txBody>
          <a:bodyPr/>
          <a:lstStyle/>
          <a:p>
            <a:fld id="{E8C85A54-47F6-487C-B7D3-48831EE3F7B1}" type="slidenum">
              <a:rPr lang="en-US" smtClean="0"/>
              <a:t>‹#›</a:t>
            </a:fld>
            <a:endParaRPr lang="en-US"/>
          </a:p>
        </p:txBody>
      </p:sp>
    </p:spTree>
    <p:extLst>
      <p:ext uri="{BB962C8B-B14F-4D97-AF65-F5344CB8AC3E}">
        <p14:creationId xmlns:p14="http://schemas.microsoft.com/office/powerpoint/2010/main" val="145422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3171-5713-FDDA-7951-D5B040D798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2B1B3B-533D-E04B-0B7E-CC18B94055AC}"/>
              </a:ext>
            </a:extLst>
          </p:cNvPr>
          <p:cNvSpPr>
            <a:spLocks noGrp="1"/>
          </p:cNvSpPr>
          <p:nvPr>
            <p:ph type="dt" sz="half" idx="10"/>
          </p:nvPr>
        </p:nvSpPr>
        <p:spPr/>
        <p:txBody>
          <a:bodyPr/>
          <a:lstStyle/>
          <a:p>
            <a:fld id="{2E965E72-32BF-4AF0-9B24-3FF0ED6BA614}" type="datetimeFigureOut">
              <a:rPr lang="en-US" smtClean="0"/>
              <a:t>14-Jul-24</a:t>
            </a:fld>
            <a:endParaRPr lang="en-US"/>
          </a:p>
        </p:txBody>
      </p:sp>
      <p:sp>
        <p:nvSpPr>
          <p:cNvPr id="4" name="Footer Placeholder 3">
            <a:extLst>
              <a:ext uri="{FF2B5EF4-FFF2-40B4-BE49-F238E27FC236}">
                <a16:creationId xmlns:a16="http://schemas.microsoft.com/office/drawing/2014/main" id="{6D3D91AA-F5CB-4A22-E272-9F4DB400BD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3F6325-5AAA-207C-08C6-718821A3ECEB}"/>
              </a:ext>
            </a:extLst>
          </p:cNvPr>
          <p:cNvSpPr>
            <a:spLocks noGrp="1"/>
          </p:cNvSpPr>
          <p:nvPr>
            <p:ph type="sldNum" sz="quarter" idx="12"/>
          </p:nvPr>
        </p:nvSpPr>
        <p:spPr/>
        <p:txBody>
          <a:bodyPr/>
          <a:lstStyle/>
          <a:p>
            <a:fld id="{E8C85A54-47F6-487C-B7D3-48831EE3F7B1}" type="slidenum">
              <a:rPr lang="en-US" smtClean="0"/>
              <a:t>‹#›</a:t>
            </a:fld>
            <a:endParaRPr lang="en-US"/>
          </a:p>
        </p:txBody>
      </p:sp>
    </p:spTree>
    <p:extLst>
      <p:ext uri="{BB962C8B-B14F-4D97-AF65-F5344CB8AC3E}">
        <p14:creationId xmlns:p14="http://schemas.microsoft.com/office/powerpoint/2010/main" val="2520594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E6F1EF-789E-C291-67C4-6BBF4E390104}"/>
              </a:ext>
            </a:extLst>
          </p:cNvPr>
          <p:cNvSpPr>
            <a:spLocks noGrp="1"/>
          </p:cNvSpPr>
          <p:nvPr>
            <p:ph type="dt" sz="half" idx="10"/>
          </p:nvPr>
        </p:nvSpPr>
        <p:spPr/>
        <p:txBody>
          <a:bodyPr/>
          <a:lstStyle/>
          <a:p>
            <a:fld id="{2E965E72-32BF-4AF0-9B24-3FF0ED6BA614}" type="datetimeFigureOut">
              <a:rPr lang="en-US" smtClean="0"/>
              <a:t>14-Jul-24</a:t>
            </a:fld>
            <a:endParaRPr lang="en-US"/>
          </a:p>
        </p:txBody>
      </p:sp>
      <p:sp>
        <p:nvSpPr>
          <p:cNvPr id="3" name="Footer Placeholder 2">
            <a:extLst>
              <a:ext uri="{FF2B5EF4-FFF2-40B4-BE49-F238E27FC236}">
                <a16:creationId xmlns:a16="http://schemas.microsoft.com/office/drawing/2014/main" id="{AC9D79C5-055B-49C9-5207-B8ADAC214F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44AA52-B029-DE05-0A1D-CF447B16CE79}"/>
              </a:ext>
            </a:extLst>
          </p:cNvPr>
          <p:cNvSpPr>
            <a:spLocks noGrp="1"/>
          </p:cNvSpPr>
          <p:nvPr>
            <p:ph type="sldNum" sz="quarter" idx="12"/>
          </p:nvPr>
        </p:nvSpPr>
        <p:spPr/>
        <p:txBody>
          <a:bodyPr/>
          <a:lstStyle/>
          <a:p>
            <a:fld id="{E8C85A54-47F6-487C-B7D3-48831EE3F7B1}" type="slidenum">
              <a:rPr lang="en-US" smtClean="0"/>
              <a:t>‹#›</a:t>
            </a:fld>
            <a:endParaRPr lang="en-US"/>
          </a:p>
        </p:txBody>
      </p:sp>
    </p:spTree>
    <p:extLst>
      <p:ext uri="{BB962C8B-B14F-4D97-AF65-F5344CB8AC3E}">
        <p14:creationId xmlns:p14="http://schemas.microsoft.com/office/powerpoint/2010/main" val="3561770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6D6D-720D-CE61-2F12-980F3E234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3323E9-2B1D-7F80-1EAC-15E8D6729A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2B2474-EA34-6C25-BDA0-F0776A775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8F7DF4-C31B-625F-4C66-7ACD61891ADC}"/>
              </a:ext>
            </a:extLst>
          </p:cNvPr>
          <p:cNvSpPr>
            <a:spLocks noGrp="1"/>
          </p:cNvSpPr>
          <p:nvPr>
            <p:ph type="dt" sz="half" idx="10"/>
          </p:nvPr>
        </p:nvSpPr>
        <p:spPr/>
        <p:txBody>
          <a:bodyPr/>
          <a:lstStyle/>
          <a:p>
            <a:fld id="{2E965E72-32BF-4AF0-9B24-3FF0ED6BA614}" type="datetimeFigureOut">
              <a:rPr lang="en-US" smtClean="0"/>
              <a:t>14-Jul-24</a:t>
            </a:fld>
            <a:endParaRPr lang="en-US"/>
          </a:p>
        </p:txBody>
      </p:sp>
      <p:sp>
        <p:nvSpPr>
          <p:cNvPr id="6" name="Footer Placeholder 5">
            <a:extLst>
              <a:ext uri="{FF2B5EF4-FFF2-40B4-BE49-F238E27FC236}">
                <a16:creationId xmlns:a16="http://schemas.microsoft.com/office/drawing/2014/main" id="{B27EA55C-A004-AE97-01A9-0DF13AC60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64EF9F-9CDB-2DBB-FED8-C141C74AFF9A}"/>
              </a:ext>
            </a:extLst>
          </p:cNvPr>
          <p:cNvSpPr>
            <a:spLocks noGrp="1"/>
          </p:cNvSpPr>
          <p:nvPr>
            <p:ph type="sldNum" sz="quarter" idx="12"/>
          </p:nvPr>
        </p:nvSpPr>
        <p:spPr/>
        <p:txBody>
          <a:bodyPr/>
          <a:lstStyle/>
          <a:p>
            <a:fld id="{E8C85A54-47F6-487C-B7D3-48831EE3F7B1}" type="slidenum">
              <a:rPr lang="en-US" smtClean="0"/>
              <a:t>‹#›</a:t>
            </a:fld>
            <a:endParaRPr lang="en-US"/>
          </a:p>
        </p:txBody>
      </p:sp>
    </p:spTree>
    <p:extLst>
      <p:ext uri="{BB962C8B-B14F-4D97-AF65-F5344CB8AC3E}">
        <p14:creationId xmlns:p14="http://schemas.microsoft.com/office/powerpoint/2010/main" val="195939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40946-2738-1DE6-B4F6-B34773171D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44C263-38E8-54A9-0487-BCABC51ED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1AEEEB-09D4-2C23-E953-286B4F804B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8696A1-37EF-F4D6-C7D6-8264353617E0}"/>
              </a:ext>
            </a:extLst>
          </p:cNvPr>
          <p:cNvSpPr>
            <a:spLocks noGrp="1"/>
          </p:cNvSpPr>
          <p:nvPr>
            <p:ph type="dt" sz="half" idx="10"/>
          </p:nvPr>
        </p:nvSpPr>
        <p:spPr/>
        <p:txBody>
          <a:bodyPr/>
          <a:lstStyle/>
          <a:p>
            <a:fld id="{2E965E72-32BF-4AF0-9B24-3FF0ED6BA614}" type="datetimeFigureOut">
              <a:rPr lang="en-US" smtClean="0"/>
              <a:t>14-Jul-24</a:t>
            </a:fld>
            <a:endParaRPr lang="en-US"/>
          </a:p>
        </p:txBody>
      </p:sp>
      <p:sp>
        <p:nvSpPr>
          <p:cNvPr id="6" name="Footer Placeholder 5">
            <a:extLst>
              <a:ext uri="{FF2B5EF4-FFF2-40B4-BE49-F238E27FC236}">
                <a16:creationId xmlns:a16="http://schemas.microsoft.com/office/drawing/2014/main" id="{D90CC7EC-E6A8-294B-7AA3-0C7B9BC1A0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BCC22-268F-03D0-6992-267677708656}"/>
              </a:ext>
            </a:extLst>
          </p:cNvPr>
          <p:cNvSpPr>
            <a:spLocks noGrp="1"/>
          </p:cNvSpPr>
          <p:nvPr>
            <p:ph type="sldNum" sz="quarter" idx="12"/>
          </p:nvPr>
        </p:nvSpPr>
        <p:spPr/>
        <p:txBody>
          <a:bodyPr/>
          <a:lstStyle/>
          <a:p>
            <a:fld id="{E8C85A54-47F6-487C-B7D3-48831EE3F7B1}" type="slidenum">
              <a:rPr lang="en-US" smtClean="0"/>
              <a:t>‹#›</a:t>
            </a:fld>
            <a:endParaRPr lang="en-US"/>
          </a:p>
        </p:txBody>
      </p:sp>
    </p:spTree>
    <p:extLst>
      <p:ext uri="{BB962C8B-B14F-4D97-AF65-F5344CB8AC3E}">
        <p14:creationId xmlns:p14="http://schemas.microsoft.com/office/powerpoint/2010/main" val="2119506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931429-1245-8892-1F1D-0524151CFC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DA8A30-2086-6319-FD61-EFE057714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F2D2AB-464C-32E2-F850-9908D05852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965E72-32BF-4AF0-9B24-3FF0ED6BA614}" type="datetimeFigureOut">
              <a:rPr lang="en-US" smtClean="0"/>
              <a:t>14-Jul-24</a:t>
            </a:fld>
            <a:endParaRPr lang="en-US"/>
          </a:p>
        </p:txBody>
      </p:sp>
      <p:sp>
        <p:nvSpPr>
          <p:cNvPr id="5" name="Footer Placeholder 4">
            <a:extLst>
              <a:ext uri="{FF2B5EF4-FFF2-40B4-BE49-F238E27FC236}">
                <a16:creationId xmlns:a16="http://schemas.microsoft.com/office/drawing/2014/main" id="{414C9EE1-B4BD-AF7F-9D84-3AF0359739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CAF562-9F03-F6B4-6D47-64D135774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C85A54-47F6-487C-B7D3-48831EE3F7B1}" type="slidenum">
              <a:rPr lang="en-US" smtClean="0"/>
              <a:t>‹#›</a:t>
            </a:fld>
            <a:endParaRPr lang="en-US"/>
          </a:p>
        </p:txBody>
      </p:sp>
    </p:spTree>
    <p:extLst>
      <p:ext uri="{BB962C8B-B14F-4D97-AF65-F5344CB8AC3E}">
        <p14:creationId xmlns:p14="http://schemas.microsoft.com/office/powerpoint/2010/main" val="3710046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orldtechjournal.com/what-is-cpu-what-are-the-major-parts-of-cp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897AFF5-71CC-6482-4EC9-6BE14EE2C771}"/>
              </a:ext>
            </a:extLst>
          </p:cNvPr>
          <p:cNvSpPr>
            <a:spLocks noChangeArrowheads="1"/>
          </p:cNvSpPr>
          <p:nvPr/>
        </p:nvSpPr>
        <p:spPr bwMode="auto">
          <a:xfrm>
            <a:off x="710643" y="596290"/>
            <a:ext cx="10277592"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What is Cache Memory?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Cache memory, often referred to simply as “cache,” is a type of high-speed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volatile</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computer memory that provides high-speed data access to a processor and stores frequently used computer programs, applications, and data.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Its primary purpose is to serve as a buffer between the slower main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memoy</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(RAM) and the faster </a:t>
            </a:r>
            <a:r>
              <a:rPr kumimoji="0" lang="en-US" altLang="en-US" sz="2400" b="0" i="0" u="sng" strike="noStrike" cap="none" normalizeH="0" baseline="0" dirty="0">
                <a:ln>
                  <a:noFill/>
                </a:ln>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central processing unit</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(CPU).</a:t>
            </a:r>
          </a:p>
        </p:txBody>
      </p:sp>
      <p:pic>
        <p:nvPicPr>
          <p:cNvPr id="1026" name="Picture 2" descr="cache memory, what is cache memory">
            <a:extLst>
              <a:ext uri="{FF2B5EF4-FFF2-40B4-BE49-F238E27FC236}">
                <a16:creationId xmlns:a16="http://schemas.microsoft.com/office/drawing/2014/main" id="{B3C89CE1-5296-D22D-05B3-06040FB71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85" y="3009900"/>
            <a:ext cx="11621430" cy="3377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679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FBEADC8-431A-0953-55CB-2D896E0C6DE3}"/>
              </a:ext>
            </a:extLst>
          </p:cNvPr>
          <p:cNvSpPr txBox="1"/>
          <p:nvPr/>
        </p:nvSpPr>
        <p:spPr>
          <a:xfrm>
            <a:off x="812800" y="703640"/>
            <a:ext cx="10795000" cy="4154984"/>
          </a:xfrm>
          <a:prstGeom prst="rect">
            <a:avLst/>
          </a:prstGeom>
          <a:noFill/>
        </p:spPr>
        <p:txBody>
          <a:bodyPr wrap="square">
            <a:spAutoFit/>
          </a:bodyPr>
          <a:lstStyle/>
          <a:p>
            <a:pPr algn="ctr"/>
            <a:r>
              <a:rPr lang="en-US" sz="2400" b="1" i="0" dirty="0">
                <a:solidFill>
                  <a:srgbClr val="333333"/>
                </a:solidFill>
                <a:effectLst/>
                <a:highlight>
                  <a:srgbClr val="E6E6E6"/>
                </a:highlight>
                <a:latin typeface="Times New Roman" panose="02020603050405020304" pitchFamily="18" charset="0"/>
                <a:cs typeface="Times New Roman" panose="02020603050405020304" pitchFamily="18" charset="0"/>
              </a:rPr>
              <a:t>Which Is Better: Cores Or Threads?</a:t>
            </a:r>
          </a:p>
          <a:p>
            <a:pPr algn="just"/>
            <a:endParaRPr lang="en-US" sz="2400" b="1" dirty="0">
              <a:solidFill>
                <a:srgbClr val="333333"/>
              </a:solidFill>
              <a:highlight>
                <a:srgbClr val="E6E6E6"/>
              </a:highlight>
              <a:latin typeface="Times New Roman" panose="02020603050405020304" pitchFamily="18" charset="0"/>
              <a:cs typeface="Times New Roman" panose="02020603050405020304" pitchFamily="18" charset="0"/>
            </a:endParaRPr>
          </a:p>
          <a:p>
            <a:pPr algn="just"/>
            <a:endParaRPr lang="en-US" sz="2400" b="0" i="0" dirty="0">
              <a:solidFill>
                <a:srgbClr val="333333"/>
              </a:solidFill>
              <a:effectLst/>
              <a:highlight>
                <a:srgbClr val="E6E6E6"/>
              </a:highlight>
              <a:latin typeface="Times New Roman" panose="02020603050405020304" pitchFamily="18" charset="0"/>
              <a:cs typeface="Times New Roman" panose="02020603050405020304" pitchFamily="18" charset="0"/>
            </a:endParaRPr>
          </a:p>
          <a:p>
            <a:pPr algn="just"/>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Like many things in the IT industry, the answer to this question depends on the specific application being deployed. For applications that are heavily multithreaded, more threads will typically provide better performance. However, for applications that are not heavily multithreaded, more cores may provide better performance.</a:t>
            </a:r>
          </a:p>
          <a:p>
            <a:pPr algn="just"/>
            <a:endPar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just"/>
            <a:r>
              <a:rPr lang="en-US" sz="2400" b="0" i="0" dirty="0">
                <a:solidFill>
                  <a:srgbClr val="000000"/>
                </a:solidFill>
                <a:effectLst/>
                <a:highlight>
                  <a:srgbClr val="FFFFFF"/>
                </a:highlight>
                <a:latin typeface="Times New Roman" panose="02020603050405020304" pitchFamily="18" charset="0"/>
                <a:cs typeface="Times New Roman" panose="02020603050405020304" pitchFamily="18" charset="0"/>
              </a:rPr>
              <a:t>As a general rule, it is a good idea to have a balance of cores and threads. A CPU with a few powerful cores and a few lightweight threads will typically provide better performance than a CPU with a lot of weak cores and a lot of heavy threads.</a:t>
            </a:r>
          </a:p>
        </p:txBody>
      </p:sp>
    </p:spTree>
    <p:extLst>
      <p:ext uri="{BB962C8B-B14F-4D97-AF65-F5344CB8AC3E}">
        <p14:creationId xmlns:p14="http://schemas.microsoft.com/office/powerpoint/2010/main" val="289641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15D5E7-2DEF-2EDE-FFB2-52139BD4DAAE}"/>
              </a:ext>
            </a:extLst>
          </p:cNvPr>
          <p:cNvSpPr txBox="1"/>
          <p:nvPr/>
        </p:nvSpPr>
        <p:spPr>
          <a:xfrm>
            <a:off x="609600" y="356444"/>
            <a:ext cx="11112500" cy="5262979"/>
          </a:xfrm>
          <a:prstGeom prst="rect">
            <a:avLst/>
          </a:prstGeom>
          <a:noFill/>
        </p:spPr>
        <p:txBody>
          <a:bodyPr wrap="square">
            <a:spAutoFit/>
          </a:bodyPr>
          <a:lstStyle/>
          <a:p>
            <a:pPr algn="just" fontAlgn="base"/>
            <a:r>
              <a:rPr lang="en-US" sz="2400" b="1" i="0" dirty="0">
                <a:solidFill>
                  <a:srgbClr val="273239"/>
                </a:solidFill>
                <a:effectLst/>
                <a:highlight>
                  <a:srgbClr val="FFFFFF"/>
                </a:highlight>
                <a:latin typeface="Times New Roman" panose="02020603050405020304" pitchFamily="18" charset="0"/>
                <a:cs typeface="Times New Roman" panose="02020603050405020304" pitchFamily="18" charset="0"/>
              </a:rPr>
              <a:t>Advantages of Cache Memory</a:t>
            </a:r>
          </a:p>
          <a:p>
            <a:pPr algn="just" fontAlgn="base">
              <a:buFont typeface="Arial" panose="020B0604020202020204" pitchFamily="34" charset="0"/>
              <a:buChar char="•"/>
            </a:pPr>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Cache Memory is faster in comparison to main memory and secondary memory.</a:t>
            </a:r>
          </a:p>
          <a:p>
            <a:pPr algn="just" fontAlgn="base">
              <a:buFont typeface="Arial" panose="020B0604020202020204" pitchFamily="34" charset="0"/>
              <a:buChar char="•"/>
            </a:pPr>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Programs stored by Cache Memory can be executed in less time.</a:t>
            </a:r>
          </a:p>
          <a:p>
            <a:pPr algn="just" fontAlgn="base">
              <a:buFont typeface="Arial" panose="020B0604020202020204" pitchFamily="34" charset="0"/>
              <a:buChar char="•"/>
            </a:pPr>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The data access time of Cache Memory is less than that of the main memory.</a:t>
            </a:r>
          </a:p>
          <a:p>
            <a:pPr algn="just" fontAlgn="base">
              <a:buFont typeface="Arial" panose="020B0604020202020204" pitchFamily="34" charset="0"/>
              <a:buChar char="•"/>
            </a:pPr>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Cache Memory stored data and instructions that are regularly used by the CPU, therefore it increases the performance of the CPU.</a:t>
            </a:r>
          </a:p>
          <a:p>
            <a:pPr algn="just" fontAlgn="base">
              <a:buFont typeface="Arial" panose="020B0604020202020204" pitchFamily="34" charset="0"/>
              <a:buChar char="•"/>
            </a:pPr>
            <a:endParaRPr lang="en-US" sz="2400" dirty="0">
              <a:solidFill>
                <a:srgbClr val="273239"/>
              </a:solidFill>
              <a:highlight>
                <a:srgbClr val="FFFFFF"/>
              </a:highligh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endPar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endParaRPr>
          </a:p>
          <a:p>
            <a:pPr algn="just" fontAlgn="base"/>
            <a:r>
              <a:rPr lang="en-US" sz="2400" b="1" i="0" dirty="0">
                <a:solidFill>
                  <a:srgbClr val="273239"/>
                </a:solidFill>
                <a:effectLst/>
                <a:highlight>
                  <a:srgbClr val="FFFFFF"/>
                </a:highlight>
                <a:latin typeface="Times New Roman" panose="02020603050405020304" pitchFamily="18" charset="0"/>
                <a:cs typeface="Times New Roman" panose="02020603050405020304" pitchFamily="18" charset="0"/>
              </a:rPr>
              <a:t>Disadvantages of Cache Memory</a:t>
            </a:r>
          </a:p>
          <a:p>
            <a:pPr algn="just" fontAlgn="base">
              <a:buFont typeface="Arial" panose="020B0604020202020204" pitchFamily="34" charset="0"/>
              <a:buChar char="•"/>
            </a:pPr>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Cache Memory is costlier than primary memory and secondary memory.</a:t>
            </a:r>
          </a:p>
          <a:p>
            <a:pPr algn="just" fontAlgn="base">
              <a:buFont typeface="Arial" panose="020B0604020202020204" pitchFamily="34" charset="0"/>
              <a:buChar char="•"/>
            </a:pPr>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Data is stored on a temporary basis in Cache Memory.</a:t>
            </a:r>
          </a:p>
          <a:p>
            <a:pPr algn="just" fontAlgn="base">
              <a:buFont typeface="Arial" panose="020B0604020202020204" pitchFamily="34" charset="0"/>
              <a:buChar char="•"/>
            </a:pPr>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Whenever the system is turned off, data and instructions stored in cache memory get destroyed.</a:t>
            </a:r>
          </a:p>
          <a:p>
            <a:pPr algn="just" fontAlgn="base">
              <a:buFont typeface="Arial" panose="020B0604020202020204" pitchFamily="34" charset="0"/>
              <a:buChar char="•"/>
            </a:pPr>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The high cost of cache memory increases the price of the Computer System.</a:t>
            </a:r>
          </a:p>
        </p:txBody>
      </p:sp>
    </p:spTree>
    <p:extLst>
      <p:ext uri="{BB962C8B-B14F-4D97-AF65-F5344CB8AC3E}">
        <p14:creationId xmlns:p14="http://schemas.microsoft.com/office/powerpoint/2010/main" val="363030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753D47-37FB-8FAF-A2A5-2F777A41A6A0}"/>
              </a:ext>
            </a:extLst>
          </p:cNvPr>
          <p:cNvSpPr txBox="1"/>
          <p:nvPr/>
        </p:nvSpPr>
        <p:spPr>
          <a:xfrm>
            <a:off x="292100" y="263059"/>
            <a:ext cx="11798300" cy="6370975"/>
          </a:xfrm>
          <a:prstGeom prst="rect">
            <a:avLst/>
          </a:prstGeom>
          <a:noFill/>
        </p:spPr>
        <p:txBody>
          <a:bodyPr wrap="square">
            <a:spAutoFit/>
          </a:bodyPr>
          <a:lstStyle/>
          <a:p>
            <a:pPr algn="just" fontAlgn="base"/>
            <a:r>
              <a:rPr lang="en-US" sz="2400" b="1" i="0" dirty="0">
                <a:effectLst/>
                <a:highlight>
                  <a:srgbClr val="FFFFFF"/>
                </a:highlight>
                <a:latin typeface="Times New Roman" panose="02020603050405020304" pitchFamily="18" charset="0"/>
                <a:cs typeface="Times New Roman" panose="02020603050405020304" pitchFamily="18" charset="0"/>
              </a:rPr>
              <a:t>Characteristics of Cache Memory</a:t>
            </a:r>
          </a:p>
          <a:p>
            <a:pPr algn="just" fontAlgn="base"/>
            <a:r>
              <a:rPr lang="en-US" sz="2400" b="0" i="0" dirty="0">
                <a:effectLst/>
                <a:highlight>
                  <a:srgbClr val="FFFFFF"/>
                </a:highlight>
                <a:latin typeface="Times New Roman" panose="02020603050405020304" pitchFamily="18" charset="0"/>
                <a:cs typeface="Times New Roman" panose="02020603050405020304" pitchFamily="18" charset="0"/>
              </a:rPr>
              <a:t>Among a lot of characteristics and functions of Cache Memory some Key characteristics is given bellow;</a:t>
            </a:r>
          </a:p>
          <a:p>
            <a:pPr algn="just" fontAlgn="base"/>
            <a:r>
              <a:rPr lang="en-US" sz="2400" b="1" i="0" dirty="0">
                <a:effectLst/>
                <a:highlight>
                  <a:srgbClr val="FFFFFF"/>
                </a:highlight>
                <a:latin typeface="Times New Roman" panose="02020603050405020304" pitchFamily="18" charset="0"/>
                <a:cs typeface="Times New Roman" panose="02020603050405020304" pitchFamily="18" charset="0"/>
              </a:rPr>
              <a:t>1. They provide high speed</a:t>
            </a:r>
          </a:p>
          <a:p>
            <a:pPr algn="just" fontAlgn="base"/>
            <a:r>
              <a:rPr lang="en-US" sz="2400" b="0" i="0" dirty="0">
                <a:effectLst/>
                <a:highlight>
                  <a:srgbClr val="FFFFFF"/>
                </a:highlight>
                <a:latin typeface="Times New Roman" panose="02020603050405020304" pitchFamily="18" charset="0"/>
                <a:cs typeface="Times New Roman" panose="02020603050405020304" pitchFamily="18" charset="0"/>
              </a:rPr>
              <a:t>Cache memory is faster than main memory (RAM) and much faster than accessing data from the computer’s storage drives (like hard drives or solid-state drives).</a:t>
            </a:r>
          </a:p>
          <a:p>
            <a:pPr algn="just" fontAlgn="base"/>
            <a:r>
              <a:rPr lang="en-US" sz="2400" b="0" i="0" dirty="0">
                <a:effectLst/>
                <a:highlight>
                  <a:srgbClr val="FFFFFF"/>
                </a:highlight>
                <a:latin typeface="Times New Roman" panose="02020603050405020304" pitchFamily="18" charset="0"/>
                <a:cs typeface="Times New Roman" panose="02020603050405020304" pitchFamily="18" charset="0"/>
              </a:rPr>
              <a:t>This speed advantage allows the CPU to access frequently used data quickly, reducing the time the CPU spends waiting for data to be fetched from slower memory or storage.</a:t>
            </a:r>
          </a:p>
          <a:p>
            <a:pPr algn="just" fontAlgn="base"/>
            <a:r>
              <a:rPr lang="en-US" sz="2400" b="1" i="0" dirty="0">
                <a:effectLst/>
                <a:highlight>
                  <a:srgbClr val="FFFFFF"/>
                </a:highlight>
                <a:latin typeface="Times New Roman" panose="02020603050405020304" pitchFamily="18" charset="0"/>
                <a:cs typeface="Times New Roman" panose="02020603050405020304" pitchFamily="18" charset="0"/>
              </a:rPr>
              <a:t>2. Proximity to CPU</a:t>
            </a:r>
          </a:p>
          <a:p>
            <a:pPr algn="just" fontAlgn="base"/>
            <a:r>
              <a:rPr lang="en-US" sz="2400" b="0" i="0" dirty="0">
                <a:effectLst/>
                <a:highlight>
                  <a:srgbClr val="FFFFFF"/>
                </a:highlight>
                <a:latin typeface="Times New Roman" panose="02020603050405020304" pitchFamily="18" charset="0"/>
                <a:cs typeface="Times New Roman" panose="02020603050405020304" pitchFamily="18" charset="0"/>
              </a:rPr>
              <a:t>Cache memory is physically located closer to the CPU than RAM, often integrated directly onto the CPU chip or on a separate chip very close to it. This proximity further reduces data access time.</a:t>
            </a:r>
          </a:p>
          <a:p>
            <a:pPr algn="just" fontAlgn="base"/>
            <a:r>
              <a:rPr lang="en-US" sz="2400" b="1" i="0" dirty="0">
                <a:effectLst/>
                <a:highlight>
                  <a:srgbClr val="FFFFFF"/>
                </a:highlight>
                <a:latin typeface="Times New Roman" panose="02020603050405020304" pitchFamily="18" charset="0"/>
                <a:cs typeface="Times New Roman" panose="02020603050405020304" pitchFamily="18" charset="0"/>
              </a:rPr>
              <a:t>3. Hierarchy</a:t>
            </a:r>
          </a:p>
          <a:p>
            <a:pPr algn="just" fontAlgn="base"/>
            <a:r>
              <a:rPr lang="en-US" sz="2400" b="0" i="0" dirty="0">
                <a:effectLst/>
                <a:highlight>
                  <a:srgbClr val="FFFFFF"/>
                </a:highlight>
                <a:latin typeface="Times New Roman" panose="02020603050405020304" pitchFamily="18" charset="0"/>
                <a:cs typeface="Times New Roman" panose="02020603050405020304" pitchFamily="18" charset="0"/>
              </a:rPr>
              <a:t>Computers typically have multiple levels of cache, with each level being larger but slower than the level above it.</a:t>
            </a:r>
          </a:p>
          <a:p>
            <a:pPr algn="just" fontAlgn="base"/>
            <a:r>
              <a:rPr lang="en-US" sz="2400" b="0" i="0" dirty="0">
                <a:effectLst/>
                <a:highlight>
                  <a:srgbClr val="FFFFFF"/>
                </a:highlight>
                <a:latin typeface="Times New Roman" panose="02020603050405020304" pitchFamily="18" charset="0"/>
                <a:cs typeface="Times New Roman" panose="02020603050405020304" pitchFamily="18" charset="0"/>
              </a:rPr>
              <a:t>This hierarchy includes L1, L2, and sometimes even L3 caches. L1 is the smallest and fastest, located closest to the CPU, while L2 and L3 caches are larger but slightly slower.</a:t>
            </a:r>
          </a:p>
        </p:txBody>
      </p:sp>
    </p:spTree>
    <p:extLst>
      <p:ext uri="{BB962C8B-B14F-4D97-AF65-F5344CB8AC3E}">
        <p14:creationId xmlns:p14="http://schemas.microsoft.com/office/powerpoint/2010/main" val="242260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753D47-37FB-8FAF-A2A5-2F777A41A6A0}"/>
              </a:ext>
            </a:extLst>
          </p:cNvPr>
          <p:cNvSpPr txBox="1"/>
          <p:nvPr/>
        </p:nvSpPr>
        <p:spPr>
          <a:xfrm>
            <a:off x="292100" y="263059"/>
            <a:ext cx="11798300" cy="6001643"/>
          </a:xfrm>
          <a:prstGeom prst="rect">
            <a:avLst/>
          </a:prstGeom>
          <a:noFill/>
        </p:spPr>
        <p:txBody>
          <a:bodyPr wrap="square">
            <a:spAutoFit/>
          </a:bodyPr>
          <a:lstStyle/>
          <a:p>
            <a:pPr algn="l" fontAlgn="base"/>
            <a:r>
              <a:rPr lang="en-US" sz="2400" b="1" i="0" dirty="0">
                <a:effectLst/>
                <a:highlight>
                  <a:srgbClr val="FFFFFF"/>
                </a:highlight>
                <a:latin typeface="Times New Roman" panose="02020603050405020304" pitchFamily="18" charset="0"/>
                <a:cs typeface="Times New Roman" panose="02020603050405020304" pitchFamily="18" charset="0"/>
              </a:rPr>
              <a:t>4. Cache Replacement Policies</a:t>
            </a:r>
          </a:p>
          <a:p>
            <a:pPr algn="l" fontAlgn="base"/>
            <a:r>
              <a:rPr lang="en-US" sz="2400" b="0" i="0" dirty="0">
                <a:effectLst/>
                <a:highlight>
                  <a:srgbClr val="FFFFFF"/>
                </a:highlight>
                <a:latin typeface="Times New Roman" panose="02020603050405020304" pitchFamily="18" charset="0"/>
                <a:cs typeface="Times New Roman" panose="02020603050405020304" pitchFamily="18" charset="0"/>
              </a:rPr>
              <a:t>Cache systems use various algorithms to decide which data to keep in the cache when it becomes full. Common policies include Least Recently Used (LRU), First-In-First-Out (FIFO), and Random Replacement.</a:t>
            </a:r>
          </a:p>
          <a:p>
            <a:pPr algn="l" fontAlgn="base"/>
            <a:r>
              <a:rPr lang="en-US" sz="2400" b="1" i="0" dirty="0">
                <a:effectLst/>
                <a:highlight>
                  <a:srgbClr val="FFFFFF"/>
                </a:highlight>
                <a:latin typeface="Times New Roman" panose="02020603050405020304" pitchFamily="18" charset="0"/>
                <a:cs typeface="Times New Roman" panose="02020603050405020304" pitchFamily="18" charset="0"/>
              </a:rPr>
              <a:t>5. Cache Hits and Cache Misses</a:t>
            </a:r>
          </a:p>
          <a:p>
            <a:pPr algn="l" fontAlgn="base"/>
            <a:r>
              <a:rPr lang="en-US" sz="2400" b="0" i="0" dirty="0">
                <a:effectLst/>
                <a:highlight>
                  <a:srgbClr val="FFFFFF"/>
                </a:highlight>
                <a:latin typeface="Times New Roman" panose="02020603050405020304" pitchFamily="18" charset="0"/>
                <a:cs typeface="Times New Roman" panose="02020603050405020304" pitchFamily="18" charset="0"/>
              </a:rPr>
              <a:t>A “cache hit” occurs when the CPU finds the needed data in the cache, resulting in a fast data retrieval. A “cache miss” happens when the data is not in the cache, requiring the CPU to fetch it from slower memory or storage.</a:t>
            </a:r>
          </a:p>
          <a:p>
            <a:pPr algn="l" fontAlgn="base"/>
            <a:r>
              <a:rPr lang="en-US" sz="2400" b="1" i="0" dirty="0">
                <a:effectLst/>
                <a:highlight>
                  <a:srgbClr val="FFFFFF"/>
                </a:highlight>
                <a:latin typeface="Times New Roman" panose="02020603050405020304" pitchFamily="18" charset="0"/>
                <a:cs typeface="Times New Roman" panose="02020603050405020304" pitchFamily="18" charset="0"/>
              </a:rPr>
              <a:t>6. Write Policies</a:t>
            </a:r>
          </a:p>
          <a:p>
            <a:pPr algn="l" fontAlgn="base"/>
            <a:r>
              <a:rPr lang="en-US" sz="2400" b="0" i="0" dirty="0">
                <a:effectLst/>
                <a:highlight>
                  <a:srgbClr val="FFFFFF"/>
                </a:highlight>
                <a:latin typeface="Times New Roman" panose="02020603050405020304" pitchFamily="18" charset="0"/>
                <a:cs typeface="Times New Roman" panose="02020603050405020304" pitchFamily="18" charset="0"/>
              </a:rPr>
              <a:t>Caches can have different write policies, such as write-through (data is written to both cache and main memory simultaneously) and write-back (data is written to the cache first and later to main memory).</a:t>
            </a:r>
          </a:p>
          <a:p>
            <a:pPr algn="l" fontAlgn="base"/>
            <a:r>
              <a:rPr lang="en-US" sz="2400" b="1" i="0" dirty="0">
                <a:effectLst/>
                <a:highlight>
                  <a:srgbClr val="FFFFFF"/>
                </a:highlight>
                <a:latin typeface="Times New Roman" panose="02020603050405020304" pitchFamily="18" charset="0"/>
                <a:cs typeface="Times New Roman" panose="02020603050405020304" pitchFamily="18" charset="0"/>
              </a:rPr>
              <a:t>7. Size and Capacity</a:t>
            </a:r>
          </a:p>
          <a:p>
            <a:pPr algn="l" fontAlgn="base"/>
            <a:r>
              <a:rPr lang="en-US" sz="2400" b="0" i="0" dirty="0">
                <a:effectLst/>
                <a:highlight>
                  <a:srgbClr val="FFFFFF"/>
                </a:highlight>
                <a:latin typeface="Times New Roman" panose="02020603050405020304" pitchFamily="18" charset="0"/>
                <a:cs typeface="Times New Roman" panose="02020603050405020304" pitchFamily="18" charset="0"/>
              </a:rPr>
              <a:t>Cache sizes vary depending on the system. L1 caches are small (typically a few kilobytes), while L2 and L3 caches are larger (megabytes). The larger the cache, the more data it can store, potentially leading to more cache hits.</a:t>
            </a:r>
          </a:p>
        </p:txBody>
      </p:sp>
    </p:spTree>
    <p:extLst>
      <p:ext uri="{BB962C8B-B14F-4D97-AF65-F5344CB8AC3E}">
        <p14:creationId xmlns:p14="http://schemas.microsoft.com/office/powerpoint/2010/main" val="295387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5B83C36-1338-4520-E3D8-8FB262CFFD3F}"/>
              </a:ext>
            </a:extLst>
          </p:cNvPr>
          <p:cNvSpPr>
            <a:spLocks noChangeArrowheads="1"/>
          </p:cNvSpPr>
          <p:nvPr/>
        </p:nvSpPr>
        <p:spPr bwMode="auto">
          <a:xfrm>
            <a:off x="317500" y="698500"/>
            <a:ext cx="11557000" cy="16055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Types of Cache memory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There are several types of Cache memory based on its proximity to the CPU, its purpose, and its access characteristics. The primary types of cache memory is as follows;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3076" name="Picture 4" descr="types of cache memory">
            <a:extLst>
              <a:ext uri="{FF2B5EF4-FFF2-40B4-BE49-F238E27FC236}">
                <a16:creationId xmlns:a16="http://schemas.microsoft.com/office/drawing/2014/main" id="{032F4482-C10A-A493-E1DA-DC3F93C30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11513"/>
            <a:ext cx="12192000" cy="294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90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D1C292-C41D-D557-39DC-E3666BA7A29E}"/>
              </a:ext>
            </a:extLst>
          </p:cNvPr>
          <p:cNvSpPr txBox="1"/>
          <p:nvPr/>
        </p:nvSpPr>
        <p:spPr>
          <a:xfrm>
            <a:off x="101600" y="124242"/>
            <a:ext cx="11938000" cy="6370975"/>
          </a:xfrm>
          <a:prstGeom prst="rect">
            <a:avLst/>
          </a:prstGeom>
          <a:noFill/>
        </p:spPr>
        <p:txBody>
          <a:bodyPr wrap="square">
            <a:spAutoFit/>
          </a:bodyPr>
          <a:lstStyle/>
          <a:p>
            <a:pPr algn="just" fontAlgn="base"/>
            <a:r>
              <a:rPr lang="en-US" sz="2400" b="1" i="0" dirty="0">
                <a:effectLst/>
                <a:highlight>
                  <a:srgbClr val="FFFFFF"/>
                </a:highlight>
                <a:latin typeface="Times New Roman" panose="02020603050405020304" pitchFamily="18" charset="0"/>
                <a:cs typeface="Times New Roman" panose="02020603050405020304" pitchFamily="18" charset="0"/>
              </a:rPr>
              <a:t>1. L1 Cache (Level 1 Cache)</a:t>
            </a:r>
          </a:p>
          <a:p>
            <a:pPr algn="just" fontAlgn="base"/>
            <a:r>
              <a:rPr lang="en-US" sz="2400" b="0" i="0" dirty="0">
                <a:effectLst/>
                <a:highlight>
                  <a:srgbClr val="FFFFFF"/>
                </a:highlight>
                <a:latin typeface="Times New Roman" panose="02020603050405020304" pitchFamily="18" charset="0"/>
                <a:cs typeface="Times New Roman" panose="02020603050405020304" pitchFamily="18" charset="0"/>
              </a:rPr>
              <a:t>L1 cache is the smallest and fastest types of cache memory, located closest to the CPU cores on the same chip. It is typically divided into two separate caches: one for instructions (L1i) and one for data (L1d).</a:t>
            </a:r>
          </a:p>
          <a:p>
            <a:pPr algn="just" fontAlgn="base"/>
            <a:r>
              <a:rPr lang="en-US" sz="2400" b="0" i="0" dirty="0">
                <a:effectLst/>
                <a:highlight>
                  <a:srgbClr val="FFFFFF"/>
                </a:highlight>
                <a:latin typeface="Times New Roman" panose="02020603050405020304" pitchFamily="18" charset="0"/>
                <a:cs typeface="Times New Roman" panose="02020603050405020304" pitchFamily="18" charset="0"/>
              </a:rPr>
              <a:t>L1 cache provides extremely fast access to frequently used </a:t>
            </a:r>
            <a:r>
              <a:rPr lang="en-US" sz="2400" b="1" i="0" dirty="0">
                <a:effectLst/>
                <a:highlight>
                  <a:srgbClr val="FFFFFF"/>
                </a:highlight>
                <a:latin typeface="Times New Roman" panose="02020603050405020304" pitchFamily="18" charset="0"/>
                <a:cs typeface="Times New Roman" panose="02020603050405020304" pitchFamily="18" charset="0"/>
              </a:rPr>
              <a:t>data and instructions</a:t>
            </a:r>
            <a:r>
              <a:rPr lang="en-US" sz="2400" b="0" i="0" dirty="0">
                <a:effectLst/>
                <a:highlight>
                  <a:srgbClr val="FFFFFF"/>
                </a:highlight>
                <a:latin typeface="Times New Roman" panose="02020603050405020304" pitchFamily="18" charset="0"/>
                <a:cs typeface="Times New Roman" panose="02020603050405020304" pitchFamily="18" charset="0"/>
              </a:rPr>
              <a:t>.</a:t>
            </a:r>
            <a:br>
              <a:rPr lang="en-US" sz="2400" b="0" i="0" dirty="0">
                <a:effectLst/>
                <a:highlight>
                  <a:srgbClr val="FFFFFF"/>
                </a:highlight>
                <a:latin typeface="Times New Roman" panose="02020603050405020304" pitchFamily="18" charset="0"/>
                <a:cs typeface="Times New Roman" panose="02020603050405020304" pitchFamily="18" charset="0"/>
              </a:rPr>
            </a:br>
            <a:endParaRPr lang="en-US" sz="2400" b="0" i="0" dirty="0">
              <a:effectLst/>
              <a:highlight>
                <a:srgbClr val="FFFFFF"/>
              </a:highligh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2. L2 Cache (Level 2 Cache)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This types of cache memory is larger but slightly slower than L1 cache. It is often shared among multiple CPU cores within a processor.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L2 cache serves as a buffer between L1 cache and main memory (RAM). It helps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reduce memory latency and improve overall CPU performance</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3. L3 Cache (Level 3 Cache)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L3 cache is larger and slower than both L1 and L2 caches. It is shared among all CPU cores in a multi-core processor or among multiple CPU chips in a system.</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L3 cache helps maintain a pool of frequently used data accessible to all cores,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reducing memory contention in multi-core processors.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876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B9CA18-0D05-9234-43C1-30B1DEF0F8B2}"/>
              </a:ext>
            </a:extLst>
          </p:cNvPr>
          <p:cNvSpPr txBox="1"/>
          <p:nvPr/>
        </p:nvSpPr>
        <p:spPr>
          <a:xfrm>
            <a:off x="317500" y="825500"/>
            <a:ext cx="11315700" cy="5386090"/>
          </a:xfrm>
          <a:prstGeom prst="rect">
            <a:avLst/>
          </a:prstGeom>
          <a:noFill/>
        </p:spPr>
        <p:txBody>
          <a:bodyPr wrap="square">
            <a:spAutoFit/>
          </a:bodyPr>
          <a:lstStyle/>
          <a:p>
            <a:pPr algn="ctr"/>
            <a:r>
              <a:rPr lang="en-US" sz="3200" b="1" i="0" dirty="0">
                <a:effectLst/>
                <a:highlight>
                  <a:srgbClr val="FFFFFF"/>
                </a:highlight>
                <a:latin typeface="Times New Roman" panose="02020603050405020304" pitchFamily="18" charset="0"/>
                <a:cs typeface="Times New Roman" panose="02020603050405020304" pitchFamily="18" charset="0"/>
              </a:rPr>
              <a:t>CPU Cores and Threads</a:t>
            </a:r>
          </a:p>
          <a:p>
            <a:pPr algn="ctr"/>
            <a:endParaRPr lang="en-US" sz="2400" b="1" i="0" dirty="0">
              <a:effectLst/>
              <a:highlight>
                <a:srgbClr val="FFFFFF"/>
              </a:highlight>
              <a:latin typeface="Times New Roman" panose="02020603050405020304" pitchFamily="18" charset="0"/>
              <a:cs typeface="Times New Roman" panose="02020603050405020304" pitchFamily="18" charset="0"/>
            </a:endParaRPr>
          </a:p>
          <a:p>
            <a:pPr algn="just"/>
            <a:r>
              <a:rPr lang="en-US" sz="2400" b="0" i="0" dirty="0">
                <a:solidFill>
                  <a:srgbClr val="3D3D3D"/>
                </a:solidFill>
                <a:effectLst/>
                <a:highlight>
                  <a:srgbClr val="FFFFFF"/>
                </a:highlight>
                <a:latin typeface="Times New Roman" panose="02020603050405020304" pitchFamily="18" charset="0"/>
                <a:cs typeface="Times New Roman" panose="02020603050405020304" pitchFamily="18" charset="0"/>
              </a:rPr>
              <a:t>Understanding the difference between cores and threads can help you make informed decisions about how to maximize performance. Let’s start with a few key concepts:</a:t>
            </a:r>
          </a:p>
          <a:p>
            <a:pPr algn="just"/>
            <a:endParaRPr lang="en-US" sz="2400" b="0" i="0" dirty="0">
              <a:solidFill>
                <a:srgbClr val="3D3D3D"/>
              </a:solidFill>
              <a:effectLst/>
              <a:highlight>
                <a:srgbClr val="FFFFFF"/>
              </a:highligh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dirty="0">
                <a:solidFill>
                  <a:srgbClr val="3D3D3D"/>
                </a:solidFill>
                <a:effectLst/>
                <a:highlight>
                  <a:srgbClr val="FFFFFF"/>
                </a:highlight>
                <a:latin typeface="Times New Roman" panose="02020603050405020304" pitchFamily="18" charset="0"/>
                <a:cs typeface="Times New Roman" panose="02020603050405020304" pitchFamily="18" charset="0"/>
              </a:rPr>
              <a:t>Cores</a:t>
            </a:r>
            <a:r>
              <a:rPr lang="en-US" sz="2400" b="0" i="0" dirty="0">
                <a:solidFill>
                  <a:srgbClr val="3D3D3D"/>
                </a:solidFill>
                <a:effectLst/>
                <a:highlight>
                  <a:srgbClr val="FFFFFF"/>
                </a:highlight>
                <a:latin typeface="Times New Roman" panose="02020603050405020304" pitchFamily="18" charset="0"/>
                <a:cs typeface="Times New Roman" panose="02020603050405020304" pitchFamily="18" charset="0"/>
              </a:rPr>
              <a:t> are physical processing units.</a:t>
            </a:r>
          </a:p>
          <a:p>
            <a:pPr algn="just">
              <a:buFont typeface="Arial" panose="020B0604020202020204" pitchFamily="34" charset="0"/>
              <a:buChar char="•"/>
            </a:pPr>
            <a:endParaRPr lang="en-US" sz="2400" b="0" i="0" dirty="0">
              <a:solidFill>
                <a:srgbClr val="3D3D3D"/>
              </a:solidFill>
              <a:effectLst/>
              <a:highlight>
                <a:srgbClr val="FFFFFF"/>
              </a:highligh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dirty="0">
                <a:solidFill>
                  <a:srgbClr val="3D3D3D"/>
                </a:solidFill>
                <a:effectLst/>
                <a:highlight>
                  <a:srgbClr val="FFFFFF"/>
                </a:highlight>
                <a:latin typeface="Times New Roman" panose="02020603050405020304" pitchFamily="18" charset="0"/>
                <a:cs typeface="Times New Roman" panose="02020603050405020304" pitchFamily="18" charset="0"/>
              </a:rPr>
              <a:t>Threads</a:t>
            </a:r>
            <a:r>
              <a:rPr lang="en-US" sz="2400" b="0" i="0" dirty="0">
                <a:solidFill>
                  <a:srgbClr val="3D3D3D"/>
                </a:solidFill>
                <a:effectLst/>
                <a:highlight>
                  <a:srgbClr val="FFFFFF"/>
                </a:highlight>
                <a:latin typeface="Times New Roman" panose="02020603050405020304" pitchFamily="18" charset="0"/>
                <a:cs typeface="Times New Roman" panose="02020603050405020304" pitchFamily="18" charset="0"/>
              </a:rPr>
              <a:t> are virtual sequences of instructions given to a CPU. </a:t>
            </a:r>
          </a:p>
          <a:p>
            <a:pPr algn="just">
              <a:buFont typeface="Arial" panose="020B0604020202020204" pitchFamily="34" charset="0"/>
              <a:buChar char="•"/>
            </a:pPr>
            <a:endParaRPr lang="en-US" sz="2400" b="0" i="0" dirty="0">
              <a:solidFill>
                <a:srgbClr val="3D3D3D"/>
              </a:solidFill>
              <a:effectLst/>
              <a:highlight>
                <a:srgbClr val="FFFFFF"/>
              </a:highligh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dirty="0">
                <a:solidFill>
                  <a:srgbClr val="3D3D3D"/>
                </a:solidFill>
                <a:effectLst/>
                <a:highlight>
                  <a:srgbClr val="FFFFFF"/>
                </a:highlight>
                <a:latin typeface="Times New Roman" panose="02020603050405020304" pitchFamily="18" charset="0"/>
                <a:cs typeface="Times New Roman" panose="02020603050405020304" pitchFamily="18" charset="0"/>
              </a:rPr>
              <a:t>Multithreading</a:t>
            </a:r>
            <a:r>
              <a:rPr lang="en-US" sz="2400" b="0" i="0" dirty="0">
                <a:solidFill>
                  <a:srgbClr val="3D3D3D"/>
                </a:solidFill>
                <a:effectLst/>
                <a:highlight>
                  <a:srgbClr val="FFFFFF"/>
                </a:highlight>
                <a:latin typeface="Times New Roman" panose="02020603050405020304" pitchFamily="18" charset="0"/>
                <a:cs typeface="Times New Roman" panose="02020603050405020304" pitchFamily="18" charset="0"/>
              </a:rPr>
              <a:t> allows for better utilization of available system resources by dividing tasks into separate threads and running them in parallel.</a:t>
            </a:r>
          </a:p>
          <a:p>
            <a:pPr algn="just">
              <a:buFont typeface="Arial" panose="020B0604020202020204" pitchFamily="34" charset="0"/>
              <a:buChar char="•"/>
            </a:pPr>
            <a:endParaRPr lang="en-US" sz="2400" b="0" i="0" dirty="0">
              <a:solidFill>
                <a:srgbClr val="3D3D3D"/>
              </a:solidFill>
              <a:effectLst/>
              <a:highlight>
                <a:srgbClr val="FFFFFF"/>
              </a:highligh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dirty="0">
                <a:solidFill>
                  <a:srgbClr val="3D3D3D"/>
                </a:solidFill>
                <a:effectLst/>
                <a:highlight>
                  <a:srgbClr val="FFFFFF"/>
                </a:highlight>
                <a:latin typeface="Times New Roman" panose="02020603050405020304" pitchFamily="18" charset="0"/>
                <a:cs typeface="Times New Roman" panose="02020603050405020304" pitchFamily="18" charset="0"/>
              </a:rPr>
              <a:t>Hyperthreading</a:t>
            </a:r>
            <a:r>
              <a:rPr lang="en-US" sz="2400" b="0" i="0" dirty="0">
                <a:solidFill>
                  <a:srgbClr val="3D3D3D"/>
                </a:solidFill>
                <a:effectLst/>
                <a:highlight>
                  <a:srgbClr val="FFFFFF"/>
                </a:highlight>
                <a:latin typeface="Times New Roman" panose="02020603050405020304" pitchFamily="18" charset="0"/>
                <a:cs typeface="Times New Roman" panose="02020603050405020304" pitchFamily="18" charset="0"/>
              </a:rPr>
              <a:t> further increases performance by allowing processors to execute two threads concurrently. </a:t>
            </a:r>
          </a:p>
        </p:txBody>
      </p:sp>
    </p:spTree>
    <p:extLst>
      <p:ext uri="{BB962C8B-B14F-4D97-AF65-F5344CB8AC3E}">
        <p14:creationId xmlns:p14="http://schemas.microsoft.com/office/powerpoint/2010/main" val="88592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B9CA18-0D05-9234-43C1-30B1DEF0F8B2}"/>
              </a:ext>
            </a:extLst>
          </p:cNvPr>
          <p:cNvSpPr txBox="1"/>
          <p:nvPr/>
        </p:nvSpPr>
        <p:spPr>
          <a:xfrm>
            <a:off x="203200" y="0"/>
            <a:ext cx="11315700" cy="6370975"/>
          </a:xfrm>
          <a:prstGeom prst="rect">
            <a:avLst/>
          </a:prstGeom>
          <a:noFill/>
        </p:spPr>
        <p:txBody>
          <a:bodyPr wrap="square">
            <a:spAutoFit/>
          </a:bodyPr>
          <a:lstStyle/>
          <a:p>
            <a:pPr algn="just"/>
            <a:r>
              <a:rPr lang="en-US" sz="2400" b="1" i="0" dirty="0">
                <a:effectLst/>
                <a:highlight>
                  <a:srgbClr val="FFFFFF"/>
                </a:highlight>
                <a:latin typeface="Times New Roman" panose="02020603050405020304" pitchFamily="18" charset="0"/>
                <a:cs typeface="Times New Roman" panose="02020603050405020304" pitchFamily="18" charset="0"/>
              </a:rPr>
              <a:t>Understanding CPU Cores</a:t>
            </a:r>
          </a:p>
          <a:p>
            <a:pPr algn="just"/>
            <a:r>
              <a:rPr lang="en-US" sz="2400" b="0" i="0" dirty="0">
                <a:effectLst/>
                <a:highlight>
                  <a:srgbClr val="FFFFFF"/>
                </a:highlight>
                <a:latin typeface="Times New Roman" panose="02020603050405020304" pitchFamily="18" charset="0"/>
                <a:cs typeface="Times New Roman" panose="02020603050405020304" pitchFamily="18" charset="0"/>
              </a:rPr>
              <a:t>The number of cores in a system will determine how many programs and tasks it can execute at once. For instance, a single-core processor may be able to handle one task at a time. By contrast, a quad-core processor could handle up to four simultaneous tasks. As the number of cores increases, so do processing speed and throughput.</a:t>
            </a:r>
          </a:p>
          <a:p>
            <a:pPr algn="just"/>
            <a:endParaRPr lang="en-US" sz="2400" b="0" i="0" dirty="0">
              <a:effectLst/>
              <a:highlight>
                <a:srgbClr val="FFFFFF"/>
              </a:highlight>
              <a:latin typeface="Times New Roman" panose="02020603050405020304" pitchFamily="18" charset="0"/>
              <a:cs typeface="Times New Roman" panose="02020603050405020304" pitchFamily="18" charset="0"/>
            </a:endParaRPr>
          </a:p>
          <a:p>
            <a:pPr algn="just"/>
            <a:r>
              <a:rPr lang="en-US" sz="2400" b="1" i="0" dirty="0">
                <a:effectLst/>
                <a:highlight>
                  <a:srgbClr val="FFFFFF"/>
                </a:highlight>
                <a:latin typeface="Times New Roman" panose="02020603050405020304" pitchFamily="18" charset="0"/>
                <a:cs typeface="Times New Roman" panose="02020603050405020304" pitchFamily="18" charset="0"/>
              </a:rPr>
              <a:t>Single-Core CPU</a:t>
            </a:r>
          </a:p>
          <a:p>
            <a:pPr algn="just"/>
            <a:r>
              <a:rPr lang="en-US" sz="2400" b="0" i="0" dirty="0">
                <a:effectLst/>
                <a:highlight>
                  <a:srgbClr val="FFFFFF"/>
                </a:highlight>
                <a:latin typeface="Times New Roman" panose="02020603050405020304" pitchFamily="18" charset="0"/>
                <a:cs typeface="Times New Roman" panose="02020603050405020304" pitchFamily="18" charset="0"/>
              </a:rPr>
              <a:t>Single-core CPUs are cheaper than multi-core CPUs, and they consume less power. This makes them great options for laptops, tablets, and other mobile devices. They also work well if the tasks you need to complete are relatively simple or don’t require too much multitasking. On the other hand, they will lack the performance of a multi-core CPU.</a:t>
            </a:r>
          </a:p>
          <a:p>
            <a:pPr algn="just"/>
            <a:endParaRPr lang="en-US" sz="2400" b="0" i="0" dirty="0">
              <a:effectLst/>
              <a:highlight>
                <a:srgbClr val="FFFFFF"/>
              </a:highlight>
              <a:latin typeface="Times New Roman" panose="02020603050405020304" pitchFamily="18" charset="0"/>
              <a:cs typeface="Times New Roman" panose="02020603050405020304" pitchFamily="18" charset="0"/>
            </a:endParaRPr>
          </a:p>
          <a:p>
            <a:pPr algn="just"/>
            <a:r>
              <a:rPr lang="en-US" sz="2400" b="1" i="0" dirty="0">
                <a:effectLst/>
                <a:highlight>
                  <a:srgbClr val="FFFFFF"/>
                </a:highlight>
                <a:latin typeface="Times New Roman" panose="02020603050405020304" pitchFamily="18" charset="0"/>
                <a:cs typeface="Times New Roman" panose="02020603050405020304" pitchFamily="18" charset="0"/>
              </a:rPr>
              <a:t>Multi-Core CPU</a:t>
            </a:r>
          </a:p>
          <a:p>
            <a:pPr algn="just"/>
            <a:r>
              <a:rPr lang="en-US" sz="2400" b="0" i="0" dirty="0">
                <a:effectLst/>
                <a:highlight>
                  <a:srgbClr val="FFFFFF"/>
                </a:highlight>
                <a:latin typeface="Times New Roman" panose="02020603050405020304" pitchFamily="18" charset="0"/>
                <a:cs typeface="Times New Roman" panose="02020603050405020304" pitchFamily="18" charset="0"/>
              </a:rPr>
              <a:t>A multi-core CPU is ideal for multitasking and running applications that require high levels of performance or processing large datasets. This type of processor can divide tasks among the cores, allowing each to handle its own piece. A multi-core CPU will require more energy and supporting hardware to support its power. </a:t>
            </a:r>
          </a:p>
        </p:txBody>
      </p:sp>
    </p:spTree>
    <p:extLst>
      <p:ext uri="{BB962C8B-B14F-4D97-AF65-F5344CB8AC3E}">
        <p14:creationId xmlns:p14="http://schemas.microsoft.com/office/powerpoint/2010/main" val="57616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56BBDE-B6A2-E7CC-7341-87E96054EBD3}"/>
              </a:ext>
            </a:extLst>
          </p:cNvPr>
          <p:cNvSpPr txBox="1"/>
          <p:nvPr/>
        </p:nvSpPr>
        <p:spPr>
          <a:xfrm>
            <a:off x="190500" y="177800"/>
            <a:ext cx="11684000" cy="6617196"/>
          </a:xfrm>
          <a:prstGeom prst="rect">
            <a:avLst/>
          </a:prstGeom>
          <a:noFill/>
        </p:spPr>
        <p:txBody>
          <a:bodyPr wrap="square">
            <a:spAutoFit/>
          </a:bodyPr>
          <a:lstStyle/>
          <a:p>
            <a:pPr algn="ctr"/>
            <a:r>
              <a:rPr lang="en-US" sz="2800" b="1" i="0" dirty="0">
                <a:effectLst/>
                <a:highlight>
                  <a:srgbClr val="FFFFFF"/>
                </a:highlight>
                <a:latin typeface="Times New Roman" panose="02020603050405020304" pitchFamily="18" charset="0"/>
                <a:cs typeface="Times New Roman" panose="02020603050405020304" pitchFamily="18" charset="0"/>
              </a:rPr>
              <a:t>Understanding CPU Threads, Multithreading, and Hyperthreading</a:t>
            </a:r>
          </a:p>
          <a:p>
            <a:pPr algn="just"/>
            <a:r>
              <a:rPr lang="en-US" sz="2200" b="0" i="0" dirty="0">
                <a:solidFill>
                  <a:srgbClr val="3D3D3D"/>
                </a:solidFill>
                <a:effectLst/>
                <a:highlight>
                  <a:srgbClr val="FFFFFF"/>
                </a:highlight>
                <a:latin typeface="Times New Roman" panose="02020603050405020304" pitchFamily="18" charset="0"/>
                <a:cs typeface="Times New Roman" panose="02020603050405020304" pitchFamily="18" charset="0"/>
              </a:rPr>
              <a:t>A thread is a sequence of instructions given to the CPU by a program or application. The more threads a CPU can execute at once, the more tasks it can complete. </a:t>
            </a:r>
          </a:p>
          <a:p>
            <a:pPr algn="just"/>
            <a:r>
              <a:rPr lang="en-US" sz="2200" b="0" i="0" dirty="0">
                <a:solidFill>
                  <a:srgbClr val="3D3D3D"/>
                </a:solidFill>
                <a:effectLst/>
                <a:highlight>
                  <a:srgbClr val="FFFFFF"/>
                </a:highlight>
                <a:latin typeface="Times New Roman" panose="02020603050405020304" pitchFamily="18" charset="0"/>
                <a:cs typeface="Times New Roman" panose="02020603050405020304" pitchFamily="18" charset="0"/>
              </a:rPr>
              <a:t>Threading in a CPU is a technique that can increase the speed and efficiency of multitasking. It enables multiple threads of execution to run simultaneously on one or more cores in a single processor, allowing for quicker response times and more efficient use of resources. </a:t>
            </a:r>
            <a:endParaRPr lang="en-US" sz="2000" b="0" i="0" dirty="0">
              <a:solidFill>
                <a:srgbClr val="3D3D3D"/>
              </a:solidFill>
              <a:effectLst/>
              <a:highlight>
                <a:srgbClr val="FFFFFF"/>
              </a:highlight>
              <a:latin typeface="Times New Roman" panose="02020603050405020304" pitchFamily="18" charset="0"/>
              <a:cs typeface="Times New Roman" panose="02020603050405020304" pitchFamily="18" charset="0"/>
            </a:endParaRPr>
          </a:p>
          <a:p>
            <a:pPr algn="just"/>
            <a:r>
              <a:rPr lang="en-US" sz="2200" b="0" i="0" dirty="0">
                <a:solidFill>
                  <a:srgbClr val="3D3D3D"/>
                </a:solidFill>
                <a:effectLst/>
                <a:highlight>
                  <a:srgbClr val="FFFFFF"/>
                </a:highlight>
                <a:latin typeface="Times New Roman" panose="02020603050405020304" pitchFamily="18" charset="0"/>
                <a:cs typeface="Times New Roman" panose="02020603050405020304" pitchFamily="18" charset="0"/>
              </a:rPr>
              <a:t>Threading is used in many different types of applications, including desktop software programs, web browsers, mobile apps, databases, and server-side software components. By using threads effectively, developers can create powerful solutions that make use of all available resources in a computer or network environment. </a:t>
            </a:r>
          </a:p>
          <a:p>
            <a:pPr algn="just"/>
            <a:r>
              <a:rPr lang="en-US" sz="2200" b="1" i="0" dirty="0">
                <a:solidFill>
                  <a:srgbClr val="3D3D3D"/>
                </a:solidFill>
                <a:effectLst/>
                <a:highlight>
                  <a:srgbClr val="FFFFFF"/>
                </a:highlight>
                <a:latin typeface="Times New Roman" panose="02020603050405020304" pitchFamily="18" charset="0"/>
                <a:cs typeface="Times New Roman" panose="02020603050405020304" pitchFamily="18" charset="0"/>
              </a:rPr>
              <a:t>When multiple threads are running simultaneously, it’s called multithreading</a:t>
            </a:r>
            <a:r>
              <a:rPr lang="en-US" sz="2200" b="0" i="0" dirty="0">
                <a:solidFill>
                  <a:srgbClr val="3D3D3D"/>
                </a:solidFill>
                <a:effectLst/>
                <a:highlight>
                  <a:srgbClr val="FFFFFF"/>
                </a:highlight>
                <a:latin typeface="Times New Roman" panose="02020603050405020304" pitchFamily="18" charset="0"/>
                <a:cs typeface="Times New Roman" panose="02020603050405020304" pitchFamily="18" charset="0"/>
              </a:rPr>
              <a:t>.</a:t>
            </a:r>
          </a:p>
          <a:p>
            <a:pPr algn="just"/>
            <a:r>
              <a:rPr lang="en-US" sz="2200" b="0" i="0" dirty="0">
                <a:solidFill>
                  <a:srgbClr val="3D3D3D"/>
                </a:solidFill>
                <a:effectLst/>
                <a:highlight>
                  <a:srgbClr val="FFFFFF"/>
                </a:highlight>
                <a:latin typeface="Times New Roman" panose="02020603050405020304" pitchFamily="18" charset="0"/>
                <a:cs typeface="Times New Roman" panose="02020603050405020304" pitchFamily="18" charset="0"/>
              </a:rPr>
              <a:t>For example, if a user needs to perform complex calculations on a large set of data, then a single thread can spend more time on the calculation while other threads are available to handle other tasks. This helps ensure that all tasks are completed in an efficient manner with minimal impact on overall performance.</a:t>
            </a:r>
          </a:p>
          <a:p>
            <a:pPr algn="just"/>
            <a:r>
              <a:rPr lang="en-US" sz="2200" i="0" dirty="0">
                <a:solidFill>
                  <a:srgbClr val="3D3D3D"/>
                </a:solidFill>
                <a:effectLst/>
                <a:highlight>
                  <a:srgbClr val="FFFFFF"/>
                </a:highlight>
                <a:latin typeface="Times New Roman" panose="02020603050405020304" pitchFamily="18" charset="0"/>
                <a:cs typeface="Times New Roman" panose="02020603050405020304" pitchFamily="18" charset="0"/>
              </a:rPr>
              <a:t>Modern processors support </a:t>
            </a:r>
            <a:r>
              <a:rPr lang="en-US" sz="2200" b="1" i="0" dirty="0">
                <a:solidFill>
                  <a:srgbClr val="3D3D3D"/>
                </a:solidFill>
                <a:effectLst/>
                <a:highlight>
                  <a:srgbClr val="FFFFFF"/>
                </a:highlight>
                <a:latin typeface="Times New Roman" panose="02020603050405020304" pitchFamily="18" charset="0"/>
                <a:cs typeface="Times New Roman" panose="02020603050405020304" pitchFamily="18" charset="0"/>
              </a:rPr>
              <a:t>hyperthreading</a:t>
            </a:r>
            <a:r>
              <a:rPr lang="en-US" sz="2200" b="0" i="0" dirty="0">
                <a:solidFill>
                  <a:srgbClr val="3D3D3D"/>
                </a:solidFill>
                <a:effectLst/>
                <a:highlight>
                  <a:srgbClr val="FFFFFF"/>
                </a:highlight>
                <a:latin typeface="Times New Roman" panose="02020603050405020304" pitchFamily="18" charset="0"/>
                <a:cs typeface="Times New Roman" panose="02020603050405020304" pitchFamily="18" charset="0"/>
              </a:rPr>
              <a:t>, a technology that allows </a:t>
            </a:r>
            <a:r>
              <a:rPr lang="en-US" sz="2200" b="1" i="0" dirty="0">
                <a:solidFill>
                  <a:srgbClr val="3D3D3D"/>
                </a:solidFill>
                <a:effectLst/>
                <a:highlight>
                  <a:srgbClr val="FFFFFF"/>
                </a:highlight>
                <a:latin typeface="Times New Roman" panose="02020603050405020304" pitchFamily="18" charset="0"/>
                <a:cs typeface="Times New Roman" panose="02020603050405020304" pitchFamily="18" charset="0"/>
              </a:rPr>
              <a:t>one physical core to be divided into two virtual cores</a:t>
            </a:r>
            <a:r>
              <a:rPr lang="en-US" sz="2200" b="0" i="0" dirty="0">
                <a:solidFill>
                  <a:srgbClr val="3D3D3D"/>
                </a:solidFill>
                <a:effectLst/>
                <a:highlight>
                  <a:srgbClr val="FFFFFF"/>
                </a:highlight>
                <a:latin typeface="Times New Roman" panose="02020603050405020304" pitchFamily="18" charset="0"/>
                <a:cs typeface="Times New Roman" panose="02020603050405020304" pitchFamily="18" charset="0"/>
              </a:rPr>
              <a:t>, thus allowing the CPU to work on multiple threads of execution simultaneously. This increases system performance by improving the utilization of available resources and increasing throughput.</a:t>
            </a:r>
          </a:p>
        </p:txBody>
      </p:sp>
    </p:spTree>
    <p:extLst>
      <p:ext uri="{BB962C8B-B14F-4D97-AF65-F5344CB8AC3E}">
        <p14:creationId xmlns:p14="http://schemas.microsoft.com/office/powerpoint/2010/main" val="3280119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1455</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Johirul Islam Tusher</dc:creator>
  <cp:lastModifiedBy>Johirul Islam Tusher</cp:lastModifiedBy>
  <cp:revision>28</cp:revision>
  <dcterms:created xsi:type="dcterms:W3CDTF">2024-07-14T09:29:28Z</dcterms:created>
  <dcterms:modified xsi:type="dcterms:W3CDTF">2024-07-14T10:29:16Z</dcterms:modified>
</cp:coreProperties>
</file>