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2"/>
  </p:notesMasterIdLst>
  <p:sldIdLst>
    <p:sldId id="256" r:id="rId2"/>
    <p:sldId id="257" r:id="rId3"/>
    <p:sldId id="258" r:id="rId4"/>
    <p:sldId id="259" r:id="rId5"/>
    <p:sldId id="261" r:id="rId6"/>
    <p:sldId id="262" r:id="rId7"/>
    <p:sldId id="264" r:id="rId8"/>
    <p:sldId id="265" r:id="rId9"/>
    <p:sldId id="267" r:id="rId10"/>
    <p:sldId id="266" r:id="rId11"/>
    <p:sldId id="268" r:id="rId12"/>
    <p:sldId id="269" r:id="rId13"/>
    <p:sldId id="263"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31913-0FC3-4CF4-BADB-BE39A6CFBD86}"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829CF-F3B1-402F-BC88-89CA5E9C5F3F}" type="slidenum">
              <a:rPr lang="en-US" smtClean="0"/>
              <a:t>‹#›</a:t>
            </a:fld>
            <a:endParaRPr lang="en-US"/>
          </a:p>
        </p:txBody>
      </p:sp>
    </p:spTree>
    <p:extLst>
      <p:ext uri="{BB962C8B-B14F-4D97-AF65-F5344CB8AC3E}">
        <p14:creationId xmlns:p14="http://schemas.microsoft.com/office/powerpoint/2010/main" val="209786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BDF68E2-58F2-4D09-BE8B-E3BD06533059}"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737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D6473-DF6D-4702-B328-E0DD40540A4E}"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621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6F7E3A-B166-407D-9866-32884E7D5B37}"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562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8FC5F6-F338-4AE4-BB23-26385BCFC423}"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706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470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9AB4D41-86C1-4908-B66A-0B50CEB3BF29}"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729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426E2C-56C1-4E0D-A793-0088A7FDD37E}" type="datetimeFigureOut">
              <a:rPr lang="en-US" smtClean="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108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8C39B41-D8B5-4052-B551-9B5525EAA8B6}" type="datetimeFigureOut">
              <a:rPr lang="en-US" smtClean="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857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165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290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91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10/30/2023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688352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97566"/>
            <a:ext cx="10058400" cy="1007167"/>
          </a:xfrm>
        </p:spPr>
        <p:txBody>
          <a:bodyPr>
            <a:normAutofit/>
          </a:bodyPr>
          <a:lstStyle/>
          <a:p>
            <a:pPr algn="ctr">
              <a:lnSpc>
                <a:spcPct val="150000"/>
              </a:lnSpc>
            </a:pPr>
            <a:r>
              <a:rPr lang="en-US" sz="3600" b="1" dirty="0">
                <a:solidFill>
                  <a:schemeClr val="accent6">
                    <a:lumMod val="50000"/>
                  </a:schemeClr>
                </a:solidFill>
                <a:latin typeface="Times New Roman" panose="02020603050405020304" pitchFamily="18" charset="0"/>
                <a:cs typeface="Times New Roman" panose="02020603050405020304" pitchFamily="18" charset="0"/>
              </a:rPr>
              <a:t>Lecture-03</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95313" y="5124860"/>
            <a:ext cx="10058400" cy="1728788"/>
          </a:xfrm>
        </p:spPr>
        <p:txBody>
          <a:bodyPr>
            <a:noAutofit/>
          </a:bodyPr>
          <a:lstStyle/>
          <a:p>
            <a:pPr algn="ctr">
              <a:lnSpc>
                <a:spcPct val="100000"/>
              </a:lnSpc>
              <a:spcBef>
                <a:spcPts val="790"/>
              </a:spcBef>
              <a:spcAft>
                <a:spcPts val="0"/>
              </a:spcAft>
            </a:pPr>
            <a:r>
              <a:rPr lang="en-US" sz="2800" cap="none" dirty="0" err="1">
                <a:latin typeface="Times New Roman" panose="02020603050405020304" pitchFamily="18" charset="0"/>
                <a:ea typeface="Tahoma" panose="020B0604030504040204" pitchFamily="34" charset="0"/>
                <a:cs typeface="Times New Roman" panose="02020603050405020304" pitchFamily="18" charset="0"/>
              </a:rPr>
              <a:t>Sharad</a:t>
            </a:r>
            <a:r>
              <a:rPr lang="en-US" sz="2800" cap="none" dirty="0">
                <a:latin typeface="Times New Roman" panose="02020603050405020304" pitchFamily="18" charset="0"/>
                <a:ea typeface="Tahoma" panose="020B0604030504040204" pitchFamily="34" charset="0"/>
                <a:cs typeface="Times New Roman" panose="02020603050405020304" pitchFamily="18" charset="0"/>
              </a:rPr>
              <a:t> Hasan</a:t>
            </a:r>
          </a:p>
          <a:p>
            <a:pPr algn="ctr">
              <a:lnSpc>
                <a:spcPct val="100000"/>
              </a:lnSpc>
              <a:spcBef>
                <a:spcPts val="434"/>
              </a:spcBef>
              <a:spcAft>
                <a:spcPts val="0"/>
              </a:spcAft>
            </a:pPr>
            <a:r>
              <a:rPr lang="en-US" sz="1800" i="1" cap="none" spc="-5"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Lecturer</a:t>
            </a:r>
            <a:endParaRPr lang="en-US" sz="1800" cap="none" dirty="0">
              <a:latin typeface="Times New Roman" panose="02020603050405020304" pitchFamily="18" charset="0"/>
              <a:ea typeface="Tahoma" panose="020B0604030504040204" pitchFamily="34" charset="0"/>
              <a:cs typeface="Times New Roman" panose="02020603050405020304" pitchFamily="18" charset="0"/>
            </a:endParaRPr>
          </a:p>
          <a:p>
            <a:pPr algn="ctr">
              <a:lnSpc>
                <a:spcPct val="100000"/>
              </a:lnSpc>
              <a:spcBef>
                <a:spcPts val="434"/>
              </a:spcBef>
              <a:spcAft>
                <a:spcPts val="0"/>
              </a:spcAft>
            </a:pPr>
            <a:r>
              <a:rPr lang="en-US" sz="1800" i="1" cap="none" spc="-5"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Department </a:t>
            </a:r>
            <a:r>
              <a:rPr lang="en-US" sz="1800" i="1" cap="none"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of </a:t>
            </a:r>
            <a:r>
              <a:rPr lang="en-US" sz="1800" i="1" cap="none" spc="-5"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Computer </a:t>
            </a:r>
            <a:r>
              <a:rPr lang="en-US" sz="1800" i="1" cap="none"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Science and</a:t>
            </a:r>
            <a:r>
              <a:rPr lang="en-US" sz="1800" i="1" cap="none" spc="-90"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 </a:t>
            </a:r>
            <a:r>
              <a:rPr lang="en-US" sz="1800" i="1" cap="none" spc="-5"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Engineering  </a:t>
            </a:r>
          </a:p>
          <a:p>
            <a:pPr marL="791845" marR="785495" algn="ctr">
              <a:lnSpc>
                <a:spcPct val="100000"/>
              </a:lnSpc>
              <a:spcAft>
                <a:spcPts val="0"/>
              </a:spcAft>
            </a:pPr>
            <a:r>
              <a:rPr lang="en-US" sz="1800" i="1" cap="none" spc="-5"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Sheikh Hasina University, </a:t>
            </a:r>
            <a:r>
              <a:rPr lang="en-US" sz="1800" i="1" cap="none" spc="-5" dirty="0" err="1">
                <a:solidFill>
                  <a:srgbClr val="001F60"/>
                </a:solidFill>
                <a:latin typeface="Times New Roman" panose="02020603050405020304" pitchFamily="18" charset="0"/>
                <a:ea typeface="Tahoma" panose="020B0604030504040204" pitchFamily="34" charset="0"/>
                <a:cs typeface="Times New Roman" panose="02020603050405020304" pitchFamily="18" charset="0"/>
              </a:rPr>
              <a:t>Netrokona</a:t>
            </a:r>
            <a:r>
              <a:rPr lang="en-US" sz="1800" i="1" cap="none" spc="-5" dirty="0">
                <a:solidFill>
                  <a:srgbClr val="001F60"/>
                </a:solidFill>
                <a:latin typeface="Times New Roman" panose="02020603050405020304" pitchFamily="18" charset="0"/>
                <a:ea typeface="Tahoma" panose="020B0604030504040204" pitchFamily="34" charset="0"/>
                <a:cs typeface="Times New Roman" panose="02020603050405020304" pitchFamily="18" charset="0"/>
              </a:rPr>
              <a:t>.</a:t>
            </a:r>
            <a:endParaRPr lang="en-US" sz="1800" cap="none"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B21B8F9E-85B2-43DC-9077-3522F580ACEF}"/>
              </a:ext>
            </a:extLst>
          </p:cNvPr>
          <p:cNvSpPr txBox="1">
            <a:spLocks/>
          </p:cNvSpPr>
          <p:nvPr/>
        </p:nvSpPr>
        <p:spPr>
          <a:xfrm>
            <a:off x="583096" y="2544417"/>
            <a:ext cx="11476381" cy="8879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5400" b="1" dirty="0">
                <a:solidFill>
                  <a:schemeClr val="accent2">
                    <a:lumMod val="75000"/>
                  </a:schemeClr>
                </a:solidFill>
                <a:latin typeface="Times New Roman" panose="02020603050405020304" pitchFamily="18" charset="0"/>
                <a:cs typeface="Times New Roman" panose="02020603050405020304" pitchFamily="18" charset="0"/>
              </a:rPr>
              <a:t>Algorithm Design Techniques</a:t>
            </a:r>
            <a:endParaRPr lang="en-US" sz="5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88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715617" y="245857"/>
            <a:ext cx="10638183" cy="668545"/>
          </a:xfrm>
        </p:spPr>
        <p:txBody>
          <a:bodyPr>
            <a:normAutofit/>
          </a:bodyPr>
          <a:lstStyle/>
          <a:p>
            <a:pPr algn="ctr"/>
            <a:r>
              <a:rPr lang="en-US" sz="3200" b="1" dirty="0">
                <a:latin typeface="Century Schoolbook" panose="02040604050505020304" pitchFamily="18" charset="0"/>
              </a:rPr>
              <a:t>Brute Force Method</a:t>
            </a:r>
          </a:p>
        </p:txBody>
      </p:sp>
      <p:sp>
        <p:nvSpPr>
          <p:cNvPr id="6" name="TextBox 5">
            <a:extLst>
              <a:ext uri="{FF2B5EF4-FFF2-40B4-BE49-F238E27FC236}">
                <a16:creationId xmlns:a16="http://schemas.microsoft.com/office/drawing/2014/main" id="{5CEB7109-BB31-4FA3-949E-3A315976DCCE}"/>
              </a:ext>
            </a:extLst>
          </p:cNvPr>
          <p:cNvSpPr txBox="1"/>
          <p:nvPr/>
        </p:nvSpPr>
        <p:spPr>
          <a:xfrm>
            <a:off x="715617" y="954160"/>
            <a:ext cx="10638183" cy="4648837"/>
          </a:xfrm>
          <a:prstGeom prst="rect">
            <a:avLst/>
          </a:prstGeom>
          <a:noFill/>
        </p:spPr>
        <p:txBody>
          <a:bodyPr wrap="square" rtlCol="0">
            <a:spAutoFit/>
          </a:bodyPr>
          <a:lstStyle/>
          <a:p>
            <a:pPr>
              <a:lnSpc>
                <a:spcPct val="150000"/>
              </a:lnSpc>
            </a:pPr>
            <a:r>
              <a:rPr lang="en-US" sz="2000" dirty="0">
                <a:latin typeface="Century Schoolbook" panose="02040604050505020304" pitchFamily="18" charset="0"/>
              </a:rPr>
              <a:t>Other problems that can be solved using Brute Force Method:</a:t>
            </a:r>
          </a:p>
          <a:p>
            <a:pPr marL="1257300" lvl="2" indent="-342900">
              <a:lnSpc>
                <a:spcPct val="150000"/>
              </a:lnSpc>
              <a:buFont typeface="Wingdings" panose="05000000000000000000" pitchFamily="2" charset="2"/>
              <a:buChar char="v"/>
            </a:pPr>
            <a:r>
              <a:rPr lang="en-US" sz="2000" dirty="0">
                <a:latin typeface="Century Schoolbook" panose="02040604050505020304" pitchFamily="18" charset="0"/>
              </a:rPr>
              <a:t>Bubble Sort</a:t>
            </a:r>
          </a:p>
          <a:p>
            <a:pPr marL="1257300" lvl="2" indent="-342900">
              <a:lnSpc>
                <a:spcPct val="150000"/>
              </a:lnSpc>
              <a:buFont typeface="Wingdings" panose="05000000000000000000" pitchFamily="2" charset="2"/>
              <a:buChar char="v"/>
            </a:pPr>
            <a:r>
              <a:rPr lang="en-US" sz="2000" dirty="0">
                <a:latin typeface="Century Schoolbook" panose="02040604050505020304" pitchFamily="18" charset="0"/>
              </a:rPr>
              <a:t>Insertion Sort</a:t>
            </a:r>
          </a:p>
          <a:p>
            <a:pPr marL="1257300" lvl="2" indent="-342900">
              <a:lnSpc>
                <a:spcPct val="150000"/>
              </a:lnSpc>
              <a:buFont typeface="Wingdings" panose="05000000000000000000" pitchFamily="2" charset="2"/>
              <a:buChar char="v"/>
            </a:pPr>
            <a:r>
              <a:rPr lang="en-US" sz="2000" dirty="0">
                <a:latin typeface="Century Schoolbook" panose="02040604050505020304" pitchFamily="18" charset="0"/>
              </a:rPr>
              <a:t>Selection Sort</a:t>
            </a:r>
          </a:p>
          <a:p>
            <a:pPr marL="1257300" lvl="2" indent="-342900">
              <a:lnSpc>
                <a:spcPct val="150000"/>
              </a:lnSpc>
              <a:buFont typeface="Wingdings" panose="05000000000000000000" pitchFamily="2" charset="2"/>
              <a:buChar char="v"/>
            </a:pPr>
            <a:r>
              <a:rPr lang="en-US" sz="2000" dirty="0">
                <a:latin typeface="Century Schoolbook" panose="02040604050505020304" pitchFamily="18" charset="0"/>
              </a:rPr>
              <a:t>Finding the shortest path to the market</a:t>
            </a:r>
          </a:p>
          <a:p>
            <a:pPr marL="1257300" lvl="2" indent="-342900">
              <a:lnSpc>
                <a:spcPct val="150000"/>
              </a:lnSpc>
              <a:buFont typeface="Wingdings" panose="05000000000000000000" pitchFamily="2" charset="2"/>
              <a:buChar char="v"/>
            </a:pPr>
            <a:r>
              <a:rPr lang="en-US" sz="2000" dirty="0">
                <a:latin typeface="Century Schoolbook" panose="02040604050505020304" pitchFamily="18" charset="0"/>
              </a:rPr>
              <a:t>Arranging the books in a rack using all the possibilities to optimize the rack spaces, etc.</a:t>
            </a:r>
          </a:p>
          <a:p>
            <a:pPr lvl="2">
              <a:lnSpc>
                <a:spcPct val="150000"/>
              </a:lnSpc>
            </a:pPr>
            <a:endParaRPr lang="en-US" sz="2000" dirty="0">
              <a:latin typeface="Century Schoolbook" panose="02040604050505020304" pitchFamily="18" charset="0"/>
            </a:endParaRPr>
          </a:p>
          <a:p>
            <a:pPr lvl="2">
              <a:lnSpc>
                <a:spcPct val="150000"/>
              </a:lnSpc>
            </a:pPr>
            <a:r>
              <a:rPr lang="en-US" sz="2000" dirty="0">
                <a:latin typeface="Century Schoolbook" panose="02040604050505020304" pitchFamily="18" charset="0"/>
              </a:rPr>
              <a:t>In fact, daily life activities use a brute force nature, even though optimal algorithms are also possible.</a:t>
            </a:r>
          </a:p>
        </p:txBody>
      </p:sp>
    </p:spTree>
    <p:extLst>
      <p:ext uri="{BB962C8B-B14F-4D97-AF65-F5344CB8AC3E}">
        <p14:creationId xmlns:p14="http://schemas.microsoft.com/office/powerpoint/2010/main" val="154840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715617" y="245858"/>
            <a:ext cx="10638183" cy="469760"/>
          </a:xfrm>
        </p:spPr>
        <p:txBody>
          <a:bodyPr>
            <a:noAutofit/>
          </a:bodyPr>
          <a:lstStyle/>
          <a:p>
            <a:pPr algn="ctr"/>
            <a:r>
              <a:rPr lang="en-US" sz="2800" b="1" dirty="0">
                <a:latin typeface="Century Schoolbook" panose="02040604050505020304" pitchFamily="18" charset="0"/>
              </a:rPr>
              <a:t>Pros And Cons Of Brute Force Algorithm:</a:t>
            </a:r>
          </a:p>
        </p:txBody>
      </p:sp>
      <p:sp>
        <p:nvSpPr>
          <p:cNvPr id="6" name="TextBox 5">
            <a:extLst>
              <a:ext uri="{FF2B5EF4-FFF2-40B4-BE49-F238E27FC236}">
                <a16:creationId xmlns:a16="http://schemas.microsoft.com/office/drawing/2014/main" id="{5CEB7109-BB31-4FA3-949E-3A315976DCCE}"/>
              </a:ext>
            </a:extLst>
          </p:cNvPr>
          <p:cNvSpPr txBox="1"/>
          <p:nvPr/>
        </p:nvSpPr>
        <p:spPr>
          <a:xfrm>
            <a:off x="715617" y="848144"/>
            <a:ext cx="10638183" cy="5927456"/>
          </a:xfrm>
          <a:prstGeom prst="rect">
            <a:avLst/>
          </a:prstGeom>
          <a:noFill/>
        </p:spPr>
        <p:txBody>
          <a:bodyPr wrap="square" rtlCol="0">
            <a:spAutoFit/>
          </a:bodyPr>
          <a:lstStyle/>
          <a:p>
            <a:pPr>
              <a:lnSpc>
                <a:spcPct val="150000"/>
              </a:lnSpc>
            </a:pPr>
            <a:r>
              <a:rPr lang="en-US" sz="1700" b="1" dirty="0">
                <a:latin typeface="Century Schoolbook" panose="02040604050505020304" pitchFamily="18" charset="0"/>
              </a:rPr>
              <a:t>Pros:</a:t>
            </a: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The brute force approach is a guaranteed way to find the correct solution by listing all the possible candidate solutions for the problem.</a:t>
            </a: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It is a generic method and not limited to any specific domain of problems.</a:t>
            </a: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The brute force method is ideal for solving small and simpler problems.</a:t>
            </a: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It is known for its simplicity and can serve as a comparison benchmark.</a:t>
            </a:r>
          </a:p>
          <a:p>
            <a:pPr>
              <a:lnSpc>
                <a:spcPct val="150000"/>
              </a:lnSpc>
            </a:pPr>
            <a:endParaRPr lang="en-US" sz="1700" dirty="0">
              <a:latin typeface="Century Schoolbook" panose="02040604050505020304" pitchFamily="18" charset="0"/>
            </a:endParaRPr>
          </a:p>
          <a:p>
            <a:pPr>
              <a:lnSpc>
                <a:spcPct val="150000"/>
              </a:lnSpc>
            </a:pPr>
            <a:r>
              <a:rPr lang="en-US" sz="1700" b="1" dirty="0">
                <a:latin typeface="Century Schoolbook" panose="02040604050505020304" pitchFamily="18" charset="0"/>
              </a:rPr>
              <a:t>Cons:</a:t>
            </a:r>
            <a:endParaRPr lang="en-US" sz="1700" dirty="0">
              <a:latin typeface="Century Schoolbook" panose="02040604050505020304" pitchFamily="18" charset="0"/>
            </a:endParaRP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The brute force approach is inefficient. For real-time problems, algorithm analysis often goes above the O(N!) order of growth.</a:t>
            </a: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This method relies more on compromising the power of a computer system for solving a problem than on a good algorithm design.</a:t>
            </a: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Brute force algorithms are slow.</a:t>
            </a:r>
          </a:p>
          <a:p>
            <a:pPr marL="742950" lvl="1" indent="-285750">
              <a:lnSpc>
                <a:spcPct val="150000"/>
              </a:lnSpc>
              <a:buFont typeface="Wingdings" panose="05000000000000000000" pitchFamily="2" charset="2"/>
              <a:buChar char="v"/>
            </a:pPr>
            <a:r>
              <a:rPr lang="en-US" sz="1700" dirty="0">
                <a:latin typeface="Century Schoolbook" panose="02040604050505020304" pitchFamily="18" charset="0"/>
              </a:rPr>
              <a:t>Brute force algorithms are not constructive or creative compared to algorithms that are constructed using some other design paradigms.</a:t>
            </a:r>
          </a:p>
        </p:txBody>
      </p:sp>
    </p:spTree>
    <p:extLst>
      <p:ext uri="{BB962C8B-B14F-4D97-AF65-F5344CB8AC3E}">
        <p14:creationId xmlns:p14="http://schemas.microsoft.com/office/powerpoint/2010/main" val="331401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715615" y="550658"/>
            <a:ext cx="10638183" cy="469760"/>
          </a:xfrm>
        </p:spPr>
        <p:txBody>
          <a:bodyPr>
            <a:noAutofit/>
          </a:bodyPr>
          <a:lstStyle/>
          <a:p>
            <a:pPr algn="ctr"/>
            <a:r>
              <a:rPr lang="en-US" sz="3600" b="1" dirty="0">
                <a:latin typeface="Century Schoolbook" panose="02040604050505020304" pitchFamily="18" charset="0"/>
              </a:rPr>
              <a:t>Brute Force Method</a:t>
            </a:r>
          </a:p>
        </p:txBody>
      </p:sp>
      <p:sp>
        <p:nvSpPr>
          <p:cNvPr id="6" name="TextBox 5">
            <a:extLst>
              <a:ext uri="{FF2B5EF4-FFF2-40B4-BE49-F238E27FC236}">
                <a16:creationId xmlns:a16="http://schemas.microsoft.com/office/drawing/2014/main" id="{5CEB7109-BB31-4FA3-949E-3A315976DCCE}"/>
              </a:ext>
            </a:extLst>
          </p:cNvPr>
          <p:cNvSpPr txBox="1"/>
          <p:nvPr/>
        </p:nvSpPr>
        <p:spPr>
          <a:xfrm>
            <a:off x="715616" y="1550152"/>
            <a:ext cx="10638183" cy="1878848"/>
          </a:xfrm>
          <a:prstGeom prst="rect">
            <a:avLst/>
          </a:prstGeom>
          <a:noFill/>
        </p:spPr>
        <p:txBody>
          <a:bodyPr wrap="square" rtlCol="0">
            <a:spAutoFit/>
          </a:bodyPr>
          <a:lstStyle/>
          <a:p>
            <a:pPr>
              <a:lnSpc>
                <a:spcPct val="150000"/>
              </a:lnSpc>
            </a:pPr>
            <a:r>
              <a:rPr lang="en-US" sz="2000" dirty="0">
                <a:latin typeface="Century Schoolbook" panose="02040604050505020304" pitchFamily="18" charset="0"/>
              </a:rPr>
              <a:t>Brute force algorithm is a technique that guarantees solutions for problems of any domain helps in solving the simpler problems and also provides a solution that can serve as a benchmark for evaluating other design techniques, but takes a lot of run time and inefficient.</a:t>
            </a:r>
          </a:p>
        </p:txBody>
      </p:sp>
    </p:spTree>
    <p:extLst>
      <p:ext uri="{BB962C8B-B14F-4D97-AF65-F5344CB8AC3E}">
        <p14:creationId xmlns:p14="http://schemas.microsoft.com/office/powerpoint/2010/main" val="23563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245857"/>
            <a:ext cx="10515600" cy="668545"/>
          </a:xfrm>
        </p:spPr>
        <p:txBody>
          <a:bodyPr>
            <a:normAutofit/>
          </a:bodyPr>
          <a:lstStyle/>
          <a:p>
            <a:pPr algn="ctr"/>
            <a:r>
              <a:rPr lang="en-US" sz="3600" b="1" dirty="0">
                <a:latin typeface="Century Schoolbook" panose="02040604050505020304" pitchFamily="18" charset="0"/>
              </a:rPr>
              <a:t>Greedy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838200" y="1113182"/>
            <a:ext cx="10515600" cy="5592417"/>
          </a:xfrm>
        </p:spPr>
        <p:txBody>
          <a:bodyPr>
            <a:normAutofit/>
          </a:bodyPr>
          <a:lstStyle/>
          <a:p>
            <a:pPr marL="0" indent="0" algn="just">
              <a:lnSpc>
                <a:spcPct val="150000"/>
              </a:lnSpc>
              <a:buNone/>
            </a:pPr>
            <a:r>
              <a:rPr lang="en-US" sz="2000" dirty="0">
                <a:latin typeface="Century Schoolbook" panose="02040604050505020304" pitchFamily="18" charset="0"/>
              </a:rPr>
              <a:t>Greedy is an algorithmic paradigm that builds up a solution piece by piece, always choosing the next piece that offers the most obvious and immediate benefit. So the problems where choosing locally optimal also leads to global solution are the best fit for Greedy.</a:t>
            </a:r>
          </a:p>
          <a:p>
            <a:pPr marL="0" indent="0" algn="just">
              <a:lnSpc>
                <a:spcPct val="150000"/>
              </a:lnSpc>
              <a:buNone/>
            </a:pPr>
            <a:r>
              <a:rPr lang="en-US" sz="2000" b="1" dirty="0">
                <a:latin typeface="Century Schoolbook" panose="02040604050505020304" pitchFamily="18" charset="0"/>
              </a:rPr>
              <a:t>Example: </a:t>
            </a:r>
            <a:r>
              <a:rPr lang="en-US" sz="2000" dirty="0">
                <a:latin typeface="Century Schoolbook" panose="02040604050505020304" pitchFamily="18" charset="0"/>
              </a:rPr>
              <a:t>Fractional Knapsack, Job Scheduling with deadline, Prim’s and Kruskal’s algorithm for minimum spanning tree etc.</a:t>
            </a:r>
          </a:p>
          <a:p>
            <a:pPr marL="0" indent="0" algn="just">
              <a:lnSpc>
                <a:spcPct val="150000"/>
              </a:lnSpc>
              <a:buNone/>
            </a:pPr>
            <a:endParaRPr lang="en-US" sz="2000" dirty="0">
              <a:latin typeface="Century Schoolbook" panose="02040604050505020304" pitchFamily="18" charset="0"/>
            </a:endParaRPr>
          </a:p>
        </p:txBody>
      </p:sp>
    </p:spTree>
    <p:extLst>
      <p:ext uri="{BB962C8B-B14F-4D97-AF65-F5344CB8AC3E}">
        <p14:creationId xmlns:p14="http://schemas.microsoft.com/office/powerpoint/2010/main" val="341698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245857"/>
            <a:ext cx="10515600" cy="668545"/>
          </a:xfrm>
        </p:spPr>
        <p:txBody>
          <a:bodyPr>
            <a:normAutofit/>
          </a:bodyPr>
          <a:lstStyle/>
          <a:p>
            <a:pPr algn="ctr"/>
            <a:r>
              <a:rPr lang="en-US" sz="3600" b="1" dirty="0">
                <a:latin typeface="Century Schoolbook" panose="02040604050505020304" pitchFamily="18" charset="0"/>
              </a:rPr>
              <a:t>Divide and Conquer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838200" y="1113182"/>
            <a:ext cx="10515600" cy="5592417"/>
          </a:xfrm>
        </p:spPr>
        <p:txBody>
          <a:bodyPr>
            <a:normAutofit/>
          </a:bodyPr>
          <a:lstStyle/>
          <a:p>
            <a:pPr marL="0" indent="0" algn="just">
              <a:lnSpc>
                <a:spcPct val="150000"/>
              </a:lnSpc>
              <a:buNone/>
            </a:pPr>
            <a:r>
              <a:rPr lang="en-US" sz="2000" dirty="0">
                <a:latin typeface="Century Schoolbook" panose="02040604050505020304" pitchFamily="18" charset="0"/>
              </a:rPr>
              <a:t>This technique can be divided into the following three parts:</a:t>
            </a:r>
          </a:p>
          <a:p>
            <a:pPr marL="457200" lvl="1" indent="0" algn="just">
              <a:lnSpc>
                <a:spcPct val="150000"/>
              </a:lnSpc>
              <a:buNone/>
            </a:pPr>
            <a:r>
              <a:rPr lang="en-US" sz="2000" b="1" dirty="0">
                <a:latin typeface="Century Schoolbook" panose="02040604050505020304" pitchFamily="18" charset="0"/>
              </a:rPr>
              <a:t>Divide:</a:t>
            </a:r>
            <a:r>
              <a:rPr lang="en-US" sz="2000" dirty="0">
                <a:latin typeface="Century Schoolbook" panose="02040604050505020304" pitchFamily="18" charset="0"/>
              </a:rPr>
              <a:t> This involves dividing the problem into smaller sub-problems.</a:t>
            </a:r>
          </a:p>
          <a:p>
            <a:pPr marL="457200" lvl="1" indent="0" algn="just">
              <a:lnSpc>
                <a:spcPct val="150000"/>
              </a:lnSpc>
              <a:buNone/>
            </a:pPr>
            <a:r>
              <a:rPr lang="en-US" sz="2000" b="1" dirty="0">
                <a:latin typeface="Century Schoolbook" panose="02040604050505020304" pitchFamily="18" charset="0"/>
              </a:rPr>
              <a:t>Conquer:</a:t>
            </a:r>
            <a:r>
              <a:rPr lang="en-US" sz="2000" dirty="0">
                <a:latin typeface="Century Schoolbook" panose="02040604050505020304" pitchFamily="18" charset="0"/>
              </a:rPr>
              <a:t> Solve sub-problems by calling recursively until solved.</a:t>
            </a:r>
          </a:p>
          <a:p>
            <a:pPr marL="457200" lvl="1" indent="0" algn="just">
              <a:lnSpc>
                <a:spcPct val="150000"/>
              </a:lnSpc>
              <a:buNone/>
            </a:pPr>
            <a:r>
              <a:rPr lang="en-US" sz="2000" b="1" dirty="0">
                <a:latin typeface="Century Schoolbook" panose="02040604050505020304" pitchFamily="18" charset="0"/>
              </a:rPr>
              <a:t>Combine:</a:t>
            </a:r>
            <a:r>
              <a:rPr lang="en-US" sz="2000" dirty="0">
                <a:latin typeface="Century Schoolbook" panose="02040604050505020304" pitchFamily="18" charset="0"/>
              </a:rPr>
              <a:t> Combine the sub-problems to get the final solution of the whole problem.</a:t>
            </a:r>
          </a:p>
          <a:p>
            <a:pPr marL="0" indent="0" algn="just">
              <a:lnSpc>
                <a:spcPct val="150000"/>
              </a:lnSpc>
              <a:buNone/>
            </a:pPr>
            <a:r>
              <a:rPr lang="en-US" sz="2000" b="1" dirty="0">
                <a:latin typeface="Century Schoolbook" panose="02040604050505020304" pitchFamily="18" charset="0"/>
              </a:rPr>
              <a:t>Example: </a:t>
            </a:r>
            <a:r>
              <a:rPr lang="en-US" sz="2000" dirty="0">
                <a:latin typeface="Century Schoolbook" panose="02040604050505020304" pitchFamily="18" charset="0"/>
              </a:rPr>
              <a:t>Quick Sort, Merge Sort, Binary Search</a:t>
            </a:r>
          </a:p>
        </p:txBody>
      </p:sp>
    </p:spTree>
    <p:extLst>
      <p:ext uri="{BB962C8B-B14F-4D97-AF65-F5344CB8AC3E}">
        <p14:creationId xmlns:p14="http://schemas.microsoft.com/office/powerpoint/2010/main" val="120027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245857"/>
            <a:ext cx="10515600" cy="668545"/>
          </a:xfrm>
        </p:spPr>
        <p:txBody>
          <a:bodyPr>
            <a:normAutofit/>
          </a:bodyPr>
          <a:lstStyle/>
          <a:p>
            <a:pPr algn="ctr"/>
            <a:r>
              <a:rPr lang="en-US" sz="3600" b="1" dirty="0">
                <a:latin typeface="Century Schoolbook" panose="02040604050505020304" pitchFamily="18" charset="0"/>
              </a:rPr>
              <a:t>Dynamic Programming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838200" y="1113182"/>
            <a:ext cx="10515600" cy="5592417"/>
          </a:xfrm>
        </p:spPr>
        <p:txBody>
          <a:bodyPr>
            <a:normAutofit/>
          </a:bodyPr>
          <a:lstStyle/>
          <a:p>
            <a:pPr marL="0" indent="0" algn="just">
              <a:lnSpc>
                <a:spcPct val="150000"/>
              </a:lnSpc>
              <a:buNone/>
            </a:pPr>
            <a:r>
              <a:rPr lang="en-US" sz="2000" dirty="0">
                <a:latin typeface="Century Schoolbook" panose="02040604050505020304" pitchFamily="18" charset="0"/>
              </a:rPr>
              <a:t>The approach of </a:t>
            </a:r>
            <a:r>
              <a:rPr lang="en-US" sz="2000" b="1" i="1" dirty="0">
                <a:latin typeface="Century Schoolbook" panose="02040604050505020304" pitchFamily="18" charset="0"/>
              </a:rPr>
              <a:t>Dynamic programming</a:t>
            </a:r>
            <a:r>
              <a:rPr lang="en-US" sz="2000" dirty="0">
                <a:latin typeface="Century Schoolbook" panose="02040604050505020304" pitchFamily="18" charset="0"/>
              </a:rPr>
              <a:t> is similar to divide and conquer. The difference is that whenever we have recursive function calls with the same result, instead of calling them again we try to store the result in a data structure in the form of a table and retrieve the results from the table. Thus, the overall time complexity is reduced. “Dynamic” means we dynamically decide, whether to call a function or retrieve values from the table. </a:t>
            </a:r>
          </a:p>
          <a:p>
            <a:pPr marL="0" indent="0" algn="just">
              <a:lnSpc>
                <a:spcPct val="150000"/>
              </a:lnSpc>
              <a:buNone/>
            </a:pPr>
            <a:r>
              <a:rPr lang="en-US" sz="2000" b="1" dirty="0">
                <a:latin typeface="Century Schoolbook" panose="02040604050505020304" pitchFamily="18" charset="0"/>
              </a:rPr>
              <a:t>Example: </a:t>
            </a:r>
            <a:r>
              <a:rPr lang="en-US" sz="2000" dirty="0">
                <a:latin typeface="Century Schoolbook" panose="02040604050505020304" pitchFamily="18" charset="0"/>
              </a:rPr>
              <a:t>0-1 Knapsack, subset-sum problem, Floyd-</a:t>
            </a:r>
            <a:r>
              <a:rPr lang="en-US" sz="2000" dirty="0" err="1">
                <a:latin typeface="Century Schoolbook" panose="02040604050505020304" pitchFamily="18" charset="0"/>
              </a:rPr>
              <a:t>Warshall</a:t>
            </a:r>
            <a:r>
              <a:rPr lang="en-US" sz="2000" dirty="0">
                <a:latin typeface="Century Schoolbook" panose="02040604050505020304" pitchFamily="18" charset="0"/>
              </a:rPr>
              <a:t> algorithm, Bellman-Ford algorithm, Travelling Salesman Problem etc.</a:t>
            </a:r>
          </a:p>
        </p:txBody>
      </p:sp>
    </p:spTree>
    <p:extLst>
      <p:ext uri="{BB962C8B-B14F-4D97-AF65-F5344CB8AC3E}">
        <p14:creationId xmlns:p14="http://schemas.microsoft.com/office/powerpoint/2010/main" val="64747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245857"/>
            <a:ext cx="10515600" cy="668545"/>
          </a:xfrm>
        </p:spPr>
        <p:txBody>
          <a:bodyPr>
            <a:normAutofit/>
          </a:bodyPr>
          <a:lstStyle/>
          <a:p>
            <a:pPr algn="ctr"/>
            <a:r>
              <a:rPr lang="en-US" sz="3600" b="1" dirty="0">
                <a:latin typeface="Century Schoolbook" panose="02040604050505020304" pitchFamily="18" charset="0"/>
              </a:rPr>
              <a:t>Backtracking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838200" y="1113182"/>
            <a:ext cx="10515600" cy="5592417"/>
          </a:xfrm>
        </p:spPr>
        <p:txBody>
          <a:bodyPr>
            <a:normAutofit/>
          </a:bodyPr>
          <a:lstStyle/>
          <a:p>
            <a:pPr marL="0" indent="0" algn="just">
              <a:lnSpc>
                <a:spcPct val="150000"/>
              </a:lnSpc>
              <a:buNone/>
            </a:pPr>
            <a:r>
              <a:rPr lang="en-US" sz="2000" dirty="0">
                <a:latin typeface="Century Schoolbook" panose="02040604050505020304" pitchFamily="18" charset="0"/>
              </a:rPr>
              <a:t>This technique is very useful in solving combinatorial problems that have a single unique solution. Where we have to find the correct combination of steps that lead to fulfillment of the task.  Such problems have multiple stages and there are multiple options at each stage. This approach is based on exploring each available option at every stage one-by-one. While exploring an option if a point is reached that doesn’t seem to lead to the solution, the program control backtracks one step, and starts exploring the next option. In this way, the program explores all possible course of actions and finds the route that leads to the solution.  </a:t>
            </a:r>
          </a:p>
          <a:p>
            <a:pPr marL="0" indent="0" algn="just">
              <a:lnSpc>
                <a:spcPct val="150000"/>
              </a:lnSpc>
              <a:buNone/>
            </a:pPr>
            <a:r>
              <a:rPr lang="en-US" sz="2000" b="1" dirty="0">
                <a:latin typeface="Century Schoolbook" panose="02040604050505020304" pitchFamily="18" charset="0"/>
              </a:rPr>
              <a:t>Example: </a:t>
            </a:r>
            <a:r>
              <a:rPr lang="en-US" sz="2000" dirty="0">
                <a:latin typeface="Century Schoolbook" panose="02040604050505020304" pitchFamily="18" charset="0"/>
              </a:rPr>
              <a:t>N-queen problem, Robot in a maze problem etc.</a:t>
            </a:r>
          </a:p>
        </p:txBody>
      </p:sp>
    </p:spTree>
    <p:extLst>
      <p:ext uri="{BB962C8B-B14F-4D97-AF65-F5344CB8AC3E}">
        <p14:creationId xmlns:p14="http://schemas.microsoft.com/office/powerpoint/2010/main" val="315582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245857"/>
            <a:ext cx="10515600" cy="668545"/>
          </a:xfrm>
        </p:spPr>
        <p:txBody>
          <a:bodyPr>
            <a:normAutofit/>
          </a:bodyPr>
          <a:lstStyle/>
          <a:p>
            <a:pPr algn="ctr"/>
            <a:r>
              <a:rPr lang="en-US" sz="3600" b="1" dirty="0">
                <a:latin typeface="Century Schoolbook" panose="02040604050505020304" pitchFamily="18" charset="0"/>
              </a:rPr>
              <a:t>Robot in a Maze Problem</a:t>
            </a:r>
          </a:p>
        </p:txBody>
      </p:sp>
      <p:pic>
        <p:nvPicPr>
          <p:cNvPr id="4098" name="Picture 2" descr="Model of maze">
            <a:extLst>
              <a:ext uri="{FF2B5EF4-FFF2-40B4-BE49-F238E27FC236}">
                <a16:creationId xmlns:a16="http://schemas.microsoft.com/office/drawing/2014/main" id="{9EF9010E-186F-406D-B6C5-9F83C0478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3" r="56871"/>
          <a:stretch/>
        </p:blipFill>
        <p:spPr bwMode="auto">
          <a:xfrm>
            <a:off x="2769704" y="1166191"/>
            <a:ext cx="7103166" cy="54974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5F8733-79D6-4B19-8315-49A1CC9ECDF6}"/>
              </a:ext>
            </a:extLst>
          </p:cNvPr>
          <p:cNvSpPr txBox="1"/>
          <p:nvPr/>
        </p:nvSpPr>
        <p:spPr>
          <a:xfrm>
            <a:off x="4244009" y="3651609"/>
            <a:ext cx="359394"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A</a:t>
            </a:r>
          </a:p>
        </p:txBody>
      </p:sp>
      <p:sp>
        <p:nvSpPr>
          <p:cNvPr id="8" name="TextBox 7">
            <a:extLst>
              <a:ext uri="{FF2B5EF4-FFF2-40B4-BE49-F238E27FC236}">
                <a16:creationId xmlns:a16="http://schemas.microsoft.com/office/drawing/2014/main" id="{6FEA161F-9DA7-4E97-90FD-6C0726ACB18B}"/>
              </a:ext>
            </a:extLst>
          </p:cNvPr>
          <p:cNvSpPr txBox="1"/>
          <p:nvPr/>
        </p:nvSpPr>
        <p:spPr>
          <a:xfrm>
            <a:off x="5497928" y="3651609"/>
            <a:ext cx="364202"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B</a:t>
            </a:r>
          </a:p>
        </p:txBody>
      </p:sp>
      <p:sp>
        <p:nvSpPr>
          <p:cNvPr id="9" name="TextBox 8">
            <a:extLst>
              <a:ext uri="{FF2B5EF4-FFF2-40B4-BE49-F238E27FC236}">
                <a16:creationId xmlns:a16="http://schemas.microsoft.com/office/drawing/2014/main" id="{882BCCB2-AE67-4F3E-A419-1CED83687067}"/>
              </a:ext>
            </a:extLst>
          </p:cNvPr>
          <p:cNvSpPr txBox="1"/>
          <p:nvPr/>
        </p:nvSpPr>
        <p:spPr>
          <a:xfrm>
            <a:off x="5497928" y="4784667"/>
            <a:ext cx="364202"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C</a:t>
            </a:r>
          </a:p>
        </p:txBody>
      </p:sp>
      <p:sp>
        <p:nvSpPr>
          <p:cNvPr id="10" name="TextBox 9">
            <a:extLst>
              <a:ext uri="{FF2B5EF4-FFF2-40B4-BE49-F238E27FC236}">
                <a16:creationId xmlns:a16="http://schemas.microsoft.com/office/drawing/2014/main" id="{BB376A40-8660-47AD-BF35-897F6E330CA9}"/>
              </a:ext>
            </a:extLst>
          </p:cNvPr>
          <p:cNvSpPr txBox="1"/>
          <p:nvPr/>
        </p:nvSpPr>
        <p:spPr>
          <a:xfrm>
            <a:off x="4244009" y="4784667"/>
            <a:ext cx="377026"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D</a:t>
            </a:r>
          </a:p>
        </p:txBody>
      </p:sp>
      <p:sp>
        <p:nvSpPr>
          <p:cNvPr id="11" name="TextBox 10">
            <a:extLst>
              <a:ext uri="{FF2B5EF4-FFF2-40B4-BE49-F238E27FC236}">
                <a16:creationId xmlns:a16="http://schemas.microsoft.com/office/drawing/2014/main" id="{82D99D51-522D-4873-979E-39BA553A7D4C}"/>
              </a:ext>
            </a:extLst>
          </p:cNvPr>
          <p:cNvSpPr txBox="1"/>
          <p:nvPr/>
        </p:nvSpPr>
        <p:spPr>
          <a:xfrm>
            <a:off x="6699673" y="3651609"/>
            <a:ext cx="359394"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E</a:t>
            </a:r>
          </a:p>
        </p:txBody>
      </p:sp>
      <p:sp>
        <p:nvSpPr>
          <p:cNvPr id="12" name="TextBox 11">
            <a:extLst>
              <a:ext uri="{FF2B5EF4-FFF2-40B4-BE49-F238E27FC236}">
                <a16:creationId xmlns:a16="http://schemas.microsoft.com/office/drawing/2014/main" id="{ED6CDE81-E053-43D4-AEF6-57D4868CCF8D}"/>
              </a:ext>
            </a:extLst>
          </p:cNvPr>
          <p:cNvSpPr txBox="1"/>
          <p:nvPr/>
        </p:nvSpPr>
        <p:spPr>
          <a:xfrm>
            <a:off x="6699673" y="1621034"/>
            <a:ext cx="359394"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F</a:t>
            </a:r>
          </a:p>
        </p:txBody>
      </p:sp>
      <p:sp>
        <p:nvSpPr>
          <p:cNvPr id="13" name="TextBox 12">
            <a:extLst>
              <a:ext uri="{FF2B5EF4-FFF2-40B4-BE49-F238E27FC236}">
                <a16:creationId xmlns:a16="http://schemas.microsoft.com/office/drawing/2014/main" id="{125F848F-D738-4649-B8D3-F87127989F3C}"/>
              </a:ext>
            </a:extLst>
          </p:cNvPr>
          <p:cNvSpPr txBox="1"/>
          <p:nvPr/>
        </p:nvSpPr>
        <p:spPr>
          <a:xfrm>
            <a:off x="5487948" y="1621034"/>
            <a:ext cx="377026"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G</a:t>
            </a:r>
          </a:p>
        </p:txBody>
      </p:sp>
      <p:sp>
        <p:nvSpPr>
          <p:cNvPr id="14" name="TextBox 13">
            <a:extLst>
              <a:ext uri="{FF2B5EF4-FFF2-40B4-BE49-F238E27FC236}">
                <a16:creationId xmlns:a16="http://schemas.microsoft.com/office/drawing/2014/main" id="{A6DEACD6-22A8-46E3-AE87-A6DD302B0A47}"/>
              </a:ext>
            </a:extLst>
          </p:cNvPr>
          <p:cNvSpPr txBox="1"/>
          <p:nvPr/>
        </p:nvSpPr>
        <p:spPr>
          <a:xfrm>
            <a:off x="7926877" y="1621034"/>
            <a:ext cx="385042"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H</a:t>
            </a:r>
          </a:p>
        </p:txBody>
      </p:sp>
      <p:sp>
        <p:nvSpPr>
          <p:cNvPr id="15" name="TextBox 14">
            <a:extLst>
              <a:ext uri="{FF2B5EF4-FFF2-40B4-BE49-F238E27FC236}">
                <a16:creationId xmlns:a16="http://schemas.microsoft.com/office/drawing/2014/main" id="{E81B8B71-8ED0-4FF6-9ACF-696038742E90}"/>
              </a:ext>
            </a:extLst>
          </p:cNvPr>
          <p:cNvSpPr txBox="1"/>
          <p:nvPr/>
        </p:nvSpPr>
        <p:spPr>
          <a:xfrm>
            <a:off x="6695293" y="4784667"/>
            <a:ext cx="287258"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I</a:t>
            </a:r>
          </a:p>
        </p:txBody>
      </p:sp>
      <p:sp>
        <p:nvSpPr>
          <p:cNvPr id="16" name="TextBox 15">
            <a:extLst>
              <a:ext uri="{FF2B5EF4-FFF2-40B4-BE49-F238E27FC236}">
                <a16:creationId xmlns:a16="http://schemas.microsoft.com/office/drawing/2014/main" id="{E8D5D329-3245-4ADF-8A11-ECAC37CEF520}"/>
              </a:ext>
            </a:extLst>
          </p:cNvPr>
          <p:cNvSpPr txBox="1"/>
          <p:nvPr/>
        </p:nvSpPr>
        <p:spPr>
          <a:xfrm>
            <a:off x="7934893" y="4784667"/>
            <a:ext cx="333746"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J</a:t>
            </a:r>
          </a:p>
        </p:txBody>
      </p:sp>
      <p:sp>
        <p:nvSpPr>
          <p:cNvPr id="17" name="TextBox 16">
            <a:extLst>
              <a:ext uri="{FF2B5EF4-FFF2-40B4-BE49-F238E27FC236}">
                <a16:creationId xmlns:a16="http://schemas.microsoft.com/office/drawing/2014/main" id="{5634DC51-7966-483D-9064-C1C2C16D29AC}"/>
              </a:ext>
            </a:extLst>
          </p:cNvPr>
          <p:cNvSpPr txBox="1"/>
          <p:nvPr/>
        </p:nvSpPr>
        <p:spPr>
          <a:xfrm>
            <a:off x="7952525" y="5724163"/>
            <a:ext cx="372218"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K</a:t>
            </a:r>
          </a:p>
        </p:txBody>
      </p:sp>
      <p:sp>
        <p:nvSpPr>
          <p:cNvPr id="18" name="TextBox 17">
            <a:extLst>
              <a:ext uri="{FF2B5EF4-FFF2-40B4-BE49-F238E27FC236}">
                <a16:creationId xmlns:a16="http://schemas.microsoft.com/office/drawing/2014/main" id="{D3F92D14-4EC9-4E5E-AFD6-7783D510E6B3}"/>
              </a:ext>
            </a:extLst>
          </p:cNvPr>
          <p:cNvSpPr txBox="1"/>
          <p:nvPr/>
        </p:nvSpPr>
        <p:spPr>
          <a:xfrm>
            <a:off x="5502736" y="5724163"/>
            <a:ext cx="359394" cy="369332"/>
          </a:xfrm>
          <a:prstGeom prst="rect">
            <a:avLst/>
          </a:prstGeom>
          <a:noFill/>
        </p:spPr>
        <p:txBody>
          <a:bodyPr wrap="none" rtlCol="0">
            <a:spAutoFit/>
          </a:bodyPr>
          <a:lstStyle/>
          <a:p>
            <a:r>
              <a:rPr lang="en-US" b="1" dirty="0">
                <a:solidFill>
                  <a:srgbClr val="FF0000"/>
                </a:solidFill>
                <a:highlight>
                  <a:srgbClr val="00FF00"/>
                </a:highlight>
                <a:latin typeface="Century Schoolbook" panose="02040604050505020304" pitchFamily="18" charset="0"/>
              </a:rPr>
              <a:t>L</a:t>
            </a:r>
          </a:p>
        </p:txBody>
      </p:sp>
    </p:spTree>
    <p:extLst>
      <p:ext uri="{BB962C8B-B14F-4D97-AF65-F5344CB8AC3E}">
        <p14:creationId xmlns:p14="http://schemas.microsoft.com/office/powerpoint/2010/main" val="83751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192848"/>
            <a:ext cx="10515600" cy="536021"/>
          </a:xfrm>
        </p:spPr>
        <p:txBody>
          <a:bodyPr>
            <a:normAutofit/>
          </a:bodyPr>
          <a:lstStyle/>
          <a:p>
            <a:pPr algn="ctr"/>
            <a:r>
              <a:rPr lang="en-US" sz="3200" b="1" dirty="0">
                <a:latin typeface="Century Schoolbook" panose="02040604050505020304" pitchFamily="18" charset="0"/>
              </a:rPr>
              <a:t>Classification by Design Approaches</a:t>
            </a:r>
          </a:p>
        </p:txBody>
      </p:sp>
      <p:sp>
        <p:nvSpPr>
          <p:cNvPr id="3" name="TextBox 2">
            <a:extLst>
              <a:ext uri="{FF2B5EF4-FFF2-40B4-BE49-F238E27FC236}">
                <a16:creationId xmlns:a16="http://schemas.microsoft.com/office/drawing/2014/main" id="{A60E9710-2ADB-4DCE-803A-58AF4643585B}"/>
              </a:ext>
            </a:extLst>
          </p:cNvPr>
          <p:cNvSpPr txBox="1"/>
          <p:nvPr/>
        </p:nvSpPr>
        <p:spPr>
          <a:xfrm>
            <a:off x="838200" y="993917"/>
            <a:ext cx="10744200" cy="5535618"/>
          </a:xfrm>
          <a:prstGeom prst="rect">
            <a:avLst/>
          </a:prstGeom>
          <a:noFill/>
        </p:spPr>
        <p:txBody>
          <a:bodyPr wrap="square" rtlCol="0">
            <a:spAutoFit/>
          </a:bodyPr>
          <a:lstStyle/>
          <a:p>
            <a:pPr algn="just">
              <a:lnSpc>
                <a:spcPct val="150000"/>
              </a:lnSpc>
            </a:pPr>
            <a:r>
              <a:rPr lang="en-US" sz="1700" dirty="0">
                <a:latin typeface="Century Schoolbook" panose="02040604050505020304" pitchFamily="18" charset="0"/>
              </a:rPr>
              <a:t>There are two approaches for designing an algorithm. These approaches include:</a:t>
            </a:r>
          </a:p>
          <a:p>
            <a:pPr marL="342900" indent="-342900" algn="just">
              <a:lnSpc>
                <a:spcPct val="150000"/>
              </a:lnSpc>
              <a:buFont typeface="+mj-lt"/>
              <a:buAutoNum type="arabicPeriod"/>
            </a:pPr>
            <a:r>
              <a:rPr lang="en-US" sz="1700" b="1" dirty="0">
                <a:latin typeface="Century Schoolbook" panose="02040604050505020304" pitchFamily="18" charset="0"/>
              </a:rPr>
              <a:t>Top-Down Approach</a:t>
            </a:r>
          </a:p>
          <a:p>
            <a:pPr lvl="1" algn="just">
              <a:lnSpc>
                <a:spcPct val="150000"/>
              </a:lnSpc>
            </a:pPr>
            <a:r>
              <a:rPr lang="en-US" sz="1700" dirty="0">
                <a:latin typeface="Century Schoolbook" panose="02040604050505020304" pitchFamily="18" charset="0"/>
              </a:rPr>
              <a:t>In the top-down approach, a large problem is divided into small sub-problem. and keep repeating the process of decomposing problems until the complex problem is solved.</a:t>
            </a:r>
          </a:p>
          <a:p>
            <a:pPr lvl="1" algn="just">
              <a:lnSpc>
                <a:spcPct val="150000"/>
              </a:lnSpc>
            </a:pPr>
            <a:r>
              <a:rPr lang="en-US" sz="1700" dirty="0">
                <a:latin typeface="Century Schoolbook" panose="02040604050505020304" pitchFamily="18" charset="0"/>
              </a:rPr>
              <a:t>Breaking down a complex problem into smaller, more manageable sub-problems and solving each sub-problem individually. Designing a system starting from the highest level of abstraction and moving towards the lower levels.</a:t>
            </a:r>
            <a:endParaRPr lang="en-US" sz="1700" b="1" dirty="0">
              <a:latin typeface="Century Schoolbook" panose="02040604050505020304" pitchFamily="18" charset="0"/>
            </a:endParaRPr>
          </a:p>
          <a:p>
            <a:pPr marL="342900" indent="-342900" algn="just">
              <a:lnSpc>
                <a:spcPct val="150000"/>
              </a:lnSpc>
              <a:buFont typeface="+mj-lt"/>
              <a:buAutoNum type="arabicPeriod" startAt="2"/>
            </a:pPr>
            <a:r>
              <a:rPr lang="en-US" sz="1700" b="1" dirty="0">
                <a:latin typeface="Century Schoolbook" panose="02040604050505020304" pitchFamily="18" charset="0"/>
              </a:rPr>
              <a:t>Bottom-up approach</a:t>
            </a:r>
          </a:p>
          <a:p>
            <a:pPr lvl="1" algn="just">
              <a:lnSpc>
                <a:spcPct val="150000"/>
              </a:lnSpc>
            </a:pPr>
            <a:r>
              <a:rPr lang="en-US" sz="1700" dirty="0">
                <a:latin typeface="Century Schoolbook" panose="02040604050505020304" pitchFamily="18" charset="0"/>
              </a:rPr>
              <a:t>The bottom-up approach is also known as the reverse of top-down approaches.</a:t>
            </a:r>
            <a:br>
              <a:rPr lang="en-US" sz="1700" dirty="0">
                <a:latin typeface="Century Schoolbook" panose="02040604050505020304" pitchFamily="18" charset="0"/>
              </a:rPr>
            </a:br>
            <a:r>
              <a:rPr lang="en-US" sz="1700" dirty="0">
                <a:latin typeface="Century Schoolbook" panose="02040604050505020304" pitchFamily="18" charset="0"/>
              </a:rPr>
              <a:t>In approach different, part of a complex program is solved using a programming language and then this is combined into a complete program.</a:t>
            </a:r>
          </a:p>
          <a:p>
            <a:pPr lvl="1" algn="just">
              <a:lnSpc>
                <a:spcPct val="150000"/>
              </a:lnSpc>
            </a:pPr>
            <a:r>
              <a:rPr lang="en-US" sz="1700" dirty="0">
                <a:latin typeface="Century Schoolbook" panose="02040604050505020304" pitchFamily="18" charset="0"/>
              </a:rPr>
              <a:t>Building a system by starting with the individual components and gradually integrating them to form a larger system. Solving sub-problems first and then using the solutions to build up to a solution of a larger problem.</a:t>
            </a:r>
            <a:endParaRPr lang="en-US" sz="1700" b="1" dirty="0">
              <a:latin typeface="Century Schoolbook" panose="02040604050505020304" pitchFamily="18" charset="0"/>
            </a:endParaRPr>
          </a:p>
        </p:txBody>
      </p:sp>
    </p:spTree>
    <p:extLst>
      <p:ext uri="{BB962C8B-B14F-4D97-AF65-F5344CB8AC3E}">
        <p14:creationId xmlns:p14="http://schemas.microsoft.com/office/powerpoint/2010/main" val="2391126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192848"/>
            <a:ext cx="10515600" cy="536021"/>
          </a:xfrm>
        </p:spPr>
        <p:txBody>
          <a:bodyPr>
            <a:normAutofit/>
          </a:bodyPr>
          <a:lstStyle/>
          <a:p>
            <a:pPr algn="ctr"/>
            <a:r>
              <a:rPr lang="en-US" sz="3200" b="1" dirty="0">
                <a:latin typeface="Century Schoolbook" panose="02040604050505020304" pitchFamily="18" charset="0"/>
              </a:rPr>
              <a:t>Other Classifications</a:t>
            </a:r>
          </a:p>
        </p:txBody>
      </p:sp>
      <p:sp>
        <p:nvSpPr>
          <p:cNvPr id="3" name="TextBox 2">
            <a:extLst>
              <a:ext uri="{FF2B5EF4-FFF2-40B4-BE49-F238E27FC236}">
                <a16:creationId xmlns:a16="http://schemas.microsoft.com/office/drawing/2014/main" id="{A60E9710-2ADB-4DCE-803A-58AF4643585B}"/>
              </a:ext>
            </a:extLst>
          </p:cNvPr>
          <p:cNvSpPr txBox="1"/>
          <p:nvPr/>
        </p:nvSpPr>
        <p:spPr>
          <a:xfrm>
            <a:off x="838200" y="993917"/>
            <a:ext cx="10744200" cy="5298182"/>
          </a:xfrm>
          <a:prstGeom prst="rect">
            <a:avLst/>
          </a:prstGeom>
          <a:noFill/>
        </p:spPr>
        <p:txBody>
          <a:bodyPr wrap="square" rtlCol="0">
            <a:spAutoFit/>
          </a:bodyPr>
          <a:lstStyle/>
          <a:p>
            <a:pPr algn="just">
              <a:lnSpc>
                <a:spcPct val="150000"/>
              </a:lnSpc>
            </a:pPr>
            <a:r>
              <a:rPr lang="en-US" sz="1900" dirty="0">
                <a:latin typeface="Century Schoolbook" panose="02040604050505020304" pitchFamily="18" charset="0"/>
              </a:rPr>
              <a:t>Apart from classifying the algorithms into the above broad categories, the algorithm can be classified into other broad categories like:</a:t>
            </a:r>
          </a:p>
          <a:p>
            <a:pPr marL="342900" indent="-342900" algn="just">
              <a:lnSpc>
                <a:spcPct val="150000"/>
              </a:lnSpc>
              <a:buFont typeface="+mj-lt"/>
              <a:buAutoNum type="arabicPeriod"/>
            </a:pPr>
            <a:r>
              <a:rPr lang="en-US" sz="1900" b="1" dirty="0">
                <a:latin typeface="Century Schoolbook" panose="02040604050505020304" pitchFamily="18" charset="0"/>
              </a:rPr>
              <a:t>Randomized Algorithms: </a:t>
            </a:r>
            <a:r>
              <a:rPr lang="en-US" sz="1900" dirty="0">
                <a:latin typeface="Century Schoolbook" panose="02040604050505020304" pitchFamily="18" charset="0"/>
              </a:rPr>
              <a:t>Algorithms that make random choices for faster solutions are known as randomized algorithms. </a:t>
            </a:r>
            <a:r>
              <a:rPr lang="en-US" sz="1900" b="1" dirty="0">
                <a:latin typeface="Century Schoolbook" panose="02040604050505020304" pitchFamily="18" charset="0"/>
              </a:rPr>
              <a:t>Example:</a:t>
            </a:r>
            <a:r>
              <a:rPr lang="en-US" sz="1900" dirty="0">
                <a:latin typeface="Century Schoolbook" panose="02040604050505020304" pitchFamily="18" charset="0"/>
              </a:rPr>
              <a:t> Randomized Quicksort Algorithm.</a:t>
            </a:r>
          </a:p>
          <a:p>
            <a:pPr marL="342900" indent="-342900" algn="just">
              <a:lnSpc>
                <a:spcPct val="150000"/>
              </a:lnSpc>
              <a:buFont typeface="+mj-lt"/>
              <a:buAutoNum type="arabicPeriod"/>
            </a:pPr>
            <a:r>
              <a:rPr lang="en-US" sz="1900" b="1" dirty="0">
                <a:latin typeface="Century Schoolbook" panose="02040604050505020304" pitchFamily="18" charset="0"/>
              </a:rPr>
              <a:t>Classification by complexity: </a:t>
            </a:r>
            <a:r>
              <a:rPr lang="en-US" sz="1900" dirty="0">
                <a:latin typeface="Century Schoolbook" panose="02040604050505020304" pitchFamily="18" charset="0"/>
              </a:rPr>
              <a:t>Algorithms that are classified on the basis of time taken to get a solution to any problem for input size. This analysis is known as time complexity analysis. </a:t>
            </a:r>
            <a:r>
              <a:rPr lang="en-US" sz="1900" b="1" dirty="0">
                <a:latin typeface="Century Schoolbook" panose="02040604050505020304" pitchFamily="18" charset="0"/>
              </a:rPr>
              <a:t>Example:</a:t>
            </a:r>
            <a:r>
              <a:rPr lang="en-US" sz="1900" dirty="0">
                <a:latin typeface="Century Schoolbook" panose="02040604050505020304" pitchFamily="18" charset="0"/>
              </a:rPr>
              <a:t> Some algorithms take O(n), while some take exponential time.</a:t>
            </a:r>
          </a:p>
          <a:p>
            <a:pPr marL="342900" indent="-342900" algn="just">
              <a:lnSpc>
                <a:spcPct val="150000"/>
              </a:lnSpc>
              <a:buFont typeface="+mj-lt"/>
              <a:buAutoNum type="arabicPeriod"/>
            </a:pPr>
            <a:r>
              <a:rPr lang="en-US" sz="1900" b="1" dirty="0">
                <a:latin typeface="Century Schoolbook" panose="02040604050505020304" pitchFamily="18" charset="0"/>
              </a:rPr>
              <a:t>Classification by Research Area: </a:t>
            </a:r>
            <a:r>
              <a:rPr lang="en-US" sz="1900" dirty="0">
                <a:latin typeface="Century Schoolbook" panose="02040604050505020304" pitchFamily="18" charset="0"/>
              </a:rPr>
              <a:t>In CS each field has its own problems and needs efficient algorithms. Example: Sorting Algorithm, Searching Algorithm, Machine Learning etc.</a:t>
            </a:r>
          </a:p>
          <a:p>
            <a:pPr marL="342900" indent="-342900" algn="just">
              <a:lnSpc>
                <a:spcPct val="150000"/>
              </a:lnSpc>
              <a:buFont typeface="+mj-lt"/>
              <a:buAutoNum type="arabicPeriod"/>
            </a:pPr>
            <a:r>
              <a:rPr lang="en-US" sz="1900" b="1" dirty="0">
                <a:latin typeface="Century Schoolbook" panose="02040604050505020304" pitchFamily="18" charset="0"/>
              </a:rPr>
              <a:t>Branch and Bound Enumeration and Backtracking: </a:t>
            </a:r>
            <a:r>
              <a:rPr lang="en-US" sz="1900" dirty="0">
                <a:latin typeface="Century Schoolbook" panose="02040604050505020304" pitchFamily="18" charset="0"/>
              </a:rPr>
              <a:t>These are mostly used in Artificial Intelligence.</a:t>
            </a:r>
          </a:p>
        </p:txBody>
      </p:sp>
    </p:spTree>
    <p:extLst>
      <p:ext uri="{BB962C8B-B14F-4D97-AF65-F5344CB8AC3E}">
        <p14:creationId xmlns:p14="http://schemas.microsoft.com/office/powerpoint/2010/main" val="294760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6A19-124E-42FF-BDDD-97FD867C8AC3}"/>
              </a:ext>
            </a:extLst>
          </p:cNvPr>
          <p:cNvSpPr>
            <a:spLocks noGrp="1"/>
          </p:cNvSpPr>
          <p:nvPr>
            <p:ph type="title"/>
          </p:nvPr>
        </p:nvSpPr>
        <p:spPr>
          <a:xfrm>
            <a:off x="838200" y="100084"/>
            <a:ext cx="10515600" cy="681797"/>
          </a:xfrm>
        </p:spPr>
        <p:txBody>
          <a:bodyPr>
            <a:normAutofit/>
          </a:bodyPr>
          <a:lstStyle/>
          <a:p>
            <a:pPr algn="ctr"/>
            <a:r>
              <a:rPr lang="en-US" sz="3600" b="1" dirty="0">
                <a:latin typeface="Century Schoolbook" panose="02040604050505020304" pitchFamily="18" charset="0"/>
              </a:rPr>
              <a:t>Perspectives for Classifying Algorithms</a:t>
            </a:r>
          </a:p>
        </p:txBody>
      </p:sp>
      <p:sp>
        <p:nvSpPr>
          <p:cNvPr id="3" name="Content Placeholder 2">
            <a:extLst>
              <a:ext uri="{FF2B5EF4-FFF2-40B4-BE49-F238E27FC236}">
                <a16:creationId xmlns:a16="http://schemas.microsoft.com/office/drawing/2014/main" id="{D312BAC8-4399-4020-948B-2624F84303B8}"/>
              </a:ext>
            </a:extLst>
          </p:cNvPr>
          <p:cNvSpPr>
            <a:spLocks noGrp="1"/>
          </p:cNvSpPr>
          <p:nvPr>
            <p:ph idx="1"/>
          </p:nvPr>
        </p:nvSpPr>
        <p:spPr>
          <a:xfrm>
            <a:off x="838200" y="954157"/>
            <a:ext cx="10515600" cy="5222806"/>
          </a:xfrm>
        </p:spPr>
        <p:txBody>
          <a:bodyPr>
            <a:normAutofit/>
          </a:bodyPr>
          <a:lstStyle/>
          <a:p>
            <a:pPr marL="0" indent="0">
              <a:lnSpc>
                <a:spcPct val="150000"/>
              </a:lnSpc>
              <a:buNone/>
            </a:pPr>
            <a:r>
              <a:rPr lang="en-US" sz="2000" dirty="0">
                <a:latin typeface="Century Schoolbook" panose="02040604050505020304" pitchFamily="18" charset="0"/>
              </a:rPr>
              <a:t>An Algorithm is a procedure to solve a particular problem in a finite number of steps for a finite-sized input. The algorithms can be classified in various ways. They are:</a:t>
            </a:r>
          </a:p>
          <a:p>
            <a:pPr marL="914400" lvl="2" indent="0">
              <a:lnSpc>
                <a:spcPct val="150000"/>
              </a:lnSpc>
              <a:buNone/>
            </a:pPr>
            <a:r>
              <a:rPr lang="en-US" dirty="0">
                <a:latin typeface="Century Schoolbook" panose="02040604050505020304" pitchFamily="18" charset="0"/>
              </a:rPr>
              <a:t>1. Implementation Method</a:t>
            </a:r>
          </a:p>
          <a:p>
            <a:pPr marL="914400" lvl="2" indent="0">
              <a:lnSpc>
                <a:spcPct val="150000"/>
              </a:lnSpc>
              <a:buNone/>
            </a:pPr>
            <a:r>
              <a:rPr lang="en-US" dirty="0">
                <a:latin typeface="Century Schoolbook" panose="02040604050505020304" pitchFamily="18" charset="0"/>
              </a:rPr>
              <a:t>2. Design Method</a:t>
            </a:r>
          </a:p>
          <a:p>
            <a:pPr marL="914400" lvl="2" indent="0">
              <a:lnSpc>
                <a:spcPct val="150000"/>
              </a:lnSpc>
              <a:buNone/>
            </a:pPr>
            <a:r>
              <a:rPr lang="en-US" dirty="0">
                <a:latin typeface="Century Schoolbook" panose="02040604050505020304" pitchFamily="18" charset="0"/>
              </a:rPr>
              <a:t>3. Design Approaches</a:t>
            </a:r>
          </a:p>
          <a:p>
            <a:pPr marL="914400" lvl="2" indent="0">
              <a:lnSpc>
                <a:spcPct val="150000"/>
              </a:lnSpc>
              <a:buNone/>
            </a:pPr>
            <a:r>
              <a:rPr lang="en-US" dirty="0">
                <a:latin typeface="Century Schoolbook" panose="02040604050505020304" pitchFamily="18" charset="0"/>
              </a:rPr>
              <a:t>4. Other Classifications</a:t>
            </a:r>
          </a:p>
          <a:p>
            <a:pPr marL="457200" lvl="1" indent="0">
              <a:lnSpc>
                <a:spcPct val="150000"/>
              </a:lnSpc>
              <a:buNone/>
            </a:pPr>
            <a:endParaRPr lang="en-US" sz="2000" dirty="0">
              <a:latin typeface="Century Schoolbook" panose="02040604050505020304" pitchFamily="18" charset="0"/>
            </a:endParaRPr>
          </a:p>
        </p:txBody>
      </p:sp>
    </p:spTree>
    <p:extLst>
      <p:ext uri="{BB962C8B-B14F-4D97-AF65-F5344CB8AC3E}">
        <p14:creationId xmlns:p14="http://schemas.microsoft.com/office/powerpoint/2010/main" val="241533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192848"/>
            <a:ext cx="10515600" cy="536021"/>
          </a:xfrm>
        </p:spPr>
        <p:txBody>
          <a:bodyPr>
            <a:normAutofit/>
          </a:bodyPr>
          <a:lstStyle/>
          <a:p>
            <a:pPr algn="ctr"/>
            <a:r>
              <a:rPr lang="en-US" sz="3200" b="1" dirty="0">
                <a:latin typeface="Century Schoolbook" panose="02040604050505020304" pitchFamily="18" charset="0"/>
              </a:rPr>
              <a:t>Important Thing to Remember</a:t>
            </a:r>
          </a:p>
        </p:txBody>
      </p:sp>
      <p:sp>
        <p:nvSpPr>
          <p:cNvPr id="3" name="TextBox 2">
            <a:extLst>
              <a:ext uri="{FF2B5EF4-FFF2-40B4-BE49-F238E27FC236}">
                <a16:creationId xmlns:a16="http://schemas.microsoft.com/office/drawing/2014/main" id="{A60E9710-2ADB-4DCE-803A-58AF4643585B}"/>
              </a:ext>
            </a:extLst>
          </p:cNvPr>
          <p:cNvSpPr txBox="1"/>
          <p:nvPr/>
        </p:nvSpPr>
        <p:spPr>
          <a:xfrm>
            <a:off x="838200" y="993917"/>
            <a:ext cx="10744200" cy="473784"/>
          </a:xfrm>
          <a:prstGeom prst="rect">
            <a:avLst/>
          </a:prstGeom>
          <a:noFill/>
        </p:spPr>
        <p:txBody>
          <a:bodyPr wrap="square" rtlCol="0">
            <a:spAutoFit/>
          </a:bodyPr>
          <a:lstStyle/>
          <a:p>
            <a:pPr algn="just">
              <a:lnSpc>
                <a:spcPct val="150000"/>
              </a:lnSpc>
            </a:pPr>
            <a:endParaRPr lang="en-US" sz="1900" dirty="0">
              <a:latin typeface="Century Schoolbook" panose="02040604050505020304" pitchFamily="18" charset="0"/>
            </a:endParaRPr>
          </a:p>
        </p:txBody>
      </p:sp>
      <p:sp>
        <p:nvSpPr>
          <p:cNvPr id="4" name="Rectangle 3">
            <a:extLst>
              <a:ext uri="{FF2B5EF4-FFF2-40B4-BE49-F238E27FC236}">
                <a16:creationId xmlns:a16="http://schemas.microsoft.com/office/drawing/2014/main" id="{EE10FC59-6669-4FE5-99EF-0885C7DDA840}"/>
              </a:ext>
            </a:extLst>
          </p:cNvPr>
          <p:cNvSpPr/>
          <p:nvPr/>
        </p:nvSpPr>
        <p:spPr>
          <a:xfrm>
            <a:off x="1598543" y="1467701"/>
            <a:ext cx="9223514" cy="280217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latin typeface="Century Schoolbook" panose="02040604050505020304" pitchFamily="18" charset="0"/>
              </a:rPr>
              <a:t>Algorithms that use a similar problem-solving approach can be grouped together</a:t>
            </a:r>
          </a:p>
          <a:p>
            <a:pPr marL="285750" indent="-285750">
              <a:lnSpc>
                <a:spcPct val="150000"/>
              </a:lnSpc>
              <a:buFont typeface="Wingdings" panose="05000000000000000000" pitchFamily="2" charset="2"/>
              <a:buChar char="Ø"/>
            </a:pPr>
            <a:r>
              <a:rPr lang="en-US" sz="2000" dirty="0">
                <a:latin typeface="Century Schoolbook" panose="02040604050505020304" pitchFamily="18" charset="0"/>
              </a:rPr>
              <a:t>This classification scheme is neither exhaustive nor disjoint</a:t>
            </a:r>
          </a:p>
          <a:p>
            <a:pPr marL="285750" indent="-285750">
              <a:lnSpc>
                <a:spcPct val="150000"/>
              </a:lnSpc>
              <a:buFont typeface="Wingdings" panose="05000000000000000000" pitchFamily="2" charset="2"/>
              <a:buChar char="Ø"/>
            </a:pPr>
            <a:r>
              <a:rPr lang="en-US" sz="2000" dirty="0">
                <a:latin typeface="Century Schoolbook" panose="02040604050505020304" pitchFamily="18" charset="0"/>
              </a:rPr>
              <a:t>The purpose is not to be able to classify an algorithm as one type or another, but to highlight the various ways in which a problem can be attacked</a:t>
            </a:r>
          </a:p>
        </p:txBody>
      </p:sp>
    </p:spTree>
    <p:extLst>
      <p:ext uri="{BB962C8B-B14F-4D97-AF65-F5344CB8AC3E}">
        <p14:creationId xmlns:p14="http://schemas.microsoft.com/office/powerpoint/2010/main" val="169051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FBF8-7731-4571-AC5D-483CA1927FCD}"/>
              </a:ext>
            </a:extLst>
          </p:cNvPr>
          <p:cNvSpPr>
            <a:spLocks noGrp="1"/>
          </p:cNvSpPr>
          <p:nvPr>
            <p:ph type="title"/>
          </p:nvPr>
        </p:nvSpPr>
        <p:spPr>
          <a:xfrm>
            <a:off x="838200" y="139841"/>
            <a:ext cx="10515600" cy="575779"/>
          </a:xfrm>
        </p:spPr>
        <p:txBody>
          <a:bodyPr>
            <a:normAutofit fontScale="90000"/>
          </a:bodyPr>
          <a:lstStyle/>
          <a:p>
            <a:pPr algn="ctr"/>
            <a:r>
              <a:rPr lang="en-US" sz="3600" b="1" dirty="0">
                <a:latin typeface="Century Schoolbook" panose="02040604050505020304" pitchFamily="18" charset="0"/>
              </a:rPr>
              <a:t>Why classification of algorithms is important </a:t>
            </a:r>
          </a:p>
        </p:txBody>
      </p:sp>
      <p:sp>
        <p:nvSpPr>
          <p:cNvPr id="3" name="Content Placeholder 2">
            <a:extLst>
              <a:ext uri="{FF2B5EF4-FFF2-40B4-BE49-F238E27FC236}">
                <a16:creationId xmlns:a16="http://schemas.microsoft.com/office/drawing/2014/main" id="{C24D8E8D-7FB3-4AD7-841D-815BE2A7F4E2}"/>
              </a:ext>
            </a:extLst>
          </p:cNvPr>
          <p:cNvSpPr>
            <a:spLocks noGrp="1"/>
          </p:cNvSpPr>
          <p:nvPr>
            <p:ph idx="1"/>
          </p:nvPr>
        </p:nvSpPr>
        <p:spPr>
          <a:xfrm>
            <a:off x="838200" y="967409"/>
            <a:ext cx="10515600" cy="5750750"/>
          </a:xfrm>
        </p:spPr>
        <p:txBody>
          <a:bodyPr>
            <a:normAutofit fontScale="92500" lnSpcReduction="20000"/>
          </a:bodyPr>
          <a:lstStyle/>
          <a:p>
            <a:pPr marL="457200" indent="-457200" algn="just">
              <a:lnSpc>
                <a:spcPct val="150000"/>
              </a:lnSpc>
              <a:buFont typeface="+mj-lt"/>
              <a:buAutoNum type="arabicPeriod"/>
            </a:pPr>
            <a:r>
              <a:rPr lang="en-US" sz="2000" b="1" dirty="0">
                <a:latin typeface="Century Schoolbook" panose="02040604050505020304" pitchFamily="18" charset="0"/>
              </a:rPr>
              <a:t>Organization: </a:t>
            </a:r>
            <a:r>
              <a:rPr lang="en-US" sz="2000" dirty="0">
                <a:latin typeface="Century Schoolbook" panose="02040604050505020304" pitchFamily="18" charset="0"/>
              </a:rPr>
              <a:t>Algorithms can be very complex and by classifying them, it becomes easier to organize, understand, and compare different algorithms.</a:t>
            </a:r>
          </a:p>
          <a:p>
            <a:pPr marL="457200" indent="-457200" algn="just">
              <a:lnSpc>
                <a:spcPct val="150000"/>
              </a:lnSpc>
              <a:buFont typeface="+mj-lt"/>
              <a:buAutoNum type="arabicPeriod"/>
            </a:pPr>
            <a:r>
              <a:rPr lang="en-US" sz="2000" b="1" dirty="0">
                <a:latin typeface="Century Schoolbook" panose="02040604050505020304" pitchFamily="18" charset="0"/>
              </a:rPr>
              <a:t>Problem Solving: </a:t>
            </a:r>
            <a:r>
              <a:rPr lang="en-US" sz="2000" dirty="0">
                <a:latin typeface="Century Schoolbook" panose="02040604050505020304" pitchFamily="18" charset="0"/>
              </a:rPr>
              <a:t>Different problems require different algorithms, and by having a classification, it can help identify the best algorithm for a particular problem.</a:t>
            </a:r>
          </a:p>
          <a:p>
            <a:pPr marL="457200" indent="-457200" algn="just">
              <a:lnSpc>
                <a:spcPct val="150000"/>
              </a:lnSpc>
              <a:buFont typeface="+mj-lt"/>
              <a:buAutoNum type="arabicPeriod"/>
            </a:pPr>
            <a:r>
              <a:rPr lang="en-US" sz="2000" b="1" dirty="0">
                <a:latin typeface="Century Schoolbook" panose="02040604050505020304" pitchFamily="18" charset="0"/>
              </a:rPr>
              <a:t>Performance Comparison: </a:t>
            </a:r>
            <a:r>
              <a:rPr lang="en-US" sz="2000" dirty="0">
                <a:latin typeface="Century Schoolbook" panose="02040604050505020304" pitchFamily="18" charset="0"/>
              </a:rPr>
              <a:t>By classifying algorithms, it is possible to compare their performance in terms of time and space complexity, making it easier to choose the best algorithm for a particular use case.</a:t>
            </a:r>
          </a:p>
          <a:p>
            <a:pPr marL="457200" indent="-457200" algn="just">
              <a:lnSpc>
                <a:spcPct val="150000"/>
              </a:lnSpc>
              <a:buFont typeface="+mj-lt"/>
              <a:buAutoNum type="arabicPeriod"/>
            </a:pPr>
            <a:r>
              <a:rPr lang="en-US" sz="2000" b="1" dirty="0">
                <a:latin typeface="Century Schoolbook" panose="02040604050505020304" pitchFamily="18" charset="0"/>
              </a:rPr>
              <a:t>Reusability: </a:t>
            </a:r>
            <a:r>
              <a:rPr lang="en-US" sz="2000" dirty="0">
                <a:latin typeface="Century Schoolbook" panose="02040604050505020304" pitchFamily="18" charset="0"/>
              </a:rPr>
              <a:t>By classifying algorithms, it becomes easier to re-use existing algorithms for similar problems, thereby reducing development time and improving efficiency.</a:t>
            </a:r>
          </a:p>
          <a:p>
            <a:pPr marL="457200" indent="-457200" algn="just">
              <a:lnSpc>
                <a:spcPct val="150000"/>
              </a:lnSpc>
              <a:buFont typeface="+mj-lt"/>
              <a:buAutoNum type="arabicPeriod"/>
            </a:pPr>
            <a:r>
              <a:rPr lang="en-US" sz="2000" b="1" dirty="0">
                <a:latin typeface="Century Schoolbook" panose="02040604050505020304" pitchFamily="18" charset="0"/>
              </a:rPr>
              <a:t>Research: </a:t>
            </a:r>
            <a:r>
              <a:rPr lang="en-US" sz="2000" dirty="0">
                <a:latin typeface="Century Schoolbook" panose="02040604050505020304" pitchFamily="18" charset="0"/>
              </a:rPr>
              <a:t>Classifying algorithms is essential for research and development in computer science, as it helps to identify new algorithms and improve existing ones.</a:t>
            </a:r>
          </a:p>
          <a:p>
            <a:pPr marL="0" indent="0" algn="just">
              <a:lnSpc>
                <a:spcPct val="150000"/>
              </a:lnSpc>
              <a:buNone/>
            </a:pPr>
            <a:r>
              <a:rPr lang="en-US" sz="2000" dirty="0">
                <a:latin typeface="Century Schoolbook" panose="02040604050505020304" pitchFamily="18" charset="0"/>
              </a:rPr>
              <a:t>Overall, the classification of algorithms plays a crucial role in computer science and helps to improve the efficiency and effectiveness of solving problems</a:t>
            </a:r>
          </a:p>
        </p:txBody>
      </p:sp>
    </p:spTree>
    <p:extLst>
      <p:ext uri="{BB962C8B-B14F-4D97-AF65-F5344CB8AC3E}">
        <p14:creationId xmlns:p14="http://schemas.microsoft.com/office/powerpoint/2010/main" val="396897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74642" y="206101"/>
            <a:ext cx="10479158" cy="668545"/>
          </a:xfrm>
        </p:spPr>
        <p:txBody>
          <a:bodyPr>
            <a:normAutofit/>
          </a:bodyPr>
          <a:lstStyle/>
          <a:p>
            <a:pPr algn="ctr"/>
            <a:r>
              <a:rPr lang="en-US" sz="3600" b="1" dirty="0">
                <a:latin typeface="Century Schoolbook" panose="02040604050505020304" pitchFamily="18" charset="0"/>
              </a:rPr>
              <a:t>Classification by Implementation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874643" y="1060173"/>
            <a:ext cx="10479157" cy="4943062"/>
          </a:xfrm>
        </p:spPr>
        <p:txBody>
          <a:bodyPr>
            <a:noAutofit/>
          </a:bodyPr>
          <a:lstStyle/>
          <a:p>
            <a:pPr marL="0" indent="0" algn="just">
              <a:lnSpc>
                <a:spcPct val="150000"/>
              </a:lnSpc>
              <a:buNone/>
            </a:pPr>
            <a:r>
              <a:rPr lang="en-US" sz="2000" dirty="0">
                <a:latin typeface="Century Schoolbook" panose="02040604050505020304" pitchFamily="18" charset="0"/>
              </a:rPr>
              <a:t>There are primarily three main categories into which an algorithm can be named in this type of classification. They are: </a:t>
            </a:r>
          </a:p>
          <a:p>
            <a:pPr marL="457200" indent="-457200" algn="just">
              <a:lnSpc>
                <a:spcPct val="150000"/>
              </a:lnSpc>
              <a:buFont typeface="+mj-lt"/>
              <a:buAutoNum type="arabicPeriod"/>
            </a:pPr>
            <a:r>
              <a:rPr lang="en-US" sz="2000" b="1" dirty="0">
                <a:latin typeface="Century Schoolbook" panose="02040604050505020304" pitchFamily="18" charset="0"/>
              </a:rPr>
              <a:t>Recursion or Iteration: </a:t>
            </a:r>
            <a:r>
              <a:rPr lang="en-US" sz="2000" dirty="0">
                <a:latin typeface="Century Schoolbook" panose="02040604050505020304" pitchFamily="18" charset="0"/>
              </a:rPr>
              <a:t>A recursive algorithm is an algorithm which calls itself again and again until a base condition is achieved whereas iterative algorithms use loops and/or data structures like stacks, queues to solve any problem. </a:t>
            </a:r>
            <a:r>
              <a:rPr lang="en-US" sz="2000" b="1" i="1" dirty="0">
                <a:latin typeface="Century Schoolbook" panose="02040604050505020304" pitchFamily="18" charset="0"/>
              </a:rPr>
              <a:t>Every recursive solution can be implemented as an iterative solution and vice versa. </a:t>
            </a:r>
          </a:p>
          <a:p>
            <a:pPr marL="0" indent="0" algn="just">
              <a:lnSpc>
                <a:spcPct val="150000"/>
              </a:lnSpc>
              <a:buNone/>
            </a:pPr>
            <a:r>
              <a:rPr lang="en-US" sz="2000" b="1" dirty="0">
                <a:latin typeface="Century Schoolbook" panose="02040604050505020304" pitchFamily="18" charset="0"/>
              </a:rPr>
              <a:t>Example: </a:t>
            </a:r>
            <a:r>
              <a:rPr lang="en-US" sz="2000" dirty="0">
                <a:latin typeface="Century Schoolbook" panose="02040604050505020304" pitchFamily="18" charset="0"/>
              </a:rPr>
              <a:t>The </a:t>
            </a:r>
            <a:r>
              <a:rPr lang="en-US" sz="2000" b="1" i="1" dirty="0">
                <a:latin typeface="Century Schoolbook" panose="02040604050505020304" pitchFamily="18" charset="0"/>
              </a:rPr>
              <a:t>Tower of Hanoi, Fibonacci Sequence, Factorial of a number</a:t>
            </a:r>
            <a:r>
              <a:rPr lang="en-US" sz="2000" dirty="0">
                <a:latin typeface="Century Schoolbook" panose="02040604050505020304" pitchFamily="18" charset="0"/>
              </a:rPr>
              <a:t> are implemented in a recursive fashion while </a:t>
            </a:r>
            <a:r>
              <a:rPr lang="en-US" sz="2000" b="1" i="1" dirty="0">
                <a:latin typeface="Century Schoolbook" panose="02040604050505020304" pitchFamily="18" charset="0"/>
              </a:rPr>
              <a:t>Bubble Sort, Insertion Sort, Selection Sort </a:t>
            </a:r>
            <a:r>
              <a:rPr lang="en-US" sz="2000" dirty="0">
                <a:latin typeface="Century Schoolbook" panose="02040604050505020304" pitchFamily="18" charset="0"/>
              </a:rPr>
              <a:t>are implemented iteratively.</a:t>
            </a:r>
          </a:p>
        </p:txBody>
      </p:sp>
    </p:spTree>
    <p:extLst>
      <p:ext uri="{BB962C8B-B14F-4D97-AF65-F5344CB8AC3E}">
        <p14:creationId xmlns:p14="http://schemas.microsoft.com/office/powerpoint/2010/main" val="119834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838200" y="245857"/>
            <a:ext cx="10515600" cy="668545"/>
          </a:xfrm>
        </p:spPr>
        <p:txBody>
          <a:bodyPr>
            <a:normAutofit/>
          </a:bodyPr>
          <a:lstStyle/>
          <a:p>
            <a:pPr algn="ctr"/>
            <a:r>
              <a:rPr lang="en-US" sz="3600" b="1" dirty="0">
                <a:latin typeface="Century Schoolbook" panose="02040604050505020304" pitchFamily="18" charset="0"/>
              </a:rPr>
              <a:t>Classification by Implementation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838200" y="1113182"/>
            <a:ext cx="10515600" cy="5592417"/>
          </a:xfrm>
        </p:spPr>
        <p:txBody>
          <a:bodyPr>
            <a:normAutofit lnSpcReduction="10000"/>
          </a:bodyPr>
          <a:lstStyle/>
          <a:p>
            <a:pPr marL="457200" indent="-457200" algn="just">
              <a:lnSpc>
                <a:spcPct val="150000"/>
              </a:lnSpc>
              <a:buFont typeface="+mj-lt"/>
              <a:buAutoNum type="arabicPeriod" startAt="2"/>
            </a:pPr>
            <a:r>
              <a:rPr lang="en-US" sz="2000" b="1" dirty="0">
                <a:latin typeface="Century Schoolbook" panose="02040604050505020304" pitchFamily="18" charset="0"/>
              </a:rPr>
              <a:t>Exact or Approximate: </a:t>
            </a:r>
            <a:r>
              <a:rPr lang="en-US" sz="2000" dirty="0">
                <a:latin typeface="Century Schoolbook" panose="02040604050505020304" pitchFamily="18" charset="0"/>
              </a:rPr>
              <a:t>Algorithms that are capable of finding an optimal solution for any problem are known as the exact algorithm. For all those problems, where it is not possible to find the most optimized solution, an approximation algorithm is used. Approximate algorithms are the type of algorithms that find the result as an average outcome of sub outcomes to a problem. </a:t>
            </a:r>
          </a:p>
          <a:p>
            <a:pPr marL="0" indent="0" algn="just">
              <a:lnSpc>
                <a:spcPct val="150000"/>
              </a:lnSpc>
              <a:buNone/>
            </a:pPr>
            <a:r>
              <a:rPr lang="en-US" sz="2000" b="1" dirty="0">
                <a:latin typeface="Century Schoolbook" panose="02040604050505020304" pitchFamily="18" charset="0"/>
              </a:rPr>
              <a:t>Example: </a:t>
            </a:r>
            <a:r>
              <a:rPr lang="en-US" sz="2000" dirty="0">
                <a:latin typeface="Century Schoolbook" panose="02040604050505020304" pitchFamily="18" charset="0"/>
              </a:rPr>
              <a:t>For </a:t>
            </a:r>
            <a:r>
              <a:rPr lang="en-US" sz="2000" b="1" i="1" dirty="0">
                <a:latin typeface="Century Schoolbook" panose="02040604050505020304" pitchFamily="18" charset="0"/>
              </a:rPr>
              <a:t>NP-Hard Problems</a:t>
            </a:r>
            <a:r>
              <a:rPr lang="en-US" sz="2000" dirty="0">
                <a:latin typeface="Century Schoolbook" panose="02040604050505020304" pitchFamily="18" charset="0"/>
              </a:rPr>
              <a:t> (e.g. Travelling Salesman Problem), approximation algorithms are used. </a:t>
            </a:r>
            <a:r>
              <a:rPr lang="en-US" sz="2000" b="1" i="1" dirty="0">
                <a:latin typeface="Century Schoolbook" panose="02040604050505020304" pitchFamily="18" charset="0"/>
              </a:rPr>
              <a:t>Sorting algorithms</a:t>
            </a:r>
            <a:r>
              <a:rPr lang="en-US" sz="2000" dirty="0">
                <a:latin typeface="Century Schoolbook" panose="02040604050505020304" pitchFamily="18" charset="0"/>
              </a:rPr>
              <a:t> are the exact algorithms.</a:t>
            </a:r>
            <a:endParaRPr lang="en-US" sz="2000" b="1" dirty="0">
              <a:latin typeface="Century Schoolbook" panose="02040604050505020304" pitchFamily="18" charset="0"/>
            </a:endParaRPr>
          </a:p>
          <a:p>
            <a:pPr marL="457200" indent="-457200" algn="just">
              <a:lnSpc>
                <a:spcPct val="150000"/>
              </a:lnSpc>
              <a:buFont typeface="+mj-lt"/>
              <a:buAutoNum type="arabicPeriod" startAt="3"/>
            </a:pPr>
            <a:r>
              <a:rPr lang="en-US" sz="2000" b="1" dirty="0">
                <a:latin typeface="Century Schoolbook" panose="02040604050505020304" pitchFamily="18" charset="0"/>
              </a:rPr>
              <a:t>Serial or Parallel or Distributed Algorithms: </a:t>
            </a:r>
            <a:r>
              <a:rPr lang="en-US" sz="2000" dirty="0">
                <a:latin typeface="Century Schoolbook" panose="02040604050505020304" pitchFamily="18" charset="0"/>
              </a:rPr>
              <a:t>In serial algorithms, one instruction is executed at a time while parallel algorithms are those in which we divide the problem into subproblems and execute them on different processors. If parallel algorithms are distributed on different machines, then they are known as distributed algorithms.</a:t>
            </a:r>
          </a:p>
        </p:txBody>
      </p:sp>
    </p:spTree>
    <p:extLst>
      <p:ext uri="{BB962C8B-B14F-4D97-AF65-F5344CB8AC3E}">
        <p14:creationId xmlns:p14="http://schemas.microsoft.com/office/powerpoint/2010/main" val="416675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1484242" y="245857"/>
            <a:ext cx="9869557" cy="668545"/>
          </a:xfrm>
        </p:spPr>
        <p:txBody>
          <a:bodyPr>
            <a:normAutofit/>
          </a:bodyPr>
          <a:lstStyle/>
          <a:p>
            <a:pPr algn="ctr"/>
            <a:r>
              <a:rPr lang="en-US" sz="3200" b="1" dirty="0">
                <a:latin typeface="Century Schoolbook" panose="02040604050505020304" pitchFamily="18" charset="0"/>
              </a:rPr>
              <a:t>Classification by Design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1484243" y="1113182"/>
            <a:ext cx="9064488" cy="5009322"/>
          </a:xfrm>
        </p:spPr>
        <p:txBody>
          <a:bodyPr>
            <a:normAutofit/>
          </a:bodyPr>
          <a:lstStyle/>
          <a:p>
            <a:pPr marL="0" indent="0" algn="just">
              <a:lnSpc>
                <a:spcPct val="150000"/>
              </a:lnSpc>
              <a:buNone/>
            </a:pPr>
            <a:r>
              <a:rPr lang="en-US" sz="2000" dirty="0">
                <a:latin typeface="Century Schoolbook" panose="02040604050505020304" pitchFamily="18" charset="0"/>
              </a:rPr>
              <a:t>Based on design technique, algorithms can roughly be classified into following categories:</a:t>
            </a:r>
          </a:p>
          <a:p>
            <a:pPr marL="1371600" lvl="2" indent="-457200" algn="just">
              <a:lnSpc>
                <a:spcPct val="150000"/>
              </a:lnSpc>
              <a:buFont typeface="+mj-lt"/>
              <a:buAutoNum type="arabicPeriod"/>
            </a:pPr>
            <a:r>
              <a:rPr lang="en-US" b="1" dirty="0">
                <a:latin typeface="Century Schoolbook" panose="02040604050505020304" pitchFamily="18" charset="0"/>
              </a:rPr>
              <a:t>Brute Force Method</a:t>
            </a:r>
          </a:p>
          <a:p>
            <a:pPr marL="1371600" lvl="2" indent="-457200" algn="just">
              <a:lnSpc>
                <a:spcPct val="150000"/>
              </a:lnSpc>
              <a:buFont typeface="+mj-lt"/>
              <a:buAutoNum type="arabicPeriod"/>
            </a:pPr>
            <a:r>
              <a:rPr lang="en-US" b="1" dirty="0">
                <a:latin typeface="Century Schoolbook" panose="02040604050505020304" pitchFamily="18" charset="0"/>
              </a:rPr>
              <a:t>Greedy Method</a:t>
            </a:r>
          </a:p>
          <a:p>
            <a:pPr marL="1371600" lvl="2" indent="-457200" algn="just">
              <a:lnSpc>
                <a:spcPct val="150000"/>
              </a:lnSpc>
              <a:buFont typeface="+mj-lt"/>
              <a:buAutoNum type="arabicPeriod"/>
            </a:pPr>
            <a:r>
              <a:rPr lang="en-US" b="1" dirty="0">
                <a:latin typeface="Century Schoolbook" panose="02040604050505020304" pitchFamily="18" charset="0"/>
              </a:rPr>
              <a:t>Divide and Conquer Method</a:t>
            </a:r>
          </a:p>
          <a:p>
            <a:pPr marL="1371600" lvl="2" indent="-457200" algn="just">
              <a:lnSpc>
                <a:spcPct val="150000"/>
              </a:lnSpc>
              <a:buFont typeface="+mj-lt"/>
              <a:buAutoNum type="arabicPeriod"/>
            </a:pPr>
            <a:r>
              <a:rPr lang="en-US" b="1" dirty="0">
                <a:latin typeface="Century Schoolbook" panose="02040604050505020304" pitchFamily="18" charset="0"/>
              </a:rPr>
              <a:t>Dynamic Programming Method</a:t>
            </a:r>
          </a:p>
          <a:p>
            <a:pPr marL="1371600" lvl="2" indent="-457200" algn="just">
              <a:lnSpc>
                <a:spcPct val="150000"/>
              </a:lnSpc>
              <a:buFont typeface="+mj-lt"/>
              <a:buAutoNum type="arabicPeriod"/>
            </a:pPr>
            <a:r>
              <a:rPr lang="en-US" b="1" dirty="0">
                <a:latin typeface="Century Schoolbook" panose="02040604050505020304" pitchFamily="18" charset="0"/>
              </a:rPr>
              <a:t>Backtracking Method</a:t>
            </a:r>
          </a:p>
          <a:p>
            <a:pPr marL="457200" indent="-457200" algn="just">
              <a:lnSpc>
                <a:spcPct val="150000"/>
              </a:lnSpc>
              <a:buFont typeface="+mj-lt"/>
              <a:buAutoNum type="arabicPeriod"/>
            </a:pPr>
            <a:endParaRPr lang="en-US" sz="2000" dirty="0">
              <a:latin typeface="Century Schoolbook" panose="02040604050505020304" pitchFamily="18" charset="0"/>
            </a:endParaRPr>
          </a:p>
        </p:txBody>
      </p:sp>
    </p:spTree>
    <p:extLst>
      <p:ext uri="{BB962C8B-B14F-4D97-AF65-F5344CB8AC3E}">
        <p14:creationId xmlns:p14="http://schemas.microsoft.com/office/powerpoint/2010/main" val="197566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715617" y="245857"/>
            <a:ext cx="10638183" cy="668545"/>
          </a:xfrm>
        </p:spPr>
        <p:txBody>
          <a:bodyPr>
            <a:normAutofit/>
          </a:bodyPr>
          <a:lstStyle/>
          <a:p>
            <a:pPr algn="ctr"/>
            <a:r>
              <a:rPr lang="en-US" sz="3200" b="1" dirty="0">
                <a:latin typeface="Century Schoolbook" panose="02040604050505020304" pitchFamily="18" charset="0"/>
              </a:rPr>
              <a:t>Brute Force Method</a:t>
            </a:r>
          </a:p>
        </p:txBody>
      </p:sp>
      <p:sp>
        <p:nvSpPr>
          <p:cNvPr id="3" name="Content Placeholder 2">
            <a:extLst>
              <a:ext uri="{FF2B5EF4-FFF2-40B4-BE49-F238E27FC236}">
                <a16:creationId xmlns:a16="http://schemas.microsoft.com/office/drawing/2014/main" id="{FABF1DC0-E0D1-4F7B-855D-539C7728CF08}"/>
              </a:ext>
            </a:extLst>
          </p:cNvPr>
          <p:cNvSpPr>
            <a:spLocks noGrp="1"/>
          </p:cNvSpPr>
          <p:nvPr>
            <p:ph idx="1"/>
          </p:nvPr>
        </p:nvSpPr>
        <p:spPr>
          <a:xfrm>
            <a:off x="715617" y="1113182"/>
            <a:ext cx="10638183" cy="2080592"/>
          </a:xfrm>
        </p:spPr>
        <p:txBody>
          <a:bodyPr>
            <a:normAutofit/>
          </a:bodyPr>
          <a:lstStyle/>
          <a:p>
            <a:pPr marL="0" indent="0" algn="just">
              <a:lnSpc>
                <a:spcPct val="150000"/>
              </a:lnSpc>
              <a:buNone/>
            </a:pPr>
            <a:r>
              <a:rPr lang="en-US" sz="2000" b="1" i="1" dirty="0">
                <a:latin typeface="Century Schoolbook" panose="02040604050505020304" pitchFamily="18" charset="0"/>
              </a:rPr>
              <a:t>Brute Force Method </a:t>
            </a:r>
            <a:r>
              <a:rPr lang="en-US" sz="2000" dirty="0">
                <a:latin typeface="Century Schoolbook" panose="02040604050505020304" pitchFamily="18" charset="0"/>
              </a:rPr>
              <a:t>is an intuitive, direct, and straightforward technique of problem-solving in which all the possible ways or all the possible solutions to a given problem are tested one by one. Many problems solved in day-to-day life using the brute force strategy.</a:t>
            </a:r>
          </a:p>
        </p:txBody>
      </p:sp>
      <p:sp>
        <p:nvSpPr>
          <p:cNvPr id="15" name="Rectangle 14">
            <a:extLst>
              <a:ext uri="{FF2B5EF4-FFF2-40B4-BE49-F238E27FC236}">
                <a16:creationId xmlns:a16="http://schemas.microsoft.com/office/drawing/2014/main" id="{E315D2AB-2C62-44EC-9C75-B1B45C7B1218}"/>
              </a:ext>
            </a:extLst>
          </p:cNvPr>
          <p:cNvSpPr/>
          <p:nvPr/>
        </p:nvSpPr>
        <p:spPr>
          <a:xfrm>
            <a:off x="715617" y="3193773"/>
            <a:ext cx="8110331" cy="3263842"/>
          </a:xfrm>
          <a:prstGeom prst="rect">
            <a:avLst/>
          </a:prstGeom>
        </p:spPr>
        <p:txBody>
          <a:bodyPr wrap="square">
            <a:spAutoFit/>
          </a:bodyPr>
          <a:lstStyle/>
          <a:p>
            <a:pPr algn="just">
              <a:lnSpc>
                <a:spcPct val="150000"/>
              </a:lnSpc>
            </a:pPr>
            <a:r>
              <a:rPr lang="en-US" sz="2000" b="1" dirty="0">
                <a:latin typeface="Century Schoolbook" panose="02040604050505020304" pitchFamily="18" charset="0"/>
              </a:rPr>
              <a:t>Example 1: </a:t>
            </a:r>
            <a:r>
              <a:rPr lang="en-US" sz="2000" dirty="0">
                <a:latin typeface="Century Schoolbook" panose="02040604050505020304" pitchFamily="18" charset="0"/>
              </a:rPr>
              <a:t>Imagine you have a small padlock with 4 digits, each from 0-9. You forgot your combination, but you don't want to buy another padlock. Since you can't remember any of the digits, you have to use a brute force method to open the lock.</a:t>
            </a:r>
          </a:p>
          <a:p>
            <a:pPr algn="just">
              <a:lnSpc>
                <a:spcPct val="150000"/>
              </a:lnSpc>
            </a:pPr>
            <a:r>
              <a:rPr lang="en-US" sz="2000" dirty="0">
                <a:latin typeface="Century Schoolbook" panose="02040604050505020304" pitchFamily="18" charset="0"/>
              </a:rPr>
              <a:t>So you set all the numbers back to 0 and try them one by one: 0001, 0002, 0003, and so on until it opens. In the worst case scenario, it would take 10</a:t>
            </a:r>
            <a:r>
              <a:rPr lang="en-US" sz="2000" baseline="30000" dirty="0">
                <a:latin typeface="Century Schoolbook" panose="02040604050505020304" pitchFamily="18" charset="0"/>
              </a:rPr>
              <a:t>4 </a:t>
            </a:r>
            <a:r>
              <a:rPr lang="en-US" sz="2000" dirty="0">
                <a:latin typeface="Century Schoolbook" panose="02040604050505020304" pitchFamily="18" charset="0"/>
              </a:rPr>
              <a:t>or 10,000 tries to find your combination.</a:t>
            </a:r>
          </a:p>
        </p:txBody>
      </p:sp>
      <p:pic>
        <p:nvPicPr>
          <p:cNvPr id="17" name="Picture 2" descr="Premium Vector | Combination lock school locker room code padlock icon  keyless cylindrical lock vector">
            <a:extLst>
              <a:ext uri="{FF2B5EF4-FFF2-40B4-BE49-F238E27FC236}">
                <a16:creationId xmlns:a16="http://schemas.microsoft.com/office/drawing/2014/main" id="{3756C264-A748-45A9-86ED-83755AD8E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8544" y="3193773"/>
            <a:ext cx="3233456" cy="323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02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715617" y="245857"/>
            <a:ext cx="10638183" cy="668545"/>
          </a:xfrm>
        </p:spPr>
        <p:txBody>
          <a:bodyPr>
            <a:normAutofit/>
          </a:bodyPr>
          <a:lstStyle/>
          <a:p>
            <a:pPr algn="ctr"/>
            <a:r>
              <a:rPr lang="en-US" sz="3200" b="1" dirty="0">
                <a:latin typeface="Century Schoolbook" panose="02040604050505020304" pitchFamily="18" charset="0"/>
              </a:rPr>
              <a:t>Brute Force Method</a:t>
            </a:r>
          </a:p>
        </p:txBody>
      </p:sp>
      <p:sp>
        <p:nvSpPr>
          <p:cNvPr id="5" name="Content Placeholder 4">
            <a:extLst>
              <a:ext uri="{FF2B5EF4-FFF2-40B4-BE49-F238E27FC236}">
                <a16:creationId xmlns:a16="http://schemas.microsoft.com/office/drawing/2014/main" id="{A817D873-C7CF-4A6F-A1D4-856E0B046270}"/>
              </a:ext>
            </a:extLst>
          </p:cNvPr>
          <p:cNvSpPr>
            <a:spLocks noGrp="1"/>
          </p:cNvSpPr>
          <p:nvPr>
            <p:ph idx="1"/>
          </p:nvPr>
        </p:nvSpPr>
        <p:spPr>
          <a:xfrm>
            <a:off x="715617" y="1113184"/>
            <a:ext cx="10638183" cy="2877172"/>
          </a:xfrm>
        </p:spPr>
        <p:txBody>
          <a:bodyPr>
            <a:normAutofit/>
          </a:bodyPr>
          <a:lstStyle/>
          <a:p>
            <a:pPr marL="0" indent="0">
              <a:buNone/>
            </a:pPr>
            <a:r>
              <a:rPr lang="en-US" sz="2000" b="1" dirty="0">
                <a:latin typeface="Century Schoolbook" panose="02040604050505020304" pitchFamily="18" charset="0"/>
              </a:rPr>
              <a:t>Example 2: </a:t>
            </a:r>
          </a:p>
        </p:txBody>
      </p:sp>
      <p:sp>
        <p:nvSpPr>
          <p:cNvPr id="10" name="Text Box 10">
            <a:extLst>
              <a:ext uri="{FF2B5EF4-FFF2-40B4-BE49-F238E27FC236}">
                <a16:creationId xmlns:a16="http://schemas.microsoft.com/office/drawing/2014/main" id="{44A1558D-D276-4327-B367-394514FFA47C}"/>
              </a:ext>
            </a:extLst>
          </p:cNvPr>
          <p:cNvSpPr txBox="1">
            <a:spLocks noChangeArrowheads="1"/>
          </p:cNvSpPr>
          <p:nvPr/>
        </p:nvSpPr>
        <p:spPr bwMode="auto">
          <a:xfrm>
            <a:off x="2322444" y="1086680"/>
            <a:ext cx="350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entury Schoolbook" panose="02040604050505020304" pitchFamily="18" charset="0"/>
              </a:rPr>
              <a:t>Compute       . </a:t>
            </a:r>
            <a:endParaRPr lang="en-US" altLang="en-US" sz="2000" u="sng" dirty="0">
              <a:latin typeface="Century Schoolbook" panose="02040604050505020304" pitchFamily="18" charset="0"/>
            </a:endParaRPr>
          </a:p>
        </p:txBody>
      </p:sp>
      <p:graphicFrame>
        <p:nvGraphicFramePr>
          <p:cNvPr id="11" name="Object 11">
            <a:extLst>
              <a:ext uri="{FF2B5EF4-FFF2-40B4-BE49-F238E27FC236}">
                <a16:creationId xmlns:a16="http://schemas.microsoft.com/office/drawing/2014/main" id="{106F2738-B82B-47CF-A8BA-4B6F8E6AC230}"/>
              </a:ext>
            </a:extLst>
          </p:cNvPr>
          <p:cNvGraphicFramePr>
            <a:graphicFrameLocks noChangeAspect="1"/>
          </p:cNvGraphicFramePr>
          <p:nvPr>
            <p:extLst>
              <p:ext uri="{D42A27DB-BD31-4B8C-83A1-F6EECF244321}">
                <p14:modId xmlns:p14="http://schemas.microsoft.com/office/powerpoint/2010/main" val="836156641"/>
              </p:ext>
            </p:extLst>
          </p:nvPr>
        </p:nvGraphicFramePr>
        <p:xfrm>
          <a:off x="3617844" y="1005127"/>
          <a:ext cx="457200" cy="457200"/>
        </p:xfrm>
        <a:graphic>
          <a:graphicData uri="http://schemas.openxmlformats.org/presentationml/2006/ole">
            <mc:AlternateContent xmlns:mc="http://schemas.openxmlformats.org/markup-compatibility/2006">
              <mc:Choice xmlns:v="urn:schemas-microsoft-com:vml" Requires="v">
                <p:oleObj spid="_x0000_s1041" name="Equation" r:id="rId3" imgW="228600" imgH="228600" progId="Equation.3">
                  <p:embed/>
                </p:oleObj>
              </mc:Choice>
              <mc:Fallback>
                <p:oleObj name="Equation" r:id="rId3" imgW="228600" imgH="228600" progId="Equation.3">
                  <p:embed/>
                  <p:pic>
                    <p:nvPicPr>
                      <p:cNvPr id="5131" name="Object 11">
                        <a:extLst>
                          <a:ext uri="{FF2B5EF4-FFF2-40B4-BE49-F238E27FC236}">
                            <a16:creationId xmlns:a16="http://schemas.microsoft.com/office/drawing/2014/main" id="{333A439C-984A-43AA-A465-408FE72E6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844" y="1005127"/>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6">
            <a:extLst>
              <a:ext uri="{FF2B5EF4-FFF2-40B4-BE49-F238E27FC236}">
                <a16:creationId xmlns:a16="http://schemas.microsoft.com/office/drawing/2014/main" id="{CB4F5316-2A51-4C5C-AF85-FC6F0D55D8F2}"/>
              </a:ext>
            </a:extLst>
          </p:cNvPr>
          <p:cNvGrpSpPr>
            <a:grpSpLocks/>
          </p:cNvGrpSpPr>
          <p:nvPr/>
        </p:nvGrpSpPr>
        <p:grpSpPr bwMode="auto">
          <a:xfrm>
            <a:off x="715617" y="1571352"/>
            <a:ext cx="5105400" cy="762000"/>
            <a:chOff x="432" y="1680"/>
            <a:chExt cx="3312" cy="496"/>
          </a:xfrm>
        </p:grpSpPr>
        <p:sp>
          <p:nvSpPr>
            <p:cNvPr id="13" name="Text Box 12">
              <a:extLst>
                <a:ext uri="{FF2B5EF4-FFF2-40B4-BE49-F238E27FC236}">
                  <a16:creationId xmlns:a16="http://schemas.microsoft.com/office/drawing/2014/main" id="{E59E4396-138B-4636-9236-1577C57AD711}"/>
                </a:ext>
              </a:extLst>
            </p:cNvPr>
            <p:cNvSpPr txBox="1">
              <a:spLocks noChangeArrowheads="1"/>
            </p:cNvSpPr>
            <p:nvPr/>
          </p:nvSpPr>
          <p:spPr bwMode="auto">
            <a:xfrm>
              <a:off x="432" y="1824"/>
              <a:ext cx="33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entury Schoolbook" panose="02040604050505020304" pitchFamily="18" charset="0"/>
                </a:rPr>
                <a:t>Brute force algorithm: </a:t>
              </a:r>
            </a:p>
          </p:txBody>
        </p:sp>
        <p:graphicFrame>
          <p:nvGraphicFramePr>
            <p:cNvPr id="14" name="Object 13">
              <a:extLst>
                <a:ext uri="{FF2B5EF4-FFF2-40B4-BE49-F238E27FC236}">
                  <a16:creationId xmlns:a16="http://schemas.microsoft.com/office/drawing/2014/main" id="{39B9E463-969F-4825-9AB3-9955EC556B5D}"/>
                </a:ext>
              </a:extLst>
            </p:cNvPr>
            <p:cNvGraphicFramePr>
              <a:graphicFrameLocks noChangeAspect="1"/>
            </p:cNvGraphicFramePr>
            <p:nvPr/>
          </p:nvGraphicFramePr>
          <p:xfrm>
            <a:off x="2304" y="1680"/>
            <a:ext cx="1008" cy="496"/>
          </p:xfrm>
          <a:graphic>
            <a:graphicData uri="http://schemas.openxmlformats.org/presentationml/2006/ole">
              <mc:AlternateContent xmlns:mc="http://schemas.openxmlformats.org/markup-compatibility/2006">
                <mc:Choice xmlns:v="urn:schemas-microsoft-com:vml" Requires="v">
                  <p:oleObj spid="_x0000_s1042" name="Equation" r:id="rId5" imgW="749160" imgH="368280" progId="Equation.3">
                    <p:embed/>
                  </p:oleObj>
                </mc:Choice>
                <mc:Fallback>
                  <p:oleObj name="Equation" r:id="rId5" imgW="749160" imgH="368280" progId="Equation.3">
                    <p:embed/>
                    <p:pic>
                      <p:nvPicPr>
                        <p:cNvPr id="5133" name="Object 13">
                          <a:extLst>
                            <a:ext uri="{FF2B5EF4-FFF2-40B4-BE49-F238E27FC236}">
                              <a16:creationId xmlns:a16="http://schemas.microsoft.com/office/drawing/2014/main" id="{293735EC-A4FF-40C9-A071-1041D6B2E0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1680"/>
                          <a:ext cx="1008"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17">
            <a:extLst>
              <a:ext uri="{FF2B5EF4-FFF2-40B4-BE49-F238E27FC236}">
                <a16:creationId xmlns:a16="http://schemas.microsoft.com/office/drawing/2014/main" id="{B13F3F87-A3C8-4A10-B202-023020B8AC6C}"/>
              </a:ext>
            </a:extLst>
          </p:cNvPr>
          <p:cNvGrpSpPr>
            <a:grpSpLocks/>
          </p:cNvGrpSpPr>
          <p:nvPr/>
        </p:nvGrpSpPr>
        <p:grpSpPr bwMode="auto">
          <a:xfrm>
            <a:off x="715617" y="2614859"/>
            <a:ext cx="5119688" cy="2220913"/>
            <a:chOff x="528" y="2627"/>
            <a:chExt cx="3225" cy="1399"/>
          </a:xfrm>
        </p:grpSpPr>
        <p:graphicFrame>
          <p:nvGraphicFramePr>
            <p:cNvPr id="18" name="Object 14">
              <a:extLst>
                <a:ext uri="{FF2B5EF4-FFF2-40B4-BE49-F238E27FC236}">
                  <a16:creationId xmlns:a16="http://schemas.microsoft.com/office/drawing/2014/main" id="{3A6F50E4-CF10-48D2-9256-F61C6A4096E9}"/>
                </a:ext>
              </a:extLst>
            </p:cNvPr>
            <p:cNvGraphicFramePr>
              <a:graphicFrameLocks noChangeAspect="1"/>
            </p:cNvGraphicFramePr>
            <p:nvPr>
              <p:extLst>
                <p:ext uri="{D42A27DB-BD31-4B8C-83A1-F6EECF244321}">
                  <p14:modId xmlns:p14="http://schemas.microsoft.com/office/powerpoint/2010/main" val="2130984814"/>
                </p:ext>
              </p:extLst>
            </p:nvPr>
          </p:nvGraphicFramePr>
          <p:xfrm>
            <a:off x="2169" y="2627"/>
            <a:ext cx="1584" cy="1399"/>
          </p:xfrm>
          <a:graphic>
            <a:graphicData uri="http://schemas.openxmlformats.org/presentationml/2006/ole">
              <mc:AlternateContent xmlns:mc="http://schemas.openxmlformats.org/markup-compatibility/2006">
                <mc:Choice xmlns:v="urn:schemas-microsoft-com:vml" Requires="v">
                  <p:oleObj spid="_x0000_s1043" name="Equation" r:id="rId7" imgW="1523880" imgH="1346040" progId="Equation.3">
                    <p:embed/>
                  </p:oleObj>
                </mc:Choice>
                <mc:Fallback>
                  <p:oleObj name="Equation" r:id="rId7" imgW="1523880" imgH="1346040" progId="Equation.3">
                    <p:embed/>
                    <p:pic>
                      <p:nvPicPr>
                        <p:cNvPr id="5134" name="Object 14">
                          <a:extLst>
                            <a:ext uri="{FF2B5EF4-FFF2-40B4-BE49-F238E27FC236}">
                              <a16:creationId xmlns:a16="http://schemas.microsoft.com/office/drawing/2014/main" id="{C674BB74-E242-455F-AAF7-9ECA17D4DC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9" y="2627"/>
                          <a:ext cx="1584" cy="1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15">
              <a:extLst>
                <a:ext uri="{FF2B5EF4-FFF2-40B4-BE49-F238E27FC236}">
                  <a16:creationId xmlns:a16="http://schemas.microsoft.com/office/drawing/2014/main" id="{7D992E10-49F8-4884-B5F2-AF481E1D13A0}"/>
                </a:ext>
              </a:extLst>
            </p:cNvPr>
            <p:cNvSpPr txBox="1">
              <a:spLocks noChangeArrowheads="1"/>
            </p:cNvSpPr>
            <p:nvPr/>
          </p:nvSpPr>
          <p:spPr bwMode="auto">
            <a:xfrm>
              <a:off x="528" y="2667"/>
              <a:ext cx="16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entury Schoolbook" panose="02040604050505020304" pitchFamily="18" charset="0"/>
                </a:rPr>
                <a:t>A better algorithm:</a:t>
              </a:r>
            </a:p>
          </p:txBody>
        </p:sp>
      </p:grpSp>
      <p:sp>
        <p:nvSpPr>
          <p:cNvPr id="20" name="Text Box 19">
            <a:extLst>
              <a:ext uri="{FF2B5EF4-FFF2-40B4-BE49-F238E27FC236}">
                <a16:creationId xmlns:a16="http://schemas.microsoft.com/office/drawing/2014/main" id="{E69BBA9B-7475-4B18-A1A9-E293EE8469DB}"/>
              </a:ext>
            </a:extLst>
          </p:cNvPr>
          <p:cNvSpPr txBox="1">
            <a:spLocks noChangeArrowheads="1"/>
          </p:cNvSpPr>
          <p:nvPr/>
        </p:nvSpPr>
        <p:spPr bwMode="auto">
          <a:xfrm>
            <a:off x="715617" y="5344706"/>
            <a:ext cx="662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latin typeface="Century Schoolbook" panose="02040604050505020304" pitchFamily="18" charset="0"/>
              </a:rPr>
              <a:t>Example 3: </a:t>
            </a:r>
            <a:r>
              <a:rPr lang="en-US" altLang="en-US" sz="2000" dirty="0">
                <a:latin typeface="Century Schoolbook" panose="02040604050505020304" pitchFamily="18" charset="0"/>
              </a:rPr>
              <a:t>Search </a:t>
            </a:r>
            <a:r>
              <a:rPr lang="en-US" altLang="en-US" sz="2000" i="1" dirty="0">
                <a:latin typeface="Century Schoolbook" panose="02040604050505020304" pitchFamily="18" charset="0"/>
              </a:rPr>
              <a:t>x</a:t>
            </a:r>
            <a:r>
              <a:rPr lang="en-US" altLang="en-US" sz="2000" dirty="0">
                <a:latin typeface="Century Schoolbook" panose="02040604050505020304" pitchFamily="18" charset="0"/>
              </a:rPr>
              <a:t> from </a:t>
            </a:r>
            <a:r>
              <a:rPr lang="en-US" altLang="en-US" sz="2000" i="1" dirty="0">
                <a:latin typeface="Century Schoolbook" panose="02040604050505020304" pitchFamily="18" charset="0"/>
              </a:rPr>
              <a:t>n</a:t>
            </a:r>
            <a:r>
              <a:rPr lang="en-US" altLang="en-US" sz="2000" dirty="0">
                <a:latin typeface="Century Schoolbook" panose="02040604050505020304" pitchFamily="18" charset="0"/>
              </a:rPr>
              <a:t> elements.</a:t>
            </a:r>
          </a:p>
        </p:txBody>
      </p:sp>
      <p:sp>
        <p:nvSpPr>
          <p:cNvPr id="21" name="Text Box 20">
            <a:extLst>
              <a:ext uri="{FF2B5EF4-FFF2-40B4-BE49-F238E27FC236}">
                <a16:creationId xmlns:a16="http://schemas.microsoft.com/office/drawing/2014/main" id="{817BE164-EAE4-4B57-98C1-ABF6CD84C3C9}"/>
              </a:ext>
            </a:extLst>
          </p:cNvPr>
          <p:cNvSpPr txBox="1">
            <a:spLocks noChangeArrowheads="1"/>
          </p:cNvSpPr>
          <p:nvPr/>
        </p:nvSpPr>
        <p:spPr bwMode="auto">
          <a:xfrm>
            <a:off x="2231334" y="5863579"/>
            <a:ext cx="5410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entury Schoolbook" panose="02040604050505020304" pitchFamily="18" charset="0"/>
              </a:rPr>
              <a:t>Brute force algorithm: linear search.</a:t>
            </a:r>
          </a:p>
          <a:p>
            <a:pPr>
              <a:spcBef>
                <a:spcPct val="50000"/>
              </a:spcBef>
            </a:pPr>
            <a:r>
              <a:rPr lang="en-US" altLang="en-US" sz="2000" dirty="0">
                <a:latin typeface="Century Schoolbook" panose="02040604050505020304" pitchFamily="18" charset="0"/>
              </a:rPr>
              <a:t>A better algorithm: binary search.</a:t>
            </a:r>
          </a:p>
        </p:txBody>
      </p:sp>
    </p:spTree>
    <p:extLst>
      <p:ext uri="{BB962C8B-B14F-4D97-AF65-F5344CB8AC3E}">
        <p14:creationId xmlns:p14="http://schemas.microsoft.com/office/powerpoint/2010/main" val="58896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22F-43A8-468D-8AF1-36ED767A7E93}"/>
              </a:ext>
            </a:extLst>
          </p:cNvPr>
          <p:cNvSpPr>
            <a:spLocks noGrp="1"/>
          </p:cNvSpPr>
          <p:nvPr>
            <p:ph type="title"/>
          </p:nvPr>
        </p:nvSpPr>
        <p:spPr>
          <a:xfrm>
            <a:off x="715617" y="245857"/>
            <a:ext cx="10638183" cy="668545"/>
          </a:xfrm>
        </p:spPr>
        <p:txBody>
          <a:bodyPr>
            <a:normAutofit/>
          </a:bodyPr>
          <a:lstStyle/>
          <a:p>
            <a:pPr algn="ctr"/>
            <a:r>
              <a:rPr lang="en-US" sz="3200" b="1" dirty="0">
                <a:latin typeface="Century Schoolbook" panose="02040604050505020304" pitchFamily="18" charset="0"/>
              </a:rPr>
              <a:t>Brute Force Method</a:t>
            </a:r>
          </a:p>
        </p:txBody>
      </p:sp>
      <p:sp>
        <p:nvSpPr>
          <p:cNvPr id="5" name="Content Placeholder 4">
            <a:extLst>
              <a:ext uri="{FF2B5EF4-FFF2-40B4-BE49-F238E27FC236}">
                <a16:creationId xmlns:a16="http://schemas.microsoft.com/office/drawing/2014/main" id="{A817D873-C7CF-4A6F-A1D4-856E0B046270}"/>
              </a:ext>
            </a:extLst>
          </p:cNvPr>
          <p:cNvSpPr>
            <a:spLocks noGrp="1"/>
          </p:cNvSpPr>
          <p:nvPr>
            <p:ph idx="1"/>
          </p:nvPr>
        </p:nvSpPr>
        <p:spPr>
          <a:xfrm>
            <a:off x="776908" y="1205951"/>
            <a:ext cx="10638183" cy="2541102"/>
          </a:xfrm>
        </p:spPr>
        <p:txBody>
          <a:bodyPr>
            <a:normAutofit/>
          </a:bodyPr>
          <a:lstStyle/>
          <a:p>
            <a:pPr marL="0" indent="0">
              <a:lnSpc>
                <a:spcPct val="100000"/>
              </a:lnSpc>
              <a:buNone/>
            </a:pPr>
            <a:r>
              <a:rPr lang="en-US" sz="2000" b="1" dirty="0">
                <a:latin typeface="Century Schoolbook" panose="02040604050505020304" pitchFamily="18" charset="0"/>
              </a:rPr>
              <a:t>Example 4: Travelling Salesman Problem </a:t>
            </a:r>
          </a:p>
          <a:p>
            <a:pPr marL="0" indent="0">
              <a:lnSpc>
                <a:spcPct val="100000"/>
              </a:lnSpc>
              <a:buNone/>
            </a:pPr>
            <a:r>
              <a:rPr lang="en-US" sz="2000" dirty="0">
                <a:latin typeface="Century Schoolbook" panose="02040604050505020304" pitchFamily="18" charset="0"/>
              </a:rPr>
              <a:t>A classic example in computer science is the traveling salesman problem (TSP). Suppose a salesman needs to visit 10 cities across the country. How does one determine the order in which those cities should be visited such that the total distance traveled is minimized?</a:t>
            </a:r>
          </a:p>
          <a:p>
            <a:pPr marL="0" indent="0">
              <a:lnSpc>
                <a:spcPct val="100000"/>
              </a:lnSpc>
              <a:buNone/>
            </a:pPr>
            <a:r>
              <a:rPr lang="en-US" sz="2000" dirty="0">
                <a:latin typeface="Century Schoolbook" panose="02040604050505020304" pitchFamily="18" charset="0"/>
              </a:rPr>
              <a:t>The brute force solution is simply to calculate the total distance for every possible route and then select the shortest one. This is not particularly efficient because it is possible to eliminate many possible routes through clever algorithms.</a:t>
            </a:r>
          </a:p>
        </p:txBody>
      </p:sp>
      <p:pic>
        <p:nvPicPr>
          <p:cNvPr id="2052" name="Picture 4" descr="Travelling Salesman Problem using Dynamic Programming - GeeksforGeeks">
            <a:extLst>
              <a:ext uri="{FF2B5EF4-FFF2-40B4-BE49-F238E27FC236}">
                <a16:creationId xmlns:a16="http://schemas.microsoft.com/office/drawing/2014/main" id="{CC7CD662-70B0-45CC-8817-06B47BFD3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435" y="4071040"/>
            <a:ext cx="3609117" cy="271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8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7117</TotalTime>
  <Words>1832</Words>
  <Application>Microsoft Office PowerPoint</Application>
  <PresentationFormat>Widescreen</PresentationFormat>
  <Paragraphs>119</Paragraphs>
  <Slides>20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Arial</vt:lpstr>
      <vt:lpstr>Calibri</vt:lpstr>
      <vt:lpstr>Calibri Light</vt:lpstr>
      <vt:lpstr>Century Schoolbook</vt:lpstr>
      <vt:lpstr>Tahoma</vt:lpstr>
      <vt:lpstr>Times New Roman</vt:lpstr>
      <vt:lpstr>Wingdings</vt:lpstr>
      <vt:lpstr>Office Theme</vt:lpstr>
      <vt:lpstr>Equation</vt:lpstr>
      <vt:lpstr>Lecture-03</vt:lpstr>
      <vt:lpstr>Perspectives for Classifying Algorithms</vt:lpstr>
      <vt:lpstr>Why classification of algorithms is important </vt:lpstr>
      <vt:lpstr>Classification by Implementation Method</vt:lpstr>
      <vt:lpstr>Classification by Implementation Method</vt:lpstr>
      <vt:lpstr>Classification by Design Method</vt:lpstr>
      <vt:lpstr>Brute Force Method</vt:lpstr>
      <vt:lpstr>Brute Force Method</vt:lpstr>
      <vt:lpstr>Brute Force Method</vt:lpstr>
      <vt:lpstr>Brute Force Method</vt:lpstr>
      <vt:lpstr>Pros And Cons Of Brute Force Algorithm:</vt:lpstr>
      <vt:lpstr>Brute Force Method</vt:lpstr>
      <vt:lpstr>Greedy Method</vt:lpstr>
      <vt:lpstr>Divide and Conquer Method</vt:lpstr>
      <vt:lpstr>Dynamic Programming Method</vt:lpstr>
      <vt:lpstr>Backtracking Method</vt:lpstr>
      <vt:lpstr>Robot in a Maze Problem</vt:lpstr>
      <vt:lpstr>Classification by Design Approaches</vt:lpstr>
      <vt:lpstr>Other Classifications</vt:lpstr>
      <vt:lpstr>Important Thing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CSE-361:Compiler Design</dc:title>
  <dc:creator>Windows User</dc:creator>
  <cp:lastModifiedBy>hasan</cp:lastModifiedBy>
  <cp:revision>361</cp:revision>
  <dcterms:created xsi:type="dcterms:W3CDTF">2015-02-21T15:44:08Z</dcterms:created>
  <dcterms:modified xsi:type="dcterms:W3CDTF">2023-10-30T05:40:25Z</dcterms:modified>
</cp:coreProperties>
</file>