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0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</p:sldIdLst>
  <p:sldSz cx="12192000" cy="6858000"/>
  <p:notesSz cx="6858000" cy="9144000"/>
  <p:embeddedFontLst>
    <p:embeddedFont>
      <p:font typeface="Noto Sans Symbols" pitchFamily="2" charset="0"/>
      <p:regular r:id="rId108"/>
      <p:bold r:id="rId10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6" roundtripDataSignature="AMtx7mi5iDazEhSkbwYk+qRqcm1P5Kij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0E3DDC-EEED-4975-8BAD-D2CDB50C0F2B}">
  <a:tblStyle styleId="{0D0E3DDC-EEED-4975-8BAD-D2CDB50C0F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8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1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2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customschemas.google.com/relationships/presentationmetadata" Target="meta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3" name="Google Shape;93;p1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3"/>
          <p:cNvSpPr>
            <a:spLocks noGrp="1"/>
          </p:cNvSpPr>
          <p:nvPr>
            <p:ph type="tbl" idx="2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2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1" name="Google Shape;111;p1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2" name="Google Shape;112;p12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18" name="Google Shape;118;p1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20" name="Google Shape;120;p12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29" name="Google Shape;129;p1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1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1" name="Google Shape;141;p1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6" name="Google Shape;146;p1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1" name="Google Shape;151;p13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2" name="Google Shape;152;p1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3"/>
          <p:cNvSpPr txBox="1">
            <a:spLocks noGrp="1"/>
          </p:cNvSpPr>
          <p:nvPr>
            <p:ph type="sldNum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1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0"/>
          <p:cNvSpPr txBox="1"/>
          <p:nvPr/>
        </p:nvSpPr>
        <p:spPr>
          <a:xfrm>
            <a:off x="0" y="6553200"/>
            <a:ext cx="294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10"/>
          <p:cNvSpPr txBox="1"/>
          <p:nvPr/>
        </p:nvSpPr>
        <p:spPr>
          <a:xfrm>
            <a:off x="11671301" y="6553200"/>
            <a:ext cx="3930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home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TCP / IP Protocol Suite</a:t>
            </a:r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Prof. Dr. Md </a:t>
            </a:r>
            <a:r>
              <a:rPr lang="en-US" dirty="0" err="1"/>
              <a:t>Zahidul</a:t>
            </a:r>
            <a:r>
              <a:rPr lang="en-US" dirty="0"/>
              <a:t> Islam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8" y="1511300"/>
            <a:ext cx="8856662" cy="4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/>
        </p:nvSpPr>
        <p:spPr>
          <a:xfrm>
            <a:off x="1585914" y="-31750"/>
            <a:ext cx="16144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1-2</a:t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3581401" y="671514"/>
            <a:ext cx="4721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Maturity levels of an RFC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3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4-17</a:t>
            </a:r>
            <a:endParaRPr/>
          </a:p>
        </p:txBody>
      </p:sp>
      <p:pic>
        <p:nvPicPr>
          <p:cNvPr id="934" name="Google Shape;934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314" y="1981201"/>
            <a:ext cx="6937375" cy="4157663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3"/>
          <p:cNvSpPr txBox="1"/>
          <p:nvPr/>
        </p:nvSpPr>
        <p:spPr>
          <a:xfrm>
            <a:off x="2971800" y="95251"/>
            <a:ext cx="81275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Example of specific host on </a:t>
            </a:r>
            <a:r>
              <a:rPr lang="en-US" sz="3200" b="1" i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network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4-18</a:t>
            </a:r>
            <a:endParaRPr/>
          </a:p>
        </p:txBody>
      </p:sp>
      <p:pic>
        <p:nvPicPr>
          <p:cNvPr id="941" name="Google Shape;941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938" y="819150"/>
            <a:ext cx="7467600" cy="5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104"/>
          <p:cNvSpPr txBox="1"/>
          <p:nvPr/>
        </p:nvSpPr>
        <p:spPr>
          <a:xfrm>
            <a:off x="4418013" y="95251"/>
            <a:ext cx="59666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Example of loopback address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5"/>
          <p:cNvSpPr/>
          <p:nvPr/>
        </p:nvSpPr>
        <p:spPr>
          <a:xfrm>
            <a:off x="1992313" y="476250"/>
            <a:ext cx="502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Private Addresses</a:t>
            </a:r>
            <a:endParaRPr/>
          </a:p>
        </p:txBody>
      </p:sp>
      <p:sp>
        <p:nvSpPr>
          <p:cNvPr id="948" name="Google Shape;948;p105"/>
          <p:cNvSpPr/>
          <p:nvPr/>
        </p:nvSpPr>
        <p:spPr>
          <a:xfrm>
            <a:off x="2135188" y="1484313"/>
            <a:ext cx="8001000" cy="1569660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number of blocks in each class are assigned for private use. They are not recognized globally. These blocks are depicted in Table 4.4 </a:t>
            </a:r>
            <a:endParaRPr/>
          </a:p>
        </p:txBody>
      </p:sp>
      <p:graphicFrame>
        <p:nvGraphicFramePr>
          <p:cNvPr id="949" name="Google Shape;949;p105"/>
          <p:cNvGraphicFramePr/>
          <p:nvPr/>
        </p:nvGraphicFramePr>
        <p:xfrm>
          <a:off x="2640013" y="3860801"/>
          <a:ext cx="6553200" cy="2119385"/>
        </p:xfrm>
        <a:graphic>
          <a:graphicData uri="http://schemas.openxmlformats.org/drawingml/2006/table">
            <a:tbl>
              <a:tblPr>
                <a:noFill/>
                <a:tableStyleId>{0D0E3DDC-EEED-4975-8BAD-D2CDB50C0F2B}</a:tableStyleId>
              </a:tblPr>
              <a:tblGrid>
                <a:gridCol w="10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Netids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10.0.0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172.16 to 172.31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192.168.0 to 192.168.255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6"/>
          <p:cNvSpPr/>
          <p:nvPr/>
        </p:nvSpPr>
        <p:spPr>
          <a:xfrm>
            <a:off x="2057400" y="914400"/>
            <a:ext cx="78486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Unicast, Multicast, and Broadcast Addresses</a:t>
            </a:r>
            <a:endParaRPr/>
          </a:p>
        </p:txBody>
      </p:sp>
      <p:sp>
        <p:nvSpPr>
          <p:cNvPr id="955" name="Google Shape;955;p106"/>
          <p:cNvSpPr/>
          <p:nvPr/>
        </p:nvSpPr>
        <p:spPr>
          <a:xfrm>
            <a:off x="2133600" y="2590801"/>
            <a:ext cx="8001000" cy="584775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Unicast communication is </a:t>
            </a:r>
            <a:r>
              <a:rPr lang="en-US" sz="32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one-to-one</a:t>
            </a: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sp>
        <p:nvSpPr>
          <p:cNvPr id="956" name="Google Shape;956;p106"/>
          <p:cNvSpPr/>
          <p:nvPr/>
        </p:nvSpPr>
        <p:spPr>
          <a:xfrm>
            <a:off x="2133600" y="3581401"/>
            <a:ext cx="8001000" cy="584775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Multicast communication is </a:t>
            </a:r>
            <a:r>
              <a:rPr lang="en-US" sz="32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one-to-many</a:t>
            </a: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sp>
        <p:nvSpPr>
          <p:cNvPr id="957" name="Google Shape;957;p106"/>
          <p:cNvSpPr/>
          <p:nvPr/>
        </p:nvSpPr>
        <p:spPr>
          <a:xfrm>
            <a:off x="2133600" y="4495801"/>
            <a:ext cx="8001000" cy="584775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Broadcast communication is </a:t>
            </a:r>
            <a:r>
              <a:rPr lang="en-US" sz="32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one-to-all</a:t>
            </a: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7"/>
          <p:cNvSpPr/>
          <p:nvPr/>
        </p:nvSpPr>
        <p:spPr>
          <a:xfrm>
            <a:off x="1981200" y="2049463"/>
            <a:ext cx="8001000" cy="17970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Multicast delivery will be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discussed in depth in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Chapter 15.</a:t>
            </a:r>
            <a:endParaRPr/>
          </a:p>
        </p:txBody>
      </p:sp>
      <p:pic>
        <p:nvPicPr>
          <p:cNvPr id="963" name="Google Shape;96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2890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75" y="1624014"/>
            <a:ext cx="7080250" cy="447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/>
        </p:nvSpPr>
        <p:spPr>
          <a:xfrm>
            <a:off x="15240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1-3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3276601" y="671514"/>
            <a:ext cx="5421313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Requirement levels of an RFC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1752600" y="219075"/>
            <a:ext cx="19748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</a:t>
            </a:r>
            <a:endParaRPr/>
          </a:p>
        </p:txBody>
      </p:sp>
      <p:sp>
        <p:nvSpPr>
          <p:cNvPr id="266" name="Google Shape;266;p15"/>
          <p:cNvSpPr txBox="1"/>
          <p:nvPr/>
        </p:nvSpPr>
        <p:spPr>
          <a:xfrm>
            <a:off x="2678114" y="1066801"/>
            <a:ext cx="6929437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8000"/>
              <a:buFont typeface="Times New Roman"/>
              <a:buNone/>
            </a:pPr>
            <a:r>
              <a:rPr lang="en-US" sz="8000" b="1" i="1" u="none" strike="noStrike" cap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OSI Model </a:t>
            </a:r>
            <a:br>
              <a:rPr lang="en-US" sz="8000" b="1" i="1" u="none" strike="noStrike" cap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8000" b="1" i="1" u="none" strike="noStrike" cap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8000"/>
              <a:buFont typeface="Times New Roman"/>
              <a:buNone/>
            </a:pPr>
            <a:r>
              <a:rPr lang="en-US" sz="8000" b="1" i="1" u="none" strike="noStrike" cap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8000"/>
              <a:buFont typeface="Times New Roman"/>
              <a:buNone/>
            </a:pPr>
            <a:r>
              <a:rPr lang="en-US" sz="8000" b="1" i="1" u="none" strike="noStrike" cap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Suite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1828800" y="2209800"/>
            <a:ext cx="8153400" cy="2971800"/>
          </a:xfrm>
          <a:prstGeom prst="flowChartDocumen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35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4267201" y="1371600"/>
            <a:ext cx="31337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274" name="Google Shape;274;p16"/>
          <p:cNvSpPr txBox="1"/>
          <p:nvPr/>
        </p:nvSpPr>
        <p:spPr>
          <a:xfrm>
            <a:off x="2038350" y="2286001"/>
            <a:ext cx="604498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OSI MODEL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LAYERS IN THE OSI MODEL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TCP/IP PROTOCOL SUITE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ADDRESSING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TCP/IP VERSIONS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4977358" y="2590800"/>
            <a:ext cx="231666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OSI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MODEL</a:t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2784475" y="1905000"/>
            <a:ext cx="8826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2.1</a:t>
            </a:r>
            <a:endParaRPr sz="4400" b="1" i="1" u="none" strike="noStrike" cap="none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2209800" y="2514601"/>
            <a:ext cx="7772400" cy="124777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sng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</a:t>
            </a: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is the organization.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OSI is the model.</a:t>
            </a:r>
            <a:endParaRPr sz="3600" b="1" i="1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17462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2362200" y="1905000"/>
            <a:ext cx="7467600" cy="2895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Headers are added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to the data at layers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6, 5, 4, 3, and 2.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Trailers are usually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added only at layer 2.</a:t>
            </a:r>
            <a:endParaRPr sz="3600" b="1" i="1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96" name="Google Shape;2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14300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2-3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5410200" y="0"/>
            <a:ext cx="1841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3505201" y="0"/>
            <a:ext cx="6042025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An exchange using the OSI model</a:t>
            </a:r>
            <a:endParaRPr sz="32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887414"/>
            <a:ext cx="7861300" cy="5284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/>
          <p:nvPr/>
        </p:nvSpPr>
        <p:spPr>
          <a:xfrm>
            <a:off x="1992314" y="1916114"/>
            <a:ext cx="287337" cy="3025775"/>
          </a:xfrm>
          <a:prstGeom prst="downArrow">
            <a:avLst>
              <a:gd name="adj1" fmla="val 50000"/>
              <a:gd name="adj2" fmla="val 26326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 txBox="1"/>
          <p:nvPr/>
        </p:nvSpPr>
        <p:spPr>
          <a:xfrm rot="5400000">
            <a:off x="812192" y="3168042"/>
            <a:ext cx="2647553" cy="14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10199688" y="1989139"/>
            <a:ext cx="323850" cy="3095625"/>
          </a:xfrm>
          <a:prstGeom prst="upArrow">
            <a:avLst>
              <a:gd name="adj1" fmla="val 50000"/>
              <a:gd name="adj2" fmla="val 2389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 txBox="1"/>
          <p:nvPr/>
        </p:nvSpPr>
        <p:spPr>
          <a:xfrm rot="5400000">
            <a:off x="9007264" y="3649452"/>
            <a:ext cx="2708671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2-8</a:t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3841750" y="-31750"/>
            <a:ext cx="40830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End-to-end delivery</a:t>
            </a:r>
            <a:endParaRPr/>
          </a:p>
        </p:txBody>
      </p:sp>
      <p:pic>
        <p:nvPicPr>
          <p:cNvPr id="317" name="Google Shape;3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814" y="685801"/>
            <a:ext cx="6224587" cy="577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2-10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2133600" y="381000"/>
            <a:ext cx="82486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Reliable end-to-end delivery of a message</a:t>
            </a:r>
            <a:endParaRPr/>
          </a:p>
        </p:txBody>
      </p:sp>
      <p:pic>
        <p:nvPicPr>
          <p:cNvPr id="325" name="Google Shape;32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2057401"/>
            <a:ext cx="8528050" cy="343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206595" y="2590800"/>
            <a:ext cx="3859775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PROTOCOLS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STANDARDS</a:t>
            </a: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2784475" y="1905000"/>
            <a:ext cx="8826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1.2</a:t>
            </a:r>
            <a:endParaRPr sz="4400" b="1" i="1" u="none" strike="noStrike" cap="none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2-14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4114800" y="349250"/>
            <a:ext cx="38925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Summary of layers</a:t>
            </a:r>
            <a:endParaRPr/>
          </a:p>
        </p:txBody>
      </p:sp>
      <p:pic>
        <p:nvPicPr>
          <p:cNvPr id="333" name="Google Shape;33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226" y="2057401"/>
            <a:ext cx="7953375" cy="342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4377682" y="2514600"/>
            <a:ext cx="3514424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TCP/IP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PROTOCOL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SUITE</a:t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784475" y="1905000"/>
            <a:ext cx="8826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2.3</a:t>
            </a:r>
            <a:endParaRPr sz="4400" b="1" i="1" u="none" strike="noStrike" cap="none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2-15</a:t>
            </a:r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3733800" y="-76200"/>
            <a:ext cx="4743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TCP/IP and OSI model</a:t>
            </a:r>
            <a:endParaRPr/>
          </a:p>
        </p:txBody>
      </p:sp>
      <p:pic>
        <p:nvPicPr>
          <p:cNvPr id="349" name="Google Shape;3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1900" y="782638"/>
            <a:ext cx="6718300" cy="554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4211638" y="3352800"/>
            <a:ext cx="3848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ADDRESSING</a:t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2784475" y="1905000"/>
            <a:ext cx="8826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2.4</a:t>
            </a:r>
            <a:endParaRPr sz="4400" b="1" i="1" u="none" strike="noStrike" cap="none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2068514"/>
            <a:ext cx="807720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7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2-16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3727450" y="349250"/>
            <a:ext cx="42735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Addresses in TCP/IP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276" y="304801"/>
            <a:ext cx="6105525" cy="596106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2-17</a:t>
            </a:r>
            <a:endParaRPr/>
          </a:p>
        </p:txBody>
      </p:sp>
      <p:sp>
        <p:nvSpPr>
          <p:cNvPr id="373" name="Google Shape;373;p28"/>
          <p:cNvSpPr txBox="1"/>
          <p:nvPr/>
        </p:nvSpPr>
        <p:spPr>
          <a:xfrm>
            <a:off x="8337550" y="76200"/>
            <a:ext cx="2178050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Relation-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ship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layers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addresses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in TCP/IP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Figure 2.18 shows an example of physical addresses.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2-18</a:t>
            </a:r>
            <a:endParaRPr/>
          </a:p>
        </p:txBody>
      </p:sp>
      <p:sp>
        <p:nvSpPr>
          <p:cNvPr id="387" name="Google Shape;387;p30"/>
          <p:cNvSpPr txBox="1"/>
          <p:nvPr/>
        </p:nvSpPr>
        <p:spPr>
          <a:xfrm>
            <a:off x="4114800" y="349250"/>
            <a:ext cx="38036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Physical addresses</a:t>
            </a: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300" y="2438400"/>
            <a:ext cx="8318500" cy="277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1981200" y="1393825"/>
            <a:ext cx="8458200" cy="31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Most local area networks use a 48-bit (6 bytes) physical address written as 12 hexadecimal digits, with every 2 bytes separated by a hyphen as shown below:</a:t>
            </a:r>
            <a:endParaRPr/>
          </a:p>
          <a:p>
            <a:pPr marL="0" marR="0" lvl="0" indent="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6" name="Google Shape;396;p31"/>
          <p:cNvSpPr/>
          <p:nvPr/>
        </p:nvSpPr>
        <p:spPr>
          <a:xfrm>
            <a:off x="1919288" y="4076700"/>
            <a:ext cx="83375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07-01-02-01-2C-4B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6-byte (12 hexadecimal digits) physical address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Figure 2.19 shows an example of Internet addresses.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Protocols</a:t>
            </a:r>
            <a:endParaRPr/>
          </a:p>
        </p:txBody>
      </p:sp>
      <p:sp>
        <p:nvSpPr>
          <p:cNvPr id="172" name="Google Shape;172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Semantics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Timing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2-19</a:t>
            </a:r>
            <a:endParaRPr/>
          </a:p>
        </p:txBody>
      </p:sp>
      <p:sp>
        <p:nvSpPr>
          <p:cNvPr id="410" name="Google Shape;410;p33"/>
          <p:cNvSpPr txBox="1"/>
          <p:nvPr/>
        </p:nvSpPr>
        <p:spPr>
          <a:xfrm>
            <a:off x="7727950" y="349250"/>
            <a:ext cx="26352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IP addresses</a:t>
            </a:r>
            <a:endParaRPr/>
          </a:p>
        </p:txBody>
      </p:sp>
      <p:pic>
        <p:nvPicPr>
          <p:cNvPr id="411" name="Google Shape;41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0050" y="381000"/>
            <a:ext cx="4451350" cy="5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3"/>
          <p:cNvSpPr txBox="1"/>
          <p:nvPr/>
        </p:nvSpPr>
        <p:spPr>
          <a:xfrm>
            <a:off x="7535864" y="2708276"/>
            <a:ext cx="26638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Note the changes in physical address!!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4"/>
          <p:cNvSpPr txBox="1"/>
          <p:nvPr/>
        </p:nvSpPr>
        <p:spPr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endParaRPr/>
          </a:p>
        </p:txBody>
      </p:sp>
      <p:sp>
        <p:nvSpPr>
          <p:cNvPr id="419" name="Google Shape;419;p34"/>
          <p:cNvSpPr/>
          <p:nvPr/>
        </p:nvSpPr>
        <p:spPr>
          <a:xfrm>
            <a:off x="1981200" y="1393826"/>
            <a:ext cx="845820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As we will see in Chapter 4, an Internet address (in IPv4) is 32 bits in length, normally written as four decimal numbers, with each number representing 1 byte. The numbers are separated by a dot. Below is an example of such an address.</a:t>
            </a:r>
            <a:endParaRPr/>
          </a:p>
        </p:txBody>
      </p:sp>
      <p:sp>
        <p:nvSpPr>
          <p:cNvPr id="420" name="Google Shape;420;p34"/>
          <p:cNvSpPr/>
          <p:nvPr/>
        </p:nvSpPr>
        <p:spPr>
          <a:xfrm>
            <a:off x="4656138" y="4941889"/>
            <a:ext cx="259715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Times"/>
              <a:buNone/>
            </a:pPr>
            <a:r>
              <a:rPr lang="en-US" sz="4000" b="1" i="0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132.24.75.9</a:t>
            </a:r>
            <a:endParaRPr sz="4000" b="0" i="0" u="none" strike="noStrike" cap="none">
              <a:solidFill>
                <a:srgbClr val="FF33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Figure 2.20 shows an example of transport layer communication.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 2-20</a:t>
            </a:r>
            <a:endParaRPr/>
          </a:p>
        </p:txBody>
      </p:sp>
      <p:sp>
        <p:nvSpPr>
          <p:cNvPr id="434" name="Google Shape;434;p36"/>
          <p:cNvSpPr txBox="1"/>
          <p:nvPr/>
        </p:nvSpPr>
        <p:spPr>
          <a:xfrm>
            <a:off x="4191000" y="76200"/>
            <a:ext cx="30416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Port addresses</a:t>
            </a:r>
            <a:endParaRPr/>
          </a:p>
        </p:txBody>
      </p:sp>
      <p:pic>
        <p:nvPicPr>
          <p:cNvPr id="435" name="Google Shape;43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713" y="760414"/>
            <a:ext cx="6635750" cy="56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6</a:t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1981200" y="1393825"/>
            <a:ext cx="84582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As we will see in Chapters 11 and 12, a port address is a 16-bit address represented by one decimal number as shown below. </a:t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2101850" y="4235450"/>
            <a:ext cx="71945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 753                  A 16-bit port address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8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4600654" y="2895600"/>
            <a:ext cx="307007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TCP/IP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VERSIONS</a:t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784475" y="1905000"/>
            <a:ext cx="8826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2.5</a:t>
            </a:r>
            <a:endParaRPr sz="4400" b="1" i="1" u="none" strike="noStrike" cap="none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>
            <a:spLocks noGrp="1"/>
          </p:cNvSpPr>
          <p:nvPr>
            <p:ph type="sldNum" idx="12"/>
          </p:nvPr>
        </p:nvSpPr>
        <p:spPr>
          <a:xfrm>
            <a:off x="8534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2351088" y="765175"/>
            <a:ext cx="7669212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7200"/>
              <a:buFont typeface="Times"/>
              <a:buNone/>
            </a:pPr>
            <a:r>
              <a:rPr lang="en-US" sz="7200" b="0" i="0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Versions: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"/>
              <a:buChar char="•"/>
            </a:pPr>
            <a:r>
              <a:rPr lang="en-US" sz="5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4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Version 4 (current): 32-bit IP address</a:t>
            </a:r>
            <a:endParaRPr sz="40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"/>
              <a:buChar char="•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40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Version 5</a:t>
            </a:r>
            <a:r>
              <a:rPr lang="en-US" sz="4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marL="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"/>
              <a:buChar char="•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Version 6 (in promotion): 128-bit IP address</a:t>
            </a:r>
            <a:endParaRPr sz="40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/>
        </p:nvSpPr>
        <p:spPr>
          <a:xfrm>
            <a:off x="1752600" y="219076"/>
            <a:ext cx="23134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463" name="Google Shape;463;p40"/>
          <p:cNvSpPr txBox="1"/>
          <p:nvPr/>
        </p:nvSpPr>
        <p:spPr>
          <a:xfrm>
            <a:off x="1410391" y="2101850"/>
            <a:ext cx="907594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7200"/>
              <a:buFont typeface="Arial"/>
              <a:buNone/>
            </a:pPr>
            <a:r>
              <a:rPr lang="en-US" sz="7200" b="1" i="1" u="none" strike="noStrike" cap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IP Addresses: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7200"/>
              <a:buFont typeface="Arial"/>
              <a:buNone/>
            </a:pPr>
            <a:r>
              <a:rPr lang="en-US" sz="7200" b="1" i="1" u="none" strike="noStrike" cap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Classful Addressing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/>
          <p:nvPr/>
        </p:nvSpPr>
        <p:spPr>
          <a:xfrm>
            <a:off x="1828800" y="2209800"/>
            <a:ext cx="8153400" cy="2438400"/>
          </a:xfrm>
          <a:prstGeom prst="flowChartDocumen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35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4267200" y="1371601"/>
            <a:ext cx="32880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470" name="Google Shape;470;p41"/>
          <p:cNvSpPr txBox="1"/>
          <p:nvPr/>
        </p:nvSpPr>
        <p:spPr>
          <a:xfrm>
            <a:off x="2038350" y="2286001"/>
            <a:ext cx="533473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CLASSFUL ADDRESSING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OTHER ISSUES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 SAMPLE INTERNET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3808413" y="3352800"/>
            <a:ext cx="46545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</a:t>
            </a: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784475" y="1905000"/>
            <a:ext cx="8826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4.1</a:t>
            </a:r>
            <a:endParaRPr sz="4400" b="1" i="1" u="none" strike="noStrike" cap="none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Standards</a:t>
            </a:r>
            <a:endParaRPr/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 facto: e.g., TCP/IP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 jure: e.g., ISO OSI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365250"/>
            <a:ext cx="205740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3"/>
          <p:cNvSpPr/>
          <p:nvPr/>
        </p:nvSpPr>
        <p:spPr>
          <a:xfrm>
            <a:off x="2590800" y="2181225"/>
            <a:ext cx="7239000" cy="17970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 IP address is a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32-bit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address.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/>
          <p:nvPr/>
        </p:nvSpPr>
        <p:spPr>
          <a:xfrm>
            <a:off x="2286000" y="2998788"/>
            <a:ext cx="7772400" cy="17970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IP addresses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are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unique.</a:t>
            </a:r>
            <a:endParaRPr/>
          </a:p>
        </p:txBody>
      </p:sp>
      <p:pic>
        <p:nvPicPr>
          <p:cNvPr id="489" name="Google Shape;48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2209800"/>
            <a:ext cx="205740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4"/>
          <p:cNvSpPr txBox="1"/>
          <p:nvPr/>
        </p:nvSpPr>
        <p:spPr>
          <a:xfrm>
            <a:off x="2619375" y="5033964"/>
            <a:ext cx="52075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One IP address points to one computer.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But a computer may have many IP addresses.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5"/>
          <p:cNvSpPr/>
          <p:nvPr/>
        </p:nvSpPr>
        <p:spPr>
          <a:xfrm>
            <a:off x="2438400" y="2057400"/>
            <a:ext cx="6858000" cy="312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135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5"/>
          <p:cNvSpPr txBox="1"/>
          <p:nvPr/>
        </p:nvSpPr>
        <p:spPr>
          <a:xfrm>
            <a:off x="2574925" y="1076326"/>
            <a:ext cx="46378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Space</a:t>
            </a:r>
            <a:endParaRPr/>
          </a:p>
        </p:txBody>
      </p:sp>
      <p:sp>
        <p:nvSpPr>
          <p:cNvPr id="497" name="Google Shape;497;p45"/>
          <p:cNvSpPr txBox="1"/>
          <p:nvPr/>
        </p:nvSpPr>
        <p:spPr>
          <a:xfrm>
            <a:off x="6064250" y="2568576"/>
            <a:ext cx="14590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addr15</a:t>
            </a:r>
            <a:endParaRPr/>
          </a:p>
        </p:txBody>
      </p:sp>
      <p:sp>
        <p:nvSpPr>
          <p:cNvPr id="498" name="Google Shape;498;p45"/>
          <p:cNvSpPr txBox="1"/>
          <p:nvPr/>
        </p:nvSpPr>
        <p:spPr>
          <a:xfrm>
            <a:off x="2667001" y="2187576"/>
            <a:ext cx="12314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addr1</a:t>
            </a:r>
            <a:endParaRPr/>
          </a:p>
        </p:txBody>
      </p:sp>
      <p:sp>
        <p:nvSpPr>
          <p:cNvPr id="499" name="Google Shape;499;p45"/>
          <p:cNvSpPr txBox="1"/>
          <p:nvPr/>
        </p:nvSpPr>
        <p:spPr>
          <a:xfrm>
            <a:off x="3352801" y="2797176"/>
            <a:ext cx="12314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addr2</a:t>
            </a:r>
            <a:endParaRPr/>
          </a:p>
        </p:txBody>
      </p:sp>
      <p:sp>
        <p:nvSpPr>
          <p:cNvPr id="500" name="Google Shape;500;p45"/>
          <p:cNvSpPr txBox="1"/>
          <p:nvPr/>
        </p:nvSpPr>
        <p:spPr>
          <a:xfrm>
            <a:off x="5867400" y="3840164"/>
            <a:ext cx="14590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addr41</a:t>
            </a:r>
            <a:endParaRPr/>
          </a:p>
        </p:txBody>
      </p:sp>
      <p:sp>
        <p:nvSpPr>
          <p:cNvPr id="501" name="Google Shape;501;p45"/>
          <p:cNvSpPr txBox="1"/>
          <p:nvPr/>
        </p:nvSpPr>
        <p:spPr>
          <a:xfrm>
            <a:off x="3810000" y="4144964"/>
            <a:ext cx="14590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addr31</a:t>
            </a:r>
            <a:endParaRPr/>
          </a:p>
        </p:txBody>
      </p:sp>
      <p:sp>
        <p:nvSpPr>
          <p:cNvPr id="502" name="Google Shape;502;p45"/>
          <p:cNvSpPr txBox="1"/>
          <p:nvPr/>
        </p:nvSpPr>
        <p:spPr>
          <a:xfrm>
            <a:off x="7543800" y="3787776"/>
            <a:ext cx="16866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addr226</a:t>
            </a:r>
            <a:endParaRPr/>
          </a:p>
        </p:txBody>
      </p:sp>
      <p:sp>
        <p:nvSpPr>
          <p:cNvPr id="503" name="Google Shape;503;p45"/>
          <p:cNvSpPr txBox="1"/>
          <p:nvPr/>
        </p:nvSpPr>
        <p:spPr>
          <a:xfrm>
            <a:off x="7620001" y="2949576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04" name="Google Shape;504;p45"/>
          <p:cNvSpPr txBox="1"/>
          <p:nvPr/>
        </p:nvSpPr>
        <p:spPr>
          <a:xfrm>
            <a:off x="3048001" y="3330576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05" name="Google Shape;505;p45"/>
          <p:cNvSpPr txBox="1"/>
          <p:nvPr/>
        </p:nvSpPr>
        <p:spPr>
          <a:xfrm>
            <a:off x="4572001" y="2111376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06" name="Google Shape;506;p45"/>
          <p:cNvSpPr txBox="1"/>
          <p:nvPr/>
        </p:nvSpPr>
        <p:spPr>
          <a:xfrm>
            <a:off x="7010400" y="1981200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07" name="Google Shape;507;p45"/>
          <p:cNvSpPr txBox="1"/>
          <p:nvPr/>
        </p:nvSpPr>
        <p:spPr>
          <a:xfrm>
            <a:off x="4495801" y="2873376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08" name="Google Shape;508;p45"/>
          <p:cNvSpPr txBox="1"/>
          <p:nvPr/>
        </p:nvSpPr>
        <p:spPr>
          <a:xfrm>
            <a:off x="6629401" y="4419601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09" name="Google Shape;509;p45"/>
          <p:cNvSpPr txBox="1"/>
          <p:nvPr/>
        </p:nvSpPr>
        <p:spPr>
          <a:xfrm>
            <a:off x="2514601" y="4572001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/>
          <p:nvPr/>
        </p:nvSpPr>
        <p:spPr>
          <a:xfrm>
            <a:off x="2797176" y="1233489"/>
            <a:ext cx="20649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RULE:</a:t>
            </a:r>
            <a:endParaRPr/>
          </a:p>
        </p:txBody>
      </p:sp>
      <p:sp>
        <p:nvSpPr>
          <p:cNvPr id="515" name="Google Shape;515;p46"/>
          <p:cNvSpPr txBox="1"/>
          <p:nvPr/>
        </p:nvSpPr>
        <p:spPr>
          <a:xfrm>
            <a:off x="6064250" y="2568576"/>
            <a:ext cx="14590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addr15</a:t>
            </a:r>
            <a:endParaRPr/>
          </a:p>
        </p:txBody>
      </p:sp>
      <p:sp>
        <p:nvSpPr>
          <p:cNvPr id="516" name="Google Shape;516;p46"/>
          <p:cNvSpPr txBox="1"/>
          <p:nvPr/>
        </p:nvSpPr>
        <p:spPr>
          <a:xfrm>
            <a:off x="2667001" y="2187576"/>
            <a:ext cx="12314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addr1</a:t>
            </a:r>
            <a:endParaRPr/>
          </a:p>
        </p:txBody>
      </p:sp>
      <p:sp>
        <p:nvSpPr>
          <p:cNvPr id="517" name="Google Shape;517;p46"/>
          <p:cNvSpPr txBox="1"/>
          <p:nvPr/>
        </p:nvSpPr>
        <p:spPr>
          <a:xfrm>
            <a:off x="3352801" y="2797176"/>
            <a:ext cx="12314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addr2</a:t>
            </a:r>
            <a:endParaRPr/>
          </a:p>
        </p:txBody>
      </p:sp>
      <p:sp>
        <p:nvSpPr>
          <p:cNvPr id="518" name="Google Shape;518;p46"/>
          <p:cNvSpPr txBox="1"/>
          <p:nvPr/>
        </p:nvSpPr>
        <p:spPr>
          <a:xfrm>
            <a:off x="5867400" y="3840164"/>
            <a:ext cx="14590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addr41</a:t>
            </a:r>
            <a:endParaRPr/>
          </a:p>
        </p:txBody>
      </p:sp>
      <p:sp>
        <p:nvSpPr>
          <p:cNvPr id="519" name="Google Shape;519;p46"/>
          <p:cNvSpPr txBox="1"/>
          <p:nvPr/>
        </p:nvSpPr>
        <p:spPr>
          <a:xfrm>
            <a:off x="3810000" y="4144964"/>
            <a:ext cx="14590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addr31</a:t>
            </a:r>
            <a:endParaRPr/>
          </a:p>
        </p:txBody>
      </p:sp>
      <p:sp>
        <p:nvSpPr>
          <p:cNvPr id="520" name="Google Shape;520;p46"/>
          <p:cNvSpPr txBox="1"/>
          <p:nvPr/>
        </p:nvSpPr>
        <p:spPr>
          <a:xfrm>
            <a:off x="7543800" y="3787776"/>
            <a:ext cx="16866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addr226</a:t>
            </a:r>
            <a:endParaRPr/>
          </a:p>
        </p:txBody>
      </p:sp>
      <p:sp>
        <p:nvSpPr>
          <p:cNvPr id="521" name="Google Shape;521;p46"/>
          <p:cNvSpPr txBox="1"/>
          <p:nvPr/>
        </p:nvSpPr>
        <p:spPr>
          <a:xfrm>
            <a:off x="7620001" y="2949576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22" name="Google Shape;522;p46"/>
          <p:cNvSpPr txBox="1"/>
          <p:nvPr/>
        </p:nvSpPr>
        <p:spPr>
          <a:xfrm>
            <a:off x="3048001" y="3330576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23" name="Google Shape;523;p46"/>
          <p:cNvSpPr txBox="1"/>
          <p:nvPr/>
        </p:nvSpPr>
        <p:spPr>
          <a:xfrm>
            <a:off x="4572001" y="2111376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24" name="Google Shape;524;p46"/>
          <p:cNvSpPr txBox="1"/>
          <p:nvPr/>
        </p:nvSpPr>
        <p:spPr>
          <a:xfrm>
            <a:off x="7010400" y="1981200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25" name="Google Shape;525;p46"/>
          <p:cNvSpPr txBox="1"/>
          <p:nvPr/>
        </p:nvSpPr>
        <p:spPr>
          <a:xfrm>
            <a:off x="4495801" y="2873376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26" name="Google Shape;526;p46"/>
          <p:cNvSpPr txBox="1"/>
          <p:nvPr/>
        </p:nvSpPr>
        <p:spPr>
          <a:xfrm>
            <a:off x="6629401" y="4419601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27" name="Google Shape;527;p46"/>
          <p:cNvSpPr txBox="1"/>
          <p:nvPr/>
        </p:nvSpPr>
        <p:spPr>
          <a:xfrm>
            <a:off x="2514601" y="4572001"/>
            <a:ext cx="20537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2792413" y="2174876"/>
            <a:ext cx="6184900" cy="3444875"/>
          </a:xfrm>
          <a:prstGeom prst="rect">
            <a:avLst/>
          </a:prstGeom>
          <a:noFill/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If a protocol uses </a:t>
            </a: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bits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define an address,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address space is 2</a:t>
            </a:r>
            <a:r>
              <a:rPr lang="en-US" sz="3600" b="1" i="1" u="none" strike="noStrike" cap="none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because each bit can have two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different values (0 and 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bits can have 2</a:t>
            </a:r>
            <a:r>
              <a:rPr lang="en-US" sz="3600" b="1" i="1" u="none" strike="noStrike" cap="none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values.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7"/>
          <p:cNvSpPr/>
          <p:nvPr/>
        </p:nvSpPr>
        <p:spPr>
          <a:xfrm>
            <a:off x="2362200" y="2555876"/>
            <a:ext cx="7467600" cy="26257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address space of IPv4 is </a:t>
            </a:r>
            <a:endParaRPr/>
          </a:p>
          <a:p>
            <a:pPr marL="0" marR="0" lvl="0" indent="0" algn="ctr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3600" b="1" i="1" u="none" strike="noStrike" cap="none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32</a:t>
            </a: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or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4,294,967,296.</a:t>
            </a:r>
            <a:endParaRPr/>
          </a:p>
        </p:txBody>
      </p:sp>
      <p:pic>
        <p:nvPicPr>
          <p:cNvPr id="534" name="Google Shape;53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75260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8"/>
          <p:cNvSpPr/>
          <p:nvPr/>
        </p:nvSpPr>
        <p:spPr>
          <a:xfrm>
            <a:off x="2286000" y="3101975"/>
            <a:ext cx="76009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01110101   10010101   00011101   11101010</a:t>
            </a:r>
            <a:endParaRPr/>
          </a:p>
        </p:txBody>
      </p:sp>
      <p:sp>
        <p:nvSpPr>
          <p:cNvPr id="540" name="Google Shape;540;p48"/>
          <p:cNvSpPr txBox="1"/>
          <p:nvPr/>
        </p:nvSpPr>
        <p:spPr>
          <a:xfrm>
            <a:off x="2570164" y="1676400"/>
            <a:ext cx="4003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Notation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</a:t>
            </a:r>
            <a:endParaRPr/>
          </a:p>
        </p:txBody>
      </p:sp>
      <p:pic>
        <p:nvPicPr>
          <p:cNvPr id="546" name="Google Shape;54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1" y="2581276"/>
            <a:ext cx="8537575" cy="237331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9"/>
          <p:cNvSpPr txBox="1"/>
          <p:nvPr/>
        </p:nvSpPr>
        <p:spPr>
          <a:xfrm>
            <a:off x="3733801" y="95251"/>
            <a:ext cx="48718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Dotted-decimal notation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0"/>
          <p:cNvSpPr/>
          <p:nvPr/>
        </p:nvSpPr>
        <p:spPr>
          <a:xfrm>
            <a:off x="2133600" y="1828800"/>
            <a:ext cx="80073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0111 0101   1001 0101   0001 1101   1110 1010</a:t>
            </a:r>
            <a:endParaRPr/>
          </a:p>
        </p:txBody>
      </p:sp>
      <p:sp>
        <p:nvSpPr>
          <p:cNvPr id="553" name="Google Shape;553;p50"/>
          <p:cNvSpPr txBox="1"/>
          <p:nvPr/>
        </p:nvSpPr>
        <p:spPr>
          <a:xfrm>
            <a:off x="2570164" y="533400"/>
            <a:ext cx="55435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Hexadecimal Notation</a:t>
            </a:r>
            <a:endParaRPr/>
          </a:p>
        </p:txBody>
      </p:sp>
      <p:sp>
        <p:nvSpPr>
          <p:cNvPr id="554" name="Google Shape;554;p50"/>
          <p:cNvSpPr/>
          <p:nvPr/>
        </p:nvSpPr>
        <p:spPr>
          <a:xfrm>
            <a:off x="2944814" y="2971800"/>
            <a:ext cx="6427787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75               95             1D               EA</a:t>
            </a:r>
            <a:endParaRPr/>
          </a:p>
        </p:txBody>
      </p:sp>
      <p:sp>
        <p:nvSpPr>
          <p:cNvPr id="555" name="Google Shape;555;p50"/>
          <p:cNvSpPr/>
          <p:nvPr/>
        </p:nvSpPr>
        <p:spPr>
          <a:xfrm>
            <a:off x="4800600" y="3962400"/>
            <a:ext cx="2465388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0x</a:t>
            </a:r>
            <a:r>
              <a:rPr lang="en-US" sz="3200" b="1" i="0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75951DEA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/>
          <p:nvPr/>
        </p:nvSpPr>
        <p:spPr>
          <a:xfrm>
            <a:off x="2590800" y="1898651"/>
            <a:ext cx="7315200" cy="2346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binary, decimal, and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hexadecimal number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systems are reviewed in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Appendix B.</a:t>
            </a:r>
            <a:endParaRPr/>
          </a:p>
        </p:txBody>
      </p:sp>
      <p:pic>
        <p:nvPicPr>
          <p:cNvPr id="561" name="Google Shape;56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14300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"/>
          <p:cNvSpPr txBox="1"/>
          <p:nvPr/>
        </p:nvSpPr>
        <p:spPr>
          <a:xfrm>
            <a:off x="1668464" y="249239"/>
            <a:ext cx="2212465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Change the following IP address from binary notation to dotted-decimal notation.</a:t>
            </a:r>
            <a:endParaRPr/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10000001  00001011   00001011 11101111</a:t>
            </a:r>
            <a:endParaRPr/>
          </a:p>
        </p:txBody>
      </p:sp>
      <p:sp>
        <p:nvSpPr>
          <p:cNvPr id="568" name="Google Shape;568;p52"/>
          <p:cNvSpPr txBox="1"/>
          <p:nvPr/>
        </p:nvSpPr>
        <p:spPr>
          <a:xfrm>
            <a:off x="1752601" y="38100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569" name="Google Shape;569;p52"/>
          <p:cNvSpPr/>
          <p:nvPr/>
        </p:nvSpPr>
        <p:spPr>
          <a:xfrm>
            <a:off x="2057400" y="4725989"/>
            <a:ext cx="838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129.11.11.239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3634139" y="2835275"/>
            <a:ext cx="500310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STANDARDS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ORGANIZATIONS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2784475" y="1905000"/>
            <a:ext cx="8826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1.3</a:t>
            </a:r>
            <a:endParaRPr sz="4400" b="1" i="1" u="none" strike="noStrike" cap="none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"/>
          <p:cNvSpPr txBox="1"/>
          <p:nvPr/>
        </p:nvSpPr>
        <p:spPr>
          <a:xfrm>
            <a:off x="1668464" y="249239"/>
            <a:ext cx="2212465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</p:txBody>
      </p:sp>
      <p:sp>
        <p:nvSpPr>
          <p:cNvPr id="575" name="Google Shape;575;p53"/>
          <p:cNvSpPr/>
          <p:nvPr/>
        </p:nvSpPr>
        <p:spPr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Change the following IP address from dotted-decimal notation to binary notation.</a:t>
            </a:r>
            <a:endParaRPr/>
          </a:p>
          <a:p>
            <a:pPr marL="0" marR="0" lvl="0" indent="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111.56.45.78</a:t>
            </a:r>
            <a:endParaRPr/>
          </a:p>
        </p:txBody>
      </p:sp>
      <p:sp>
        <p:nvSpPr>
          <p:cNvPr id="576" name="Google Shape;576;p53"/>
          <p:cNvSpPr txBox="1"/>
          <p:nvPr/>
        </p:nvSpPr>
        <p:spPr>
          <a:xfrm>
            <a:off x="1752601" y="38100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1828800" y="4956175"/>
            <a:ext cx="8185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01101111  00111000  00101101  01001110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"/>
          <p:cNvSpPr txBox="1"/>
          <p:nvPr/>
        </p:nvSpPr>
        <p:spPr>
          <a:xfrm>
            <a:off x="1668464" y="249239"/>
            <a:ext cx="2212465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583" name="Google Shape;583;p54"/>
          <p:cNvSpPr/>
          <p:nvPr/>
        </p:nvSpPr>
        <p:spPr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Find the error, if any, in the following IP address:</a:t>
            </a:r>
            <a:endParaRPr/>
          </a:p>
          <a:p>
            <a:pPr marL="0" marR="0" lvl="0" indent="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111.56.045.78</a:t>
            </a:r>
            <a:endParaRPr/>
          </a:p>
        </p:txBody>
      </p:sp>
      <p:sp>
        <p:nvSpPr>
          <p:cNvPr id="584" name="Google Shape;584;p54"/>
          <p:cNvSpPr txBox="1"/>
          <p:nvPr/>
        </p:nvSpPr>
        <p:spPr>
          <a:xfrm>
            <a:off x="1752601" y="38100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585" name="Google Shape;585;p54"/>
          <p:cNvSpPr/>
          <p:nvPr/>
        </p:nvSpPr>
        <p:spPr>
          <a:xfrm>
            <a:off x="1828800" y="4956176"/>
            <a:ext cx="58229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There are no leading zeroes in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dotted-decimal notation (045).</a:t>
            </a:r>
            <a:endParaRPr sz="3600" b="1" i="1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5"/>
          <p:cNvSpPr txBox="1"/>
          <p:nvPr/>
        </p:nvSpPr>
        <p:spPr>
          <a:xfrm>
            <a:off x="1668463" y="249239"/>
            <a:ext cx="4554452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3 (continued)</a:t>
            </a:r>
            <a:endParaRPr/>
          </a:p>
        </p:txBody>
      </p:sp>
      <p:sp>
        <p:nvSpPr>
          <p:cNvPr id="591" name="Google Shape;591;p55"/>
          <p:cNvSpPr/>
          <p:nvPr/>
        </p:nvSpPr>
        <p:spPr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Find the error, if any, in the following IP address:</a:t>
            </a:r>
            <a:endParaRPr/>
          </a:p>
          <a:p>
            <a:pPr marL="0" marR="0" lvl="0" indent="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75.45.301.14</a:t>
            </a:r>
            <a:endParaRPr/>
          </a:p>
        </p:txBody>
      </p:sp>
      <p:sp>
        <p:nvSpPr>
          <p:cNvPr id="592" name="Google Shape;592;p55"/>
          <p:cNvSpPr txBox="1"/>
          <p:nvPr/>
        </p:nvSpPr>
        <p:spPr>
          <a:xfrm>
            <a:off x="1752601" y="38100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593" name="Google Shape;593;p55"/>
          <p:cNvSpPr/>
          <p:nvPr/>
        </p:nvSpPr>
        <p:spPr>
          <a:xfrm>
            <a:off x="1828800" y="4648200"/>
            <a:ext cx="724535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In dotted-decimal notation,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each number is less than 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equal to 255; 301 is outside this range.</a:t>
            </a:r>
            <a:endParaRPr sz="3600" b="1" i="1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"/>
          <p:cNvSpPr txBox="1"/>
          <p:nvPr/>
        </p:nvSpPr>
        <p:spPr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endParaRPr/>
          </a:p>
        </p:txBody>
      </p:sp>
      <p:sp>
        <p:nvSpPr>
          <p:cNvPr id="599" name="Google Shape;599;p56"/>
          <p:cNvSpPr/>
          <p:nvPr/>
        </p:nvSpPr>
        <p:spPr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Change the following IP addresses from binary notation to hexadecimal notation.</a:t>
            </a:r>
            <a:endParaRPr/>
          </a:p>
          <a:p>
            <a:pPr marL="0" marR="0" lvl="0" indent="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10000001  00001011   00001011 11101111</a:t>
            </a:r>
            <a:endParaRPr/>
          </a:p>
        </p:txBody>
      </p:sp>
      <p:sp>
        <p:nvSpPr>
          <p:cNvPr id="600" name="Google Shape;600;p56"/>
          <p:cNvSpPr txBox="1"/>
          <p:nvPr/>
        </p:nvSpPr>
        <p:spPr>
          <a:xfrm>
            <a:off x="1752601" y="38100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601" name="Google Shape;601;p56"/>
          <p:cNvSpPr/>
          <p:nvPr/>
        </p:nvSpPr>
        <p:spPr>
          <a:xfrm>
            <a:off x="1828800" y="4956176"/>
            <a:ext cx="62293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9999"/>
                </a:solidFill>
                <a:latin typeface="Times"/>
                <a:ea typeface="Times"/>
                <a:cs typeface="Times"/>
                <a:sym typeface="Times"/>
              </a:rPr>
              <a:t>0X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810B0BEF  or    810B0BEF</a:t>
            </a:r>
            <a:r>
              <a:rPr lang="en-US" sz="3600" b="0" i="0" u="none" strike="noStrike" cap="none" baseline="-25000">
                <a:solidFill>
                  <a:srgbClr val="009999"/>
                </a:solidFill>
                <a:latin typeface="Times"/>
                <a:ea typeface="Times"/>
                <a:cs typeface="Times"/>
                <a:sym typeface="Times"/>
              </a:rPr>
              <a:t>16</a:t>
            </a:r>
            <a:endParaRPr sz="3600" b="0" i="0" u="none" strike="noStrike" cap="none">
              <a:solidFill>
                <a:srgbClr val="009999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1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7"/>
          <p:cNvSpPr/>
          <p:nvPr/>
        </p:nvSpPr>
        <p:spPr>
          <a:xfrm>
            <a:off x="4191903" y="2971800"/>
            <a:ext cx="388439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CLASSFUL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ADDRESSING</a:t>
            </a:r>
            <a:endParaRPr/>
          </a:p>
        </p:txBody>
      </p:sp>
      <p:sp>
        <p:nvSpPr>
          <p:cNvPr id="608" name="Google Shape;608;p57"/>
          <p:cNvSpPr/>
          <p:nvPr/>
        </p:nvSpPr>
        <p:spPr>
          <a:xfrm>
            <a:off x="2784475" y="1905000"/>
            <a:ext cx="8826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4.2</a:t>
            </a:r>
            <a:endParaRPr sz="4400" b="1" i="1" u="none" strike="noStrike" cap="none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4-2</a:t>
            </a:r>
            <a:endParaRPr/>
          </a:p>
        </p:txBody>
      </p:sp>
      <p:pic>
        <p:nvPicPr>
          <p:cNvPr id="614" name="Google Shape;61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0" y="2581276"/>
            <a:ext cx="7810500" cy="1693863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8"/>
          <p:cNvSpPr txBox="1"/>
          <p:nvPr/>
        </p:nvSpPr>
        <p:spPr>
          <a:xfrm>
            <a:off x="3276601" y="95251"/>
            <a:ext cx="66239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Occupation of the address space</a:t>
            </a:r>
            <a:endParaRPr/>
          </a:p>
        </p:txBody>
      </p:sp>
      <p:sp>
        <p:nvSpPr>
          <p:cNvPr id="616" name="Google Shape;616;p58"/>
          <p:cNvSpPr txBox="1"/>
          <p:nvPr/>
        </p:nvSpPr>
        <p:spPr>
          <a:xfrm>
            <a:off x="6600825" y="3068638"/>
            <a:ext cx="1098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(50%)</a:t>
            </a:r>
            <a:endParaRPr/>
          </a:p>
        </p:txBody>
      </p:sp>
      <p:sp>
        <p:nvSpPr>
          <p:cNvPr id="617" name="Google Shape;617;p58"/>
          <p:cNvSpPr txBox="1"/>
          <p:nvPr/>
        </p:nvSpPr>
        <p:spPr>
          <a:xfrm>
            <a:off x="8183563" y="4365625"/>
            <a:ext cx="12907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(6.25%)</a:t>
            </a:r>
            <a:endParaRPr/>
          </a:p>
        </p:txBody>
      </p:sp>
      <p:sp>
        <p:nvSpPr>
          <p:cNvPr id="618" name="Google Shape;618;p58"/>
          <p:cNvSpPr txBox="1"/>
          <p:nvPr/>
        </p:nvSpPr>
        <p:spPr>
          <a:xfrm>
            <a:off x="6383338" y="4365625"/>
            <a:ext cx="12907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(12.5%)</a:t>
            </a:r>
            <a:endParaRPr/>
          </a:p>
        </p:txBody>
      </p:sp>
      <p:sp>
        <p:nvSpPr>
          <p:cNvPr id="619" name="Google Shape;619;p58"/>
          <p:cNvSpPr txBox="1"/>
          <p:nvPr/>
        </p:nvSpPr>
        <p:spPr>
          <a:xfrm>
            <a:off x="4511675" y="3644900"/>
            <a:ext cx="1098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(25%)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"/>
          <p:cNvSpPr/>
          <p:nvPr/>
        </p:nvSpPr>
        <p:spPr>
          <a:xfrm>
            <a:off x="2438400" y="1898651"/>
            <a:ext cx="7391400" cy="2346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 classful addressing,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address space is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divided into five classes: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US" sz="3600" b="1" i="1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US" sz="3600" b="1" i="1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US" sz="3600" b="1" i="1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, and </a:t>
            </a:r>
            <a:r>
              <a:rPr lang="en-US" sz="3600" b="1" i="1" u="none" strike="noStrike" cap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pic>
        <p:nvPicPr>
          <p:cNvPr id="625" name="Google Shape;62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1366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0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4-3</a:t>
            </a:r>
            <a:endParaRPr/>
          </a:p>
        </p:txBody>
      </p:sp>
      <p:pic>
        <p:nvPicPr>
          <p:cNvPr id="631" name="Google Shape;63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75" y="2058989"/>
            <a:ext cx="7080250" cy="27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0"/>
          <p:cNvSpPr txBox="1"/>
          <p:nvPr/>
        </p:nvSpPr>
        <p:spPr>
          <a:xfrm>
            <a:off x="2895601" y="457201"/>
            <a:ext cx="707757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Finding the class in binary notation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1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4-4</a:t>
            </a:r>
            <a:endParaRPr/>
          </a:p>
        </p:txBody>
      </p:sp>
      <p:pic>
        <p:nvPicPr>
          <p:cNvPr id="638" name="Google Shape;63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789" y="2068514"/>
            <a:ext cx="7972425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61"/>
          <p:cNvSpPr txBox="1"/>
          <p:nvPr/>
        </p:nvSpPr>
        <p:spPr>
          <a:xfrm>
            <a:off x="3429001" y="95251"/>
            <a:ext cx="52132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Finding the address class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2"/>
          <p:cNvSpPr txBox="1"/>
          <p:nvPr/>
        </p:nvSpPr>
        <p:spPr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5</a:t>
            </a:r>
            <a:endParaRPr/>
          </a:p>
        </p:txBody>
      </p:sp>
      <p:sp>
        <p:nvSpPr>
          <p:cNvPr id="645" name="Google Shape;645;p62"/>
          <p:cNvSpPr/>
          <p:nvPr/>
        </p:nvSpPr>
        <p:spPr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How can we prove that we have 2,147,483,648 addresses in class A?</a:t>
            </a:r>
            <a:endParaRPr/>
          </a:p>
        </p:txBody>
      </p:sp>
      <p:sp>
        <p:nvSpPr>
          <p:cNvPr id="646" name="Google Shape;646;p62"/>
          <p:cNvSpPr txBox="1"/>
          <p:nvPr/>
        </p:nvSpPr>
        <p:spPr>
          <a:xfrm>
            <a:off x="1752601" y="28194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647" name="Google Shape;647;p62"/>
          <p:cNvSpPr/>
          <p:nvPr/>
        </p:nvSpPr>
        <p:spPr>
          <a:xfrm>
            <a:off x="1828800" y="3733801"/>
            <a:ext cx="831215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In class A, only 1 bit defines the class.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remaining 31 bits are available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for the address. With 31 bits,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we can have 2</a:t>
            </a:r>
            <a:r>
              <a:rPr lang="en-US" sz="3600" b="0" i="0" u="none" strike="noStrike" cap="none" baseline="300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31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 or 2,147,483,648 addresses.</a:t>
            </a:r>
            <a:endParaRPr sz="3600" b="1" i="1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/>
          <p:nvPr/>
        </p:nvSpPr>
        <p:spPr>
          <a:xfrm>
            <a:off x="1898650" y="1066800"/>
            <a:ext cx="61785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Standards Creation Committees</a:t>
            </a: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1854200" y="1898650"/>
            <a:ext cx="6962162" cy="523220"/>
          </a:xfrm>
          <a:prstGeom prst="rect">
            <a:avLst/>
          </a:prstGeom>
          <a:noFill/>
          <a:ln w="2857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International Standards Organization (ISO)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1854201" y="2644776"/>
            <a:ext cx="8482013" cy="974725"/>
          </a:xfrm>
          <a:prstGeom prst="rect">
            <a:avLst/>
          </a:prstGeom>
          <a:noFill/>
          <a:ln w="2857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International Telecommunications Union–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      Telecommunication Standards Sector (ITU-T)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1854200" y="4503738"/>
            <a:ext cx="8709372" cy="523220"/>
          </a:xfrm>
          <a:prstGeom prst="rect">
            <a:avLst/>
          </a:prstGeom>
          <a:noFill/>
          <a:ln w="2857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Institute of Electrical and Electronics Engineers (IEEE)</a:t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1854201" y="5251450"/>
            <a:ext cx="6190477" cy="523220"/>
          </a:xfrm>
          <a:prstGeom prst="rect">
            <a:avLst/>
          </a:prstGeom>
          <a:noFill/>
          <a:ln w="2857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Electronic Industries Association (EIA)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1854201" y="3803650"/>
            <a:ext cx="7353295" cy="523220"/>
          </a:xfrm>
          <a:prstGeom prst="rect">
            <a:avLst/>
          </a:prstGeom>
          <a:noFill/>
          <a:ln w="2857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American National Standards Institute (ANSI)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3"/>
          <p:cNvSpPr txBox="1"/>
          <p:nvPr/>
        </p:nvSpPr>
        <p:spPr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6</a:t>
            </a:r>
            <a:endParaRPr/>
          </a:p>
        </p:txBody>
      </p:sp>
      <p:sp>
        <p:nvSpPr>
          <p:cNvPr id="653" name="Google Shape;653;p63"/>
          <p:cNvSpPr/>
          <p:nvPr/>
        </p:nvSpPr>
        <p:spPr>
          <a:xfrm>
            <a:off x="1981200" y="1125538"/>
            <a:ext cx="8458200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Find the class of the address:</a:t>
            </a:r>
            <a:endParaRPr/>
          </a:p>
          <a:p>
            <a:pPr marL="457200" marR="0" lvl="0" indent="-45720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0000001  00001011   00001011 11101111</a:t>
            </a:r>
            <a:endParaRPr/>
          </a:p>
        </p:txBody>
      </p:sp>
      <p:sp>
        <p:nvSpPr>
          <p:cNvPr id="654" name="Google Shape;654;p63"/>
          <p:cNvSpPr txBox="1"/>
          <p:nvPr/>
        </p:nvSpPr>
        <p:spPr>
          <a:xfrm>
            <a:off x="1752601" y="36576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655" name="Google Shape;655;p63"/>
          <p:cNvSpPr/>
          <p:nvPr/>
        </p:nvSpPr>
        <p:spPr>
          <a:xfrm>
            <a:off x="1828800" y="4495800"/>
            <a:ext cx="7931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first bit is 0. This is a class A address.</a:t>
            </a:r>
            <a:endParaRPr sz="3600" b="1" i="1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4"/>
          <p:cNvSpPr txBox="1"/>
          <p:nvPr/>
        </p:nvSpPr>
        <p:spPr>
          <a:xfrm>
            <a:off x="1716088" y="228601"/>
            <a:ext cx="4623382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6 (Continued)</a:t>
            </a:r>
            <a:endParaRPr/>
          </a:p>
        </p:txBody>
      </p:sp>
      <p:sp>
        <p:nvSpPr>
          <p:cNvPr id="661" name="Google Shape;661;p64"/>
          <p:cNvSpPr/>
          <p:nvPr/>
        </p:nvSpPr>
        <p:spPr>
          <a:xfrm>
            <a:off x="1981200" y="1125538"/>
            <a:ext cx="8458200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Find the class of the address:</a:t>
            </a:r>
            <a:endParaRPr/>
          </a:p>
          <a:p>
            <a:pPr marL="457200" marR="0" lvl="0" indent="-45720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110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00001  10000011   00011011 11111111</a:t>
            </a:r>
            <a:endParaRPr/>
          </a:p>
        </p:txBody>
      </p:sp>
      <p:sp>
        <p:nvSpPr>
          <p:cNvPr id="662" name="Google Shape;662;p64"/>
          <p:cNvSpPr txBox="1"/>
          <p:nvPr/>
        </p:nvSpPr>
        <p:spPr>
          <a:xfrm>
            <a:off x="1752601" y="36576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663" name="Google Shape;663;p64"/>
          <p:cNvSpPr/>
          <p:nvPr/>
        </p:nvSpPr>
        <p:spPr>
          <a:xfrm>
            <a:off x="1828800" y="4648201"/>
            <a:ext cx="72453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first 2 bits are 1; the third bit is 0.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This is a class C address.</a:t>
            </a:r>
            <a:endParaRPr sz="3600" b="1" i="1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5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4-5</a:t>
            </a:r>
            <a:endParaRPr/>
          </a:p>
        </p:txBody>
      </p:sp>
      <p:pic>
        <p:nvPicPr>
          <p:cNvPr id="669" name="Google Shape;66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1114" y="2058989"/>
            <a:ext cx="7089775" cy="27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5"/>
          <p:cNvSpPr txBox="1"/>
          <p:nvPr/>
        </p:nvSpPr>
        <p:spPr>
          <a:xfrm>
            <a:off x="2971801" y="457201"/>
            <a:ext cx="73741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Finding the class in decimal notation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6"/>
          <p:cNvSpPr txBox="1"/>
          <p:nvPr/>
        </p:nvSpPr>
        <p:spPr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7</a:t>
            </a:r>
            <a:endParaRPr/>
          </a:p>
        </p:txBody>
      </p:sp>
      <p:sp>
        <p:nvSpPr>
          <p:cNvPr id="676" name="Google Shape;676;p66"/>
          <p:cNvSpPr/>
          <p:nvPr/>
        </p:nvSpPr>
        <p:spPr>
          <a:xfrm>
            <a:off x="1981200" y="1125538"/>
            <a:ext cx="8458200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Find the class of the address:</a:t>
            </a:r>
            <a:endParaRPr/>
          </a:p>
          <a:p>
            <a:pPr marL="457200" marR="0" lvl="0" indent="-45720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227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.12.14.87</a:t>
            </a:r>
            <a:endParaRPr/>
          </a:p>
        </p:txBody>
      </p:sp>
      <p:sp>
        <p:nvSpPr>
          <p:cNvPr id="677" name="Google Shape;677;p66"/>
          <p:cNvSpPr txBox="1"/>
          <p:nvPr/>
        </p:nvSpPr>
        <p:spPr>
          <a:xfrm>
            <a:off x="1752601" y="36576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678" name="Google Shape;678;p66"/>
          <p:cNvSpPr/>
          <p:nvPr/>
        </p:nvSpPr>
        <p:spPr>
          <a:xfrm>
            <a:off x="1828800" y="4495801"/>
            <a:ext cx="84264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first byte is 227 (between 224 and 239);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class is D.</a:t>
            </a:r>
            <a:endParaRPr sz="3600" b="1" i="1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7"/>
          <p:cNvSpPr txBox="1"/>
          <p:nvPr/>
        </p:nvSpPr>
        <p:spPr>
          <a:xfrm>
            <a:off x="1716088" y="228601"/>
            <a:ext cx="4623382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7 (Continued)</a:t>
            </a:r>
            <a:endParaRPr/>
          </a:p>
        </p:txBody>
      </p:sp>
      <p:sp>
        <p:nvSpPr>
          <p:cNvPr id="684" name="Google Shape;684;p67"/>
          <p:cNvSpPr/>
          <p:nvPr/>
        </p:nvSpPr>
        <p:spPr>
          <a:xfrm>
            <a:off x="1981200" y="1125538"/>
            <a:ext cx="8458200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Find the class of the address:</a:t>
            </a:r>
            <a:endParaRPr/>
          </a:p>
          <a:p>
            <a:pPr marL="457200" marR="0" lvl="0" indent="-457200" algn="just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193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.14.56.22</a:t>
            </a:r>
            <a:endParaRPr/>
          </a:p>
        </p:txBody>
      </p:sp>
      <p:sp>
        <p:nvSpPr>
          <p:cNvPr id="685" name="Google Shape;685;p67"/>
          <p:cNvSpPr txBox="1"/>
          <p:nvPr/>
        </p:nvSpPr>
        <p:spPr>
          <a:xfrm>
            <a:off x="1752601" y="36576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686" name="Google Shape;686;p67"/>
          <p:cNvSpPr/>
          <p:nvPr/>
        </p:nvSpPr>
        <p:spPr>
          <a:xfrm>
            <a:off x="1828800" y="4648201"/>
            <a:ext cx="83121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first byte is 193 (between 192 and 223);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class is C.</a:t>
            </a:r>
            <a:endParaRPr sz="3600" b="1" i="1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8"/>
          <p:cNvSpPr txBox="1"/>
          <p:nvPr/>
        </p:nvSpPr>
        <p:spPr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8</a:t>
            </a:r>
            <a:endParaRPr/>
          </a:p>
        </p:txBody>
      </p:sp>
      <p:sp>
        <p:nvSpPr>
          <p:cNvPr id="692" name="Google Shape;692;p68"/>
          <p:cNvSpPr/>
          <p:nvPr/>
        </p:nvSpPr>
        <p:spPr>
          <a:xfrm>
            <a:off x="1752600" y="1125539"/>
            <a:ext cx="845820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 Example 4 we showed that class A has 2</a:t>
            </a:r>
            <a:r>
              <a:rPr lang="en-US" sz="3600" b="0" i="0" u="none" strike="noStrike" cap="none" baseline="30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31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(2,147,483,648) addresses. How can we prove this same fact using dotted-decimal notation? </a:t>
            </a:r>
            <a:endParaRPr/>
          </a:p>
        </p:txBody>
      </p:sp>
      <p:sp>
        <p:nvSpPr>
          <p:cNvPr id="693" name="Google Shape;693;p68"/>
          <p:cNvSpPr txBox="1"/>
          <p:nvPr/>
        </p:nvSpPr>
        <p:spPr>
          <a:xfrm>
            <a:off x="1752601" y="36576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694" name="Google Shape;694;p68"/>
          <p:cNvSpPr/>
          <p:nvPr/>
        </p:nvSpPr>
        <p:spPr>
          <a:xfrm>
            <a:off x="1524000" y="4652963"/>
            <a:ext cx="876935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addresses in class A range from 0.0.0.0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127.255.255.255. We notice that we are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Times"/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dealing with base 256 numbers here.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9"/>
          <p:cNvSpPr txBox="1"/>
          <p:nvPr/>
        </p:nvSpPr>
        <p:spPr>
          <a:xfrm>
            <a:off x="1785939" y="152401"/>
            <a:ext cx="4233851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(Continued)</a:t>
            </a:r>
            <a:endParaRPr/>
          </a:p>
        </p:txBody>
      </p:sp>
      <p:sp>
        <p:nvSpPr>
          <p:cNvPr id="700" name="Google Shape;700;p69"/>
          <p:cNvSpPr/>
          <p:nvPr/>
        </p:nvSpPr>
        <p:spPr>
          <a:xfrm>
            <a:off x="1828800" y="990601"/>
            <a:ext cx="8401050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Each byte in the notation has a weight.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weights are as follows: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256</a:t>
            </a:r>
            <a:r>
              <a:rPr lang="en-US" sz="3600" b="0" i="0" u="none" strike="noStrike" cap="none" baseline="300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3 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, 256</a:t>
            </a:r>
            <a:r>
              <a:rPr lang="en-US" sz="3600" b="0" i="0" u="none" strike="noStrike" cap="none" baseline="300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, 256</a:t>
            </a:r>
            <a:r>
              <a:rPr lang="en-US" sz="3600" b="0" i="0" u="none" strike="noStrike" cap="none" baseline="300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, 256</a:t>
            </a:r>
            <a:r>
              <a:rPr lang="en-US" sz="3600" b="0" i="0" u="none" strike="noStrike" cap="none" baseline="300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0</a:t>
            </a:r>
            <a:endParaRPr sz="3600" b="0" i="0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Last address:  127 </a:t>
            </a:r>
            <a:r>
              <a:rPr lang="en-US" sz="3600" b="0" i="0" u="none" strike="noStrike" cap="none">
                <a:solidFill>
                  <a:srgbClr val="8080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 256</a:t>
            </a:r>
            <a:r>
              <a:rPr lang="en-US" sz="3600" b="0" i="0" u="none" strike="noStrike" cap="none" baseline="300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3 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+ 255 </a:t>
            </a:r>
            <a:r>
              <a:rPr lang="en-US" sz="3600" b="0" i="0" u="none" strike="noStrike" cap="none">
                <a:solidFill>
                  <a:srgbClr val="8080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 256</a:t>
            </a:r>
            <a:r>
              <a:rPr lang="en-US" sz="3600" b="0" i="0" u="none" strike="noStrike" cap="none" baseline="300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2 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+ </a:t>
            </a:r>
            <a:b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      255 </a:t>
            </a:r>
            <a:r>
              <a:rPr lang="en-US" sz="3600" b="0" i="0" u="none" strike="noStrike" cap="none">
                <a:solidFill>
                  <a:srgbClr val="8080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 256</a:t>
            </a:r>
            <a:r>
              <a:rPr lang="en-US" sz="3600" b="0" i="0" u="none" strike="noStrike" cap="none" baseline="300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1 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+ 255 </a:t>
            </a:r>
            <a:r>
              <a:rPr lang="en-US" sz="3600" b="0" i="0" u="none" strike="noStrike" cap="none">
                <a:solidFill>
                  <a:srgbClr val="8080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 256</a:t>
            </a:r>
            <a:r>
              <a:rPr lang="en-US" sz="3600" b="0" i="0" u="none" strike="noStrike" cap="none" baseline="300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0 </a:t>
            </a: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= 2,147,483,647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First address:    =   0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If we subtract the first from the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last and add 1, we get 2,147,483,648. </a:t>
            </a:r>
            <a:endParaRPr sz="3600" b="1" i="1" u="none" strike="noStrike" cap="none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0"/>
          <p:cNvSpPr/>
          <p:nvPr/>
        </p:nvSpPr>
        <p:spPr>
          <a:xfrm>
            <a:off x="1881809" y="1683026"/>
            <a:ext cx="921026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Network identity (network ID) is a portion of the TCP/IP address that is used to identify individuals or devices on a network such as a local area network or the Internet. ... A network ID is also known as network identification or </a:t>
            </a:r>
            <a:r>
              <a:rPr lang="en-US" sz="3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NetID</a:t>
            </a:r>
            <a:r>
              <a:rPr lang="en-US" sz="3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1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4-6</a:t>
            </a:r>
            <a:endParaRPr/>
          </a:p>
        </p:txBody>
      </p:sp>
      <p:pic>
        <p:nvPicPr>
          <p:cNvPr id="711" name="Google Shape;71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576" y="1897063"/>
            <a:ext cx="8556625" cy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71"/>
          <p:cNvSpPr txBox="1"/>
          <p:nvPr/>
        </p:nvSpPr>
        <p:spPr>
          <a:xfrm>
            <a:off x="4418014" y="95251"/>
            <a:ext cx="33922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Netid and hostid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2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4-7</a:t>
            </a:r>
            <a:endParaRPr/>
          </a:p>
        </p:txBody>
      </p:sp>
      <p:pic>
        <p:nvPicPr>
          <p:cNvPr id="718" name="Google Shape;71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976" y="887414"/>
            <a:ext cx="7870825" cy="5437187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72"/>
          <p:cNvSpPr txBox="1"/>
          <p:nvPr/>
        </p:nvSpPr>
        <p:spPr>
          <a:xfrm>
            <a:off x="4418013" y="95251"/>
            <a:ext cx="35389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Blocks in class 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2152650" y="609600"/>
            <a:ext cx="16827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Forums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2066925" y="3473450"/>
            <a:ext cx="40830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CC"/>
                </a:solidFill>
                <a:latin typeface="Times"/>
                <a:ea typeface="Times"/>
                <a:cs typeface="Times"/>
                <a:sym typeface="Times"/>
              </a:rPr>
              <a:t>Regulatory Agencies</a:t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2103438" y="1397000"/>
            <a:ext cx="3294062" cy="528638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Frame Relay Forum</a:t>
            </a: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2103438" y="2006600"/>
            <a:ext cx="2159000" cy="528638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ATM Forum</a:t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2057400" y="4267201"/>
            <a:ext cx="6078538" cy="466725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Federal Communications Commission (FCC)</a:t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2063751" y="5013326"/>
            <a:ext cx="6234113" cy="466725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National Communications Commission (NCC)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3"/>
          <p:cNvSpPr/>
          <p:nvPr/>
        </p:nvSpPr>
        <p:spPr>
          <a:xfrm>
            <a:off x="2133600" y="2998789"/>
            <a:ext cx="7924800" cy="124777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Millions of class A addresses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are wasted. </a:t>
            </a:r>
            <a:endParaRPr/>
          </a:p>
        </p:txBody>
      </p:sp>
      <p:pic>
        <p:nvPicPr>
          <p:cNvPr id="725" name="Google Shape;72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22034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4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4-8</a:t>
            </a:r>
            <a:endParaRPr/>
          </a:p>
        </p:txBody>
      </p:sp>
      <p:pic>
        <p:nvPicPr>
          <p:cNvPr id="731" name="Google Shape;73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1" y="839788"/>
            <a:ext cx="7769225" cy="55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74"/>
          <p:cNvSpPr txBox="1"/>
          <p:nvPr/>
        </p:nvSpPr>
        <p:spPr>
          <a:xfrm>
            <a:off x="4418013" y="95251"/>
            <a:ext cx="35541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Blocks in class B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5"/>
          <p:cNvSpPr/>
          <p:nvPr/>
        </p:nvSpPr>
        <p:spPr>
          <a:xfrm>
            <a:off x="1981200" y="2998789"/>
            <a:ext cx="7924800" cy="124777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Many class B addresses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are wasted.</a:t>
            </a:r>
            <a:endParaRPr/>
          </a:p>
        </p:txBody>
      </p:sp>
      <p:pic>
        <p:nvPicPr>
          <p:cNvPr id="738" name="Google Shape;738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2034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6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4-9</a:t>
            </a:r>
            <a:endParaRPr/>
          </a:p>
        </p:txBody>
      </p:sp>
      <p:pic>
        <p:nvPicPr>
          <p:cNvPr id="744" name="Google Shape;74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976" y="839788"/>
            <a:ext cx="7769225" cy="55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76"/>
          <p:cNvSpPr txBox="1"/>
          <p:nvPr/>
        </p:nvSpPr>
        <p:spPr>
          <a:xfrm>
            <a:off x="4418013" y="95251"/>
            <a:ext cx="35541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Blocks in class C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7"/>
          <p:cNvSpPr/>
          <p:nvPr/>
        </p:nvSpPr>
        <p:spPr>
          <a:xfrm>
            <a:off x="2133600" y="1974851"/>
            <a:ext cx="8077200" cy="2346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number of addresses in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class C block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is smaller than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needs of most organizations. </a:t>
            </a:r>
            <a:endParaRPr/>
          </a:p>
        </p:txBody>
      </p:sp>
      <p:pic>
        <p:nvPicPr>
          <p:cNvPr id="751" name="Google Shape;7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2128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8"/>
          <p:cNvSpPr/>
          <p:nvPr/>
        </p:nvSpPr>
        <p:spPr>
          <a:xfrm>
            <a:off x="2362200" y="1974851"/>
            <a:ext cx="7467600" cy="2346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Class D addresses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are used for multicasting;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there is only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one block in this class.</a:t>
            </a:r>
            <a:endParaRPr/>
          </a:p>
        </p:txBody>
      </p:sp>
      <p:pic>
        <p:nvPicPr>
          <p:cNvPr id="757" name="Google Shape;757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2128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9"/>
          <p:cNvSpPr/>
          <p:nvPr/>
        </p:nvSpPr>
        <p:spPr>
          <a:xfrm>
            <a:off x="2362200" y="2432050"/>
            <a:ext cx="7391400" cy="17970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Class E addresses are reserved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for special purposes;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most of the block is wasted. </a:t>
            </a:r>
            <a:endParaRPr/>
          </a:p>
        </p:txBody>
      </p:sp>
      <p:pic>
        <p:nvPicPr>
          <p:cNvPr id="763" name="Google Shape;763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6700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0"/>
          <p:cNvSpPr/>
          <p:nvPr/>
        </p:nvSpPr>
        <p:spPr>
          <a:xfrm>
            <a:off x="2209800" y="914400"/>
            <a:ext cx="502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Network Addresses</a:t>
            </a:r>
            <a:endParaRPr/>
          </a:p>
        </p:txBody>
      </p:sp>
      <p:sp>
        <p:nvSpPr>
          <p:cNvPr id="769" name="Google Shape;769;p80"/>
          <p:cNvSpPr/>
          <p:nvPr/>
        </p:nvSpPr>
        <p:spPr>
          <a:xfrm>
            <a:off x="2133600" y="1981201"/>
            <a:ext cx="8001000" cy="584775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network address is the first address.</a:t>
            </a:r>
            <a:endParaRPr/>
          </a:p>
        </p:txBody>
      </p:sp>
      <p:sp>
        <p:nvSpPr>
          <p:cNvPr id="770" name="Google Shape;770;p80"/>
          <p:cNvSpPr/>
          <p:nvPr/>
        </p:nvSpPr>
        <p:spPr>
          <a:xfrm>
            <a:off x="2133600" y="2819400"/>
            <a:ext cx="8001000" cy="1077218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network address defines the network to the rest of the Internet. </a:t>
            </a:r>
            <a:endParaRPr/>
          </a:p>
        </p:txBody>
      </p:sp>
      <p:sp>
        <p:nvSpPr>
          <p:cNvPr id="771" name="Google Shape;771;p80"/>
          <p:cNvSpPr/>
          <p:nvPr/>
        </p:nvSpPr>
        <p:spPr>
          <a:xfrm>
            <a:off x="2133600" y="4114801"/>
            <a:ext cx="8001000" cy="1611313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Given the network address, we can find the class of the address, the block, and the range of the addresses in the block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1"/>
          <p:cNvSpPr/>
          <p:nvPr/>
        </p:nvSpPr>
        <p:spPr>
          <a:xfrm>
            <a:off x="2057400" y="2057400"/>
            <a:ext cx="8001000" cy="2895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 classful addressing,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network address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(the first address in the block)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is the one that is assigned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to the organization. </a:t>
            </a:r>
            <a:endParaRPr/>
          </a:p>
        </p:txBody>
      </p:sp>
      <p:pic>
        <p:nvPicPr>
          <p:cNvPr id="777" name="Google Shape;7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29540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2"/>
          <p:cNvSpPr txBox="1"/>
          <p:nvPr/>
        </p:nvSpPr>
        <p:spPr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9</a:t>
            </a:r>
            <a:endParaRPr/>
          </a:p>
        </p:txBody>
      </p:sp>
      <p:sp>
        <p:nvSpPr>
          <p:cNvPr id="783" name="Google Shape;783;p82"/>
          <p:cNvSpPr/>
          <p:nvPr/>
        </p:nvSpPr>
        <p:spPr>
          <a:xfrm>
            <a:off x="1981200" y="1125538"/>
            <a:ext cx="84582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Given the network address 17.0.0.0, find the class, the block, and the range of the addresses.</a:t>
            </a:r>
            <a:endParaRPr/>
          </a:p>
        </p:txBody>
      </p:sp>
      <p:sp>
        <p:nvSpPr>
          <p:cNvPr id="784" name="Google Shape;784;p82"/>
          <p:cNvSpPr txBox="1"/>
          <p:nvPr/>
        </p:nvSpPr>
        <p:spPr>
          <a:xfrm>
            <a:off x="1752601" y="32004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785" name="Google Shape;785;p82"/>
          <p:cNvSpPr/>
          <p:nvPr/>
        </p:nvSpPr>
        <p:spPr>
          <a:xfrm>
            <a:off x="1600200" y="4038601"/>
            <a:ext cx="892175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class is A because the first byte is between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0 and 127. The block has a netid of 17.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addresses range from 17.0.0.0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17.255.255.255.</a:t>
            </a:r>
            <a:endParaRPr sz="3600" b="1" i="1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/>
          <p:nvPr/>
        </p:nvSpPr>
        <p:spPr>
          <a:xfrm>
            <a:off x="2362200" y="2133600"/>
            <a:ext cx="7543800" cy="17970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websites for the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above organizations </a:t>
            </a:r>
            <a:b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are given in Appendix G.</a:t>
            </a:r>
            <a:endParaRPr sz="3600" b="1" i="1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4414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3"/>
          <p:cNvSpPr txBox="1"/>
          <p:nvPr/>
        </p:nvSpPr>
        <p:spPr>
          <a:xfrm>
            <a:off x="1716088" y="228601"/>
            <a:ext cx="2440092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10</a:t>
            </a:r>
            <a:endParaRPr/>
          </a:p>
        </p:txBody>
      </p:sp>
      <p:sp>
        <p:nvSpPr>
          <p:cNvPr id="791" name="Google Shape;791;p83"/>
          <p:cNvSpPr/>
          <p:nvPr/>
        </p:nvSpPr>
        <p:spPr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Given the network address 132.21.0.0, find the class, the block, and the range of the addresses.</a:t>
            </a:r>
            <a:endParaRPr/>
          </a:p>
        </p:txBody>
      </p:sp>
      <p:sp>
        <p:nvSpPr>
          <p:cNvPr id="792" name="Google Shape;792;p83"/>
          <p:cNvSpPr txBox="1"/>
          <p:nvPr/>
        </p:nvSpPr>
        <p:spPr>
          <a:xfrm>
            <a:off x="1752601" y="32004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793" name="Google Shape;793;p83"/>
          <p:cNvSpPr/>
          <p:nvPr/>
        </p:nvSpPr>
        <p:spPr>
          <a:xfrm>
            <a:off x="1600200" y="4038600"/>
            <a:ext cx="8896350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class is B because the first byte is between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128 and 191. The block has a netid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132.21. The addresses range from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132.21.0.0 to 132.21.255.255.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1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4"/>
          <p:cNvSpPr txBox="1"/>
          <p:nvPr/>
        </p:nvSpPr>
        <p:spPr>
          <a:xfrm>
            <a:off x="1716088" y="228601"/>
            <a:ext cx="2409634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11</a:t>
            </a:r>
            <a:endParaRPr/>
          </a:p>
        </p:txBody>
      </p:sp>
      <p:sp>
        <p:nvSpPr>
          <p:cNvPr id="799" name="Google Shape;799;p84"/>
          <p:cNvSpPr/>
          <p:nvPr/>
        </p:nvSpPr>
        <p:spPr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Given the network address 220.34.76.0, find the class, the block, and the range of the addresses.</a:t>
            </a:r>
            <a:endParaRPr/>
          </a:p>
        </p:txBody>
      </p:sp>
      <p:sp>
        <p:nvSpPr>
          <p:cNvPr id="800" name="Google Shape;800;p84"/>
          <p:cNvSpPr txBox="1"/>
          <p:nvPr/>
        </p:nvSpPr>
        <p:spPr>
          <a:xfrm>
            <a:off x="1752601" y="32004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801" name="Google Shape;801;p84"/>
          <p:cNvSpPr/>
          <p:nvPr/>
        </p:nvSpPr>
        <p:spPr>
          <a:xfrm>
            <a:off x="1524000" y="4038601"/>
            <a:ext cx="925195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class is C because the first byte is between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192 and 223. The block has a netid of 220.34.76.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addresses range from 220.34.76.0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to 220.34.76.255.</a:t>
            </a:r>
            <a:endParaRPr sz="3600" b="1" i="1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5"/>
          <p:cNvSpPr/>
          <p:nvPr/>
        </p:nvSpPr>
        <p:spPr>
          <a:xfrm>
            <a:off x="2209800" y="1524000"/>
            <a:ext cx="502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Mask</a:t>
            </a:r>
            <a:endParaRPr/>
          </a:p>
        </p:txBody>
      </p:sp>
      <p:sp>
        <p:nvSpPr>
          <p:cNvPr id="807" name="Google Shape;807;p85"/>
          <p:cNvSpPr/>
          <p:nvPr/>
        </p:nvSpPr>
        <p:spPr>
          <a:xfrm>
            <a:off x="2133600" y="2549526"/>
            <a:ext cx="8001000" cy="2098675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mask is a 32-bit binary number that gives the first address in the block (the network address) when bitwise ANDed with an address in the block.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6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4-10</a:t>
            </a:r>
            <a:endParaRPr/>
          </a:p>
        </p:txBody>
      </p:sp>
      <p:pic>
        <p:nvPicPr>
          <p:cNvPr id="813" name="Google Shape;81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6814" y="1752600"/>
            <a:ext cx="7011987" cy="2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86"/>
          <p:cNvSpPr txBox="1"/>
          <p:nvPr/>
        </p:nvSpPr>
        <p:spPr>
          <a:xfrm>
            <a:off x="4418013" y="95251"/>
            <a:ext cx="35060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Masking concept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7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4-11</a:t>
            </a:r>
            <a:endParaRPr/>
          </a:p>
        </p:txBody>
      </p:sp>
      <p:pic>
        <p:nvPicPr>
          <p:cNvPr id="820" name="Google Shape;820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3451" y="2543176"/>
            <a:ext cx="7783513" cy="1770063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87"/>
          <p:cNvSpPr txBox="1"/>
          <p:nvPr/>
        </p:nvSpPr>
        <p:spPr>
          <a:xfrm>
            <a:off x="4418014" y="95251"/>
            <a:ext cx="30540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AND operation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88"/>
          <p:cNvSpPr/>
          <p:nvPr/>
        </p:nvSpPr>
        <p:spPr>
          <a:xfrm>
            <a:off x="2057400" y="1219201"/>
            <a:ext cx="8001000" cy="45434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network address is the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beginning address of each block.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It can be found by applying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default mask to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any of the addresses in the block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(including itself).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It retains the </a:t>
            </a:r>
            <a:r>
              <a:rPr lang="en-US" sz="3600" b="1" i="1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netid</a:t>
            </a: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of the block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and sets the </a:t>
            </a:r>
            <a:r>
              <a:rPr lang="en-US" sz="3600" b="1" i="1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hostid</a:t>
            </a: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to zero. </a:t>
            </a:r>
            <a:endParaRPr/>
          </a:p>
        </p:txBody>
      </p:sp>
      <p:pic>
        <p:nvPicPr>
          <p:cNvPr id="827" name="Google Shape;827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45720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Masks</a:t>
            </a:r>
            <a:endParaRPr/>
          </a:p>
        </p:txBody>
      </p:sp>
      <p:graphicFrame>
        <p:nvGraphicFramePr>
          <p:cNvPr id="833" name="Google Shape;833;p89"/>
          <p:cNvGraphicFramePr/>
          <p:nvPr/>
        </p:nvGraphicFramePr>
        <p:xfrm>
          <a:off x="1981200" y="1600201"/>
          <a:ext cx="8229600" cy="4526000"/>
        </p:xfrm>
        <a:graphic>
          <a:graphicData uri="http://schemas.openxmlformats.org/drawingml/2006/table">
            <a:tbl>
              <a:tblPr>
                <a:noFill/>
                <a:tableStyleId>{0D0E3DDC-EEED-4975-8BAD-D2CDB50C0F2B}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Mask in Binary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Mask in dotted-decimal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11111111 0…0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255.0.0.0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11111111 11111111 0…0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255.255.0.0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1…1 00000000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0"/>
          <p:cNvSpPr txBox="1"/>
          <p:nvPr/>
        </p:nvSpPr>
        <p:spPr>
          <a:xfrm>
            <a:off x="1716088" y="228601"/>
            <a:ext cx="2440092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12</a:t>
            </a:r>
            <a:endParaRPr/>
          </a:p>
        </p:txBody>
      </p:sp>
      <p:sp>
        <p:nvSpPr>
          <p:cNvPr id="839" name="Google Shape;839;p90"/>
          <p:cNvSpPr/>
          <p:nvPr/>
        </p:nvSpPr>
        <p:spPr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Given the address 23.56.7.91 and the default class A mask, find the beginning address (network address).</a:t>
            </a:r>
            <a:endParaRPr/>
          </a:p>
        </p:txBody>
      </p:sp>
      <p:sp>
        <p:nvSpPr>
          <p:cNvPr id="840" name="Google Shape;840;p90"/>
          <p:cNvSpPr txBox="1"/>
          <p:nvPr/>
        </p:nvSpPr>
        <p:spPr>
          <a:xfrm>
            <a:off x="1752601" y="32004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841" name="Google Shape;841;p90"/>
          <p:cNvSpPr/>
          <p:nvPr/>
        </p:nvSpPr>
        <p:spPr>
          <a:xfrm>
            <a:off x="2063750" y="4005264"/>
            <a:ext cx="835025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default mask is 255.0.0.0, which means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that only the first byte is preserved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and the other 3 bytes are set to 0s.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network address is 23.0.0.0.</a:t>
            </a:r>
            <a:endParaRPr sz="3600" b="1" i="1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1"/>
          <p:cNvSpPr txBox="1"/>
          <p:nvPr/>
        </p:nvSpPr>
        <p:spPr>
          <a:xfrm>
            <a:off x="1716088" y="228601"/>
            <a:ext cx="2440092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13</a:t>
            </a:r>
            <a:endParaRPr/>
          </a:p>
        </p:txBody>
      </p:sp>
      <p:sp>
        <p:nvSpPr>
          <p:cNvPr id="847" name="Google Shape;847;p91"/>
          <p:cNvSpPr/>
          <p:nvPr/>
        </p:nvSpPr>
        <p:spPr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Given the address 132.6.17.85 and the default class B mask, find the beginning address (network address).</a:t>
            </a:r>
            <a:endParaRPr/>
          </a:p>
        </p:txBody>
      </p:sp>
      <p:sp>
        <p:nvSpPr>
          <p:cNvPr id="848" name="Google Shape;848;p91"/>
          <p:cNvSpPr txBox="1"/>
          <p:nvPr/>
        </p:nvSpPr>
        <p:spPr>
          <a:xfrm>
            <a:off x="1752601" y="32004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849" name="Google Shape;849;p91"/>
          <p:cNvSpPr/>
          <p:nvPr/>
        </p:nvSpPr>
        <p:spPr>
          <a:xfrm>
            <a:off x="1860550" y="4019550"/>
            <a:ext cx="8807450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default mask is 255.255.0.0, which means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that the first 2 bytes are preserved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and the other 2 bytes are set to 0s.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network address is 132.6.0.0.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1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2"/>
          <p:cNvSpPr txBox="1"/>
          <p:nvPr/>
        </p:nvSpPr>
        <p:spPr>
          <a:xfrm>
            <a:off x="1716088" y="228601"/>
            <a:ext cx="2440092" cy="58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14</a:t>
            </a:r>
            <a:endParaRPr/>
          </a:p>
        </p:txBody>
      </p:sp>
      <p:sp>
        <p:nvSpPr>
          <p:cNvPr id="855" name="Google Shape;855;p92"/>
          <p:cNvSpPr/>
          <p:nvPr/>
        </p:nvSpPr>
        <p:spPr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rPr lang="en-US"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Given the address 201.180.56.5 and the class C default mask, find the beginning address (network address).</a:t>
            </a:r>
            <a:endParaRPr/>
          </a:p>
        </p:txBody>
      </p:sp>
      <p:sp>
        <p:nvSpPr>
          <p:cNvPr id="856" name="Google Shape;856;p92"/>
          <p:cNvSpPr txBox="1"/>
          <p:nvPr/>
        </p:nvSpPr>
        <p:spPr>
          <a:xfrm>
            <a:off x="1752601" y="3200401"/>
            <a:ext cx="1822935" cy="58477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857" name="Google Shape;857;p92"/>
          <p:cNvSpPr/>
          <p:nvPr/>
        </p:nvSpPr>
        <p:spPr>
          <a:xfrm>
            <a:off x="1771650" y="4038601"/>
            <a:ext cx="714375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default mask is 255.255.255.0,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which means that the first 3 bytes are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preserved and the last byte is set to 0.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08080"/>
                </a:solidFill>
                <a:latin typeface="Times"/>
                <a:ea typeface="Times"/>
                <a:cs typeface="Times"/>
                <a:sym typeface="Times"/>
              </a:rPr>
              <a:t>The network address is 201.180.56.0.</a:t>
            </a:r>
            <a:endParaRPr sz="3600" b="1" i="1">
              <a:solidFill>
                <a:srgbClr val="80808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4341055" y="2590800"/>
            <a:ext cx="418382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INTERNET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STANDARDS</a:t>
            </a:r>
            <a:endParaRPr dirty="0"/>
          </a:p>
        </p:txBody>
      </p:sp>
      <p:sp>
        <p:nvSpPr>
          <p:cNvPr id="221" name="Google Shape;221;p9"/>
          <p:cNvSpPr/>
          <p:nvPr/>
        </p:nvSpPr>
        <p:spPr>
          <a:xfrm>
            <a:off x="2784475" y="1905000"/>
            <a:ext cx="8826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 cap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1.4</a:t>
            </a:r>
            <a:endParaRPr sz="4400" b="1" i="1" u="none" strike="noStrike" cap="none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3"/>
          <p:cNvSpPr/>
          <p:nvPr/>
        </p:nvSpPr>
        <p:spPr>
          <a:xfrm>
            <a:off x="2209800" y="1828800"/>
            <a:ext cx="7772400" cy="2895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We must not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apply the default mask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of one class to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 address belonging </a:t>
            </a:r>
            <a:b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36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to another class. </a:t>
            </a:r>
            <a:endParaRPr/>
          </a:p>
        </p:txBody>
      </p:sp>
      <p:pic>
        <p:nvPicPr>
          <p:cNvPr id="863" name="Google Shape;863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060450"/>
            <a:ext cx="20574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94"/>
          <p:cNvSpPr txBox="1"/>
          <p:nvPr/>
        </p:nvSpPr>
        <p:spPr>
          <a:xfrm>
            <a:off x="2043114" y="641350"/>
            <a:ext cx="51347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CIDR (Classless Inter-Domain Routing) Notation</a:t>
            </a:r>
            <a:endParaRPr/>
          </a:p>
        </p:txBody>
      </p:sp>
      <p:sp>
        <p:nvSpPr>
          <p:cNvPr id="869" name="Google Shape;869;p94"/>
          <p:cNvSpPr txBox="1"/>
          <p:nvPr/>
        </p:nvSpPr>
        <p:spPr>
          <a:xfrm>
            <a:off x="2474914" y="1289050"/>
            <a:ext cx="18517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18.46.74.10/8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141.24.74.69/16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200.14.70.22/24</a:t>
            </a:r>
            <a:endParaRPr/>
          </a:p>
        </p:txBody>
      </p:sp>
      <p:sp>
        <p:nvSpPr>
          <p:cNvPr id="870" name="Google Shape;870;p94"/>
          <p:cNvSpPr/>
          <p:nvPr/>
        </p:nvSpPr>
        <p:spPr>
          <a:xfrm>
            <a:off x="4224338" y="2060575"/>
            <a:ext cx="431800" cy="431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1" name="Google Shape;871;p94"/>
          <p:cNvCxnSpPr/>
          <p:nvPr/>
        </p:nvCxnSpPr>
        <p:spPr>
          <a:xfrm>
            <a:off x="4727575" y="2349500"/>
            <a:ext cx="43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2" name="Google Shape;872;p94"/>
          <p:cNvSpPr txBox="1"/>
          <p:nvPr/>
        </p:nvSpPr>
        <p:spPr>
          <a:xfrm>
            <a:off x="5140325" y="2081213"/>
            <a:ext cx="2860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1’s in the mask</a:t>
            </a:r>
            <a:endParaRPr/>
          </a:p>
        </p:txBody>
      </p:sp>
      <p:sp>
        <p:nvSpPr>
          <p:cNvPr id="873" name="Google Shape;873;p94"/>
          <p:cNvSpPr txBox="1"/>
          <p:nvPr/>
        </p:nvSpPr>
        <p:spPr>
          <a:xfrm>
            <a:off x="2043114" y="2873375"/>
            <a:ext cx="2069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Depletion</a:t>
            </a:r>
            <a:endParaRPr/>
          </a:p>
        </p:txBody>
      </p:sp>
      <p:sp>
        <p:nvSpPr>
          <p:cNvPr id="874" name="Google Shape;874;p94"/>
          <p:cNvSpPr txBox="1"/>
          <p:nvPr/>
        </p:nvSpPr>
        <p:spPr>
          <a:xfrm>
            <a:off x="2403476" y="3521076"/>
            <a:ext cx="7796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run out of class A and B addresses, and a class C block is too small for most middle-sized organizations.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5" descr="Large confetti"/>
          <p:cNvSpPr/>
          <p:nvPr/>
        </p:nvSpPr>
        <p:spPr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solidFill>
            <a:srgbClr val="6699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95"/>
          <p:cNvSpPr/>
          <p:nvPr/>
        </p:nvSpPr>
        <p:spPr>
          <a:xfrm>
            <a:off x="4951725" y="2987675"/>
            <a:ext cx="236475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OTHER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"/>
              <a:buNone/>
            </a:pPr>
            <a:r>
              <a:rPr lang="en-US" sz="44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ISSUES</a:t>
            </a:r>
            <a:endParaRPr/>
          </a:p>
        </p:txBody>
      </p:sp>
      <p:sp>
        <p:nvSpPr>
          <p:cNvPr id="881" name="Google Shape;881;p95"/>
          <p:cNvSpPr/>
          <p:nvPr/>
        </p:nvSpPr>
        <p:spPr>
          <a:xfrm>
            <a:off x="2644775" y="1905000"/>
            <a:ext cx="116205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4.13</a:t>
            </a:r>
            <a:endParaRPr sz="4400" b="1" i="1">
              <a:solidFill>
                <a:srgbClr val="06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6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4-12</a:t>
            </a:r>
            <a:endParaRPr/>
          </a:p>
        </p:txBody>
      </p:sp>
      <p:pic>
        <p:nvPicPr>
          <p:cNvPr id="887" name="Google Shape;887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4700" y="1816100"/>
            <a:ext cx="5562600" cy="3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96"/>
          <p:cNvSpPr txBox="1"/>
          <p:nvPr/>
        </p:nvSpPr>
        <p:spPr>
          <a:xfrm>
            <a:off x="4418014" y="95251"/>
            <a:ext cx="40991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Multihomed devices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Location, Not Names</a:t>
            </a:r>
            <a:endParaRPr/>
          </a:p>
        </p:txBody>
      </p:sp>
      <p:sp>
        <p:nvSpPr>
          <p:cNvPr id="894" name="Google Shape;894;p9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An internet address defines the network location of a device, not its identify.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Movement of computer from one network to another means that its IP address must be changed.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Flat addressing vs. hierarchical addressing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Addresses</a:t>
            </a:r>
            <a:endParaRPr/>
          </a:p>
        </p:txBody>
      </p:sp>
      <p:graphicFrame>
        <p:nvGraphicFramePr>
          <p:cNvPr id="900" name="Google Shape;900;p98"/>
          <p:cNvGraphicFramePr/>
          <p:nvPr/>
        </p:nvGraphicFramePr>
        <p:xfrm>
          <a:off x="1703388" y="1052514"/>
          <a:ext cx="8507400" cy="4988060"/>
        </p:xfrm>
        <a:graphic>
          <a:graphicData uri="http://schemas.openxmlformats.org/drawingml/2006/table">
            <a:tbl>
              <a:tblPr>
                <a:noFill/>
                <a:tableStyleId>{0D0E3DDC-EEED-4975-8BAD-D2CDB50C0F2B}</a:tableStyleId>
              </a:tblPr>
              <a:tblGrid>
                <a:gridCol w="33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Special Address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or Destination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address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0s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 broadcast address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1s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Destination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broadcast address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1s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1s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Destination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host on this network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0s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0s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 host on this network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0s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Destination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Loopback address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Destination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9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4-13</a:t>
            </a:r>
            <a:endParaRPr/>
          </a:p>
        </p:txBody>
      </p:sp>
      <p:pic>
        <p:nvPicPr>
          <p:cNvPr id="906" name="Google Shape;906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626" y="2203450"/>
            <a:ext cx="8537575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99"/>
          <p:cNvSpPr txBox="1"/>
          <p:nvPr/>
        </p:nvSpPr>
        <p:spPr>
          <a:xfrm>
            <a:off x="4418014" y="95251"/>
            <a:ext cx="39421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Network addresses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0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4-14</a:t>
            </a:r>
            <a:endParaRPr/>
          </a:p>
        </p:txBody>
      </p:sp>
      <p:pic>
        <p:nvPicPr>
          <p:cNvPr id="913" name="Google Shape;913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551" y="1671638"/>
            <a:ext cx="7707313" cy="4576762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100"/>
          <p:cNvSpPr txBox="1"/>
          <p:nvPr/>
        </p:nvSpPr>
        <p:spPr>
          <a:xfrm>
            <a:off x="2995614" y="334964"/>
            <a:ext cx="73565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Example of direct broadcast address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1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4-15</a:t>
            </a:r>
            <a:endParaRPr/>
          </a:p>
        </p:txBody>
      </p:sp>
      <p:pic>
        <p:nvPicPr>
          <p:cNvPr id="920" name="Google Shape;920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514" y="1062038"/>
            <a:ext cx="8561387" cy="5186362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01"/>
          <p:cNvSpPr txBox="1"/>
          <p:nvPr/>
        </p:nvSpPr>
        <p:spPr>
          <a:xfrm>
            <a:off x="3124201" y="106364"/>
            <a:ext cx="75616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Example of limited broadcast address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02"/>
          <p:cNvSpPr txBox="1"/>
          <p:nvPr/>
        </p:nvSpPr>
        <p:spPr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Figure  4-16</a:t>
            </a:r>
            <a:endParaRPr/>
          </a:p>
        </p:txBody>
      </p:sp>
      <p:pic>
        <p:nvPicPr>
          <p:cNvPr id="927" name="Google Shape;927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7064" y="1300164"/>
            <a:ext cx="5856287" cy="4643437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102"/>
          <p:cNvSpPr txBox="1"/>
          <p:nvPr/>
        </p:nvSpPr>
        <p:spPr>
          <a:xfrm>
            <a:off x="3048001" y="95251"/>
            <a:ext cx="73308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Example of </a:t>
            </a:r>
            <a:r>
              <a:rPr lang="en-US" sz="3200" b="1" i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host on </a:t>
            </a:r>
            <a:r>
              <a:rPr lang="en-US" sz="3200" b="1" i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3200" b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address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2132</Words>
  <Application>Microsoft Macintosh PowerPoint</Application>
  <PresentationFormat>Widescreen</PresentationFormat>
  <Paragraphs>440</Paragraphs>
  <Slides>104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12" baseType="lpstr">
      <vt:lpstr>Noto Sans Symbols</vt:lpstr>
      <vt:lpstr>Arial</vt:lpstr>
      <vt:lpstr>Times New Roman</vt:lpstr>
      <vt:lpstr>Calibri</vt:lpstr>
      <vt:lpstr>Arial</vt:lpstr>
      <vt:lpstr>Times</vt:lpstr>
      <vt:lpstr>Office Theme</vt:lpstr>
      <vt:lpstr>預設簡報設計</vt:lpstr>
      <vt:lpstr>TCP / IP Protocol Suite</vt:lpstr>
      <vt:lpstr>PowerPoint Presentation</vt:lpstr>
      <vt:lpstr>Protocols</vt:lpstr>
      <vt:lpstr>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Masks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Location, Not Names</vt:lpstr>
      <vt:lpstr>Special Addresses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/ IP Protocol Suite</dc:title>
  <dc:creator>Faculty-CSE</dc:creator>
  <cp:lastModifiedBy>Shifat Ara Rafiq</cp:lastModifiedBy>
  <cp:revision>1</cp:revision>
  <dcterms:created xsi:type="dcterms:W3CDTF">2018-05-22T05:33:59Z</dcterms:created>
  <dcterms:modified xsi:type="dcterms:W3CDTF">2024-02-06T08:27:48Z</dcterms:modified>
</cp:coreProperties>
</file>