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>
      <p:cViewPr varScale="1">
        <p:scale>
          <a:sx n="72" d="100"/>
          <a:sy n="72" d="100"/>
        </p:scale>
        <p:origin x="73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2346-FD58-4CF8-980D-7C996CA4A880}" type="datetimeFigureOut">
              <a:rPr lang="en-US" smtClean="0"/>
              <a:t>24-Jul-22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A33C-6C9D-4A9D-801B-18445751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6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A33C-6C9D-4A9D-801B-1844575199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A33C-6C9D-4A9D-801B-1844575199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0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8A33C-6C9D-4A9D-801B-1844575199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24-Jul-22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io-midmarket.techtarget.com/definition/word" TargetMode="External"/><Relationship Id="rId2" Type="http://schemas.openxmlformats.org/officeDocument/2006/relationships/hyperlink" Target="http://searchcio-midmarket.techtarget.com/definition/microproc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winit.techtarget.com/definition/clock-cycle" TargetMode="External"/><Relationship Id="rId5" Type="http://schemas.openxmlformats.org/officeDocument/2006/relationships/hyperlink" Target="http://searchcio-midmarket.techtarget.com/definition/architecture" TargetMode="External"/><Relationship Id="rId4" Type="http://schemas.openxmlformats.org/officeDocument/2006/relationships/hyperlink" Target="http://whatis.techtarget.com/definition/CAD-computer-aided-desig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" TargetMode="External"/><Relationship Id="rId2" Type="http://schemas.openxmlformats.org/officeDocument/2006/relationships/hyperlink" Target="https://en.wikipedia.org/wiki/Computer_architectu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014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Architecture and Organization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10744200" cy="1809304"/>
          </a:xfrm>
        </p:spPr>
        <p:txBody>
          <a:bodyPr>
            <a:normAutofit/>
          </a:bodyPr>
          <a:lstStyle/>
          <a:p>
            <a:r>
              <a:rPr lang="en-US" sz="4000" dirty="0"/>
              <a:t>Abdullah Al Shiam </a:t>
            </a:r>
            <a:br>
              <a:rPr lang="en-US" dirty="0"/>
            </a:br>
            <a:r>
              <a:rPr lang="en-US" sz="2400" dirty="0"/>
              <a:t>Lecturer, Dept. of CSE, Sheikh Hasina University, </a:t>
            </a:r>
            <a:r>
              <a:rPr lang="en-US" sz="2400" dirty="0" err="1"/>
              <a:t>Netrokona</a:t>
            </a:r>
            <a:br>
              <a:rPr lang="en-US" sz="2200" dirty="0"/>
            </a:br>
            <a:r>
              <a:rPr lang="en-US" sz="2200" dirty="0"/>
              <a:t>email: shiam.cse@shu.edu.bd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Basic Operational Concepts of a Computer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pPr lvl="0" algn="just"/>
            <a:r>
              <a:rPr lang="en-US" sz="2800" dirty="0"/>
              <a:t>Most computer operations are executed in the ALU (arithmetic and logic unit) of a processor. </a:t>
            </a:r>
          </a:p>
          <a:p>
            <a:pPr lvl="0" algn="just"/>
            <a:r>
              <a:rPr lang="en-US" sz="2800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to add two numbers that are both located in memory. </a:t>
            </a:r>
          </a:p>
          <a:p>
            <a:pPr lvl="1" algn="just"/>
            <a:r>
              <a:rPr lang="en-US" sz="2400" dirty="0"/>
              <a:t>Each number is brought into the processor, and the addition is carried out by the ALU. </a:t>
            </a:r>
          </a:p>
          <a:p>
            <a:pPr lvl="1" algn="just"/>
            <a:r>
              <a:rPr lang="en-US" sz="2400" dirty="0"/>
              <a:t>The sum then may be stored in memory or retained in the processor for immediate use.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Registers </a:t>
            </a:r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/>
              <a:t>When operands are brought into the processor, they are stored in high-speed storage elements (registers). </a:t>
            </a:r>
          </a:p>
          <a:p>
            <a:pPr lvl="1" algn="just"/>
            <a:r>
              <a:rPr lang="en-US" sz="2400" dirty="0"/>
              <a:t>A register can store one piece of data (8-bit registers, 16-bit registers, 32-bit registers, 64-bit registers, etc…) </a:t>
            </a:r>
          </a:p>
          <a:p>
            <a:pPr lvl="1" algn="just"/>
            <a:r>
              <a:rPr lang="en-US" sz="2400" dirty="0"/>
              <a:t>Access times to registers are faster than access times to the fastest cache unit in the memory hierarchy.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64-bit processor is a </a:t>
            </a:r>
            <a:r>
              <a:rPr lang="en-US" dirty="0">
                <a:hlinkClick r:id="rId2"/>
              </a:rPr>
              <a:t>microprocessor</a:t>
            </a:r>
            <a:r>
              <a:rPr lang="en-US" dirty="0"/>
              <a:t> with a </a:t>
            </a:r>
            <a:r>
              <a:rPr lang="en-US" dirty="0">
                <a:hlinkClick r:id="rId3"/>
              </a:rPr>
              <a:t>word</a:t>
            </a:r>
            <a:r>
              <a:rPr lang="en-US" dirty="0"/>
              <a:t> size of 64 bits, a requirement for memory and data intensive applications such as computer-aided design (</a:t>
            </a:r>
            <a:r>
              <a:rPr lang="en-US" dirty="0">
                <a:hlinkClick r:id="rId4"/>
              </a:rPr>
              <a:t>CAD</a:t>
            </a:r>
            <a:r>
              <a:rPr lang="en-US" dirty="0"/>
              <a:t>) applications, database management systems, technical and scientific applications, and high-performance servers. 64-bit computer </a:t>
            </a:r>
            <a:r>
              <a:rPr lang="en-US" dirty="0">
                <a:hlinkClick r:id="rId5"/>
              </a:rPr>
              <a:t>architecture</a:t>
            </a:r>
            <a:r>
              <a:rPr lang="en-US" dirty="0"/>
              <a:t> provides higher performance than 32-bit architecture by handling twice as many bits of information in the same </a:t>
            </a:r>
            <a:r>
              <a:rPr lang="en-US" dirty="0">
                <a:hlinkClick r:id="rId6"/>
              </a:rPr>
              <a:t>clock cycle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what do u mean by 64 bit processor</a:t>
            </a:r>
          </a:p>
        </p:txBody>
      </p:sp>
    </p:spTree>
    <p:extLst>
      <p:ext uri="{BB962C8B-B14F-4D97-AF65-F5344CB8AC3E}">
        <p14:creationId xmlns:p14="http://schemas.microsoft.com/office/powerpoint/2010/main" val="17472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Instructions </a:t>
            </a:r>
            <a:endParaRPr lang="en-US" sz="2800" dirty="0">
              <a:solidFill>
                <a:srgbClr val="C00000"/>
              </a:solidFill>
            </a:endParaRPr>
          </a:p>
          <a:p>
            <a:pPr lvl="0" algn="just"/>
            <a:r>
              <a:rPr lang="en-US" sz="2800" dirty="0"/>
              <a:t>Instructions for a processor are defined in the ISA (Instruction Set Architecture)  </a:t>
            </a:r>
          </a:p>
          <a:p>
            <a:pPr lvl="0" algn="just"/>
            <a:r>
              <a:rPr lang="en-US" sz="2800" dirty="0"/>
              <a:t>Typical instructions include: </a:t>
            </a:r>
          </a:p>
          <a:p>
            <a:pPr lvl="2" algn="just">
              <a:buNone/>
            </a:pPr>
            <a:r>
              <a:rPr lang="en-US" sz="2400" dirty="0"/>
              <a:t>– </a:t>
            </a:r>
            <a:r>
              <a:rPr lang="en-US" sz="2400" dirty="0" err="1"/>
              <a:t>Mov</a:t>
            </a:r>
            <a:r>
              <a:rPr lang="en-US" sz="2400" dirty="0"/>
              <a:t> BX, </a:t>
            </a:r>
            <a:r>
              <a:rPr lang="en-US" sz="2400" dirty="0" err="1"/>
              <a:t>LocA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Fetch the instruction</a:t>
            </a:r>
            <a:endParaRPr lang="en-US" sz="2400" dirty="0">
              <a:solidFill>
                <a:srgbClr val="0070C0"/>
              </a:solidFill>
            </a:endParaRPr>
          </a:p>
          <a:p>
            <a:pPr lvl="1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Fetch the contents of memory location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LocA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algn="just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Store the contents in general purpose register BX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11201400" cy="537667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BUS STRUCTURES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</a:p>
          <a:p>
            <a:pPr lvl="1" algn="just"/>
            <a:r>
              <a:rPr lang="en-US" sz="2400" dirty="0"/>
              <a:t>A bus is basically a subsystem which transfers data between the components of computer.</a:t>
            </a:r>
          </a:p>
          <a:p>
            <a:pPr lvl="1" algn="just"/>
            <a:r>
              <a:rPr lang="en-US" sz="2400" dirty="0"/>
              <a:t>It connects peripheral devices at the same time. </a:t>
            </a:r>
          </a:p>
          <a:p>
            <a:pPr lvl="1" algn="just"/>
            <a:r>
              <a:rPr lang="en-US" sz="2400" dirty="0"/>
              <a:t>In </a:t>
            </a:r>
            <a:r>
              <a:rPr lang="en-US" sz="2400" dirty="0">
                <a:hlinkClick r:id="rId2" tooltip="Computer architecture"/>
              </a:rPr>
              <a:t>computer architecture</a:t>
            </a:r>
            <a:r>
              <a:rPr lang="en-US" sz="2400" dirty="0"/>
              <a:t>, a </a:t>
            </a:r>
            <a:r>
              <a:rPr lang="en-US" sz="2400" b="1" dirty="0"/>
              <a:t>bus</a:t>
            </a:r>
            <a:r>
              <a:rPr lang="en-US" sz="2400" dirty="0"/>
              <a:t> is a communication system that transfers data between components inside a </a:t>
            </a:r>
            <a:r>
              <a:rPr lang="en-US" sz="2400" dirty="0">
                <a:hlinkClick r:id="rId3" tooltip="Computer"/>
              </a:rPr>
              <a:t>computer</a:t>
            </a:r>
            <a:r>
              <a:rPr lang="en-US" sz="2400" dirty="0"/>
              <a:t>, or between computers.</a:t>
            </a:r>
          </a:p>
          <a:p>
            <a:pPr algn="just"/>
            <a:r>
              <a:rPr lang="en-US" sz="2800" i="1" dirty="0">
                <a:solidFill>
                  <a:srgbClr val="C00000"/>
                </a:solidFill>
              </a:rPr>
              <a:t>Some properties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In single bus structure all units are connected in the same bus than connecting different buses as multiple bus structure. </a:t>
            </a:r>
          </a:p>
          <a:p>
            <a:pPr lvl="1" algn="just"/>
            <a:r>
              <a:rPr lang="en-US" sz="2400" dirty="0"/>
              <a:t> A multiple Bus Structure has multiple </a:t>
            </a:r>
            <a:r>
              <a:rPr lang="en-US" sz="2400" u="sng" dirty="0"/>
              <a:t>inter</a:t>
            </a:r>
            <a:r>
              <a:rPr lang="en-US" sz="2400" dirty="0"/>
              <a:t> connected service integration buses and for each bus the other buses are its foreign buses.</a:t>
            </a:r>
          </a:p>
          <a:p>
            <a:pPr lvl="1" algn="just"/>
            <a:r>
              <a:rPr lang="en-US" sz="2400" dirty="0">
                <a:solidFill>
                  <a:srgbClr val="292A63"/>
                </a:solidFill>
              </a:rPr>
              <a:t>Multiple bus structure's performance is better than single bus structure. </a:t>
            </a:r>
          </a:p>
          <a:p>
            <a:pPr lvl="1" algn="just"/>
            <a:r>
              <a:rPr lang="en-US" sz="2400" dirty="0">
                <a:solidFill>
                  <a:srgbClr val="292A63"/>
                </a:solidFill>
              </a:rPr>
              <a:t>Single bus structure's cost is cheap than multiple bus structure.</a:t>
            </a:r>
          </a:p>
          <a:p>
            <a:pPr lvl="1" algn="just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478" y="46038"/>
            <a:ext cx="8229600" cy="7921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Single (a) and multiple (b) bus structures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7010400" cy="442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1201400" cy="50718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Performance </a:t>
            </a:r>
          </a:p>
          <a:p>
            <a:r>
              <a:rPr lang="en-US" sz="2600" b="1" dirty="0">
                <a:solidFill>
                  <a:srgbClr val="C00000"/>
                </a:solidFill>
              </a:rPr>
              <a:t>Computer performance</a:t>
            </a:r>
            <a:r>
              <a:rPr lang="en-US" sz="2600" dirty="0">
                <a:solidFill>
                  <a:srgbClr val="C00000"/>
                </a:solidFill>
              </a:rPr>
              <a:t> is characterized by the amount of useful work accomplished by a </a:t>
            </a:r>
            <a:r>
              <a:rPr lang="en-US" sz="2600" b="1" dirty="0">
                <a:solidFill>
                  <a:srgbClr val="C00000"/>
                </a:solidFill>
              </a:rPr>
              <a:t>computer</a:t>
            </a:r>
            <a:r>
              <a:rPr lang="en-US" sz="2600" dirty="0">
                <a:solidFill>
                  <a:srgbClr val="C00000"/>
                </a:solidFill>
              </a:rPr>
              <a:t> system compared to the time and resources used.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600" dirty="0"/>
              <a:t>Computer performance is often described in terms of clock speed (usually in MHz or GHz). </a:t>
            </a:r>
          </a:p>
          <a:p>
            <a:r>
              <a:rPr lang="en-US" sz="2600" dirty="0"/>
              <a:t>This refers to the cycles per second of the main clock of the CPU. </a:t>
            </a:r>
          </a:p>
          <a:p>
            <a:r>
              <a:rPr lang="en-US" sz="2600" dirty="0"/>
              <a:t>It is somewhat misleading, as a machine with a higher clock rate may not necessarily have higher performance. </a:t>
            </a:r>
          </a:p>
          <a:p>
            <a:r>
              <a:rPr lang="en-US" sz="2600" dirty="0"/>
              <a:t>The manufacturers have moved away from clock speed as a measure of performance.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Modern CPUs can execute multiple instructions per clock cycle to speed up. Other factors influence speed:</a:t>
            </a:r>
          </a:p>
          <a:p>
            <a:pPr lvl="1" algn="just"/>
            <a:r>
              <a:rPr lang="en-US" sz="2400" dirty="0"/>
              <a:t>The mix of functional units, bus speeds, </a:t>
            </a:r>
          </a:p>
          <a:p>
            <a:pPr lvl="1" algn="just"/>
            <a:r>
              <a:rPr lang="en-US" sz="2400" dirty="0"/>
              <a:t>Available main and cache memory</a:t>
            </a:r>
          </a:p>
          <a:p>
            <a:pPr lvl="1" algn="just"/>
            <a:r>
              <a:rPr lang="en-US" sz="2400" dirty="0"/>
              <a:t>The type and order of instructions in the programs being run</a:t>
            </a:r>
          </a:p>
          <a:p>
            <a:pPr lvl="1" algn="just"/>
            <a:r>
              <a:rPr lang="en-US" sz="2400" dirty="0"/>
              <a:t>Performance is affected by a very wide range of design choices — for example, pipelining, parallel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There are two main types of speed, latency and throughput. 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Latency</a:t>
            </a:r>
            <a:r>
              <a:rPr lang="en-US" sz="2400" dirty="0"/>
              <a:t> is the time between the start of a process and its completion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Throughput</a:t>
            </a:r>
            <a:r>
              <a:rPr lang="en-US" sz="2400" dirty="0"/>
              <a:t> is the amount of work done per unit time. </a:t>
            </a:r>
          </a:p>
          <a:p>
            <a:pPr lvl="1" algn="just"/>
            <a:r>
              <a:rPr lang="en-US" sz="2400" dirty="0"/>
              <a:t>Interrupt latency is the guaranteed maximum response time of the system to an electronic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Why study performance?</a:t>
            </a:r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>
                <a:solidFill>
                  <a:srgbClr val="292A63"/>
                </a:solidFill>
              </a:rPr>
              <a:t>Make intelligent design choices</a:t>
            </a:r>
          </a:p>
          <a:p>
            <a:pPr lvl="1" algn="just"/>
            <a:r>
              <a:rPr lang="en-US" sz="2400" dirty="0">
                <a:solidFill>
                  <a:srgbClr val="292A63"/>
                </a:solidFill>
              </a:rPr>
              <a:t>See through the marketing publicity</a:t>
            </a:r>
          </a:p>
          <a:p>
            <a:pPr lvl="1" algn="just"/>
            <a:r>
              <a:rPr lang="en-US" sz="2400" dirty="0">
                <a:solidFill>
                  <a:srgbClr val="292A63"/>
                </a:solidFill>
              </a:rPr>
              <a:t>Key to understanding underlying computer organization</a:t>
            </a:r>
          </a:p>
          <a:p>
            <a:pPr lvl="2" algn="just"/>
            <a:r>
              <a:rPr lang="en-US" sz="2200" dirty="0"/>
              <a:t>Why is some hardware faster than others for different programs?</a:t>
            </a:r>
          </a:p>
          <a:p>
            <a:pPr lvl="2" algn="just"/>
            <a:r>
              <a:rPr lang="en-US" sz="2200" dirty="0"/>
              <a:t>What factors of system performance are hardware related? (e.g., Do we need a new machine, or a new operating system?)</a:t>
            </a:r>
          </a:p>
          <a:p>
            <a:pPr lvl="2" algn="just"/>
            <a:r>
              <a:rPr lang="en-US" sz="2200" dirty="0"/>
              <a:t>How does a machine’s instruction set affect its performance?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Consider three terms – </a:t>
            </a:r>
            <a:r>
              <a:rPr lang="en-US" dirty="0">
                <a:solidFill>
                  <a:srgbClr val="C00000"/>
                </a:solidFill>
              </a:rPr>
              <a:t>Computer organization, computer architecture and computer design</a:t>
            </a:r>
          </a:p>
          <a:p>
            <a:pPr algn="just"/>
            <a:r>
              <a:rPr lang="en-US" i="1" dirty="0"/>
              <a:t>Computer Organization</a:t>
            </a:r>
            <a:r>
              <a:rPr lang="en-US" dirty="0"/>
              <a:t> refers to the level of abstraction between digital logic level and OS. </a:t>
            </a:r>
          </a:p>
          <a:p>
            <a:pPr algn="just"/>
            <a:r>
              <a:rPr lang="en-US" dirty="0"/>
              <a:t>The major components are functional units or subsystems that correspond to specific pieces of hardware built from the lower level building blocks.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Design Tradeoff</a:t>
            </a:r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Maximum performance: </a:t>
            </a:r>
            <a:r>
              <a:rPr lang="en-US" sz="2400" dirty="0"/>
              <a:t>measured by the numbers of instructions executed per sec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Minimum cost: </a:t>
            </a:r>
            <a:r>
              <a:rPr lang="en-US" sz="2400" dirty="0"/>
              <a:t>measured by the size of the circuit.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Best performance/price: </a:t>
            </a:r>
            <a:r>
              <a:rPr lang="en-US" sz="2400" dirty="0"/>
              <a:t>measured by the ratio of MIPS to size. In power sensitive applications MIPS/Watt is important too.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Execution time</a:t>
            </a:r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Elapsed Time/Wall Clock Time: </a:t>
            </a:r>
            <a:r>
              <a:rPr lang="en-US" sz="2400" dirty="0"/>
              <a:t>counts everything </a:t>
            </a:r>
            <a:r>
              <a:rPr lang="en-US" sz="2400" i="1" dirty="0"/>
              <a:t>(disk and memory accesses, I/O, etc.) </a:t>
            </a:r>
            <a:r>
              <a:rPr lang="en-US" sz="2400" dirty="0"/>
              <a:t>a useful number, but often not good for comparison purposes</a:t>
            </a:r>
          </a:p>
          <a:p>
            <a:pPr lvl="1" algn="just"/>
            <a:r>
              <a:rPr lang="en-US" sz="2400" dirty="0">
                <a:solidFill>
                  <a:srgbClr val="C00000"/>
                </a:solidFill>
              </a:rPr>
              <a:t>CPU time: </a:t>
            </a:r>
            <a:r>
              <a:rPr lang="en-US" sz="2400" dirty="0"/>
              <a:t>Doesn’t include I/O or time spent running other programs can be broken up into system time, and user time</a:t>
            </a:r>
          </a:p>
          <a:p>
            <a:pPr lvl="1" algn="just"/>
            <a:r>
              <a:rPr lang="en-US" sz="2400" dirty="0"/>
              <a:t>Our focus on CPU time: Time spent executing actual instructions of “our” program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Measure of performance:</a:t>
            </a:r>
            <a:endParaRPr lang="en-US" sz="2800" dirty="0"/>
          </a:p>
          <a:p>
            <a:pPr lvl="1"/>
            <a:r>
              <a:rPr lang="en-US" sz="2400" dirty="0"/>
              <a:t>cycle time=time between ticks= seconds/cycle=1/f</a:t>
            </a:r>
          </a:p>
          <a:p>
            <a:pPr lvl="1"/>
            <a:r>
              <a:rPr lang="en-US" sz="2400" dirty="0"/>
              <a:t>clock rate (frequency)=cycles per second=f</a:t>
            </a:r>
            <a:br>
              <a:rPr lang="en-US" sz="2400" dirty="0"/>
            </a:br>
            <a:r>
              <a:rPr lang="en-US" sz="2400" dirty="0"/>
              <a:t>(1 Hz. = 1 cycle/sec) </a:t>
            </a:r>
          </a:p>
          <a:p>
            <a:pPr lvl="1"/>
            <a:r>
              <a:rPr lang="en-US" sz="2400" dirty="0"/>
              <a:t>A 200 MHz clock has a cycle time	 </a:t>
            </a:r>
            <a:br>
              <a:rPr lang="en-US" sz="2400" dirty="0"/>
            </a:br>
            <a:r>
              <a:rPr lang="en-US" sz="2400" dirty="0"/>
              <a:t>                                  (cycle time)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r>
              <a:rPr lang="en-US" sz="2400" dirty="0"/>
              <a:t>A 3 GHz clock has a cycle time	 	</a:t>
            </a:r>
            <a:br>
              <a:rPr lang="en-US" sz="2400" dirty="0"/>
            </a:br>
            <a:r>
              <a:rPr lang="en-US" sz="2400" dirty="0"/>
              <a:t>                                   (cycle time)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130192"/>
              </p:ext>
            </p:extLst>
          </p:nvPr>
        </p:nvGraphicFramePr>
        <p:xfrm>
          <a:off x="2057400" y="3593196"/>
          <a:ext cx="258336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393700" progId="Equation.3">
                  <p:embed/>
                </p:oleObj>
              </mc:Choice>
              <mc:Fallback>
                <p:oleObj name="Equation" r:id="rId2" imgW="1333500" imgH="3937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93196"/>
                        <a:ext cx="258336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63316"/>
              </p:ext>
            </p:extLst>
          </p:nvPr>
        </p:nvGraphicFramePr>
        <p:xfrm>
          <a:off x="2430966" y="5347209"/>
          <a:ext cx="2209800" cy="63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393529" progId="Equation.3">
                  <p:embed/>
                </p:oleObj>
              </mc:Choice>
              <mc:Fallback>
                <p:oleObj name="Equation" r:id="rId4" imgW="1358310" imgH="39352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966" y="5347209"/>
                        <a:ext cx="2209800" cy="633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performance is measures in MIPS (million instructions per second) what is defined as: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000" dirty="0"/>
              <a:t>Machine A has a clock cycle time of 10 ns. and a CPI of 2.0</a:t>
            </a:r>
          </a:p>
          <a:p>
            <a:pPr lvl="1"/>
            <a:r>
              <a:rPr lang="en-US" sz="2000" dirty="0"/>
              <a:t>Machine B has a clock cycle time of 20 ns. and a CPI of 1.2</a:t>
            </a:r>
          </a:p>
          <a:p>
            <a:pPr lvl="1"/>
            <a:r>
              <a:rPr lang="en-US" sz="2000" dirty="0"/>
              <a:t>What machine is faster for this program, and by how much?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47713"/>
              </p:ext>
            </p:extLst>
          </p:nvPr>
        </p:nvGraphicFramePr>
        <p:xfrm>
          <a:off x="2043854" y="2971801"/>
          <a:ext cx="831934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760" imgH="431640" progId="Equation.3">
                  <p:embed/>
                </p:oleObj>
              </mc:Choice>
              <mc:Fallback>
                <p:oleObj name="Equation" r:id="rId2" imgW="44067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854" y="2971801"/>
                        <a:ext cx="831934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Solution: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Hence machine A is faster by a factor (50/41.66)=1.2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40299"/>
              </p:ext>
            </p:extLst>
          </p:nvPr>
        </p:nvGraphicFramePr>
        <p:xfrm>
          <a:off x="2833689" y="2133600"/>
          <a:ext cx="44719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419040" progId="Equation.3">
                  <p:embed/>
                </p:oleObj>
              </mc:Choice>
              <mc:Fallback>
                <p:oleObj name="Equation" r:id="rId2" imgW="18921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9" y="2133600"/>
                        <a:ext cx="447198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68699"/>
              </p:ext>
            </p:extLst>
          </p:nvPr>
        </p:nvGraphicFramePr>
        <p:xfrm>
          <a:off x="2847976" y="3124200"/>
          <a:ext cx="48180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419040" progId="Equation.3">
                  <p:embed/>
                </p:oleObj>
              </mc:Choice>
              <mc:Fallback>
                <p:oleObj name="Equation" r:id="rId4" imgW="20952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6" y="3124200"/>
                        <a:ext cx="48180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524000"/>
            <a:ext cx="4343400" cy="4499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Computer organization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concerned with the way the hardware components</a:t>
            </a:r>
          </a:p>
          <a:p>
            <a:pPr algn="just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Operation and connection together to form the computer system. </a:t>
            </a:r>
          </a:p>
          <a:p>
            <a:pPr algn="just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encompasses all physical aspects of computer systems e.g. circuit design, control signals, memory types.</a:t>
            </a:r>
          </a:p>
          <a:p>
            <a:pPr algn="just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various components are assumed to be placed for proper functioning</a:t>
            </a:r>
          </a:p>
          <a:p>
            <a:pPr algn="just"/>
            <a:r>
              <a:rPr lang="en-US" dirty="0"/>
              <a:t>Computer organization will answer you how does a computer work.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Computer design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is concerned with the hardware design of the computer.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Once the computer specifications are formulated, designer develops the hardware.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Determine what hardware should be used and how the parts should be connected.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Sometimes referred to as computer implementation. 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05129"/>
            <a:ext cx="10972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i="1" dirty="0">
                <a:solidFill>
                  <a:srgbClr val="C00000"/>
                </a:solidFill>
              </a:rPr>
              <a:t>Computer architecture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is concerned with the structure and behavior of the computer as seen by the users.</a:t>
            </a:r>
          </a:p>
          <a:p>
            <a:pPr lvl="0" algn="just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 includes the information formats, the instruction set, and techniques for addressing memory. </a:t>
            </a:r>
          </a:p>
          <a:p>
            <a:pPr algn="just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It deals with all logical aspects e.g. instruction sets, instruction formats, data types, addressing modes.</a:t>
            </a:r>
            <a:r>
              <a:rPr lang="en-US" dirty="0"/>
              <a:t>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n-US" dirty="0"/>
              <a:t>It concerns with the specification of processors and memories, and structuring them to gather into a computer system. </a:t>
            </a:r>
          </a:p>
          <a:p>
            <a:pPr algn="just"/>
            <a:r>
              <a:rPr lang="en-US" dirty="0"/>
              <a:t>Computer architecture will answer you how do I design a computer.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228600" y="139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Why study computer architecture? </a:t>
            </a:r>
          </a:p>
          <a:p>
            <a:pPr lvl="1" algn="just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Design better programs, including system software such as compilers, operating systems, and device drivers. </a:t>
            </a:r>
          </a:p>
          <a:p>
            <a:pPr lvl="1" algn="just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Optimize program behavior. </a:t>
            </a:r>
          </a:p>
          <a:p>
            <a:pPr lvl="1" algn="just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Evaluate (benchmark) computer system performance. </a:t>
            </a:r>
          </a:p>
          <a:p>
            <a:pPr lvl="1" algn="just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Understand time, space, and price tradeoffs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Basic computer 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f1.gif (4622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1" y="1905000"/>
            <a:ext cx="74959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A computer performs basically five major operations </a:t>
            </a:r>
            <a:r>
              <a:rPr lang="en-US" sz="2800" dirty="0"/>
              <a:t>or functions irrespective of their size and make. These are:</a:t>
            </a:r>
          </a:p>
          <a:p>
            <a:pPr lvl="1" algn="just"/>
            <a:r>
              <a:rPr lang="en-US" sz="2400" dirty="0"/>
              <a:t>1) it accepts data or instructions by way of input, </a:t>
            </a:r>
          </a:p>
          <a:p>
            <a:pPr lvl="1" algn="just"/>
            <a:r>
              <a:rPr lang="en-US" sz="2400" dirty="0"/>
              <a:t>2) it stores data, </a:t>
            </a:r>
          </a:p>
          <a:p>
            <a:pPr lvl="1" algn="just"/>
            <a:r>
              <a:rPr lang="en-US" sz="2400" dirty="0"/>
              <a:t>3) it can process data as required by the user, </a:t>
            </a:r>
          </a:p>
          <a:p>
            <a:pPr lvl="1" algn="just"/>
            <a:r>
              <a:rPr lang="en-US" sz="2400" dirty="0"/>
              <a:t>4) it gives results in the form of output, and </a:t>
            </a:r>
          </a:p>
          <a:p>
            <a:pPr lvl="1" algn="just"/>
            <a:r>
              <a:rPr lang="en-US" sz="2400" dirty="0"/>
              <a:t>5) it controls all operations inside a computer.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550</TotalTime>
  <Words>1352</Words>
  <Application>Microsoft Office PowerPoint</Application>
  <PresentationFormat>Widescreen</PresentationFormat>
  <Paragraphs>137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Equation</vt:lpstr>
      <vt:lpstr>Computer Architecture and Organization   Introduction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what do u mean by 64 bit processor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Abdullah Al Shiam</cp:lastModifiedBy>
  <cp:revision>118</cp:revision>
  <dcterms:created xsi:type="dcterms:W3CDTF">2012-10-13T14:30:17Z</dcterms:created>
  <dcterms:modified xsi:type="dcterms:W3CDTF">2022-07-24T15:53:32Z</dcterms:modified>
</cp:coreProperties>
</file>