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93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7" r:id="rId27"/>
    <p:sldId id="288" r:id="rId28"/>
    <p:sldId id="286" r:id="rId29"/>
    <p:sldId id="290" r:id="rId30"/>
    <p:sldId id="291" r:id="rId31"/>
    <p:sldId id="292" r:id="rId32"/>
    <p:sldId id="289" r:id="rId33"/>
    <p:sldId id="283" r:id="rId34"/>
    <p:sldId id="285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ABF3EEB-61C0-4FAC-BA99-3020254D2E4D}" type="datetimeFigureOut">
              <a:rPr lang="en-US" smtClean="0"/>
              <a:pPr/>
              <a:t>16-Aug-22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CD1D430-2E8D-4314-A47C-901C370901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01400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Architecture and Organization 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Machine Instructions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10744200" cy="1809304"/>
          </a:xfrm>
        </p:spPr>
        <p:txBody>
          <a:bodyPr>
            <a:normAutofit/>
          </a:bodyPr>
          <a:lstStyle/>
          <a:p>
            <a:r>
              <a:rPr lang="en-US" sz="4000" dirty="0"/>
              <a:t>Abdullah Al Shiam </a:t>
            </a:r>
            <a:br>
              <a:rPr lang="en-US" dirty="0"/>
            </a:br>
            <a:r>
              <a:rPr lang="en-US" sz="2400" dirty="0"/>
              <a:t>Lecturer, Dept. of CSE, Sheikh Hasina University, </a:t>
            </a:r>
            <a:r>
              <a:rPr lang="en-US" sz="2400" dirty="0" err="1"/>
              <a:t>Netrokona</a:t>
            </a:r>
            <a:br>
              <a:rPr lang="en-US" sz="2200" dirty="0"/>
            </a:br>
            <a:r>
              <a:rPr lang="en-US" sz="2200" dirty="0"/>
              <a:t>email: shiam.cse@shu.edu.bd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Timing and Control:</a:t>
            </a: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/>
              <a:t>A master clock generator controls the timing for all registers in the basic computer.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The clock pulses are applied to all F/Fs and registers in system.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The clock pulses do not change the state of a register unless the register is enabled by a control signal.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The control signals are generated in the control unit.</a:t>
            </a:r>
          </a:p>
          <a:p>
            <a:pPr lvl="1" algn="just"/>
            <a:endParaRPr lang="en-US" sz="2400" dirty="0"/>
          </a:p>
          <a:p>
            <a:pPr lvl="1" algn="just"/>
            <a:r>
              <a:rPr lang="en-US" sz="2400" dirty="0"/>
              <a:t>It provides controls for the </a:t>
            </a:r>
            <a:r>
              <a:rPr lang="en-US" sz="2400" dirty="0" err="1"/>
              <a:t>mux</a:t>
            </a:r>
            <a:r>
              <a:rPr lang="en-US" sz="2400" dirty="0"/>
              <a:t> in the common bus, registers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Hardwired Control</a:t>
            </a:r>
          </a:p>
          <a:p>
            <a:pPr lvl="1" algn="just"/>
            <a:r>
              <a:rPr lang="en-US" sz="2400" dirty="0"/>
              <a:t>The control logic is implemented with gates, F/Fs, decoders, and other digital circuits.</a:t>
            </a:r>
          </a:p>
          <a:p>
            <a:pPr lvl="1" algn="just"/>
            <a:r>
              <a:rPr lang="en-US" sz="2400" dirty="0"/>
              <a:t>For any change, need to change hardware.</a:t>
            </a:r>
          </a:p>
          <a:p>
            <a:pPr lvl="1" algn="just"/>
            <a:r>
              <a:rPr lang="en-US" sz="2400" dirty="0"/>
              <a:t>Fast operation.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err="1">
                <a:solidFill>
                  <a:srgbClr val="C00000"/>
                </a:solidFill>
              </a:rPr>
              <a:t>Microprogrammed</a:t>
            </a:r>
            <a:r>
              <a:rPr lang="en-US" sz="2800" dirty="0">
                <a:solidFill>
                  <a:srgbClr val="C00000"/>
                </a:solidFill>
              </a:rPr>
              <a:t> Control</a:t>
            </a:r>
          </a:p>
          <a:p>
            <a:pPr lvl="1" algn="just"/>
            <a:r>
              <a:rPr lang="en-US" sz="2400" dirty="0"/>
              <a:t>The control information is stored in a programmed control memory.</a:t>
            </a:r>
          </a:p>
          <a:p>
            <a:pPr lvl="1" algn="just"/>
            <a:r>
              <a:rPr lang="en-US" sz="2400" dirty="0"/>
              <a:t>Any required change can be done by updating the microprogram in control memory,</a:t>
            </a:r>
          </a:p>
          <a:p>
            <a:pPr lvl="1" algn="just"/>
            <a:r>
              <a:rPr lang="en-US" sz="2400" dirty="0"/>
              <a:t>Slow operation.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Instruction Cycle:</a:t>
            </a:r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/>
              <a:t>1) </a:t>
            </a:r>
            <a:r>
              <a:rPr lang="en-US" sz="2800" dirty="0">
                <a:solidFill>
                  <a:srgbClr val="7030A0"/>
                </a:solidFill>
              </a:rPr>
              <a:t>Instruction Fetch from Memory </a:t>
            </a:r>
            <a:r>
              <a:rPr lang="en-US" sz="2800" dirty="0"/>
              <a:t>– read instruction from memory through the data bus</a:t>
            </a:r>
          </a:p>
          <a:p>
            <a:pPr algn="just"/>
            <a:r>
              <a:rPr lang="en-US" sz="2800" dirty="0"/>
              <a:t>2) </a:t>
            </a:r>
            <a:r>
              <a:rPr lang="en-US" sz="2800" dirty="0">
                <a:solidFill>
                  <a:srgbClr val="7030A0"/>
                </a:solidFill>
              </a:rPr>
              <a:t>Instruction Decode </a:t>
            </a:r>
            <a:r>
              <a:rPr lang="en-US" sz="2800" dirty="0"/>
              <a:t>– the control unit determine the type of instruction that was just read from memory</a:t>
            </a:r>
          </a:p>
          <a:p>
            <a:pPr algn="just"/>
            <a:r>
              <a:rPr lang="en-US" sz="2800" dirty="0"/>
              <a:t>3) </a:t>
            </a:r>
            <a:r>
              <a:rPr lang="en-US" sz="2800" dirty="0">
                <a:solidFill>
                  <a:srgbClr val="7030A0"/>
                </a:solidFill>
              </a:rPr>
              <a:t>Fetch the operand </a:t>
            </a:r>
            <a:r>
              <a:rPr lang="en-US" sz="2800" dirty="0"/>
              <a:t>– accumulate the operands to make operation; read from memory in case of indirect addressing mode (operands are residing data in memory) </a:t>
            </a:r>
          </a:p>
          <a:p>
            <a:pPr algn="just"/>
            <a:r>
              <a:rPr lang="en-US" sz="2800" dirty="0"/>
              <a:t>4) </a:t>
            </a:r>
            <a:r>
              <a:rPr lang="en-US" sz="2800" dirty="0">
                <a:solidFill>
                  <a:srgbClr val="7030A0"/>
                </a:solidFill>
              </a:rPr>
              <a:t>Instruction Execution </a:t>
            </a:r>
            <a:r>
              <a:rPr lang="en-US" sz="2800" dirty="0"/>
              <a:t>– perform the operation based on decoded Opcode.</a:t>
            </a:r>
          </a:p>
          <a:p>
            <a:pPr algn="just"/>
            <a:r>
              <a:rPr lang="en-US" sz="2800" dirty="0"/>
              <a:t>5) Go to step 1): Next Instruction [PC+1]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Instruction Formats:</a:t>
            </a:r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/>
              <a:t>1) </a:t>
            </a:r>
            <a:r>
              <a:rPr lang="en-US" sz="2800" i="1" dirty="0">
                <a:solidFill>
                  <a:srgbClr val="C00000"/>
                </a:solidFill>
              </a:rPr>
              <a:t>Operation Code Field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the operation code field of an instruction is a group of bits that specifies various operations such as add, subtract, complement and shift.</a:t>
            </a:r>
          </a:p>
          <a:p>
            <a:pPr algn="just"/>
            <a:r>
              <a:rPr lang="en-US" sz="2800" dirty="0"/>
              <a:t>2) </a:t>
            </a:r>
            <a:r>
              <a:rPr lang="en-US" sz="2800" i="1" dirty="0">
                <a:solidFill>
                  <a:srgbClr val="C00000"/>
                </a:solidFill>
              </a:rPr>
              <a:t>Address Field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specifies the memory address or a processor register.</a:t>
            </a:r>
          </a:p>
          <a:p>
            <a:pPr algn="just"/>
            <a:r>
              <a:rPr lang="en-US" sz="2800" dirty="0"/>
              <a:t>3) </a:t>
            </a:r>
            <a:r>
              <a:rPr lang="en-US" sz="2800" i="1" dirty="0">
                <a:solidFill>
                  <a:srgbClr val="C00000"/>
                </a:solidFill>
              </a:rPr>
              <a:t>Mode Field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dirty="0"/>
              <a:t>defines a variety of alternatives for choosing the operands from the given address.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/>
              <a:t>The address field depends on the arrangement of registers</a:t>
            </a:r>
          </a:p>
          <a:p>
            <a:pPr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Most computers fall into one of three types of CPU organizations:</a:t>
            </a:r>
          </a:p>
          <a:p>
            <a:r>
              <a:rPr lang="en-US" sz="2800" dirty="0"/>
              <a:t>1) Single Accumulator Organization: </a:t>
            </a:r>
            <a:r>
              <a:rPr lang="en-US" sz="2800" b="1" dirty="0"/>
              <a:t>ADD X</a:t>
            </a:r>
            <a:endParaRPr lang="en-US" sz="2800" dirty="0"/>
          </a:p>
          <a:p>
            <a:r>
              <a:rPr lang="en-US" sz="2800" dirty="0"/>
              <a:t>2) General Register Organization: </a:t>
            </a:r>
            <a:br>
              <a:rPr lang="en-US" sz="2800" dirty="0"/>
            </a:br>
            <a:r>
              <a:rPr lang="en-US" sz="2800" b="1" dirty="0"/>
              <a:t>ADD R1</a:t>
            </a:r>
            <a:r>
              <a:rPr lang="en-US" sz="2800" dirty="0"/>
              <a:t>, </a:t>
            </a:r>
            <a:r>
              <a:rPr lang="en-US" sz="2800" b="1" dirty="0"/>
              <a:t>R2</a:t>
            </a:r>
            <a:r>
              <a:rPr lang="en-US" sz="2800" dirty="0"/>
              <a:t>, </a:t>
            </a:r>
            <a:r>
              <a:rPr lang="en-US" sz="2800" b="1" dirty="0"/>
              <a:t>R3</a:t>
            </a:r>
            <a:endParaRPr lang="en-US" sz="2800" dirty="0"/>
          </a:p>
          <a:p>
            <a:r>
              <a:rPr lang="en-US" sz="2800" dirty="0"/>
              <a:t>3) Stack Organization: </a:t>
            </a:r>
            <a:r>
              <a:rPr lang="en-US" sz="2800" b="1" dirty="0"/>
              <a:t>PUSH X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/>
              <a:t>Instructions with different address fields</a:t>
            </a:r>
            <a:endParaRPr lang="en-US" sz="2800" dirty="0"/>
          </a:p>
          <a:p>
            <a:r>
              <a:rPr lang="en-US" sz="2800" dirty="0"/>
              <a:t>1) Three-Address Instruction</a:t>
            </a:r>
          </a:p>
          <a:p>
            <a:r>
              <a:rPr lang="en-US" sz="2800" dirty="0"/>
              <a:t>ADD R1, A, B 	R1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M[A]+M[B]</a:t>
            </a:r>
          </a:p>
          <a:p>
            <a:r>
              <a:rPr lang="en-US" sz="2800" dirty="0"/>
              <a:t>MUL X, R1, R2	M[X]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R1*R2</a:t>
            </a:r>
          </a:p>
          <a:p>
            <a:pPr lvl="1"/>
            <a:r>
              <a:rPr lang="en-US" sz="2400" dirty="0"/>
              <a:t>Each address fields specify either a processor register or a memory operand</a:t>
            </a:r>
          </a:p>
          <a:p>
            <a:pPr lvl="1"/>
            <a:r>
              <a:rPr lang="en-US" sz="2400" dirty="0"/>
              <a:t>Short program</a:t>
            </a:r>
          </a:p>
          <a:p>
            <a:pPr lvl="1"/>
            <a:r>
              <a:rPr lang="en-US" sz="2400" dirty="0"/>
              <a:t>Require too many bit to specify 3 address</a:t>
            </a:r>
          </a:p>
          <a:p>
            <a:r>
              <a:rPr lang="en-US" sz="2800" dirty="0"/>
              <a:t>2) Two-Address Instruction</a:t>
            </a:r>
          </a:p>
          <a:p>
            <a:r>
              <a:rPr lang="en-US" sz="2800" dirty="0"/>
              <a:t>MOV R1, A		R1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M[A]</a:t>
            </a:r>
          </a:p>
          <a:p>
            <a:r>
              <a:rPr lang="en-US" sz="2800" dirty="0"/>
              <a:t>MUL R1, R2	R1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R1*R2</a:t>
            </a:r>
          </a:p>
          <a:p>
            <a:r>
              <a:rPr lang="en-US" sz="2800" dirty="0"/>
              <a:t>MOV X, R1		M[X]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R1</a:t>
            </a:r>
          </a:p>
          <a:p>
            <a:pPr lvl="1"/>
            <a:r>
              <a:rPr lang="en-US" sz="2400" dirty="0"/>
              <a:t>The most common in commercial computers</a:t>
            </a:r>
          </a:p>
          <a:p>
            <a:pPr lvl="1"/>
            <a:r>
              <a:rPr lang="en-US" sz="2400" dirty="0"/>
              <a:t>Each address field specifies either a processor register or a memory operand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/>
              <a:t>Instructions with different address fields</a:t>
            </a:r>
            <a:endParaRPr lang="en-US" sz="2800" dirty="0"/>
          </a:p>
          <a:p>
            <a:r>
              <a:rPr lang="en-US" sz="2400" dirty="0"/>
              <a:t>3) One-Address instruction</a:t>
            </a:r>
          </a:p>
          <a:p>
            <a:r>
              <a:rPr lang="en-US" sz="2400" dirty="0"/>
              <a:t>LOAD A		AC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M[A]</a:t>
            </a:r>
          </a:p>
          <a:p>
            <a:r>
              <a:rPr lang="en-US" sz="2400" dirty="0"/>
              <a:t>ADD B		AC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AC+M[B]</a:t>
            </a:r>
          </a:p>
          <a:p>
            <a:pPr lvl="1"/>
            <a:r>
              <a:rPr lang="en-US" sz="2000" dirty="0"/>
              <a:t>All operations are done between the AC register and memory operand</a:t>
            </a:r>
          </a:p>
          <a:p>
            <a:r>
              <a:rPr lang="en-US" sz="2400" dirty="0"/>
              <a:t>3) Zero-Address instruction</a:t>
            </a:r>
          </a:p>
          <a:p>
            <a:r>
              <a:rPr lang="en-US" sz="2400" dirty="0"/>
              <a:t>PUSH A		TOS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A</a:t>
            </a:r>
            <a:r>
              <a:rPr lang="en-US" sz="2400" dirty="0">
                <a:solidFill>
                  <a:srgbClr val="FF0000"/>
                </a:solidFill>
              </a:rPr>
              <a:t>                         (TOS=top of stack)</a:t>
            </a:r>
          </a:p>
          <a:p>
            <a:r>
              <a:rPr lang="en-US" sz="2400" dirty="0"/>
              <a:t>PUSH B		TOS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B</a:t>
            </a:r>
          </a:p>
          <a:p>
            <a:r>
              <a:rPr lang="en-US" sz="2400" dirty="0"/>
              <a:t>ADD		TOS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A+B</a:t>
            </a:r>
          </a:p>
          <a:p>
            <a:pPr lvl="1"/>
            <a:r>
              <a:rPr lang="en-US" sz="2000" dirty="0"/>
              <a:t>Stack-organized computer does not use an address field for the instructions ADD, and MUL</a:t>
            </a:r>
          </a:p>
          <a:p>
            <a:pPr lvl="1"/>
            <a:r>
              <a:rPr lang="en-US" sz="2000" dirty="0"/>
              <a:t>PUSH, and POP instructions need an address field to specify the operand</a:t>
            </a:r>
          </a:p>
          <a:p>
            <a:pPr lvl="1"/>
            <a:r>
              <a:rPr lang="en-US" sz="2000" dirty="0"/>
              <a:t>Zero-Address: absence of address ( ADD, MUL )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1328"/>
            <a:ext cx="10972800" cy="46908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Addressing Mode  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600" dirty="0"/>
              <a:t>It specifies a rule for interpreting the address field operands</a:t>
            </a:r>
          </a:p>
          <a:p>
            <a:r>
              <a:rPr lang="en-US" sz="2600" dirty="0">
                <a:solidFill>
                  <a:srgbClr val="C00000"/>
                </a:solidFill>
              </a:rPr>
              <a:t>The term </a:t>
            </a:r>
            <a:r>
              <a:rPr lang="en-US" sz="2600" b="1" i="1" dirty="0">
                <a:solidFill>
                  <a:srgbClr val="C00000"/>
                </a:solidFill>
              </a:rPr>
              <a:t>addressing modes </a:t>
            </a:r>
            <a:r>
              <a:rPr lang="en-US" sz="2600" dirty="0">
                <a:solidFill>
                  <a:srgbClr val="C00000"/>
                </a:solidFill>
              </a:rPr>
              <a:t>refers to the way in which the operand of an instruction is specified.</a:t>
            </a:r>
          </a:p>
          <a:p>
            <a:r>
              <a:rPr lang="en-US" sz="3000" dirty="0">
                <a:solidFill>
                  <a:srgbClr val="C00000"/>
                </a:solidFill>
              </a:rPr>
              <a:t>Implied Mode: </a:t>
            </a:r>
            <a:r>
              <a:rPr lang="en-US" sz="2600" dirty="0"/>
              <a:t>Operands are specified implicitly in definition of the instruction.</a:t>
            </a:r>
          </a:p>
          <a:p>
            <a:r>
              <a:rPr lang="en-US" sz="2600" i="1" dirty="0"/>
              <a:t>Examples</a:t>
            </a:r>
            <a:endParaRPr lang="en-US" sz="2600" dirty="0"/>
          </a:p>
          <a:p>
            <a:pPr lvl="1"/>
            <a:r>
              <a:rPr lang="en-US" sz="2600" dirty="0"/>
              <a:t>COM: Complement Accumulator</a:t>
            </a:r>
          </a:p>
          <a:p>
            <a:pPr lvl="1"/>
            <a:r>
              <a:rPr lang="en-US" sz="2600" dirty="0"/>
              <a:t>Operand in AC is implied in the definition of 	the instruction</a:t>
            </a:r>
          </a:p>
          <a:p>
            <a:pPr lvl="1"/>
            <a:r>
              <a:rPr lang="en-US" sz="2600" dirty="0"/>
              <a:t>PUSH: Stack push</a:t>
            </a:r>
          </a:p>
          <a:p>
            <a:pPr lvl="1"/>
            <a:r>
              <a:rPr lang="en-US" sz="2600" dirty="0"/>
              <a:t>Operand is implied to be on top of the stack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Addressing Mode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Immediate Mode</a:t>
            </a:r>
          </a:p>
          <a:p>
            <a:pPr lvl="0" algn="just"/>
            <a:r>
              <a:rPr lang="en-US" sz="2800" dirty="0"/>
              <a:t>Operand field contains the actual operand. It is useful for initializing registers to a constant value. </a:t>
            </a:r>
          </a:p>
          <a:p>
            <a:pPr lvl="1"/>
            <a:r>
              <a:rPr lang="en-US" sz="2400" i="1" dirty="0"/>
              <a:t>Example</a:t>
            </a:r>
            <a:r>
              <a:rPr lang="en-US" sz="2400" dirty="0"/>
              <a:t>: LD #NBR      -&gt; #NBR= constant value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Register Mode</a:t>
            </a:r>
          </a:p>
          <a:p>
            <a:pPr lvl="0" algn="just"/>
            <a:r>
              <a:rPr lang="en-US" sz="2800" dirty="0"/>
              <a:t>Operands are in registers. Register is selected from a register field in the instruction </a:t>
            </a:r>
          </a:p>
          <a:p>
            <a:pPr lvl="1"/>
            <a:r>
              <a:rPr lang="en-US" sz="2400" i="1" dirty="0"/>
              <a:t>Example</a:t>
            </a:r>
            <a:r>
              <a:rPr lang="en-US" sz="2400" dirty="0"/>
              <a:t>: LD R1	AC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R1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800" b="1" dirty="0"/>
              <a:t>Addressing Mode</a:t>
            </a:r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Register Indirect Mode</a:t>
            </a:r>
          </a:p>
          <a:p>
            <a:pPr lvl="0"/>
            <a:r>
              <a:rPr lang="en-US" sz="2800" dirty="0"/>
              <a:t>Selected register contains the address of the operand rather than the operand itself.</a:t>
            </a:r>
          </a:p>
          <a:p>
            <a:pPr lvl="1"/>
            <a:r>
              <a:rPr lang="en-US" sz="2800" i="1" dirty="0"/>
              <a:t>Example</a:t>
            </a:r>
            <a:r>
              <a:rPr lang="en-US" sz="2800" dirty="0"/>
              <a:t>: LD (R1)		AC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M[R1]</a:t>
            </a:r>
          </a:p>
          <a:p>
            <a:r>
              <a:rPr lang="en-US" sz="2800" dirty="0"/>
              <a:t> </a:t>
            </a:r>
            <a:r>
              <a:rPr lang="en-US" sz="2800" dirty="0">
                <a:solidFill>
                  <a:srgbClr val="C00000"/>
                </a:solidFill>
              </a:rPr>
              <a:t>Auto-increment or Auto-decrement Mode</a:t>
            </a:r>
          </a:p>
          <a:p>
            <a:pPr lvl="0"/>
            <a:r>
              <a:rPr lang="en-US" sz="2800" dirty="0"/>
              <a:t>Similar to the register indirect mode except that</a:t>
            </a:r>
          </a:p>
          <a:p>
            <a:pPr lvl="0"/>
            <a:r>
              <a:rPr lang="en-US" sz="2800" dirty="0"/>
              <a:t>the register is </a:t>
            </a:r>
            <a:r>
              <a:rPr lang="en-US" sz="2800" i="1" dirty="0"/>
              <a:t>incremented after </a:t>
            </a:r>
            <a:r>
              <a:rPr lang="en-US" sz="2800" dirty="0"/>
              <a:t>its value is used to access memory</a:t>
            </a:r>
          </a:p>
          <a:p>
            <a:pPr lvl="0"/>
            <a:r>
              <a:rPr lang="en-US" sz="2800" dirty="0"/>
              <a:t>the register is </a:t>
            </a:r>
            <a:r>
              <a:rPr lang="en-US" sz="2800" i="1" dirty="0"/>
              <a:t>decrement before </a:t>
            </a:r>
            <a:r>
              <a:rPr lang="en-US" sz="2800" dirty="0"/>
              <a:t>its value is used to access memory</a:t>
            </a:r>
          </a:p>
          <a:p>
            <a:pPr lvl="0"/>
            <a:endParaRPr lang="en-US" sz="2800" dirty="0"/>
          </a:p>
          <a:p>
            <a:pPr lvl="1"/>
            <a:r>
              <a:rPr lang="en-US" sz="2800" i="1" dirty="0"/>
              <a:t>Example </a:t>
            </a:r>
            <a:r>
              <a:rPr lang="en-US" sz="2800" dirty="0"/>
              <a:t>(</a:t>
            </a:r>
            <a:r>
              <a:rPr lang="en-US" sz="2800" i="1" dirty="0"/>
              <a:t>Auto-increment</a:t>
            </a:r>
            <a:r>
              <a:rPr lang="en-US" sz="2800" dirty="0"/>
              <a:t>): LD (R1)+	</a:t>
            </a:r>
            <a:br>
              <a:rPr lang="en-US" sz="2800" dirty="0"/>
            </a:br>
            <a:r>
              <a:rPr lang="en-US" sz="2800" dirty="0"/>
              <a:t>AC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M[R1], R1 </a:t>
            </a:r>
            <a:r>
              <a:rPr lang="en-US" sz="2800" dirty="0">
                <a:sym typeface="Wingdings"/>
              </a:rPr>
              <a:t></a:t>
            </a:r>
            <a:r>
              <a:rPr lang="en-US" sz="2800" dirty="0"/>
              <a:t>R1+1	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Instruction Codes</a:t>
            </a:r>
          </a:p>
          <a:p>
            <a:pPr lvl="1"/>
            <a:r>
              <a:rPr lang="en-US" dirty="0"/>
              <a:t>A program is a set of </a:t>
            </a:r>
            <a:r>
              <a:rPr lang="en-US" i="1" dirty="0"/>
              <a:t>instructions </a:t>
            </a:r>
            <a:r>
              <a:rPr lang="en-US" dirty="0"/>
              <a:t>that specify the operations, operand, and the sequence</a:t>
            </a:r>
          </a:p>
          <a:p>
            <a:pPr lvl="1"/>
            <a:r>
              <a:rPr lang="en-US" dirty="0"/>
              <a:t>An instruction is a binary code that specifies a sequence of micro-operations</a:t>
            </a:r>
          </a:p>
          <a:p>
            <a:pPr lvl="1"/>
            <a:r>
              <a:rPr lang="en-US" dirty="0"/>
              <a:t>Codes and data are stored in memory</a:t>
            </a:r>
          </a:p>
          <a:p>
            <a:pPr lvl="1"/>
            <a:r>
              <a:rPr lang="en-US" dirty="0"/>
              <a:t>The computer reads each instruction from memory and </a:t>
            </a:r>
            <a:r>
              <a:rPr lang="en-US" i="1" dirty="0"/>
              <a:t>places it in a control register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control then </a:t>
            </a:r>
            <a:r>
              <a:rPr lang="en-US" i="1" dirty="0"/>
              <a:t>interprets the binary code </a:t>
            </a:r>
            <a:r>
              <a:rPr lang="en-US" dirty="0"/>
              <a:t>and proceeds to </a:t>
            </a:r>
            <a:r>
              <a:rPr lang="en-US" i="1" dirty="0"/>
              <a:t>execute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Addressing Mode</a:t>
            </a:r>
            <a:endParaRPr lang="en-US" sz="2800" dirty="0"/>
          </a:p>
          <a:p>
            <a:r>
              <a:rPr lang="en-US" sz="2400" dirty="0">
                <a:solidFill>
                  <a:srgbClr val="C00000"/>
                </a:solidFill>
              </a:rPr>
              <a:t>Direct Addressing Mode</a:t>
            </a:r>
          </a:p>
          <a:p>
            <a:pPr lvl="0"/>
            <a:r>
              <a:rPr lang="en-US" sz="2400" dirty="0"/>
              <a:t>Effective address is equal to the address field of the instruction (Operand)</a:t>
            </a:r>
          </a:p>
          <a:p>
            <a:pPr lvl="1"/>
            <a:r>
              <a:rPr lang="en-US" sz="2000" i="1" dirty="0"/>
              <a:t>Example</a:t>
            </a:r>
            <a:r>
              <a:rPr lang="en-US" sz="2000" dirty="0"/>
              <a:t>: LD ADR		AC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M[ADR]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Indirect Addressing Mode</a:t>
            </a:r>
          </a:p>
          <a:p>
            <a:pPr lvl="0"/>
            <a:r>
              <a:rPr lang="en-US" sz="2400" dirty="0"/>
              <a:t>Address field of instruction gives the address where the effective address is stored in memory</a:t>
            </a:r>
          </a:p>
          <a:p>
            <a:pPr lvl="1"/>
            <a:r>
              <a:rPr lang="en-US" sz="2000" i="1" dirty="0"/>
              <a:t>Example</a:t>
            </a:r>
            <a:r>
              <a:rPr lang="en-US" sz="2000" dirty="0"/>
              <a:t>: LD @ADR	AC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M[M[ADR]]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Addressing Mode</a:t>
            </a:r>
            <a:endParaRPr lang="en-US" sz="2800" dirty="0"/>
          </a:p>
          <a:p>
            <a:r>
              <a:rPr lang="en-US" sz="2400" dirty="0">
                <a:solidFill>
                  <a:srgbClr val="C00000"/>
                </a:solidFill>
              </a:rPr>
              <a:t>Relative Addressing Mode</a:t>
            </a:r>
          </a:p>
          <a:p>
            <a:pPr lvl="0"/>
            <a:r>
              <a:rPr lang="en-US" sz="2400" dirty="0"/>
              <a:t>PC is added to the address part of the instruction to obtain the effective address</a:t>
            </a:r>
          </a:p>
          <a:p>
            <a:pPr lvl="1"/>
            <a:r>
              <a:rPr lang="en-US" sz="2000" i="1" dirty="0"/>
              <a:t>Example</a:t>
            </a:r>
            <a:r>
              <a:rPr lang="en-US" sz="2000" dirty="0"/>
              <a:t>: LD $ADR	AC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M[PC+ADR]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Indexed Addressing Mode</a:t>
            </a:r>
          </a:p>
          <a:p>
            <a:pPr lvl="0"/>
            <a:r>
              <a:rPr lang="en-US" sz="2400" dirty="0"/>
              <a:t>XR (</a:t>
            </a:r>
            <a:r>
              <a:rPr lang="en-US" sz="2400" i="1" dirty="0"/>
              <a:t>Index register</a:t>
            </a:r>
            <a:r>
              <a:rPr lang="en-US" sz="2400" dirty="0"/>
              <a:t>) is added to the address part of the instruction to obtain the effective address</a:t>
            </a:r>
          </a:p>
          <a:p>
            <a:pPr lvl="1"/>
            <a:r>
              <a:rPr lang="en-US" sz="2000" i="1" dirty="0"/>
              <a:t>Example</a:t>
            </a:r>
            <a:r>
              <a:rPr lang="en-US" sz="2000" dirty="0"/>
              <a:t>: LD ADR(XR)	AC </a:t>
            </a:r>
            <a:r>
              <a:rPr lang="en-US" sz="2000" dirty="0">
                <a:sym typeface="Wingdings"/>
              </a:rPr>
              <a:t></a:t>
            </a:r>
            <a:r>
              <a:rPr lang="en-US" sz="2000" dirty="0"/>
              <a:t>M[ADR+XR]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Addressing Mode</a:t>
            </a:r>
            <a:endParaRPr lang="en-US" sz="2800" dirty="0"/>
          </a:p>
          <a:p>
            <a:r>
              <a:rPr lang="en-US" sz="2400" dirty="0">
                <a:solidFill>
                  <a:srgbClr val="C00000"/>
                </a:solidFill>
              </a:rPr>
              <a:t>Base Register Addressing Mode</a:t>
            </a:r>
          </a:p>
          <a:p>
            <a:pPr lvl="0"/>
            <a:r>
              <a:rPr lang="en-US" sz="2400" dirty="0"/>
              <a:t>the content of a base register is added to the address part of the instruction to obtain the effective address</a:t>
            </a:r>
          </a:p>
          <a:p>
            <a:pPr lvl="1"/>
            <a:r>
              <a:rPr lang="en-US" sz="2400" dirty="0"/>
              <a:t>base register (BR) : LD ADR(BR)	</a:t>
            </a:r>
            <a:br>
              <a:rPr lang="en-US" sz="2400" dirty="0"/>
            </a:br>
            <a:r>
              <a:rPr lang="en-US" sz="2400" dirty="0"/>
              <a:t>AC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M[BR+ADR]</a:t>
            </a:r>
          </a:p>
          <a:p>
            <a:pPr lvl="1"/>
            <a:r>
              <a:rPr lang="en-US" sz="2400" dirty="0"/>
              <a:t>base register hold a base address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Input-Output Configuration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The communication with I/O is performed through two registers: 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Input Register (</a:t>
            </a:r>
            <a:r>
              <a:rPr lang="en-US" sz="2400" b="1" i="1" dirty="0">
                <a:solidFill>
                  <a:srgbClr val="C00000"/>
                </a:solidFill>
              </a:rPr>
              <a:t>INPR</a:t>
            </a:r>
            <a:r>
              <a:rPr lang="en-US" sz="2400" dirty="0">
                <a:solidFill>
                  <a:srgbClr val="C00000"/>
                </a:solidFill>
              </a:rPr>
              <a:t>), Output Register (</a:t>
            </a:r>
            <a:r>
              <a:rPr lang="en-US" sz="2400" b="1" i="1" dirty="0">
                <a:solidFill>
                  <a:srgbClr val="C00000"/>
                </a:solidFill>
              </a:rPr>
              <a:t>OUTR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 lvl="0"/>
            <a:r>
              <a:rPr lang="en-US" sz="2400" dirty="0"/>
              <a:t>The registers communicate with I/O serially and with the AC in parallel</a:t>
            </a:r>
          </a:p>
          <a:p>
            <a:r>
              <a:rPr lang="en-US" sz="2400" dirty="0"/>
              <a:t> Each quantity of information has eight bits of an alphanumeric code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The serial data from the keyboard is shifted into the input register INPR. 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</a:rPr>
              <a:t>The serial information for the printer is stored in the output register OUPR.</a:t>
            </a:r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1329"/>
            <a:ext cx="8458200" cy="452596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219200"/>
            <a:ext cx="8458201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81329"/>
            <a:ext cx="10820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I/O Instruction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INP and OUT are the common instructions for I/O processing. </a:t>
            </a:r>
          </a:p>
          <a:p>
            <a:r>
              <a:rPr lang="en-US" sz="2400" dirty="0"/>
              <a:t> </a:t>
            </a:r>
            <a:r>
              <a:rPr lang="en-US" sz="2400" b="1" dirty="0" err="1"/>
              <a:t>Input/Output</a:t>
            </a:r>
            <a:r>
              <a:rPr lang="en-US" sz="2400" dirty="0"/>
              <a:t> (I/O) instructions are used to input data from peripherals, output data to peripherals, or read/write input/output controls</a:t>
            </a:r>
          </a:p>
          <a:p>
            <a:r>
              <a:rPr lang="en-US" sz="2400" dirty="0"/>
              <a:t>INP – AC(0-7)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INPR, FGI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0; Input character, FGI is the input flag</a:t>
            </a:r>
          </a:p>
          <a:p>
            <a:r>
              <a:rPr lang="en-US" sz="2400" dirty="0"/>
              <a:t>OUT – OUTR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AC(0-7), FGO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0; Output character, FGO is the output flag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Program control with Status bits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The status of 4-bits status register is used to control the program. </a:t>
            </a:r>
          </a:p>
          <a:p>
            <a:r>
              <a:rPr lang="en-US" sz="2400" dirty="0"/>
              <a:t>The bits are set or cleared as a result of an operation performed in the ALU.</a:t>
            </a:r>
          </a:p>
          <a:p>
            <a:pPr lvl="1"/>
            <a:r>
              <a:rPr lang="en-US" sz="2000" dirty="0"/>
              <a:t>Bit </a:t>
            </a:r>
            <a:r>
              <a:rPr lang="en-US" sz="2000" b="1" dirty="0"/>
              <a:t>C </a:t>
            </a:r>
            <a:r>
              <a:rPr lang="en-US" sz="2000" dirty="0"/>
              <a:t>(</a:t>
            </a:r>
            <a:r>
              <a:rPr lang="en-US" sz="2000" i="1" dirty="0"/>
              <a:t>carry</a:t>
            </a:r>
            <a:r>
              <a:rPr lang="en-US" sz="2000" dirty="0"/>
              <a:t>) : set to 1 if the end carry C8 is 1</a:t>
            </a:r>
          </a:p>
          <a:p>
            <a:pPr lvl="1"/>
            <a:r>
              <a:rPr lang="en-US" sz="2000" dirty="0"/>
              <a:t>Bit </a:t>
            </a:r>
            <a:r>
              <a:rPr lang="en-US" sz="2000" b="1" dirty="0"/>
              <a:t>S </a:t>
            </a:r>
            <a:r>
              <a:rPr lang="en-US" sz="2000" dirty="0"/>
              <a:t>(</a:t>
            </a:r>
            <a:r>
              <a:rPr lang="en-US" sz="2000" i="1" dirty="0"/>
              <a:t>sign</a:t>
            </a:r>
            <a:r>
              <a:rPr lang="en-US" sz="2000" dirty="0"/>
              <a:t>) : set to 1 if F7 of the output (F7-F0) is 1</a:t>
            </a:r>
          </a:p>
          <a:p>
            <a:pPr lvl="1"/>
            <a:r>
              <a:rPr lang="en-US" sz="2000" dirty="0"/>
              <a:t>Bit </a:t>
            </a:r>
            <a:r>
              <a:rPr lang="en-US" sz="2000" b="1" dirty="0"/>
              <a:t>Z </a:t>
            </a:r>
            <a:r>
              <a:rPr lang="en-US" sz="2000" dirty="0"/>
              <a:t>(</a:t>
            </a:r>
            <a:r>
              <a:rPr lang="en-US" sz="2000" i="1" dirty="0"/>
              <a:t>zero</a:t>
            </a:r>
            <a:r>
              <a:rPr lang="en-US" sz="2000" dirty="0"/>
              <a:t>) : set to 1 if the output of the ALU contains all 0’s</a:t>
            </a:r>
          </a:p>
          <a:p>
            <a:pPr lvl="1"/>
            <a:r>
              <a:rPr lang="en-US" sz="2000" dirty="0"/>
              <a:t>Bit </a:t>
            </a:r>
            <a:r>
              <a:rPr lang="en-US" sz="2000" b="1" dirty="0"/>
              <a:t>V </a:t>
            </a:r>
            <a:r>
              <a:rPr lang="en-US" sz="2000" dirty="0"/>
              <a:t>(</a:t>
            </a:r>
            <a:r>
              <a:rPr lang="en-US" sz="2000" i="1" dirty="0"/>
              <a:t>overflow</a:t>
            </a:r>
            <a:r>
              <a:rPr lang="en-US" sz="2000" dirty="0"/>
              <a:t>) : set to 1 if the XOR of the last two carries (C8 and C7) is equal to 1 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1329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Program control with Status bits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057400"/>
            <a:ext cx="7086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896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Data transfer and manipulation: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Most computer instructions can be classified into three categories:</a:t>
            </a:r>
          </a:p>
          <a:p>
            <a:pPr lvl="1"/>
            <a:r>
              <a:rPr lang="en-US" sz="2400" dirty="0"/>
              <a:t>1) Data transfer</a:t>
            </a:r>
          </a:p>
          <a:p>
            <a:pPr lvl="1"/>
            <a:r>
              <a:rPr lang="en-US" sz="2400" dirty="0"/>
              <a:t>2) Data manipulation</a:t>
            </a:r>
          </a:p>
          <a:p>
            <a:pPr lvl="1"/>
            <a:r>
              <a:rPr lang="en-US" sz="2400" dirty="0"/>
              <a:t>3) Program control instructions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Data Transfer Instruction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Transfer of data from one location to another without changing content.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Typical Data Transfer Instruction: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Load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transfer from memory to a processor register, usually an AC (</a:t>
            </a:r>
            <a:r>
              <a:rPr lang="en-US" sz="2400" i="1" dirty="0"/>
              <a:t>memory read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Store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transfer from a processor register into memory (</a:t>
            </a:r>
            <a:r>
              <a:rPr lang="en-US" sz="2400" i="1" dirty="0"/>
              <a:t>memory write</a:t>
            </a:r>
            <a:r>
              <a:rPr lang="en-US" sz="2400" dirty="0"/>
              <a:t>)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Move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transfer from one register to another register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Exchange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swap information between two registers or a register and a memory word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Input/Output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transfer data among processor registers and input/output device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Push/Pop</a:t>
            </a:r>
            <a:r>
              <a:rPr lang="en-US" sz="2400" dirty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transfer data between processor registers and a memory stack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Instruction Code:</a:t>
            </a:r>
          </a:p>
          <a:p>
            <a:pPr lvl="1" algn="just"/>
            <a:r>
              <a:rPr lang="en-US" dirty="0"/>
              <a:t>A group of bits that instruct the computer to perform a specific operation</a:t>
            </a:r>
          </a:p>
          <a:p>
            <a:pPr lvl="1"/>
            <a:r>
              <a:rPr lang="en-US" dirty="0"/>
              <a:t>It is usually divided into parts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Operation Code:</a:t>
            </a:r>
          </a:p>
          <a:p>
            <a:pPr lvl="1"/>
            <a:r>
              <a:rPr lang="en-US" dirty="0"/>
              <a:t>The most basic part of an instruction code</a:t>
            </a:r>
          </a:p>
          <a:p>
            <a:pPr lvl="1" algn="just"/>
            <a:r>
              <a:rPr lang="en-US" dirty="0"/>
              <a:t>A group of bits that define such operations as add, subtract, multiply, shift, and complement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Data manipulation instruction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Perform operations on data and provide the computational capabilities for the computer.</a:t>
            </a:r>
          </a:p>
          <a:p>
            <a:pPr lvl="0"/>
            <a:r>
              <a:rPr lang="en-US" sz="2400" i="1" dirty="0">
                <a:solidFill>
                  <a:srgbClr val="C00000"/>
                </a:solidFill>
              </a:rPr>
              <a:t>Arithmetic Instructions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Performs basic arithmetic operations on the specified operands. Examples: INC, DEC, ADD, SUB, MUL, DIV</a:t>
            </a:r>
          </a:p>
          <a:p>
            <a:pPr lvl="0"/>
            <a:r>
              <a:rPr lang="en-US" sz="2400" i="1" dirty="0">
                <a:solidFill>
                  <a:srgbClr val="C00000"/>
                </a:solidFill>
              </a:rPr>
              <a:t>Logical and Bit Manipulation Instructions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Logical instructions perform binary operations on the strings of bits stored in registers. Example: CLR, OR, AND, COM</a:t>
            </a:r>
          </a:p>
          <a:p>
            <a:pPr lvl="0"/>
            <a:r>
              <a:rPr lang="en-US" sz="2400" i="1" dirty="0">
                <a:solidFill>
                  <a:srgbClr val="C00000"/>
                </a:solidFill>
              </a:rPr>
              <a:t>Shift Instructions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Shits are operations in which the bits of a word are moved to the left or right. Example: SHR, ROR, SHL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i="1" dirty="0">
                <a:solidFill>
                  <a:srgbClr val="C00000"/>
                </a:solidFill>
              </a:rPr>
              <a:t>Program control instructions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</a:p>
          <a:p>
            <a:r>
              <a:rPr lang="en-US" sz="2400" dirty="0"/>
              <a:t>Program control instruction is used to make the flow of program controlled to be altered. </a:t>
            </a:r>
          </a:p>
          <a:p>
            <a:r>
              <a:rPr lang="en-US" sz="2400" dirty="0"/>
              <a:t>It specifies conditions for altering the content of the program counter breaking the sequence of instruction execution. </a:t>
            </a:r>
          </a:p>
          <a:p>
            <a:r>
              <a:rPr lang="en-US" sz="2400" dirty="0"/>
              <a:t>Example: BR, JMP, CALL.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Interrupt Handling: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Interrupt is an event that changes the sequence in which the processor executes instructions.</a:t>
            </a:r>
          </a:p>
          <a:p>
            <a:r>
              <a:rPr lang="en-US" sz="2400" dirty="0"/>
              <a:t>Transfer program control from a currently running program to another service program </a:t>
            </a:r>
          </a:p>
          <a:p>
            <a:r>
              <a:rPr lang="en-US" sz="2400" dirty="0"/>
              <a:t>Control returns to the original program after the service program is executed</a:t>
            </a:r>
          </a:p>
          <a:p>
            <a:endParaRPr lang="en-US" sz="20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Interrupt Handling:</a:t>
            </a:r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Steps of Interrupt Service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An interrupt is initiated by an internal or external signal </a:t>
            </a:r>
          </a:p>
          <a:p>
            <a:r>
              <a:rPr lang="en-US" sz="2400" dirty="0"/>
              <a:t>The address of the interrupt service routine (ISR) is determined by the hardware</a:t>
            </a:r>
          </a:p>
          <a:p>
            <a:r>
              <a:rPr lang="en-US" sz="2400" dirty="0"/>
              <a:t>An interrupt procedure stores all the information necessary to define the state of the CPU</a:t>
            </a:r>
          </a:p>
          <a:p>
            <a:r>
              <a:rPr lang="en-US" sz="2400" dirty="0"/>
              <a:t>Execute the ISR</a:t>
            </a:r>
          </a:p>
          <a:p>
            <a:r>
              <a:rPr lang="en-US" sz="2400" dirty="0"/>
              <a:t>Restore the original state (control comes to the original program)</a:t>
            </a:r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1329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Interrupt Handling: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  <p:pic>
        <p:nvPicPr>
          <p:cNvPr id="2050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47800"/>
            <a:ext cx="4953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Types of Interrupts: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External Interrupts </a:t>
            </a:r>
            <a:r>
              <a:rPr lang="en-US" sz="2400" dirty="0"/>
              <a:t>- come from I/O device, from a timing device, from a circuit monitoring the power supply, or from any other external source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Internal Interrupts </a:t>
            </a:r>
            <a:r>
              <a:rPr lang="en-US" sz="2400" dirty="0"/>
              <a:t>- caused by register overflow, attempt to divide by zero, an invalid operation code, stack overflow, and protection violation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Software Interrupts </a:t>
            </a:r>
            <a:r>
              <a:rPr lang="en-US" sz="2400" dirty="0"/>
              <a:t>- initiated by executing an instruction used by the programmer to initiate an interrupt procedure at any desired point in the program</a:t>
            </a:r>
          </a:p>
          <a:p>
            <a:endParaRPr lang="en-US" sz="2400" dirty="0"/>
          </a:p>
          <a:p>
            <a:pPr lvl="1"/>
            <a:endParaRPr lang="en-US" sz="2400" dirty="0"/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447800"/>
            <a:ext cx="748442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Stored Program Organization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Instruction code format with two parts: </a:t>
            </a:r>
            <a:br>
              <a:rPr lang="en-US" dirty="0"/>
            </a:br>
            <a:r>
              <a:rPr lang="en-US" dirty="0"/>
              <a:t>	Op. Code + Address</a:t>
            </a:r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Op. Code: </a:t>
            </a:r>
            <a:r>
              <a:rPr lang="en-US" dirty="0"/>
              <a:t>specify 16 possible operations </a:t>
            </a:r>
            <a:r>
              <a:rPr lang="en-US" i="1" dirty="0"/>
              <a:t>(4 bit)</a:t>
            </a:r>
            <a:endParaRPr lang="en-US" dirty="0"/>
          </a:p>
          <a:p>
            <a:pPr lvl="1" algn="just"/>
            <a:r>
              <a:rPr lang="en-US" dirty="0">
                <a:solidFill>
                  <a:srgbClr val="C00000"/>
                </a:solidFill>
              </a:rPr>
              <a:t>Address: </a:t>
            </a:r>
            <a:r>
              <a:rPr lang="en-US" dirty="0"/>
              <a:t>specify the address of an operand </a:t>
            </a:r>
            <a:r>
              <a:rPr lang="en-US" i="1" dirty="0"/>
              <a:t>(12 bit)</a:t>
            </a:r>
          </a:p>
          <a:p>
            <a:pPr lvl="1" algn="just"/>
            <a:endParaRPr lang="en-US" dirty="0"/>
          </a:p>
          <a:p>
            <a:pPr lvl="1"/>
            <a:r>
              <a:rPr lang="en-US" dirty="0"/>
              <a:t>Unused part is used for other purpose 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Memory: </a:t>
            </a:r>
            <a:r>
              <a:rPr lang="en-US" dirty="0"/>
              <a:t>12 bit = 4096 word </a:t>
            </a:r>
            <a:br>
              <a:rPr lang="en-US" dirty="0"/>
            </a:br>
            <a:r>
              <a:rPr lang="en-US" dirty="0"/>
              <a:t>	(Instruction and Data are stored)</a:t>
            </a:r>
          </a:p>
          <a:p>
            <a:pPr lvl="1"/>
            <a:r>
              <a:rPr lang="en-US" dirty="0"/>
              <a:t>Store each instruction code (</a:t>
            </a:r>
            <a:r>
              <a:rPr lang="en-US" b="1" i="1" dirty="0"/>
              <a:t>program</a:t>
            </a:r>
            <a:r>
              <a:rPr lang="en-US" dirty="0"/>
              <a:t>) and operand (</a:t>
            </a:r>
            <a:r>
              <a:rPr lang="en-US" b="1" i="1" dirty="0"/>
              <a:t>data</a:t>
            </a:r>
            <a:r>
              <a:rPr lang="en-US" dirty="0"/>
              <a:t>) in 16-bit memory word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 of registers in basic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981200"/>
            <a:ext cx="8686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Registers and memory of basic computer: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instructions</a:t>
            </a: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770278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</a:rPr>
              <a:t>Functions of basic registers: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/>
              <a:t>Data Register (</a:t>
            </a:r>
            <a:r>
              <a:rPr lang="en-US" sz="2400" b="1" i="1" dirty="0"/>
              <a:t>DR</a:t>
            </a:r>
            <a:r>
              <a:rPr lang="en-US" sz="2400" dirty="0"/>
              <a:t>): hold the operand (data) read from memory</a:t>
            </a:r>
          </a:p>
          <a:p>
            <a:pPr lvl="1" algn="just"/>
            <a:r>
              <a:rPr lang="en-US" sz="2400" dirty="0"/>
              <a:t>Accumulator Register (</a:t>
            </a:r>
            <a:r>
              <a:rPr lang="en-US" sz="2400" b="1" i="1" dirty="0"/>
              <a:t>AC</a:t>
            </a:r>
            <a:r>
              <a:rPr lang="en-US" sz="2400" dirty="0"/>
              <a:t>): general purpose processing register</a:t>
            </a:r>
          </a:p>
          <a:p>
            <a:pPr lvl="1" algn="just"/>
            <a:r>
              <a:rPr lang="en-US" sz="2400" dirty="0"/>
              <a:t>Instruction Register (</a:t>
            </a:r>
            <a:r>
              <a:rPr lang="en-US" sz="2400" b="1" i="1" dirty="0"/>
              <a:t>IR</a:t>
            </a:r>
            <a:r>
              <a:rPr lang="en-US" sz="2400" dirty="0"/>
              <a:t>): hold the instruction read from memory</a:t>
            </a:r>
          </a:p>
          <a:p>
            <a:pPr lvl="1" algn="just"/>
            <a:r>
              <a:rPr lang="en-US" sz="2400" dirty="0"/>
              <a:t>Temporary Register (</a:t>
            </a:r>
            <a:r>
              <a:rPr lang="en-US" sz="2400" b="1" i="1" dirty="0"/>
              <a:t>TR</a:t>
            </a:r>
            <a:r>
              <a:rPr lang="en-US" sz="2400" dirty="0"/>
              <a:t>): hold a temporary data during processing</a:t>
            </a:r>
          </a:p>
          <a:p>
            <a:pPr lvl="1" algn="just"/>
            <a:r>
              <a:rPr lang="en-US" sz="2400" dirty="0"/>
              <a:t>Address Register (</a:t>
            </a:r>
            <a:r>
              <a:rPr lang="en-US" sz="2400" b="1" i="1" dirty="0"/>
              <a:t>AR</a:t>
            </a:r>
            <a:r>
              <a:rPr lang="en-US" sz="2400" dirty="0"/>
              <a:t>): hold a memory address, 12 bit width</a:t>
            </a:r>
          </a:p>
          <a:p>
            <a:pPr lvl="1" algn="just"/>
            <a:r>
              <a:rPr lang="en-US" sz="2400" dirty="0"/>
              <a:t>Input Register (</a:t>
            </a:r>
            <a:r>
              <a:rPr lang="en-US" sz="2400" b="1" i="1" dirty="0"/>
              <a:t>INPR</a:t>
            </a:r>
            <a:r>
              <a:rPr lang="en-US" sz="2400" dirty="0"/>
              <a:t>): receive an 8-bit character from an input device</a:t>
            </a:r>
          </a:p>
          <a:p>
            <a:pPr lvl="1" algn="just"/>
            <a:r>
              <a:rPr lang="en-US" sz="2400" dirty="0"/>
              <a:t>Output Register (</a:t>
            </a:r>
            <a:r>
              <a:rPr lang="en-US" sz="2400" b="1" i="1" dirty="0"/>
              <a:t>OUTR</a:t>
            </a:r>
            <a:r>
              <a:rPr lang="en-US" sz="2400" dirty="0"/>
              <a:t>): hold an 8-bit character for an output device</a:t>
            </a:r>
          </a:p>
          <a:p>
            <a:pPr lvl="1" algn="just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Program Counter (</a:t>
            </a:r>
            <a:r>
              <a:rPr lang="en-US" sz="2800" b="1" i="1" dirty="0">
                <a:solidFill>
                  <a:srgbClr val="C00000"/>
                </a:solidFill>
              </a:rPr>
              <a:t>PC</a:t>
            </a:r>
            <a:r>
              <a:rPr lang="en-US" sz="2800" dirty="0">
                <a:solidFill>
                  <a:srgbClr val="C00000"/>
                </a:solidFill>
              </a:rPr>
              <a:t>):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Hold the address of the next instruction to be read from memory after the current instruction is executed.</a:t>
            </a:r>
          </a:p>
          <a:p>
            <a:pPr lvl="1" algn="just"/>
            <a:endParaRPr lang="en-US" sz="2400" dirty="0">
              <a:solidFill>
                <a:srgbClr val="0070C0"/>
              </a:solidFill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A branch instruction calls for a transfer to a non-consecutive instruction in the program.</a:t>
            </a:r>
          </a:p>
          <a:p>
            <a:pPr lvl="1" algn="just"/>
            <a:endParaRPr lang="en-US" sz="2400" dirty="0">
              <a:solidFill>
                <a:srgbClr val="0070C0"/>
              </a:solidFill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The address part of a branch instruction is transferred to PC to become the address of the next instruction.</a:t>
            </a:r>
          </a:p>
          <a:p>
            <a:pPr lvl="1" algn="just"/>
            <a:endParaRPr lang="en-US" sz="2400" dirty="0">
              <a:solidFill>
                <a:srgbClr val="0070C0"/>
              </a:solidFill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</a:rPr>
              <a:t>To read instruction, memory read cycle is initiated, and PC is incremented by one.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instructions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781</TotalTime>
  <Words>2228</Words>
  <Application>Microsoft Office PowerPoint</Application>
  <PresentationFormat>Widescreen</PresentationFormat>
  <Paragraphs>253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Lucida Sans Unicode</vt:lpstr>
      <vt:lpstr>Verdana</vt:lpstr>
      <vt:lpstr>Wingdings 2</vt:lpstr>
      <vt:lpstr>Wingdings 3</vt:lpstr>
      <vt:lpstr>Concourse</vt:lpstr>
      <vt:lpstr>Computer Architecture and Organization   Machine Instructions </vt:lpstr>
      <vt:lpstr>Machine instruction</vt:lpstr>
      <vt:lpstr>Machine instruction</vt:lpstr>
      <vt:lpstr>Machine instruction</vt:lpstr>
      <vt:lpstr>Machine instruction</vt:lpstr>
      <vt:lpstr>Machine instructions</vt:lpstr>
      <vt:lpstr>Machine instructions</vt:lpstr>
      <vt:lpstr>Machine instruction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  <vt:lpstr>Machine instructions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Organization  Introduction</dc:title>
  <dc:creator>Khadam</dc:creator>
  <cp:lastModifiedBy>Abdullah Al Shiam</cp:lastModifiedBy>
  <cp:revision>145</cp:revision>
  <dcterms:created xsi:type="dcterms:W3CDTF">2012-10-13T14:30:17Z</dcterms:created>
  <dcterms:modified xsi:type="dcterms:W3CDTF">2022-08-16T11:27:14Z</dcterms:modified>
</cp:coreProperties>
</file>