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303" r:id="rId2"/>
    <p:sldId id="257" r:id="rId3"/>
    <p:sldId id="289" r:id="rId4"/>
    <p:sldId id="290" r:id="rId5"/>
    <p:sldId id="291" r:id="rId6"/>
    <p:sldId id="292" r:id="rId7"/>
    <p:sldId id="293" r:id="rId8"/>
    <p:sldId id="294" r:id="rId9"/>
    <p:sldId id="295" r:id="rId10"/>
    <p:sldId id="297" r:id="rId11"/>
    <p:sldId id="296" r:id="rId12"/>
    <p:sldId id="298" r:id="rId13"/>
    <p:sldId id="299" r:id="rId14"/>
    <p:sldId id="305" r:id="rId15"/>
    <p:sldId id="306" r:id="rId16"/>
    <p:sldId id="307" r:id="rId17"/>
    <p:sldId id="308" r:id="rId18"/>
    <p:sldId id="304" r:id="rId19"/>
    <p:sldId id="300"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636"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C2BDC-3C76-4D97-91B9-7ABDB5B4367B}" type="datetimeFigureOut">
              <a:rPr lang="en-US" smtClean="0"/>
              <a:t>25-Nov-22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FDE07-1C69-4422-AEF2-90AC9EBBD177}" type="slidenum">
              <a:rPr lang="en-US" smtClean="0"/>
              <a:t>‹#›</a:t>
            </a:fld>
            <a:endParaRPr lang="en-US"/>
          </a:p>
        </p:txBody>
      </p:sp>
    </p:spTree>
    <p:extLst>
      <p:ext uri="{BB962C8B-B14F-4D97-AF65-F5344CB8AC3E}">
        <p14:creationId xmlns:p14="http://schemas.microsoft.com/office/powerpoint/2010/main" val="408295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FDE07-1C69-4422-AEF2-90AC9EBBD177}" type="slidenum">
              <a:rPr lang="en-US" smtClean="0"/>
              <a:t>8</a:t>
            </a:fld>
            <a:endParaRPr lang="en-US"/>
          </a:p>
        </p:txBody>
      </p:sp>
    </p:spTree>
    <p:extLst>
      <p:ext uri="{BB962C8B-B14F-4D97-AF65-F5344CB8AC3E}">
        <p14:creationId xmlns:p14="http://schemas.microsoft.com/office/powerpoint/2010/main" val="2612718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ABF3EEB-61C0-4FAC-BA99-3020254D2E4D}" type="datetimeFigureOut">
              <a:rPr lang="en-US" smtClean="0"/>
              <a:pPr/>
              <a:t>25-Nov-22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D1D430-2E8D-4314-A47C-901C370901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25-Nov-22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25-Nov-22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25-Nov-22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ABF3EEB-61C0-4FAC-BA99-3020254D2E4D}" type="datetimeFigureOut">
              <a:rPr lang="en-US" smtClean="0"/>
              <a:pPr/>
              <a:t>25-Nov-22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BF3EEB-61C0-4FAC-BA99-3020254D2E4D}" type="datetimeFigureOut">
              <a:rPr lang="en-US" smtClean="0"/>
              <a:pPr/>
              <a:t>25-Nov-22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1D430-2E8D-4314-A47C-901C3709018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ABF3EEB-61C0-4FAC-BA99-3020254D2E4D}" type="datetimeFigureOut">
              <a:rPr lang="en-US" smtClean="0"/>
              <a:pPr/>
              <a:t>25-Nov-22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1D430-2E8D-4314-A47C-901C370901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BF3EEB-61C0-4FAC-BA99-3020254D2E4D}" type="datetimeFigureOut">
              <a:rPr lang="en-US" smtClean="0"/>
              <a:pPr/>
              <a:t>25-Nov-22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1D430-2E8D-4314-A47C-901C3709018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F3EEB-61C0-4FAC-BA99-3020254D2E4D}" type="datetimeFigureOut">
              <a:rPr lang="en-US" smtClean="0"/>
              <a:pPr/>
              <a:t>25-Nov-22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3ABF3EEB-61C0-4FAC-BA99-3020254D2E4D}" type="datetimeFigureOut">
              <a:rPr lang="en-US" smtClean="0"/>
              <a:pPr/>
              <a:t>25-Nov-22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1D430-2E8D-4314-A47C-901C370901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ABF3EEB-61C0-4FAC-BA99-3020254D2E4D}" type="datetimeFigureOut">
              <a:rPr lang="en-US" smtClean="0"/>
              <a:pPr/>
              <a:t>25-Nov-22</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D1D430-2E8D-4314-A47C-901C3709018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ABF3EEB-61C0-4FAC-BA99-3020254D2E4D}" type="datetimeFigureOut">
              <a:rPr lang="en-US" smtClean="0"/>
              <a:pPr/>
              <a:t>25-Nov-22</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ECD1D430-2E8D-4314-A47C-901C370901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01400" cy="2362200"/>
          </a:xfrm>
        </p:spPr>
        <p:txBody>
          <a:bodyPr>
            <a:normAutofit fontScale="90000"/>
          </a:bodyPr>
          <a:lstStyle/>
          <a:p>
            <a:pPr algn="ctr"/>
            <a:r>
              <a:rPr lang="en-US" dirty="0"/>
              <a:t>Computer Architecture and Organization </a:t>
            </a:r>
            <a:br>
              <a:rPr lang="en-US" dirty="0"/>
            </a:br>
            <a:br>
              <a:rPr lang="en-US" dirty="0"/>
            </a:br>
            <a:r>
              <a:rPr lang="en-US" sz="3600" dirty="0"/>
              <a:t>Processing Unit</a:t>
            </a:r>
            <a:endParaRPr lang="en-US" dirty="0"/>
          </a:p>
        </p:txBody>
      </p:sp>
      <p:sp>
        <p:nvSpPr>
          <p:cNvPr id="3" name="Subtitle 2"/>
          <p:cNvSpPr>
            <a:spLocks noGrp="1"/>
          </p:cNvSpPr>
          <p:nvPr>
            <p:ph type="subTitle" idx="1"/>
          </p:nvPr>
        </p:nvSpPr>
        <p:spPr>
          <a:xfrm>
            <a:off x="1219200" y="3352800"/>
            <a:ext cx="10744200" cy="1809304"/>
          </a:xfrm>
        </p:spPr>
        <p:txBody>
          <a:bodyPr>
            <a:normAutofit/>
          </a:bodyPr>
          <a:lstStyle/>
          <a:p>
            <a:r>
              <a:rPr lang="en-US" sz="4000" dirty="0"/>
              <a:t>Abdullah Al Shiam </a:t>
            </a:r>
            <a:br>
              <a:rPr lang="en-US" dirty="0"/>
            </a:br>
            <a:r>
              <a:rPr lang="en-US" sz="2400" dirty="0"/>
              <a:t>Lecturer, Dept. of CSE, Sheikh Hasina University, </a:t>
            </a:r>
            <a:r>
              <a:rPr lang="en-US" sz="2400" dirty="0" err="1"/>
              <a:t>Netrokona</a:t>
            </a:r>
            <a:br>
              <a:rPr lang="en-US" sz="2200" dirty="0"/>
            </a:br>
            <a:r>
              <a:rPr lang="en-US" sz="2200" dirty="0"/>
              <a:t>email: shiam.cse@shu.edu.bd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b="1" dirty="0"/>
              <a:t>Pipelining</a:t>
            </a:r>
            <a:endParaRPr lang="en-US" sz="2800" dirty="0"/>
          </a:p>
        </p:txBody>
      </p:sp>
      <p:sp>
        <p:nvSpPr>
          <p:cNvPr id="2" name="Title 1"/>
          <p:cNvSpPr>
            <a:spLocks noGrp="1"/>
          </p:cNvSpPr>
          <p:nvPr>
            <p:ph type="title"/>
          </p:nvPr>
        </p:nvSpPr>
        <p:spPr/>
        <p:txBody>
          <a:bodyPr>
            <a:normAutofit/>
          </a:bodyPr>
          <a:lstStyle/>
          <a:p>
            <a:r>
              <a:rPr lang="en-US" dirty="0"/>
              <a:t>Processing Unit</a:t>
            </a:r>
          </a:p>
        </p:txBody>
      </p:sp>
      <p:pic>
        <p:nvPicPr>
          <p:cNvPr id="6146" name="Picture 2"/>
          <p:cNvPicPr>
            <a:picLocks noChangeAspect="1" noChangeArrowheads="1"/>
          </p:cNvPicPr>
          <p:nvPr/>
        </p:nvPicPr>
        <p:blipFill>
          <a:blip r:embed="rId2" cstate="print"/>
          <a:srcRect/>
          <a:stretch>
            <a:fillRect/>
          </a:stretch>
        </p:blipFill>
        <p:spPr bwMode="auto">
          <a:xfrm>
            <a:off x="3962401" y="1143000"/>
            <a:ext cx="6394105" cy="5334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a:solidFill>
                  <a:srgbClr val="C00000"/>
                </a:solidFill>
              </a:rPr>
              <a:t>General consideration of pipelining</a:t>
            </a:r>
            <a:endParaRPr lang="en-US" sz="2400" dirty="0">
              <a:solidFill>
                <a:srgbClr val="C00000"/>
              </a:solidFill>
            </a:endParaRPr>
          </a:p>
          <a:p>
            <a:pPr lvl="1" algn="just"/>
            <a:r>
              <a:rPr lang="en-US" sz="2000" dirty="0"/>
              <a:t>Operation is decomposed into a number of </a:t>
            </a:r>
            <a:r>
              <a:rPr lang="en-US" sz="2000" dirty="0" err="1"/>
              <a:t>suboperations</a:t>
            </a:r>
            <a:endParaRPr lang="en-US" sz="2000" dirty="0"/>
          </a:p>
          <a:p>
            <a:pPr lvl="1" algn="just"/>
            <a:r>
              <a:rPr lang="en-US" sz="2000" dirty="0"/>
              <a:t>The technique is efficient when the same task is repeated for different data sets</a:t>
            </a:r>
          </a:p>
          <a:p>
            <a:pPr algn="just"/>
            <a:r>
              <a:rPr lang="en-US" sz="2400" dirty="0"/>
              <a:t>The general structure of four-segment pipelining is shown in following figure:</a:t>
            </a:r>
          </a:p>
        </p:txBody>
      </p:sp>
      <p:sp>
        <p:nvSpPr>
          <p:cNvPr id="2" name="Title 1"/>
          <p:cNvSpPr>
            <a:spLocks noGrp="1"/>
          </p:cNvSpPr>
          <p:nvPr>
            <p:ph type="title"/>
          </p:nvPr>
        </p:nvSpPr>
        <p:spPr/>
        <p:txBody>
          <a:bodyPr>
            <a:normAutofit/>
          </a:bodyPr>
          <a:lstStyle/>
          <a:p>
            <a:r>
              <a:rPr lang="en-US" dirty="0"/>
              <a:t>Processing Unit</a:t>
            </a:r>
          </a:p>
        </p:txBody>
      </p:sp>
      <p:pic>
        <p:nvPicPr>
          <p:cNvPr id="7170" name="Picture 2"/>
          <p:cNvPicPr>
            <a:picLocks noChangeAspect="1" noChangeArrowheads="1"/>
          </p:cNvPicPr>
          <p:nvPr/>
        </p:nvPicPr>
        <p:blipFill>
          <a:blip r:embed="rId2" cstate="print"/>
          <a:srcRect/>
          <a:stretch>
            <a:fillRect/>
          </a:stretch>
        </p:blipFill>
        <p:spPr bwMode="auto">
          <a:xfrm>
            <a:off x="2133600" y="3733800"/>
            <a:ext cx="8382000" cy="2514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a:solidFill>
                  <a:srgbClr val="C00000"/>
                </a:solidFill>
              </a:rPr>
              <a:t>General consideration of pipelining</a:t>
            </a:r>
            <a:endParaRPr lang="en-US" sz="2400" dirty="0">
              <a:solidFill>
                <a:srgbClr val="C00000"/>
              </a:solidFill>
            </a:endParaRPr>
          </a:p>
          <a:p>
            <a:pPr lvl="0" algn="just"/>
            <a:r>
              <a:rPr lang="en-US" sz="2800" dirty="0"/>
              <a:t>Each operation pass through all of four segments</a:t>
            </a:r>
          </a:p>
          <a:p>
            <a:pPr lvl="0" algn="just"/>
            <a:r>
              <a:rPr lang="en-US" sz="2800" dirty="0"/>
              <a:t>Section Si performs the </a:t>
            </a:r>
            <a:r>
              <a:rPr lang="en-US" sz="2800" dirty="0" err="1"/>
              <a:t>suboperation</a:t>
            </a:r>
            <a:r>
              <a:rPr lang="en-US" sz="2800" dirty="0"/>
              <a:t> and </a:t>
            </a:r>
            <a:r>
              <a:rPr lang="en-US" sz="2800" dirty="0" err="1"/>
              <a:t>Ri</a:t>
            </a:r>
            <a:r>
              <a:rPr lang="en-US" sz="2800" dirty="0"/>
              <a:t> holds the temporary results</a:t>
            </a:r>
          </a:p>
          <a:p>
            <a:pPr lvl="0" algn="just"/>
            <a:r>
              <a:rPr lang="en-US" sz="2800" dirty="0"/>
              <a:t>Common clock is used to transfer the data from </a:t>
            </a:r>
            <a:r>
              <a:rPr lang="en-US" sz="2800" dirty="0" err="1"/>
              <a:t>Ri</a:t>
            </a:r>
            <a:endParaRPr lang="en-US" sz="2800" dirty="0"/>
          </a:p>
        </p:txBody>
      </p:sp>
      <p:sp>
        <p:nvSpPr>
          <p:cNvPr id="2" name="Title 1"/>
          <p:cNvSpPr>
            <a:spLocks noGrp="1"/>
          </p:cNvSpPr>
          <p:nvPr>
            <p:ph type="title"/>
          </p:nvPr>
        </p:nvSpPr>
        <p:spPr/>
        <p:txBody>
          <a:bodyPr>
            <a:normAutofit/>
          </a:bodyPr>
          <a:lstStyle/>
          <a:p>
            <a:r>
              <a:rPr lang="en-US" dirty="0"/>
              <a:t>Processing Unit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a:t>Space-time representation</a:t>
            </a:r>
          </a:p>
          <a:p>
            <a:pPr lvl="0"/>
            <a:r>
              <a:rPr lang="en-US" sz="2400" dirty="0"/>
              <a:t>Pipeline can be represented as space-time diagram</a:t>
            </a:r>
          </a:p>
          <a:p>
            <a:pPr lvl="0"/>
            <a:r>
              <a:rPr lang="en-US" sz="2400" dirty="0"/>
              <a:t>Shows the segment utilization as a function of time</a:t>
            </a:r>
          </a:p>
          <a:p>
            <a:pPr lvl="1"/>
            <a:r>
              <a:rPr lang="en-US" sz="2000" dirty="0"/>
              <a:t>The space-time representation of a four-segment pipelining system:</a:t>
            </a:r>
          </a:p>
        </p:txBody>
      </p:sp>
      <p:sp>
        <p:nvSpPr>
          <p:cNvPr id="2" name="Title 1"/>
          <p:cNvSpPr>
            <a:spLocks noGrp="1"/>
          </p:cNvSpPr>
          <p:nvPr>
            <p:ph type="title"/>
          </p:nvPr>
        </p:nvSpPr>
        <p:spPr/>
        <p:txBody>
          <a:bodyPr>
            <a:normAutofit/>
          </a:bodyPr>
          <a:lstStyle/>
          <a:p>
            <a:r>
              <a:rPr lang="en-US" dirty="0"/>
              <a:t>Processing Unit</a:t>
            </a:r>
          </a:p>
        </p:txBody>
      </p:sp>
      <p:pic>
        <p:nvPicPr>
          <p:cNvPr id="8194" name="Picture 2"/>
          <p:cNvPicPr>
            <a:picLocks noChangeAspect="1" noChangeArrowheads="1"/>
          </p:cNvPicPr>
          <p:nvPr/>
        </p:nvPicPr>
        <p:blipFill>
          <a:blip r:embed="rId2" cstate="print"/>
          <a:srcRect/>
          <a:stretch>
            <a:fillRect/>
          </a:stretch>
        </p:blipFill>
        <p:spPr bwMode="auto">
          <a:xfrm>
            <a:off x="2133600" y="3505200"/>
            <a:ext cx="8249216" cy="2895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136958-F344-6199-5B8B-81DDA767E604}"/>
              </a:ext>
            </a:extLst>
          </p:cNvPr>
          <p:cNvSpPr>
            <a:spLocks noGrp="1"/>
          </p:cNvSpPr>
          <p:nvPr>
            <p:ph idx="1"/>
          </p:nvPr>
        </p:nvSpPr>
        <p:spPr/>
        <p:txBody>
          <a:bodyPr>
            <a:normAutofit/>
          </a:bodyPr>
          <a:lstStyle/>
          <a:p>
            <a:pPr algn="just">
              <a:lnSpc>
                <a:spcPct val="150000"/>
              </a:lnSpc>
            </a:pPr>
            <a:r>
              <a:rPr lang="en-US" sz="2000" dirty="0"/>
              <a:t>Consider a ‘k’ segment pipeline with clock cycle time as ‘</a:t>
            </a:r>
            <a:r>
              <a:rPr lang="en-US" sz="2000" dirty="0" err="1"/>
              <a:t>Tp</a:t>
            </a:r>
            <a:r>
              <a:rPr lang="en-US" sz="2000" dirty="0"/>
              <a:t>’. Let there be ‘n’ tasks to be completed in the pipelined processor. Now, the first instruction is going to take ‘k’ cycles to come out of the pipeline but the other ‘n – 1’ instructions will take only ‘1’ cycle each, </a:t>
            </a:r>
            <a:r>
              <a:rPr lang="en-US" sz="2000" dirty="0" err="1"/>
              <a:t>i.e</a:t>
            </a:r>
            <a:r>
              <a:rPr lang="en-US" sz="2000" dirty="0"/>
              <a:t>, a total of ‘n – 1’ cycles. So, time taken to execute ‘n’ instructions in a pipelined processor:</a:t>
            </a:r>
          </a:p>
          <a:p>
            <a:pPr marL="109728" indent="0" algn="just">
              <a:lnSpc>
                <a:spcPct val="150000"/>
              </a:lnSpc>
              <a:buNone/>
            </a:pPr>
            <a:endParaRPr lang="en-US" sz="2000" dirty="0"/>
          </a:p>
          <a:p>
            <a:pPr marL="109728" indent="0" algn="just">
              <a:lnSpc>
                <a:spcPct val="150000"/>
              </a:lnSpc>
              <a:buNone/>
            </a:pPr>
            <a:endParaRPr lang="en-US" sz="2000" dirty="0"/>
          </a:p>
          <a:p>
            <a:pPr algn="just">
              <a:lnSpc>
                <a:spcPct val="150000"/>
              </a:lnSpc>
            </a:pPr>
            <a:r>
              <a:rPr lang="en-US" sz="2000" dirty="0"/>
              <a:t>In the same case, for a non-pipelined processor, the execution time of ‘n’ instructions will be:</a:t>
            </a:r>
          </a:p>
        </p:txBody>
      </p:sp>
      <p:sp>
        <p:nvSpPr>
          <p:cNvPr id="3" name="Title 2">
            <a:extLst>
              <a:ext uri="{FF2B5EF4-FFF2-40B4-BE49-F238E27FC236}">
                <a16:creationId xmlns:a16="http://schemas.microsoft.com/office/drawing/2014/main" id="{89C7650D-4705-2BF1-03ED-FEDEEC5C2CF9}"/>
              </a:ext>
            </a:extLst>
          </p:cNvPr>
          <p:cNvSpPr>
            <a:spLocks noGrp="1"/>
          </p:cNvSpPr>
          <p:nvPr>
            <p:ph type="title"/>
          </p:nvPr>
        </p:nvSpPr>
        <p:spPr/>
        <p:txBody>
          <a:bodyPr/>
          <a:lstStyle/>
          <a:p>
            <a:r>
              <a:rPr lang="en-US" dirty="0"/>
              <a:t>Performance of a pipelined processor</a:t>
            </a:r>
          </a:p>
        </p:txBody>
      </p:sp>
      <p:sp>
        <p:nvSpPr>
          <p:cNvPr id="8" name="TextBox 7">
            <a:extLst>
              <a:ext uri="{FF2B5EF4-FFF2-40B4-BE49-F238E27FC236}">
                <a16:creationId xmlns:a16="http://schemas.microsoft.com/office/drawing/2014/main" id="{4706A5ED-F45C-B4BC-6F8F-638EE9852ACD}"/>
              </a:ext>
            </a:extLst>
          </p:cNvPr>
          <p:cNvSpPr txBox="1"/>
          <p:nvPr/>
        </p:nvSpPr>
        <p:spPr>
          <a:xfrm>
            <a:off x="4038600" y="3925669"/>
            <a:ext cx="3505200" cy="646331"/>
          </a:xfrm>
          <a:prstGeom prst="rect">
            <a:avLst/>
          </a:prstGeom>
          <a:noFill/>
          <a:ln>
            <a:noFill/>
          </a:ln>
        </p:spPr>
        <p:txBody>
          <a:bodyPr wrap="square">
            <a:spAutoFit/>
          </a:bodyPr>
          <a:lstStyle/>
          <a:p>
            <a:r>
              <a:rPr lang="pt-BR" dirty="0"/>
              <a:t>ETpipeline = k + n – 1 cycles</a:t>
            </a:r>
          </a:p>
          <a:p>
            <a:r>
              <a:rPr lang="pt-BR" dirty="0"/>
              <a:t>                 = (k + n – 1) Tp</a:t>
            </a:r>
            <a:endParaRPr lang="en-US" dirty="0"/>
          </a:p>
        </p:txBody>
      </p:sp>
      <p:sp>
        <p:nvSpPr>
          <p:cNvPr id="11" name="TextBox 10">
            <a:extLst>
              <a:ext uri="{FF2B5EF4-FFF2-40B4-BE49-F238E27FC236}">
                <a16:creationId xmlns:a16="http://schemas.microsoft.com/office/drawing/2014/main" id="{AD26865E-0399-345A-24B8-DE1DA6BBAC0F}"/>
              </a:ext>
            </a:extLst>
          </p:cNvPr>
          <p:cNvSpPr txBox="1"/>
          <p:nvPr/>
        </p:nvSpPr>
        <p:spPr>
          <a:xfrm>
            <a:off x="4038600" y="5617242"/>
            <a:ext cx="3505200" cy="369332"/>
          </a:xfrm>
          <a:prstGeom prst="rect">
            <a:avLst/>
          </a:prstGeom>
          <a:noFill/>
          <a:ln>
            <a:noFill/>
          </a:ln>
        </p:spPr>
        <p:txBody>
          <a:bodyPr wrap="square">
            <a:spAutoFit/>
          </a:bodyPr>
          <a:lstStyle/>
          <a:p>
            <a:r>
              <a:rPr lang="en-US" dirty="0" err="1"/>
              <a:t>ETnon</a:t>
            </a:r>
            <a:r>
              <a:rPr lang="en-US" dirty="0"/>
              <a:t>-pipeline = n * k * </a:t>
            </a:r>
            <a:r>
              <a:rPr lang="en-US" dirty="0" err="1"/>
              <a:t>Tp</a:t>
            </a:r>
            <a:endParaRPr lang="en-US" dirty="0"/>
          </a:p>
        </p:txBody>
      </p:sp>
    </p:spTree>
    <p:extLst>
      <p:ext uri="{BB962C8B-B14F-4D97-AF65-F5344CB8AC3E}">
        <p14:creationId xmlns:p14="http://schemas.microsoft.com/office/powerpoint/2010/main" val="22628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38984D-1692-663B-6316-EE49989691B5}"/>
              </a:ext>
            </a:extLst>
          </p:cNvPr>
          <p:cNvSpPr>
            <a:spLocks noGrp="1"/>
          </p:cNvSpPr>
          <p:nvPr>
            <p:ph idx="1"/>
          </p:nvPr>
        </p:nvSpPr>
        <p:spPr/>
        <p:txBody>
          <a:bodyPr>
            <a:normAutofit/>
          </a:bodyPr>
          <a:lstStyle/>
          <a:p>
            <a:pPr algn="just"/>
            <a:r>
              <a:rPr lang="en-US" sz="2200" dirty="0"/>
              <a:t>So, speedup (S) of the pipelined processor over the non-pipelined processor, when ‘n’ tasks are executed on the same processor is:</a:t>
            </a:r>
          </a:p>
        </p:txBody>
      </p:sp>
      <p:sp>
        <p:nvSpPr>
          <p:cNvPr id="3" name="Title 2">
            <a:extLst>
              <a:ext uri="{FF2B5EF4-FFF2-40B4-BE49-F238E27FC236}">
                <a16:creationId xmlns:a16="http://schemas.microsoft.com/office/drawing/2014/main" id="{653597F2-3354-F911-1D27-84B07DA8191C}"/>
              </a:ext>
            </a:extLst>
          </p:cNvPr>
          <p:cNvSpPr>
            <a:spLocks noGrp="1"/>
          </p:cNvSpPr>
          <p:nvPr>
            <p:ph type="title"/>
          </p:nvPr>
        </p:nvSpPr>
        <p:spPr/>
        <p:txBody>
          <a:bodyPr/>
          <a:lstStyle/>
          <a:p>
            <a:r>
              <a:rPr lang="en-US" dirty="0"/>
              <a:t>Performance of a pipelined processor</a:t>
            </a:r>
          </a:p>
        </p:txBody>
      </p:sp>
      <p:sp>
        <p:nvSpPr>
          <p:cNvPr id="5" name="TextBox 4">
            <a:extLst>
              <a:ext uri="{FF2B5EF4-FFF2-40B4-BE49-F238E27FC236}">
                <a16:creationId xmlns:a16="http://schemas.microsoft.com/office/drawing/2014/main" id="{F2EBCF5A-FF79-47F2-03E8-8CA49F287064}"/>
              </a:ext>
            </a:extLst>
          </p:cNvPr>
          <p:cNvSpPr txBox="1"/>
          <p:nvPr/>
        </p:nvSpPr>
        <p:spPr>
          <a:xfrm>
            <a:off x="3733800" y="2551078"/>
            <a:ext cx="6102626" cy="646331"/>
          </a:xfrm>
          <a:prstGeom prst="rect">
            <a:avLst/>
          </a:prstGeom>
          <a:noFill/>
        </p:spPr>
        <p:txBody>
          <a:bodyPr wrap="square">
            <a:spAutoFit/>
          </a:bodyPr>
          <a:lstStyle/>
          <a:p>
            <a:r>
              <a:rPr lang="en-US" dirty="0"/>
              <a:t>S = Performance of Non-pipelined processor /</a:t>
            </a:r>
          </a:p>
          <a:p>
            <a:r>
              <a:rPr lang="en-US" dirty="0"/>
              <a:t>        Performance of pipelined processor</a:t>
            </a:r>
          </a:p>
        </p:txBody>
      </p:sp>
      <p:sp>
        <p:nvSpPr>
          <p:cNvPr id="7" name="TextBox 6">
            <a:extLst>
              <a:ext uri="{FF2B5EF4-FFF2-40B4-BE49-F238E27FC236}">
                <a16:creationId xmlns:a16="http://schemas.microsoft.com/office/drawing/2014/main" id="{24513F58-BFC7-5EC8-EE4E-13CBC730B13A}"/>
              </a:ext>
            </a:extLst>
          </p:cNvPr>
          <p:cNvSpPr txBox="1"/>
          <p:nvPr/>
        </p:nvSpPr>
        <p:spPr>
          <a:xfrm>
            <a:off x="609600" y="3660591"/>
            <a:ext cx="10972800" cy="2054409"/>
          </a:xfrm>
          <a:prstGeom prst="rect">
            <a:avLst/>
          </a:prstGeom>
          <a:noFill/>
        </p:spPr>
        <p:txBody>
          <a:bodyPr wrap="square">
            <a:spAutoFit/>
          </a:bodyPr>
          <a:lstStyle/>
          <a:p>
            <a:r>
              <a:rPr lang="en-US" sz="2000" dirty="0"/>
              <a:t>As the performance of a processor is inversely proportional to the execution time, we have,</a:t>
            </a:r>
          </a:p>
          <a:p>
            <a:pPr algn="ctr">
              <a:lnSpc>
                <a:spcPct val="150000"/>
              </a:lnSpc>
            </a:pPr>
            <a:r>
              <a:rPr lang="en-US" sz="2000" dirty="0"/>
              <a:t>   S = </a:t>
            </a:r>
            <a:r>
              <a:rPr lang="en-US" sz="2000" dirty="0" err="1"/>
              <a:t>ETnon</a:t>
            </a:r>
            <a:r>
              <a:rPr lang="en-US" sz="2000" dirty="0"/>
              <a:t>-pipeline / </a:t>
            </a:r>
            <a:r>
              <a:rPr lang="en-US" sz="2000" dirty="0" err="1"/>
              <a:t>ETpipeline</a:t>
            </a:r>
            <a:endParaRPr lang="en-US" sz="2000" dirty="0"/>
          </a:p>
          <a:p>
            <a:pPr algn="ctr">
              <a:lnSpc>
                <a:spcPct val="150000"/>
              </a:lnSpc>
            </a:pPr>
            <a:r>
              <a:rPr lang="en-US" sz="2000" dirty="0"/>
              <a:t>    =&gt; S =  [n * k * </a:t>
            </a:r>
            <a:r>
              <a:rPr lang="en-US" sz="2000" dirty="0" err="1"/>
              <a:t>Tp</a:t>
            </a:r>
            <a:r>
              <a:rPr lang="en-US" sz="2000" dirty="0"/>
              <a:t>] / [(k + n – 1) * </a:t>
            </a:r>
            <a:r>
              <a:rPr lang="en-US" sz="2000" dirty="0" err="1"/>
              <a:t>Tp</a:t>
            </a:r>
            <a:r>
              <a:rPr lang="en-US" sz="2000" dirty="0"/>
              <a:t>]</a:t>
            </a:r>
          </a:p>
          <a:p>
            <a:pPr algn="ctr">
              <a:lnSpc>
                <a:spcPct val="150000"/>
              </a:lnSpc>
            </a:pPr>
            <a:r>
              <a:rPr lang="en-US" sz="2000" dirty="0"/>
              <a:t>       S = [n * k] / [k + n – 1]</a:t>
            </a:r>
          </a:p>
        </p:txBody>
      </p:sp>
    </p:spTree>
    <p:extLst>
      <p:ext uri="{BB962C8B-B14F-4D97-AF65-F5344CB8AC3E}">
        <p14:creationId xmlns:p14="http://schemas.microsoft.com/office/powerpoint/2010/main" val="351095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FBD738-625C-9754-92C6-0DB44154935B}"/>
              </a:ext>
            </a:extLst>
          </p:cNvPr>
          <p:cNvSpPr>
            <a:spLocks noGrp="1"/>
          </p:cNvSpPr>
          <p:nvPr>
            <p:ph idx="1"/>
          </p:nvPr>
        </p:nvSpPr>
        <p:spPr/>
        <p:txBody>
          <a:bodyPr>
            <a:normAutofit/>
          </a:bodyPr>
          <a:lstStyle/>
          <a:p>
            <a:pPr algn="just"/>
            <a:r>
              <a:rPr lang="en-US" sz="2000" dirty="0"/>
              <a:t>When the number of tasks ‘n’ is significantly larger than k, that is, n &gt;&gt; k</a:t>
            </a:r>
          </a:p>
          <a:p>
            <a:endParaRPr lang="en-US" sz="2000" dirty="0"/>
          </a:p>
          <a:p>
            <a:r>
              <a:rPr lang="en-US" sz="2000" dirty="0"/>
              <a:t>    S = n * k / n</a:t>
            </a:r>
          </a:p>
          <a:p>
            <a:r>
              <a:rPr lang="en-US" sz="2000" dirty="0"/>
              <a:t>    S = k</a:t>
            </a:r>
          </a:p>
        </p:txBody>
      </p:sp>
      <p:sp>
        <p:nvSpPr>
          <p:cNvPr id="3" name="Title 2">
            <a:extLst>
              <a:ext uri="{FF2B5EF4-FFF2-40B4-BE49-F238E27FC236}">
                <a16:creationId xmlns:a16="http://schemas.microsoft.com/office/drawing/2014/main" id="{557CA37D-233D-3D78-E6B5-91AD9D99A2E7}"/>
              </a:ext>
            </a:extLst>
          </p:cNvPr>
          <p:cNvSpPr>
            <a:spLocks noGrp="1"/>
          </p:cNvSpPr>
          <p:nvPr>
            <p:ph type="title"/>
          </p:nvPr>
        </p:nvSpPr>
        <p:spPr/>
        <p:txBody>
          <a:bodyPr/>
          <a:lstStyle/>
          <a:p>
            <a:r>
              <a:rPr lang="en-US" dirty="0"/>
              <a:t>Performance of a pipelined processor</a:t>
            </a:r>
          </a:p>
        </p:txBody>
      </p:sp>
      <p:sp>
        <p:nvSpPr>
          <p:cNvPr id="4" name="Rectangle 3">
            <a:extLst>
              <a:ext uri="{FF2B5EF4-FFF2-40B4-BE49-F238E27FC236}">
                <a16:creationId xmlns:a16="http://schemas.microsoft.com/office/drawing/2014/main" id="{3E8331B2-699A-65B9-9565-2C5A013C09A0}"/>
              </a:ext>
            </a:extLst>
          </p:cNvPr>
          <p:cNvSpPr/>
          <p:nvPr/>
        </p:nvSpPr>
        <p:spPr>
          <a:xfrm>
            <a:off x="3124200" y="2514600"/>
            <a:ext cx="5532783"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tx1"/>
                </a:solidFill>
                <a:effectLst/>
                <a:latin typeface="urw-din"/>
              </a:rPr>
              <a:t>where ‘k’ are the number of stages in the pipeline.</a:t>
            </a:r>
            <a:endParaRPr lang="en-US" sz="2000" dirty="0">
              <a:solidFill>
                <a:schemeClr val="tx1"/>
              </a:solidFill>
            </a:endParaRPr>
          </a:p>
        </p:txBody>
      </p:sp>
    </p:spTree>
    <p:extLst>
      <p:ext uri="{BB962C8B-B14F-4D97-AF65-F5344CB8AC3E}">
        <p14:creationId xmlns:p14="http://schemas.microsoft.com/office/powerpoint/2010/main" val="373526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B06BE5-19A2-5E92-2DAC-B01715B76502}"/>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7711E4FA-7EB3-BB2B-183C-3C5C37F549DD}"/>
              </a:ext>
            </a:extLst>
          </p:cNvPr>
          <p:cNvSpPr txBox="1"/>
          <p:nvPr/>
        </p:nvSpPr>
        <p:spPr>
          <a:xfrm>
            <a:off x="609600" y="1670906"/>
            <a:ext cx="6102626" cy="707886"/>
          </a:xfrm>
          <a:prstGeom prst="rect">
            <a:avLst/>
          </a:prstGeom>
          <a:noFill/>
        </p:spPr>
        <p:txBody>
          <a:bodyPr wrap="square">
            <a:spAutoFit/>
          </a:bodyPr>
          <a:lstStyle/>
          <a:p>
            <a:r>
              <a:rPr lang="en-US" sz="2000" b="1" dirty="0">
                <a:solidFill>
                  <a:schemeClr val="accent2"/>
                </a:solidFill>
              </a:rPr>
              <a:t>Efficiency</a:t>
            </a:r>
            <a:r>
              <a:rPr lang="en-US" sz="2000" dirty="0"/>
              <a:t> = Given speed up / Max speed up</a:t>
            </a:r>
          </a:p>
          <a:p>
            <a:r>
              <a:rPr lang="en-US" sz="2000" dirty="0"/>
              <a:t>	   =S/S</a:t>
            </a:r>
            <a:r>
              <a:rPr lang="en-US" sz="2000" baseline="-25000" dirty="0"/>
              <a:t>max</a:t>
            </a:r>
            <a:r>
              <a:rPr lang="en-US" sz="2000" dirty="0"/>
              <a:t> =S/K</a:t>
            </a:r>
          </a:p>
        </p:txBody>
      </p:sp>
      <p:sp>
        <p:nvSpPr>
          <p:cNvPr id="5" name="TextBox 4">
            <a:extLst>
              <a:ext uri="{FF2B5EF4-FFF2-40B4-BE49-F238E27FC236}">
                <a16:creationId xmlns:a16="http://schemas.microsoft.com/office/drawing/2014/main" id="{44004CBD-1FF8-9696-B167-701144AF9164}"/>
              </a:ext>
            </a:extLst>
          </p:cNvPr>
          <p:cNvSpPr txBox="1"/>
          <p:nvPr/>
        </p:nvSpPr>
        <p:spPr>
          <a:xfrm>
            <a:off x="609600" y="2632060"/>
            <a:ext cx="10058400" cy="707886"/>
          </a:xfrm>
          <a:prstGeom prst="rect">
            <a:avLst/>
          </a:prstGeom>
          <a:noFill/>
        </p:spPr>
        <p:txBody>
          <a:bodyPr wrap="square">
            <a:spAutoFit/>
          </a:bodyPr>
          <a:lstStyle/>
          <a:p>
            <a:r>
              <a:rPr lang="en-US" sz="2000" b="1" dirty="0">
                <a:solidFill>
                  <a:schemeClr val="accent2"/>
                </a:solidFill>
              </a:rPr>
              <a:t>Throughput</a:t>
            </a:r>
            <a:r>
              <a:rPr lang="en-US" sz="2000" dirty="0"/>
              <a:t> = Number of instructions / Total time to complete the instructions</a:t>
            </a:r>
          </a:p>
          <a:p>
            <a:r>
              <a:rPr lang="en-US" sz="2000" dirty="0"/>
              <a:t>	       = n / (k + n – 1) * </a:t>
            </a:r>
            <a:r>
              <a:rPr lang="en-US" sz="2000" dirty="0" err="1"/>
              <a:t>Tp</a:t>
            </a:r>
            <a:endParaRPr lang="en-US" sz="2000" dirty="0"/>
          </a:p>
        </p:txBody>
      </p:sp>
    </p:spTree>
    <p:extLst>
      <p:ext uri="{BB962C8B-B14F-4D97-AF65-F5344CB8AC3E}">
        <p14:creationId xmlns:p14="http://schemas.microsoft.com/office/powerpoint/2010/main" val="3886925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39048F-5F05-E275-7D24-F48AD41FDE20}"/>
              </a:ext>
            </a:extLst>
          </p:cNvPr>
          <p:cNvSpPr>
            <a:spLocks noGrp="1"/>
          </p:cNvSpPr>
          <p:nvPr>
            <p:ph idx="1"/>
          </p:nvPr>
        </p:nvSpPr>
        <p:spPr/>
        <p:txBody>
          <a:bodyPr>
            <a:normAutofit/>
          </a:bodyPr>
          <a:lstStyle/>
          <a:p>
            <a:r>
              <a:rPr lang="en-US" sz="2400" dirty="0"/>
              <a:t>N=no. of process</a:t>
            </a:r>
          </a:p>
          <a:p>
            <a:r>
              <a:rPr lang="en-US" sz="2400" dirty="0"/>
              <a:t>K=segment</a:t>
            </a:r>
          </a:p>
          <a:p>
            <a:endParaRPr lang="en-US" sz="2400" dirty="0"/>
          </a:p>
          <a:p>
            <a:r>
              <a:rPr lang="en-US" sz="2400" dirty="0"/>
              <a:t>Total clock cycle for pipeline=k+(N-1)=4+(6-1)=9</a:t>
            </a:r>
          </a:p>
          <a:p>
            <a:endParaRPr lang="en-US" sz="2400" dirty="0"/>
          </a:p>
          <a:p>
            <a:r>
              <a:rPr lang="en-US" sz="2400" dirty="0"/>
              <a:t>Total clock cycle for pipeline=K*N=4*6=24</a:t>
            </a:r>
          </a:p>
        </p:txBody>
      </p:sp>
      <p:sp>
        <p:nvSpPr>
          <p:cNvPr id="3" name="Title 2">
            <a:extLst>
              <a:ext uri="{FF2B5EF4-FFF2-40B4-BE49-F238E27FC236}">
                <a16:creationId xmlns:a16="http://schemas.microsoft.com/office/drawing/2014/main" id="{91DF025B-4B5F-FA86-A0E8-EA36A844AC9E}"/>
              </a:ext>
            </a:extLst>
          </p:cNvPr>
          <p:cNvSpPr>
            <a:spLocks noGrp="1"/>
          </p:cNvSpPr>
          <p:nvPr>
            <p:ph type="title"/>
          </p:nvPr>
        </p:nvSpPr>
        <p:spPr/>
        <p:txBody>
          <a:bodyPr/>
          <a:lstStyle/>
          <a:p>
            <a:r>
              <a:rPr lang="en-US" dirty="0"/>
              <a:t>Processing Unit</a:t>
            </a:r>
          </a:p>
        </p:txBody>
      </p:sp>
      <p:sp>
        <p:nvSpPr>
          <p:cNvPr id="4" name="Rectangle 3">
            <a:extLst>
              <a:ext uri="{FF2B5EF4-FFF2-40B4-BE49-F238E27FC236}">
                <a16:creationId xmlns:a16="http://schemas.microsoft.com/office/drawing/2014/main" id="{5FF2327C-6CD5-7542-8B10-6F5FF865D4A6}"/>
              </a:ext>
            </a:extLst>
          </p:cNvPr>
          <p:cNvSpPr/>
          <p:nvPr/>
        </p:nvSpPr>
        <p:spPr>
          <a:xfrm>
            <a:off x="5257800" y="1600200"/>
            <a:ext cx="5943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To complete first instruction it needs k clock cycle.</a:t>
            </a:r>
          </a:p>
          <a:p>
            <a:pPr algn="just"/>
            <a:r>
              <a:rPr lang="en-US" dirty="0">
                <a:solidFill>
                  <a:schemeClr val="tx1"/>
                </a:solidFill>
              </a:rPr>
              <a:t>Rest of the instruction (N-1) need one clock cycle to complete</a:t>
            </a:r>
          </a:p>
        </p:txBody>
      </p:sp>
      <p:sp>
        <p:nvSpPr>
          <p:cNvPr id="6" name="Rectangle 5">
            <a:extLst>
              <a:ext uri="{FF2B5EF4-FFF2-40B4-BE49-F238E27FC236}">
                <a16:creationId xmlns:a16="http://schemas.microsoft.com/office/drawing/2014/main" id="{DF3B1F45-86E5-0952-DC09-06A7B0532AD8}"/>
              </a:ext>
            </a:extLst>
          </p:cNvPr>
          <p:cNvSpPr/>
          <p:nvPr/>
        </p:nvSpPr>
        <p:spPr>
          <a:xfrm>
            <a:off x="3916017" y="4898282"/>
            <a:ext cx="4359965" cy="495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Speedup Ratio= 24/9=2.67</a:t>
            </a:r>
          </a:p>
        </p:txBody>
      </p:sp>
    </p:spTree>
    <p:extLst>
      <p:ext uri="{BB962C8B-B14F-4D97-AF65-F5344CB8AC3E}">
        <p14:creationId xmlns:p14="http://schemas.microsoft.com/office/powerpoint/2010/main" val="3104448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2000" dirty="0"/>
              <a:t>The diagram shows six tasks T1 through T6 executed in four segments</a:t>
            </a:r>
          </a:p>
          <a:p>
            <a:pPr lvl="0"/>
            <a:r>
              <a:rPr lang="en-US" sz="2000" dirty="0">
                <a:solidFill>
                  <a:srgbClr val="FF0000"/>
                </a:solidFill>
              </a:rPr>
              <a:t>The speedup of pipeline system over </a:t>
            </a:r>
            <a:r>
              <a:rPr lang="en-US" sz="2000" dirty="0" err="1">
                <a:solidFill>
                  <a:srgbClr val="FF0000"/>
                </a:solidFill>
              </a:rPr>
              <a:t>nonpipeline</a:t>
            </a:r>
            <a:r>
              <a:rPr lang="en-US" sz="2000" dirty="0">
                <a:solidFill>
                  <a:srgbClr val="FF0000"/>
                </a:solidFill>
              </a:rPr>
              <a:t> is </a:t>
            </a:r>
            <a:r>
              <a:rPr lang="en-US" sz="2000" dirty="0"/>
              <a:t>defined as –</a:t>
            </a:r>
          </a:p>
          <a:p>
            <a:endParaRPr lang="en-US" sz="2800" dirty="0"/>
          </a:p>
          <a:p>
            <a:endParaRPr lang="en-US" sz="2800" dirty="0"/>
          </a:p>
          <a:p>
            <a:r>
              <a:rPr lang="en-US" sz="2800" dirty="0"/>
              <a:t>where</a:t>
            </a:r>
          </a:p>
          <a:p>
            <a:pPr lvl="3"/>
            <a:r>
              <a:rPr lang="en-US" sz="2000" dirty="0"/>
              <a:t>n : </a:t>
            </a:r>
            <a:r>
              <a:rPr lang="en-US" sz="2000" i="1" dirty="0"/>
              <a:t>task number</a:t>
            </a:r>
            <a:r>
              <a:rPr lang="en-US" sz="2000" dirty="0"/>
              <a:t> (6)</a:t>
            </a:r>
          </a:p>
          <a:p>
            <a:pPr lvl="3"/>
            <a:r>
              <a:rPr lang="en-US" sz="2000" baseline="-25000" dirty="0" err="1"/>
              <a:t>Tp</a:t>
            </a:r>
            <a:r>
              <a:rPr lang="en-US" sz="2000" dirty="0"/>
              <a:t> : </a:t>
            </a:r>
            <a:r>
              <a:rPr lang="en-US" sz="2000" i="1" dirty="0"/>
              <a:t>clock cycle time</a:t>
            </a:r>
            <a:r>
              <a:rPr lang="en-US" sz="2000" dirty="0"/>
              <a:t> </a:t>
            </a:r>
          </a:p>
          <a:p>
            <a:pPr lvl="3"/>
            <a:r>
              <a:rPr lang="en-US" sz="2000" dirty="0"/>
              <a:t>k : </a:t>
            </a:r>
            <a:r>
              <a:rPr lang="en-US" sz="2000" i="1" dirty="0"/>
              <a:t>segment number</a:t>
            </a:r>
            <a:r>
              <a:rPr lang="en-US" sz="2000" dirty="0"/>
              <a:t> (4)</a:t>
            </a:r>
          </a:p>
          <a:p>
            <a:pPr lvl="3"/>
            <a:endParaRPr lang="en-US" sz="2800" dirty="0"/>
          </a:p>
          <a:p>
            <a:pPr lvl="1"/>
            <a:r>
              <a:rPr lang="en-US" sz="2400" dirty="0"/>
              <a:t>hence, S = [6*4]/[4+6-1] = 24 / 9 = 2.67</a:t>
            </a:r>
          </a:p>
          <a:p>
            <a:pPr lvl="0"/>
            <a:endParaRPr lang="en-US" sz="2400" dirty="0"/>
          </a:p>
        </p:txBody>
      </p:sp>
      <p:sp>
        <p:nvSpPr>
          <p:cNvPr id="2" name="Title 1"/>
          <p:cNvSpPr>
            <a:spLocks noGrp="1"/>
          </p:cNvSpPr>
          <p:nvPr>
            <p:ph type="title"/>
          </p:nvPr>
        </p:nvSpPr>
        <p:spPr/>
        <p:txBody>
          <a:bodyPr>
            <a:normAutofit/>
          </a:bodyPr>
          <a:lstStyle/>
          <a:p>
            <a:r>
              <a:rPr lang="en-US" dirty="0"/>
              <a:t>Processing Unit</a:t>
            </a:r>
          </a:p>
        </p:txBody>
      </p:sp>
      <p:sp>
        <p:nvSpPr>
          <p:cNvPr id="4" name="Rectangle 3">
            <a:extLst>
              <a:ext uri="{FF2B5EF4-FFF2-40B4-BE49-F238E27FC236}">
                <a16:creationId xmlns:a16="http://schemas.microsoft.com/office/drawing/2014/main" id="{342D8348-9A7C-4352-A214-A7C1CF76A30B}"/>
              </a:ext>
            </a:extLst>
          </p:cNvPr>
          <p:cNvSpPr/>
          <p:nvPr/>
        </p:nvSpPr>
        <p:spPr>
          <a:xfrm>
            <a:off x="3733800" y="2269435"/>
            <a:ext cx="42672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800" dirty="0">
                <a:solidFill>
                  <a:schemeClr val="tx1"/>
                </a:solidFill>
              </a:rPr>
              <a:t>S =  [n * k * </a:t>
            </a:r>
            <a:r>
              <a:rPr lang="en-US" sz="1800" dirty="0" err="1">
                <a:solidFill>
                  <a:schemeClr val="tx1"/>
                </a:solidFill>
              </a:rPr>
              <a:t>Tp</a:t>
            </a:r>
            <a:r>
              <a:rPr lang="en-US" sz="1800" dirty="0">
                <a:solidFill>
                  <a:schemeClr val="tx1"/>
                </a:solidFill>
              </a:rPr>
              <a:t>] / [(k + n – 1) * </a:t>
            </a:r>
            <a:r>
              <a:rPr lang="en-US" sz="1800" dirty="0" err="1">
                <a:solidFill>
                  <a:schemeClr val="tx1"/>
                </a:solidFill>
              </a:rPr>
              <a:t>Tp</a:t>
            </a:r>
            <a:r>
              <a:rPr lang="en-US" sz="1800" dirty="0">
                <a:solidFill>
                  <a:schemeClr val="tx1"/>
                </a:solidFill>
              </a:rPr>
              <a:t>]</a:t>
            </a:r>
          </a:p>
          <a:p>
            <a:pPr algn="ctr">
              <a:lnSpc>
                <a:spcPct val="150000"/>
              </a:lnSpc>
            </a:pPr>
            <a:r>
              <a:rPr lang="en-US" sz="1800" dirty="0">
                <a:solidFill>
                  <a:schemeClr val="tx1"/>
                </a:solidFill>
              </a:rPr>
              <a:t>       S = [n * k] / [k + n – 1]</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dirty="0"/>
              <a:t>The </a:t>
            </a:r>
            <a:r>
              <a:rPr lang="en-US" b="1" dirty="0"/>
              <a:t>central processing unit (CPU) </a:t>
            </a:r>
            <a:r>
              <a:rPr lang="en-US" dirty="0"/>
              <a:t>of a computer is the main unit that dictates the rest of the computer organization</a:t>
            </a:r>
          </a:p>
          <a:p>
            <a:pPr algn="just"/>
            <a:r>
              <a:rPr lang="en-US" i="1" dirty="0">
                <a:solidFill>
                  <a:srgbClr val="C00000"/>
                </a:solidFill>
              </a:rPr>
              <a:t>Register set</a:t>
            </a:r>
            <a:r>
              <a:rPr lang="en-US" dirty="0">
                <a:solidFill>
                  <a:srgbClr val="C00000"/>
                </a:solidFill>
              </a:rPr>
              <a:t>: </a:t>
            </a:r>
            <a:r>
              <a:rPr lang="en-US" dirty="0"/>
              <a:t>Stores intermediate data during the execution of instructions;</a:t>
            </a:r>
          </a:p>
          <a:p>
            <a:pPr algn="just"/>
            <a:r>
              <a:rPr lang="en-US" i="1" dirty="0">
                <a:solidFill>
                  <a:srgbClr val="C00000"/>
                </a:solidFill>
              </a:rPr>
              <a:t>Arithmetic logic unit (ALU)</a:t>
            </a:r>
            <a:r>
              <a:rPr lang="en-US" dirty="0">
                <a:solidFill>
                  <a:srgbClr val="C00000"/>
                </a:solidFill>
              </a:rPr>
              <a:t>: </a:t>
            </a:r>
            <a:r>
              <a:rPr lang="en-US" dirty="0"/>
              <a:t>Performs the required micro-operations for executing the instructions;</a:t>
            </a:r>
          </a:p>
          <a:p>
            <a:pPr algn="just"/>
            <a:r>
              <a:rPr lang="en-US" i="1" dirty="0">
                <a:solidFill>
                  <a:srgbClr val="C00000"/>
                </a:solidFill>
              </a:rPr>
              <a:t>Control unit</a:t>
            </a:r>
            <a:r>
              <a:rPr lang="en-US" dirty="0">
                <a:solidFill>
                  <a:srgbClr val="C00000"/>
                </a:solidFill>
              </a:rPr>
              <a:t>: </a:t>
            </a:r>
            <a:r>
              <a:rPr lang="en-US" dirty="0"/>
              <a:t>supervises the transfer of information among the registers and instructs the ALU as to which operation to perform by generating control signals.</a:t>
            </a:r>
          </a:p>
          <a:p>
            <a:endParaRPr lang="en-US" dirty="0"/>
          </a:p>
        </p:txBody>
      </p:sp>
      <p:sp>
        <p:nvSpPr>
          <p:cNvPr id="2" name="Title 1"/>
          <p:cNvSpPr>
            <a:spLocks noGrp="1"/>
          </p:cNvSpPr>
          <p:nvPr>
            <p:ph type="title"/>
          </p:nvPr>
        </p:nvSpPr>
        <p:spPr/>
        <p:txBody>
          <a:bodyPr>
            <a:normAutofit/>
          </a:bodyPr>
          <a:lstStyle/>
          <a:p>
            <a:r>
              <a:rPr lang="en-US" dirty="0"/>
              <a:t>Processing Unit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a:t>Instruction Pipeline</a:t>
            </a:r>
            <a:endParaRPr lang="en-US" sz="2400" dirty="0"/>
          </a:p>
          <a:p>
            <a:r>
              <a:rPr lang="en-US" sz="2400" dirty="0"/>
              <a:t>The computer needs to process each instruction with the following sequence of steps:</a:t>
            </a:r>
          </a:p>
          <a:p>
            <a:pPr lvl="1"/>
            <a:r>
              <a:rPr lang="en-US" sz="2400" dirty="0"/>
              <a:t>1) Fetch the instruction from memory</a:t>
            </a:r>
          </a:p>
          <a:p>
            <a:pPr lvl="1"/>
            <a:r>
              <a:rPr lang="en-US" sz="2400" dirty="0"/>
              <a:t>2) Decode the instruction</a:t>
            </a:r>
          </a:p>
          <a:p>
            <a:pPr lvl="1"/>
            <a:r>
              <a:rPr lang="en-US" sz="2400" dirty="0"/>
              <a:t>3) Calculate the effective address</a:t>
            </a:r>
          </a:p>
          <a:p>
            <a:pPr lvl="1"/>
            <a:r>
              <a:rPr lang="en-US" sz="2400" dirty="0"/>
              <a:t>4) Fetch the operands from memory</a:t>
            </a:r>
          </a:p>
          <a:p>
            <a:pPr lvl="1"/>
            <a:r>
              <a:rPr lang="en-US" sz="2400" dirty="0"/>
              <a:t>5) Execute the instruction</a:t>
            </a:r>
          </a:p>
          <a:p>
            <a:pPr lvl="1"/>
            <a:r>
              <a:rPr lang="en-US" sz="2400" dirty="0"/>
              <a:t>6) Store the result in the proper place</a:t>
            </a:r>
          </a:p>
        </p:txBody>
      </p:sp>
      <p:sp>
        <p:nvSpPr>
          <p:cNvPr id="2" name="Title 1"/>
          <p:cNvSpPr>
            <a:spLocks noGrp="1"/>
          </p:cNvSpPr>
          <p:nvPr>
            <p:ph type="title"/>
          </p:nvPr>
        </p:nvSpPr>
        <p:spPr/>
        <p:txBody>
          <a:bodyPr>
            <a:normAutofit/>
          </a:bodyPr>
          <a:lstStyle/>
          <a:p>
            <a:r>
              <a:rPr lang="en-US" dirty="0"/>
              <a:t>Processing Unit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sz="2800" b="1" dirty="0">
                <a:solidFill>
                  <a:srgbClr val="C00000"/>
                </a:solidFill>
              </a:rPr>
              <a:t>Functions of CPU</a:t>
            </a:r>
            <a:endParaRPr lang="en-US" sz="2400" dirty="0">
              <a:solidFill>
                <a:srgbClr val="C00000"/>
              </a:solidFill>
            </a:endParaRPr>
          </a:p>
          <a:p>
            <a:pPr lvl="0"/>
            <a:r>
              <a:rPr lang="en-US" sz="2800" dirty="0"/>
              <a:t>Central Processing Unit = “brain of computer”</a:t>
            </a:r>
            <a:endParaRPr lang="en-US" sz="2400" dirty="0"/>
          </a:p>
          <a:p>
            <a:pPr lvl="0"/>
            <a:r>
              <a:rPr lang="en-US" sz="2800" dirty="0"/>
              <a:t>Executes programs by:</a:t>
            </a:r>
            <a:endParaRPr lang="en-US" sz="2400" dirty="0"/>
          </a:p>
          <a:p>
            <a:pPr lvl="1"/>
            <a:r>
              <a:rPr lang="en-US" sz="2400" dirty="0"/>
              <a:t>Fetching and decoding the next instruction from memory</a:t>
            </a:r>
            <a:endParaRPr lang="en-US" sz="2000" dirty="0"/>
          </a:p>
          <a:p>
            <a:pPr lvl="1"/>
            <a:r>
              <a:rPr lang="en-US" sz="2400" dirty="0"/>
              <a:t>Execute it</a:t>
            </a:r>
            <a:endParaRPr lang="en-US" sz="2000" dirty="0"/>
          </a:p>
          <a:p>
            <a:pPr lvl="0"/>
            <a:r>
              <a:rPr lang="en-US" sz="2800" dirty="0"/>
              <a:t>Consists of:</a:t>
            </a:r>
            <a:endParaRPr lang="en-US" sz="2400" dirty="0"/>
          </a:p>
          <a:p>
            <a:pPr lvl="1"/>
            <a:r>
              <a:rPr lang="en-US" sz="2400" dirty="0"/>
              <a:t>Control Unit</a:t>
            </a:r>
            <a:endParaRPr lang="en-US" sz="2000" dirty="0"/>
          </a:p>
          <a:p>
            <a:pPr lvl="1"/>
            <a:r>
              <a:rPr lang="en-US" sz="2400" dirty="0"/>
              <a:t>Arithmetic Logic Unit (ALU)</a:t>
            </a:r>
            <a:endParaRPr lang="en-US" sz="2000" dirty="0"/>
          </a:p>
          <a:p>
            <a:pPr lvl="1"/>
            <a:r>
              <a:rPr lang="en-US" sz="2400" dirty="0"/>
              <a:t>Registers (high-speed memory)</a:t>
            </a:r>
            <a:endParaRPr lang="en-US" sz="2000" dirty="0"/>
          </a:p>
          <a:p>
            <a:pPr lvl="2"/>
            <a:r>
              <a:rPr lang="en-US" sz="2400" dirty="0"/>
              <a:t>Program Counter (PC)</a:t>
            </a:r>
            <a:endParaRPr lang="en-US" sz="2000" dirty="0"/>
          </a:p>
          <a:p>
            <a:pPr lvl="2"/>
            <a:r>
              <a:rPr lang="en-US" sz="2400" dirty="0"/>
              <a:t>Instruction Register (IR)</a:t>
            </a:r>
            <a:endParaRPr lang="en-US" sz="2000" dirty="0"/>
          </a:p>
        </p:txBody>
      </p:sp>
      <p:sp>
        <p:nvSpPr>
          <p:cNvPr id="2" name="Title 1"/>
          <p:cNvSpPr>
            <a:spLocks noGrp="1"/>
          </p:cNvSpPr>
          <p:nvPr>
            <p:ph type="title"/>
          </p:nvPr>
        </p:nvSpPr>
        <p:spPr/>
        <p:txBody>
          <a:bodyPr>
            <a:normAutofit/>
          </a:bodyPr>
          <a:lstStyle/>
          <a:p>
            <a:r>
              <a:rPr lang="en-US" dirty="0"/>
              <a:t>Processing Unit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b="1" dirty="0"/>
              <a:t>Functions of CPU</a:t>
            </a:r>
            <a:endParaRPr lang="en-US" sz="24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lgn="ctr">
              <a:buNone/>
            </a:pPr>
            <a:r>
              <a:rPr lang="en-US" sz="2800" dirty="0"/>
              <a:t>BUS connection with CPU</a:t>
            </a:r>
          </a:p>
          <a:p>
            <a:pPr lvl="2"/>
            <a:endParaRPr lang="en-US" sz="2000" dirty="0"/>
          </a:p>
        </p:txBody>
      </p:sp>
      <p:sp>
        <p:nvSpPr>
          <p:cNvPr id="2" name="Title 1"/>
          <p:cNvSpPr>
            <a:spLocks noGrp="1"/>
          </p:cNvSpPr>
          <p:nvPr>
            <p:ph type="title"/>
          </p:nvPr>
        </p:nvSpPr>
        <p:spPr/>
        <p:txBody>
          <a:bodyPr>
            <a:normAutofit/>
          </a:bodyPr>
          <a:lstStyle/>
          <a:p>
            <a:r>
              <a:rPr lang="en-US" dirty="0"/>
              <a:t>Processing Unit</a:t>
            </a:r>
          </a:p>
        </p:txBody>
      </p:sp>
      <p:pic>
        <p:nvPicPr>
          <p:cNvPr id="2050" name="Picture 2" descr="闒粀闀粀"/>
          <p:cNvPicPr>
            <a:picLocks noChangeAspect="1" noChangeArrowheads="1"/>
          </p:cNvPicPr>
          <p:nvPr/>
        </p:nvPicPr>
        <p:blipFill>
          <a:blip r:embed="rId2" cstate="print"/>
          <a:srcRect/>
          <a:stretch>
            <a:fillRect/>
          </a:stretch>
        </p:blipFill>
        <p:spPr bwMode="auto">
          <a:xfrm>
            <a:off x="2133600" y="2057400"/>
            <a:ext cx="8478124" cy="3200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201400" cy="4525963"/>
          </a:xfrm>
        </p:spPr>
        <p:txBody>
          <a:bodyPr>
            <a:normAutofit/>
          </a:bodyPr>
          <a:lstStyle/>
          <a:p>
            <a:pPr>
              <a:buNone/>
            </a:pPr>
            <a:r>
              <a:rPr lang="en-US" sz="2800" b="1" dirty="0">
                <a:solidFill>
                  <a:srgbClr val="C00000"/>
                </a:solidFill>
              </a:rPr>
              <a:t>General register organization</a:t>
            </a:r>
            <a:endParaRPr lang="en-US" sz="2800" dirty="0">
              <a:solidFill>
                <a:srgbClr val="C00000"/>
              </a:solidFill>
            </a:endParaRPr>
          </a:p>
          <a:p>
            <a:r>
              <a:rPr lang="en-US" sz="2800" dirty="0"/>
              <a:t>CPU must have some working space (fast access and close to CPU) </a:t>
            </a:r>
          </a:p>
          <a:p>
            <a:r>
              <a:rPr lang="en-US" sz="2800" dirty="0"/>
              <a:t>This space is efficiently used to store intermediate values  </a:t>
            </a:r>
          </a:p>
          <a:p>
            <a:r>
              <a:rPr lang="en-US" sz="2800" dirty="0"/>
              <a:t>The most convenient way to communicate registers is through common bus system</a:t>
            </a:r>
          </a:p>
        </p:txBody>
      </p:sp>
      <p:sp>
        <p:nvSpPr>
          <p:cNvPr id="2" name="Title 1"/>
          <p:cNvSpPr>
            <a:spLocks noGrp="1"/>
          </p:cNvSpPr>
          <p:nvPr>
            <p:ph type="title"/>
          </p:nvPr>
        </p:nvSpPr>
        <p:spPr/>
        <p:txBody>
          <a:bodyPr>
            <a:normAutofit/>
          </a:bodyPr>
          <a:lstStyle/>
          <a:p>
            <a:r>
              <a:rPr lang="en-US" dirty="0"/>
              <a:t>Processing Unit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dirty="0"/>
              <a:t> </a:t>
            </a:r>
          </a:p>
        </p:txBody>
      </p:sp>
      <p:sp>
        <p:nvSpPr>
          <p:cNvPr id="2" name="Title 1"/>
          <p:cNvSpPr>
            <a:spLocks noGrp="1"/>
          </p:cNvSpPr>
          <p:nvPr>
            <p:ph type="title"/>
          </p:nvPr>
        </p:nvSpPr>
        <p:spPr/>
        <p:txBody>
          <a:bodyPr>
            <a:normAutofit/>
          </a:bodyPr>
          <a:lstStyle/>
          <a:p>
            <a:r>
              <a:rPr lang="en-US" dirty="0"/>
              <a:t>Processing Unit</a:t>
            </a:r>
          </a:p>
        </p:txBody>
      </p:sp>
      <p:graphicFrame>
        <p:nvGraphicFramePr>
          <p:cNvPr id="3074" name="Object 2"/>
          <p:cNvGraphicFramePr>
            <a:graphicFrameLocks noChangeAspect="1"/>
          </p:cNvGraphicFramePr>
          <p:nvPr/>
        </p:nvGraphicFramePr>
        <p:xfrm>
          <a:off x="1981200" y="1150938"/>
          <a:ext cx="8001000" cy="5270500"/>
        </p:xfrm>
        <a:graphic>
          <a:graphicData uri="http://schemas.openxmlformats.org/presentationml/2006/ole">
            <mc:AlternateContent xmlns:mc="http://schemas.openxmlformats.org/markup-compatibility/2006">
              <mc:Choice xmlns:v="urn:schemas-microsoft-com:vml" Requires="v">
                <p:oleObj name="Bitmap Image" r:id="rId2" imgW="5609524" imgH="5191850" progId="Paint.Picture">
                  <p:embed/>
                </p:oleObj>
              </mc:Choice>
              <mc:Fallback>
                <p:oleObj name="Bitmap Image" r:id="rId2" imgW="5609524" imgH="5191850" progId="Paint.Picture">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50938"/>
                        <a:ext cx="8001000" cy="527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7772400" y="6096000"/>
            <a:ext cx="2590800" cy="369332"/>
          </a:xfrm>
          <a:prstGeom prst="rect">
            <a:avLst/>
          </a:prstGeom>
          <a:noFill/>
        </p:spPr>
        <p:txBody>
          <a:bodyPr wrap="square" rtlCol="0">
            <a:spAutoFit/>
          </a:bodyPr>
          <a:lstStyle/>
          <a:p>
            <a:r>
              <a:rPr lang="en-US" dirty="0"/>
              <a:t>Register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b="1" dirty="0">
                <a:solidFill>
                  <a:srgbClr val="C00000"/>
                </a:solidFill>
              </a:rPr>
              <a:t>Selection of operation</a:t>
            </a:r>
          </a:p>
          <a:p>
            <a:pPr algn="just"/>
            <a:r>
              <a:rPr lang="en-US" sz="2800" dirty="0"/>
              <a:t>An operation is selected by the ALU operation selector (OPR).</a:t>
            </a:r>
          </a:p>
          <a:p>
            <a:pPr algn="just"/>
            <a:r>
              <a:rPr lang="en-US" sz="2800" dirty="0"/>
              <a:t>The result of a micro-operation is directed to a destination register selected by a decoder (SELD).  </a:t>
            </a:r>
          </a:p>
          <a:p>
            <a:pPr algn="just"/>
            <a:r>
              <a:rPr lang="en-US" sz="2800" dirty="0"/>
              <a:t>Control word: The 14 binary selection inputs (3 bits for SELA, 3 for SELB, 3 for SELD, and 5 for OPR)  </a:t>
            </a:r>
          </a:p>
        </p:txBody>
      </p:sp>
      <p:sp>
        <p:nvSpPr>
          <p:cNvPr id="2" name="Title 1"/>
          <p:cNvSpPr>
            <a:spLocks noGrp="1"/>
          </p:cNvSpPr>
          <p:nvPr>
            <p:ph type="title"/>
          </p:nvPr>
        </p:nvSpPr>
        <p:spPr/>
        <p:txBody>
          <a:bodyPr>
            <a:normAutofit/>
          </a:bodyPr>
          <a:lstStyle/>
          <a:p>
            <a:r>
              <a:rPr lang="en-US" dirty="0"/>
              <a:t>Processing Unit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sz="2800" dirty="0"/>
              <a:t>Format of the control word:</a:t>
            </a:r>
          </a:p>
          <a:p>
            <a:pPr>
              <a:buNone/>
            </a:pPr>
            <a:r>
              <a:rPr lang="en-US" sz="2800" dirty="0"/>
              <a:t>  </a:t>
            </a:r>
          </a:p>
          <a:p>
            <a:pPr>
              <a:buNone/>
            </a:pPr>
            <a:endParaRPr lang="en-US" sz="2800" dirty="0"/>
          </a:p>
          <a:p>
            <a:pPr>
              <a:buNone/>
            </a:pPr>
            <a:br>
              <a:rPr lang="en-US" sz="2800" dirty="0"/>
            </a:br>
            <a:r>
              <a:rPr lang="en-US" sz="2800" dirty="0"/>
              <a:t>Example: R1</a:t>
            </a:r>
            <a:r>
              <a:rPr lang="en-US" sz="2800" dirty="0">
                <a:sym typeface="Wingdings"/>
              </a:rPr>
              <a:t></a:t>
            </a:r>
            <a:r>
              <a:rPr lang="en-US" sz="2800" dirty="0"/>
              <a:t>R2+R3</a:t>
            </a:r>
          </a:p>
          <a:p>
            <a:pPr algn="just"/>
            <a:r>
              <a:rPr lang="en-US" sz="2800" dirty="0"/>
              <a:t>1) MUX A selector (</a:t>
            </a:r>
            <a:r>
              <a:rPr lang="en-US" sz="2800" b="1" dirty="0"/>
              <a:t>SELA</a:t>
            </a:r>
            <a:r>
              <a:rPr lang="en-US" sz="2800" dirty="0"/>
              <a:t>): to place the content of R2 into BUS A</a:t>
            </a:r>
          </a:p>
          <a:p>
            <a:pPr algn="just"/>
            <a:r>
              <a:rPr lang="en-US" sz="2800" dirty="0"/>
              <a:t>2) MUX B selector (</a:t>
            </a:r>
            <a:r>
              <a:rPr lang="en-US" sz="2800" b="1" dirty="0"/>
              <a:t>SELB</a:t>
            </a:r>
            <a:r>
              <a:rPr lang="en-US" sz="2800" dirty="0"/>
              <a:t>): to place the content of R3 into BUS B </a:t>
            </a:r>
          </a:p>
          <a:p>
            <a:pPr algn="just"/>
            <a:r>
              <a:rPr lang="en-US" sz="2800" dirty="0"/>
              <a:t>3) ALU operation selector (</a:t>
            </a:r>
            <a:r>
              <a:rPr lang="en-US" sz="2800" b="1" dirty="0"/>
              <a:t>OPR</a:t>
            </a:r>
            <a:r>
              <a:rPr lang="en-US" sz="2800" dirty="0"/>
              <a:t>): to provide the arithmetic addition R2 + R3</a:t>
            </a:r>
          </a:p>
          <a:p>
            <a:pPr algn="just"/>
            <a:r>
              <a:rPr lang="en-US" sz="2800" dirty="0"/>
              <a:t>4) Decoder selector (</a:t>
            </a:r>
            <a:r>
              <a:rPr lang="en-US" sz="2800" b="1" dirty="0"/>
              <a:t>SELD</a:t>
            </a:r>
            <a:r>
              <a:rPr lang="en-US" sz="2800" dirty="0"/>
              <a:t>): to transfer the content of the output bus into R1</a:t>
            </a:r>
          </a:p>
        </p:txBody>
      </p:sp>
      <p:sp>
        <p:nvSpPr>
          <p:cNvPr id="2" name="Title 1"/>
          <p:cNvSpPr>
            <a:spLocks noGrp="1"/>
          </p:cNvSpPr>
          <p:nvPr>
            <p:ph type="title"/>
          </p:nvPr>
        </p:nvSpPr>
        <p:spPr/>
        <p:txBody>
          <a:bodyPr>
            <a:normAutofit/>
          </a:bodyPr>
          <a:lstStyle/>
          <a:p>
            <a:r>
              <a:rPr lang="en-US" dirty="0"/>
              <a:t>Processing Unit</a:t>
            </a:r>
          </a:p>
        </p:txBody>
      </p:sp>
      <p:graphicFrame>
        <p:nvGraphicFramePr>
          <p:cNvPr id="4098" name="Object 7"/>
          <p:cNvGraphicFramePr>
            <a:graphicFrameLocks noChangeAspect="1"/>
          </p:cNvGraphicFramePr>
          <p:nvPr/>
        </p:nvGraphicFramePr>
        <p:xfrm>
          <a:off x="2286000" y="1828800"/>
          <a:ext cx="5981700" cy="838200"/>
        </p:xfrm>
        <a:graphic>
          <a:graphicData uri="http://schemas.openxmlformats.org/presentationml/2006/ole">
            <mc:AlternateContent xmlns:mc="http://schemas.openxmlformats.org/markup-compatibility/2006">
              <mc:Choice xmlns:v="urn:schemas-microsoft-com:vml" Requires="v">
                <p:oleObj name="Bitmap Image" r:id="rId3" imgW="4277322" imgH="600159" progId="PBrush">
                  <p:embed/>
                </p:oleObj>
              </mc:Choice>
              <mc:Fallback>
                <p:oleObj name="Bitmap Image" r:id="rId3" imgW="4277322" imgH="600159" progId="PBrush">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828800"/>
                        <a:ext cx="59817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11125200" cy="5410200"/>
          </a:xfrm>
        </p:spPr>
        <p:txBody>
          <a:bodyPr>
            <a:normAutofit fontScale="62500" lnSpcReduction="20000"/>
          </a:bodyPr>
          <a:lstStyle/>
          <a:p>
            <a:pPr>
              <a:buNone/>
            </a:pPr>
            <a:r>
              <a:rPr lang="en-US" sz="3100" b="1" dirty="0">
                <a:solidFill>
                  <a:srgbClr val="C00000"/>
                </a:solidFill>
              </a:rPr>
              <a:t>Pipelining</a:t>
            </a:r>
            <a:endParaRPr lang="en-US" sz="2800" b="1" dirty="0">
              <a:solidFill>
                <a:srgbClr val="C00000"/>
              </a:solidFill>
            </a:endParaRPr>
          </a:p>
          <a:p>
            <a:pPr>
              <a:buNone/>
            </a:pPr>
            <a:endParaRPr lang="en-US" sz="2800" b="1" dirty="0">
              <a:solidFill>
                <a:srgbClr val="C00000"/>
              </a:solidFill>
            </a:endParaRPr>
          </a:p>
          <a:p>
            <a:pPr>
              <a:buNone/>
            </a:pPr>
            <a:endParaRPr lang="en-US" sz="1300" dirty="0">
              <a:solidFill>
                <a:srgbClr val="C00000"/>
              </a:solidFill>
            </a:endParaRPr>
          </a:p>
          <a:p>
            <a:pPr lvl="0" algn="just"/>
            <a:r>
              <a:rPr lang="en-US" sz="3200" dirty="0"/>
              <a:t>Decomposing a sequential process into suboperations.</a:t>
            </a:r>
          </a:p>
          <a:p>
            <a:pPr lvl="0" algn="just"/>
            <a:endParaRPr lang="en-US" sz="2800" dirty="0"/>
          </a:p>
          <a:p>
            <a:pPr lvl="0" algn="just"/>
            <a:r>
              <a:rPr lang="en-US" sz="3200" dirty="0"/>
              <a:t>Each </a:t>
            </a:r>
            <a:r>
              <a:rPr lang="en-US" sz="3200" dirty="0" err="1"/>
              <a:t>subprocess</a:t>
            </a:r>
            <a:r>
              <a:rPr lang="en-US" sz="3200" dirty="0"/>
              <a:t> is executed in a special dedicated segment concurrently</a:t>
            </a:r>
          </a:p>
          <a:p>
            <a:pPr algn="just"/>
            <a:r>
              <a:rPr lang="en-US" sz="3200" b="1" dirty="0"/>
              <a:t>Pipelining</a:t>
            </a:r>
            <a:r>
              <a:rPr lang="en-US" sz="3200" dirty="0"/>
              <a:t> is an implementation technique where multiple instructions are overlapped in execution. The </a:t>
            </a:r>
            <a:r>
              <a:rPr lang="en-US" sz="3200" b="1" dirty="0"/>
              <a:t>computer pipeline</a:t>
            </a:r>
            <a:r>
              <a:rPr lang="en-US" sz="3200" dirty="0"/>
              <a:t> is divided in stages. Each stage completes a part of an instruction in parallel.</a:t>
            </a:r>
            <a:endParaRPr lang="en-US" sz="2800" dirty="0"/>
          </a:p>
          <a:p>
            <a:r>
              <a:rPr lang="en-US" sz="2800" dirty="0">
                <a:solidFill>
                  <a:srgbClr val="FF0000"/>
                </a:solidFill>
              </a:rPr>
              <a:t>Example:</a:t>
            </a:r>
          </a:p>
          <a:p>
            <a:pPr>
              <a:lnSpc>
                <a:spcPct val="170000"/>
              </a:lnSpc>
            </a:pPr>
            <a:r>
              <a:rPr lang="en-US" sz="2800" dirty="0"/>
              <a:t>Multiply and Add Operation: </a:t>
            </a:r>
            <a:br>
              <a:rPr lang="en-US" sz="2800" dirty="0"/>
            </a:br>
            <a:r>
              <a:rPr lang="en-US" sz="2800" dirty="0"/>
              <a:t>A</a:t>
            </a:r>
            <a:r>
              <a:rPr lang="en-US" sz="2800" baseline="-25000" dirty="0"/>
              <a:t>i</a:t>
            </a:r>
            <a:r>
              <a:rPr lang="en-US" sz="2800" dirty="0"/>
              <a:t>*</a:t>
            </a:r>
            <a:r>
              <a:rPr lang="en-US" sz="2800" dirty="0" err="1"/>
              <a:t>B</a:t>
            </a:r>
            <a:r>
              <a:rPr lang="en-US" sz="2800" baseline="-25000" dirty="0" err="1"/>
              <a:t>i</a:t>
            </a:r>
            <a:r>
              <a:rPr lang="en-US" sz="2800" dirty="0" err="1"/>
              <a:t>+C</a:t>
            </a:r>
            <a:r>
              <a:rPr lang="en-US" sz="2800" baseline="-25000" dirty="0" err="1"/>
              <a:t>i</a:t>
            </a:r>
            <a:r>
              <a:rPr lang="en-US" sz="2800" dirty="0"/>
              <a:t> ( for </a:t>
            </a:r>
            <a:r>
              <a:rPr lang="en-US" sz="2800" dirty="0" err="1"/>
              <a:t>i</a:t>
            </a:r>
            <a:r>
              <a:rPr lang="en-US" sz="2800" dirty="0"/>
              <a:t> = 1, 2, …, 7 )</a:t>
            </a:r>
          </a:p>
          <a:p>
            <a:pPr>
              <a:lnSpc>
                <a:spcPct val="170000"/>
              </a:lnSpc>
            </a:pPr>
            <a:r>
              <a:rPr lang="en-US" sz="2800" dirty="0"/>
              <a:t>3 </a:t>
            </a:r>
            <a:r>
              <a:rPr lang="en-US" sz="2800" dirty="0" err="1"/>
              <a:t>Suboperation</a:t>
            </a:r>
            <a:r>
              <a:rPr lang="en-US" sz="2800" dirty="0"/>
              <a:t> Segment</a:t>
            </a:r>
          </a:p>
          <a:p>
            <a:pPr lvl="1">
              <a:lnSpc>
                <a:spcPct val="170000"/>
              </a:lnSpc>
            </a:pPr>
            <a:r>
              <a:rPr lang="en-US" sz="2400" dirty="0"/>
              <a:t>1): R1 </a:t>
            </a:r>
            <a:r>
              <a:rPr lang="en-US" sz="2400" dirty="0">
                <a:sym typeface="Wingdings"/>
              </a:rPr>
              <a:t></a:t>
            </a:r>
            <a:r>
              <a:rPr lang="en-US" sz="2400" dirty="0"/>
              <a:t> Ai, R2 </a:t>
            </a:r>
            <a:r>
              <a:rPr lang="en-US" sz="2400" dirty="0">
                <a:sym typeface="Wingdings"/>
              </a:rPr>
              <a:t></a:t>
            </a:r>
            <a:r>
              <a:rPr lang="en-US" sz="2400" dirty="0"/>
              <a:t> Bi; Input Ai and Bi</a:t>
            </a:r>
          </a:p>
          <a:p>
            <a:pPr lvl="1">
              <a:lnSpc>
                <a:spcPct val="170000"/>
              </a:lnSpc>
            </a:pPr>
            <a:r>
              <a:rPr lang="en-US" sz="2400" dirty="0"/>
              <a:t>2): R3 </a:t>
            </a:r>
            <a:r>
              <a:rPr lang="en-US" sz="2400" dirty="0">
                <a:sym typeface="Wingdings"/>
              </a:rPr>
              <a:t></a:t>
            </a:r>
            <a:r>
              <a:rPr lang="en-US" sz="2400" dirty="0"/>
              <a:t> R1*R2, R4 </a:t>
            </a:r>
            <a:r>
              <a:rPr lang="en-US" sz="2400" dirty="0">
                <a:sym typeface="Wingdings"/>
              </a:rPr>
              <a:t></a:t>
            </a:r>
            <a:r>
              <a:rPr lang="en-US" sz="2400" dirty="0"/>
              <a:t> </a:t>
            </a:r>
            <a:r>
              <a:rPr lang="en-US" sz="2400" dirty="0" err="1"/>
              <a:t>Ci</a:t>
            </a:r>
            <a:r>
              <a:rPr lang="en-US" sz="2400" dirty="0"/>
              <a:t>; Multiply and input </a:t>
            </a:r>
            <a:r>
              <a:rPr lang="en-US" sz="2400" dirty="0" err="1"/>
              <a:t>Ci</a:t>
            </a:r>
            <a:endParaRPr lang="en-US" sz="2400" dirty="0"/>
          </a:p>
          <a:p>
            <a:pPr lvl="1">
              <a:lnSpc>
                <a:spcPct val="170000"/>
              </a:lnSpc>
            </a:pPr>
            <a:r>
              <a:rPr lang="en-US" sz="2400" dirty="0"/>
              <a:t>3): R5 </a:t>
            </a:r>
            <a:r>
              <a:rPr lang="en-US" sz="2400" dirty="0">
                <a:sym typeface="Wingdings"/>
              </a:rPr>
              <a:t></a:t>
            </a:r>
            <a:r>
              <a:rPr lang="en-US" sz="2400" dirty="0"/>
              <a:t> R3+R4; Add </a:t>
            </a:r>
            <a:r>
              <a:rPr lang="en-US" sz="2400" dirty="0" err="1"/>
              <a:t>Ci</a:t>
            </a:r>
            <a:endParaRPr lang="en-US" sz="2400" dirty="0"/>
          </a:p>
        </p:txBody>
      </p:sp>
      <p:sp>
        <p:nvSpPr>
          <p:cNvPr id="2" name="Title 1"/>
          <p:cNvSpPr>
            <a:spLocks noGrp="1"/>
          </p:cNvSpPr>
          <p:nvPr>
            <p:ph type="title"/>
          </p:nvPr>
        </p:nvSpPr>
        <p:spPr>
          <a:xfrm>
            <a:off x="685800" y="152400"/>
            <a:ext cx="10972800" cy="563562"/>
          </a:xfrm>
        </p:spPr>
        <p:txBody>
          <a:bodyPr>
            <a:normAutofit fontScale="90000"/>
          </a:bodyPr>
          <a:lstStyle/>
          <a:p>
            <a:r>
              <a:rPr lang="en-US" dirty="0"/>
              <a:t>Processing Unit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777</TotalTime>
  <Words>1159</Words>
  <Application>Microsoft Office PowerPoint</Application>
  <PresentationFormat>Widescreen</PresentationFormat>
  <Paragraphs>141</Paragraphs>
  <Slides>20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Calibri</vt:lpstr>
      <vt:lpstr>Lucida Sans Unicode</vt:lpstr>
      <vt:lpstr>urw-din</vt:lpstr>
      <vt:lpstr>Verdana</vt:lpstr>
      <vt:lpstr>Wingdings 2</vt:lpstr>
      <vt:lpstr>Wingdings 3</vt:lpstr>
      <vt:lpstr>Concourse</vt:lpstr>
      <vt:lpstr>Bitmap Image</vt:lpstr>
      <vt:lpstr>Computer Architecture and Organization   Processing Unit</vt:lpstr>
      <vt:lpstr>Processing Unit</vt:lpstr>
      <vt:lpstr>Processing Unit</vt:lpstr>
      <vt:lpstr>Processing Unit</vt:lpstr>
      <vt:lpstr>Processing Unit</vt:lpstr>
      <vt:lpstr>Processing Unit</vt:lpstr>
      <vt:lpstr>Processing Unit</vt:lpstr>
      <vt:lpstr>Processing Unit</vt:lpstr>
      <vt:lpstr>Processing Unit</vt:lpstr>
      <vt:lpstr>Processing Unit</vt:lpstr>
      <vt:lpstr>Processing Unit</vt:lpstr>
      <vt:lpstr>Processing Unit</vt:lpstr>
      <vt:lpstr>Processing Unit</vt:lpstr>
      <vt:lpstr>Performance of a pipelined processor</vt:lpstr>
      <vt:lpstr>Performance of a pipelined processor</vt:lpstr>
      <vt:lpstr>Performance of a pipelined processor</vt:lpstr>
      <vt:lpstr>PowerPoint Presentation</vt:lpstr>
      <vt:lpstr>Processing Unit</vt:lpstr>
      <vt:lpstr>Processing Unit</vt:lpstr>
      <vt:lpstr>Processing Unit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Organization  Introduction</dc:title>
  <dc:creator>Khadam</dc:creator>
  <cp:lastModifiedBy>Abdullah Al Shiam</cp:lastModifiedBy>
  <cp:revision>165</cp:revision>
  <dcterms:created xsi:type="dcterms:W3CDTF">2012-10-13T14:30:17Z</dcterms:created>
  <dcterms:modified xsi:type="dcterms:W3CDTF">2022-11-25T16:22:26Z</dcterms:modified>
</cp:coreProperties>
</file>