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93" r:id="rId2"/>
    <p:sldId id="257" r:id="rId3"/>
    <p:sldId id="258" r:id="rId4"/>
    <p:sldId id="259" r:id="rId5"/>
    <p:sldId id="260" r:id="rId6"/>
    <p:sldId id="261" r:id="rId7"/>
    <p:sldId id="262" r:id="rId8"/>
    <p:sldId id="294" r:id="rId9"/>
    <p:sldId id="263" r:id="rId10"/>
    <p:sldId id="296" r:id="rId11"/>
    <p:sldId id="295" r:id="rId12"/>
    <p:sldId id="297" r:id="rId13"/>
    <p:sldId id="298" r:id="rId14"/>
    <p:sldId id="299" r:id="rId15"/>
    <p:sldId id="264" r:id="rId16"/>
    <p:sldId id="300"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81" r:id="rId32"/>
    <p:sldId id="280" r:id="rId33"/>
    <p:sldId id="282" r:id="rId34"/>
    <p:sldId id="283"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1" d="100"/>
          <a:sy n="71" d="100"/>
        </p:scale>
        <p:origin x="672" y="78"/>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sz="180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3ABF3EEB-61C0-4FAC-BA99-3020254D2E4D}" type="datetimeFigureOut">
              <a:rPr lang="en-US" smtClean="0"/>
              <a:pPr/>
              <a:t>11/1/2023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ECD1D430-2E8D-4314-A47C-901C3709018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609600" y="1481330"/>
            <a:ext cx="109728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ABF3EEB-61C0-4FAC-BA99-3020254D2E4D}" type="datetimeFigureOut">
              <a:rPr lang="en-US" smtClean="0"/>
              <a:pPr/>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1D430-2E8D-4314-A47C-901C3709018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41"/>
            <a:ext cx="84328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ABF3EEB-61C0-4FAC-BA99-3020254D2E4D}" type="datetimeFigureOut">
              <a:rPr lang="en-US" smtClean="0"/>
              <a:pPr/>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1D430-2E8D-4314-A47C-901C3709018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ABF3EEB-61C0-4FAC-BA99-3020254D2E4D}" type="datetimeFigureOut">
              <a:rPr lang="en-US" smtClean="0"/>
              <a:pPr/>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1D430-2E8D-4314-A47C-901C3709018F}"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ABF3EEB-61C0-4FAC-BA99-3020254D2E4D}" type="datetimeFigureOut">
              <a:rPr lang="en-US" smtClean="0"/>
              <a:pPr/>
              <a:t>11/1/2023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1D430-2E8D-4314-A47C-901C3709018F}" type="slidenum">
              <a:rPr lang="en-US" smtClean="0"/>
              <a:pPr/>
              <a:t>‹#›</a:t>
            </a:fld>
            <a:endParaRPr lang="en-US"/>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800"/>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80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ABF3EEB-61C0-4FAC-BA99-3020254D2E4D}" type="datetimeFigureOut">
              <a:rPr lang="en-US" smtClean="0"/>
              <a:pPr/>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D1D430-2E8D-4314-A47C-901C3709018F}"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ABF3EEB-61C0-4FAC-BA99-3020254D2E4D}" type="datetimeFigureOut">
              <a:rPr lang="en-US" smtClean="0"/>
              <a:pPr/>
              <a:t>11/1/2023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D1D430-2E8D-4314-A47C-901C3709018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ABF3EEB-61C0-4FAC-BA99-3020254D2E4D}" type="datetimeFigureOut">
              <a:rPr lang="en-US" smtClean="0"/>
              <a:pPr/>
              <a:t>11/1/2023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D1D430-2E8D-4314-A47C-901C3709018F}"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BF3EEB-61C0-4FAC-BA99-3020254D2E4D}" type="datetimeFigureOut">
              <a:rPr lang="en-US" smtClean="0"/>
              <a:pPr/>
              <a:t>11/1/2023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D1D430-2E8D-4314-A47C-901C3709018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p>
            <a:fld id="{3ABF3EEB-61C0-4FAC-BA99-3020254D2E4D}" type="datetimeFigureOut">
              <a:rPr lang="en-US" smtClean="0"/>
              <a:pPr/>
              <a:t>11/1/2023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D1D430-2E8D-4314-A47C-901C3709018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3ABF3EEB-61C0-4FAC-BA99-3020254D2E4D}" type="datetimeFigureOut">
              <a:rPr lang="en-US" smtClean="0"/>
              <a:pPr/>
              <a:t>11/1/2023</a:t>
            </a:fld>
            <a:endParaRPr lang="en-US"/>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ECD1D430-2E8D-4314-A47C-901C3709018F}" type="slidenum">
              <a:rPr lang="en-US" smtClean="0"/>
              <a:pPr/>
              <a:t>‹#›</a:t>
            </a:fld>
            <a:endParaRPr lang="en-US"/>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9" name="Freeform 8"/>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0" name="Right Triangle 9"/>
          <p:cNvSpPr>
            <a:spLocks/>
          </p:cNvSpPr>
          <p:nvPr/>
        </p:nvSpPr>
        <p:spPr bwMode="auto">
          <a:xfrm>
            <a:off x="-8056" y="5791253"/>
            <a:ext cx="4536419"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sz="1800"/>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800"/>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80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2" name="Freeform 11"/>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4" name="Right Triangle 13"/>
          <p:cNvSpPr>
            <a:spLocks/>
          </p:cNvSpPr>
          <p:nvPr/>
        </p:nvSpPr>
        <p:spPr bwMode="auto">
          <a:xfrm>
            <a:off x="-8056" y="5791253"/>
            <a:ext cx="4536419"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sz="1800"/>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3ABF3EEB-61C0-4FAC-BA99-3020254D2E4D}" type="datetimeFigureOut">
              <a:rPr lang="en-US" smtClean="0"/>
              <a:pPr/>
              <a:t>11/1/2023</a:t>
            </a:fld>
            <a:endParaRPr lang="en-US"/>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ECD1D430-2E8D-4314-A47C-901C3709018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57200"/>
            <a:ext cx="11201400" cy="2362200"/>
          </a:xfrm>
        </p:spPr>
        <p:txBody>
          <a:bodyPr>
            <a:normAutofit fontScale="90000"/>
          </a:bodyPr>
          <a:lstStyle/>
          <a:p>
            <a:pPr algn="ctr"/>
            <a:r>
              <a:rPr lang="en-US" dirty="0"/>
              <a:t>Computer Architecture and Organization </a:t>
            </a:r>
            <a:br>
              <a:rPr lang="en-US" dirty="0"/>
            </a:br>
            <a:br>
              <a:rPr lang="en-US" dirty="0"/>
            </a:br>
            <a:r>
              <a:rPr lang="en-US" sz="3600" dirty="0"/>
              <a:t>I/O Organization</a:t>
            </a:r>
            <a:endParaRPr lang="en-US" dirty="0"/>
          </a:p>
        </p:txBody>
      </p:sp>
      <p:sp>
        <p:nvSpPr>
          <p:cNvPr id="3" name="Subtitle 2"/>
          <p:cNvSpPr>
            <a:spLocks noGrp="1"/>
          </p:cNvSpPr>
          <p:nvPr>
            <p:ph type="subTitle" idx="1"/>
          </p:nvPr>
        </p:nvSpPr>
        <p:spPr>
          <a:xfrm>
            <a:off x="1219200" y="3352800"/>
            <a:ext cx="10744200" cy="1809304"/>
          </a:xfrm>
        </p:spPr>
        <p:txBody>
          <a:bodyPr>
            <a:normAutofit/>
          </a:bodyPr>
          <a:lstStyle/>
          <a:p>
            <a:r>
              <a:rPr lang="en-US" sz="4000" dirty="0"/>
              <a:t>Abdullah Al Shiam </a:t>
            </a:r>
            <a:br>
              <a:rPr lang="en-US" dirty="0"/>
            </a:br>
            <a:r>
              <a:rPr lang="en-US" sz="2400" dirty="0"/>
              <a:t>Lecturer, Dept. of CSE, Sheikh Hasina University, </a:t>
            </a:r>
            <a:r>
              <a:rPr lang="en-US" sz="2400" dirty="0" err="1"/>
              <a:t>Netrokona</a:t>
            </a:r>
            <a:br>
              <a:rPr lang="en-US" sz="2200" dirty="0"/>
            </a:br>
            <a:r>
              <a:rPr lang="en-US" sz="2200" dirty="0"/>
              <a:t>email: shiam.cse@shu.edu.bd</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lvl="1" indent="0">
              <a:buNone/>
            </a:pPr>
            <a:r>
              <a:rPr lang="en-US" b="1" u="sng" dirty="0">
                <a:solidFill>
                  <a:srgbClr val="FF0000"/>
                </a:solidFill>
              </a:rPr>
              <a:t>Destination initiated signal:</a:t>
            </a:r>
          </a:p>
          <a:p>
            <a:pPr marL="0" lvl="1" indent="0">
              <a:buNone/>
            </a:pPr>
            <a:endParaRPr lang="en-US" b="1" u="sng" dirty="0">
              <a:solidFill>
                <a:srgbClr val="FF0000"/>
              </a:solidFill>
            </a:endParaRPr>
          </a:p>
          <a:p>
            <a:pPr marL="0" lvl="1" indent="0">
              <a:lnSpc>
                <a:spcPct val="150000"/>
              </a:lnSpc>
              <a:buNone/>
            </a:pPr>
            <a:r>
              <a:rPr lang="en-US" sz="2400" b="0" i="0" dirty="0">
                <a:solidFill>
                  <a:srgbClr val="273239"/>
                </a:solidFill>
                <a:effectLst/>
                <a:latin typeface="urw-din"/>
              </a:rPr>
              <a:t>(</a:t>
            </a:r>
            <a:r>
              <a:rPr lang="en-US" sz="2400" b="0" i="0" dirty="0" err="1">
                <a:solidFill>
                  <a:srgbClr val="273239"/>
                </a:solidFill>
                <a:effectLst/>
                <a:latin typeface="urw-din"/>
              </a:rPr>
              <a:t>i</a:t>
            </a:r>
            <a:r>
              <a:rPr lang="en-US" sz="2400" b="0" i="0" dirty="0">
                <a:solidFill>
                  <a:srgbClr val="273239"/>
                </a:solidFill>
                <a:effectLst/>
                <a:latin typeface="urw-din"/>
              </a:rPr>
              <a:t>) First, the destination ON the strobe signal to ensure the source to put the fresh data on the data bus.</a:t>
            </a:r>
            <a:br>
              <a:rPr lang="en-US" sz="2400" dirty="0"/>
            </a:br>
            <a:r>
              <a:rPr lang="en-US" sz="2400" b="0" i="0" dirty="0">
                <a:solidFill>
                  <a:srgbClr val="273239"/>
                </a:solidFill>
                <a:effectLst/>
                <a:latin typeface="urw-din"/>
              </a:rPr>
              <a:t>(ii) Source on seeing the ON signal puts fresh data on the data bus.</a:t>
            </a:r>
            <a:br>
              <a:rPr lang="en-US" sz="2400" dirty="0"/>
            </a:br>
            <a:r>
              <a:rPr lang="en-US" sz="2400" b="0" i="0" dirty="0">
                <a:solidFill>
                  <a:srgbClr val="273239"/>
                </a:solidFill>
                <a:effectLst/>
                <a:latin typeface="urw-din"/>
              </a:rPr>
              <a:t>(iii) Destination reads the data from the data bus and strobe gets OFF signal.</a:t>
            </a:r>
            <a:endParaRPr lang="en-US" sz="2400" b="1" u="sng" dirty="0"/>
          </a:p>
        </p:txBody>
      </p:sp>
      <p:sp>
        <p:nvSpPr>
          <p:cNvPr id="2" name="Title 1"/>
          <p:cNvSpPr>
            <a:spLocks noGrp="1"/>
          </p:cNvSpPr>
          <p:nvPr>
            <p:ph type="title"/>
          </p:nvPr>
        </p:nvSpPr>
        <p:spPr/>
        <p:txBody>
          <a:bodyPr>
            <a:normAutofit/>
          </a:bodyPr>
          <a:lstStyle/>
          <a:p>
            <a:r>
              <a:rPr lang="en-US" dirty="0"/>
              <a:t>I/O Organization: Strobe Mechanism</a:t>
            </a:r>
          </a:p>
        </p:txBody>
      </p:sp>
    </p:spTree>
    <p:extLst>
      <p:ext uri="{BB962C8B-B14F-4D97-AF65-F5344CB8AC3E}">
        <p14:creationId xmlns:p14="http://schemas.microsoft.com/office/powerpoint/2010/main" val="2159944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endParaRPr lang="en-US" dirty="0"/>
          </a:p>
        </p:txBody>
      </p:sp>
      <p:sp>
        <p:nvSpPr>
          <p:cNvPr id="2" name="Title 1"/>
          <p:cNvSpPr>
            <a:spLocks noGrp="1"/>
          </p:cNvSpPr>
          <p:nvPr>
            <p:ph type="title"/>
          </p:nvPr>
        </p:nvSpPr>
        <p:spPr/>
        <p:txBody>
          <a:bodyPr>
            <a:normAutofit/>
          </a:bodyPr>
          <a:lstStyle/>
          <a:p>
            <a:r>
              <a:rPr lang="en-US" dirty="0"/>
              <a:t>I/O Organization: Strobe Mechanism </a:t>
            </a:r>
          </a:p>
        </p:txBody>
      </p:sp>
      <p:pic>
        <p:nvPicPr>
          <p:cNvPr id="24578" name="Picture 2"/>
          <p:cNvPicPr>
            <a:picLocks noChangeAspect="1" noChangeArrowheads="1"/>
          </p:cNvPicPr>
          <p:nvPr/>
        </p:nvPicPr>
        <p:blipFill>
          <a:blip r:embed="rId2" cstate="print"/>
          <a:srcRect/>
          <a:stretch>
            <a:fillRect/>
          </a:stretch>
        </p:blipFill>
        <p:spPr bwMode="auto">
          <a:xfrm>
            <a:off x="432230" y="1481329"/>
            <a:ext cx="11327539" cy="4316897"/>
          </a:xfrm>
          <a:prstGeom prst="rect">
            <a:avLst/>
          </a:prstGeom>
          <a:noFill/>
          <a:ln w="9525">
            <a:noFill/>
            <a:miter lim="800000"/>
            <a:headEnd/>
            <a:tailEnd/>
          </a:ln>
        </p:spPr>
      </p:pic>
    </p:spTree>
    <p:extLst>
      <p:ext uri="{BB962C8B-B14F-4D97-AF65-F5344CB8AC3E}">
        <p14:creationId xmlns:p14="http://schemas.microsoft.com/office/powerpoint/2010/main" val="1553013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A56A6DC-7D23-FEB1-4176-8A553B9CDFA6}"/>
              </a:ext>
            </a:extLst>
          </p:cNvPr>
          <p:cNvSpPr>
            <a:spLocks noGrp="1"/>
          </p:cNvSpPr>
          <p:nvPr>
            <p:ph idx="1"/>
          </p:nvPr>
        </p:nvSpPr>
        <p:spPr/>
        <p:txBody>
          <a:bodyPr>
            <a:normAutofit/>
          </a:bodyPr>
          <a:lstStyle/>
          <a:p>
            <a:pPr algn="just" fontAlgn="base"/>
            <a:r>
              <a:rPr lang="en-US" sz="2800" b="1" i="0" dirty="0">
                <a:solidFill>
                  <a:srgbClr val="273239"/>
                </a:solidFill>
                <a:effectLst/>
                <a:latin typeface="urw-din"/>
              </a:rPr>
              <a:t>Problems faced in Strobe based asynchronous input output –</a:t>
            </a:r>
            <a:endParaRPr lang="en-US" sz="2800" b="0" i="0" dirty="0">
              <a:solidFill>
                <a:srgbClr val="273239"/>
              </a:solidFill>
              <a:effectLst/>
              <a:latin typeface="urw-din"/>
            </a:endParaRPr>
          </a:p>
          <a:p>
            <a:pPr algn="just" fontAlgn="base">
              <a:buFont typeface="+mj-lt"/>
              <a:buAutoNum type="arabicPeriod"/>
            </a:pPr>
            <a:r>
              <a:rPr lang="en-US" sz="2800" b="0" i="0" dirty="0">
                <a:solidFill>
                  <a:srgbClr val="273239"/>
                </a:solidFill>
                <a:effectLst/>
                <a:latin typeface="urw-din"/>
              </a:rPr>
              <a:t>In Source initiated Strobe, it is assumed that destination has read the data from the data bus but their is no surety.</a:t>
            </a:r>
          </a:p>
          <a:p>
            <a:pPr algn="just" fontAlgn="base">
              <a:buFont typeface="+mj-lt"/>
              <a:buAutoNum type="arabicPeriod"/>
            </a:pPr>
            <a:r>
              <a:rPr lang="en-US" sz="2800" b="0" i="0" dirty="0">
                <a:solidFill>
                  <a:srgbClr val="273239"/>
                </a:solidFill>
                <a:effectLst/>
                <a:latin typeface="urw-din"/>
              </a:rPr>
              <a:t>In Destination initiated Strobe, it is assumed that source has put the data on the data bus but their is no surety.</a:t>
            </a:r>
          </a:p>
          <a:p>
            <a:pPr algn="just" fontAlgn="base">
              <a:buFont typeface="+mj-lt"/>
              <a:buAutoNum type="arabicPeriod"/>
            </a:pPr>
            <a:endParaRPr lang="en-US" sz="2800" dirty="0">
              <a:solidFill>
                <a:srgbClr val="273239"/>
              </a:solidFill>
              <a:latin typeface="urw-din"/>
            </a:endParaRPr>
          </a:p>
          <a:p>
            <a:pPr algn="just" fontAlgn="base"/>
            <a:r>
              <a:rPr lang="en-US" sz="2800" b="0" i="0" dirty="0">
                <a:solidFill>
                  <a:schemeClr val="accent2"/>
                </a:solidFill>
                <a:effectLst/>
                <a:latin typeface="urw-din"/>
              </a:rPr>
              <a:t>This problem is overcome by </a:t>
            </a:r>
            <a:r>
              <a:rPr lang="en-US" sz="2800" b="1" i="0" dirty="0">
                <a:solidFill>
                  <a:schemeClr val="accent1"/>
                </a:solidFill>
                <a:effectLst/>
                <a:latin typeface="urw-din"/>
              </a:rPr>
              <a:t>Handshaking</a:t>
            </a:r>
            <a:r>
              <a:rPr lang="en-US" sz="2800" b="0" i="0" dirty="0">
                <a:solidFill>
                  <a:schemeClr val="accent2"/>
                </a:solidFill>
                <a:effectLst/>
                <a:latin typeface="urw-din"/>
              </a:rPr>
              <a:t>.</a:t>
            </a:r>
            <a:endParaRPr lang="en-US" sz="3600" b="0" i="0" dirty="0">
              <a:solidFill>
                <a:schemeClr val="accent2"/>
              </a:solidFill>
              <a:effectLst/>
              <a:latin typeface="urw-din"/>
            </a:endParaRPr>
          </a:p>
          <a:p>
            <a:pPr algn="just"/>
            <a:endParaRPr lang="en-US" sz="2800" dirty="0"/>
          </a:p>
        </p:txBody>
      </p:sp>
      <p:sp>
        <p:nvSpPr>
          <p:cNvPr id="3" name="Title 2">
            <a:extLst>
              <a:ext uri="{FF2B5EF4-FFF2-40B4-BE49-F238E27FC236}">
                <a16:creationId xmlns:a16="http://schemas.microsoft.com/office/drawing/2014/main" id="{07DBCBDC-2C11-33BC-D6C0-B9A068841A29}"/>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9134647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26DB18C-656F-B70D-B69E-D6FE057F7C24}"/>
              </a:ext>
            </a:extLst>
          </p:cNvPr>
          <p:cNvSpPr>
            <a:spLocks noGrp="1"/>
          </p:cNvSpPr>
          <p:nvPr>
            <p:ph idx="1"/>
          </p:nvPr>
        </p:nvSpPr>
        <p:spPr/>
        <p:txBody>
          <a:bodyPr/>
          <a:lstStyle/>
          <a:p>
            <a:pPr marL="109728" indent="0">
              <a:buNone/>
            </a:pPr>
            <a:r>
              <a:rPr lang="en-US" i="0" dirty="0">
                <a:effectLst/>
                <a:latin typeface="urw-din"/>
              </a:rPr>
              <a:t>1. Source initiated Handshaking</a:t>
            </a:r>
          </a:p>
          <a:p>
            <a:pPr marL="109728" indent="0">
              <a:buNone/>
            </a:pPr>
            <a:r>
              <a:rPr lang="en-US" dirty="0">
                <a:latin typeface="urw-din"/>
              </a:rPr>
              <a:t>2. Destination </a:t>
            </a:r>
            <a:r>
              <a:rPr lang="en-US" i="0" dirty="0">
                <a:effectLst/>
                <a:latin typeface="urw-din"/>
              </a:rPr>
              <a:t>initiated</a:t>
            </a:r>
          </a:p>
          <a:p>
            <a:endParaRPr lang="en-US" b="1" i="0" u="sng" dirty="0">
              <a:solidFill>
                <a:schemeClr val="accent2"/>
              </a:solidFill>
              <a:effectLst/>
              <a:latin typeface="urw-din"/>
            </a:endParaRPr>
          </a:p>
          <a:p>
            <a:r>
              <a:rPr lang="en-US" b="1" i="0" u="sng" dirty="0">
                <a:solidFill>
                  <a:schemeClr val="accent2"/>
                </a:solidFill>
                <a:effectLst/>
                <a:latin typeface="urw-din"/>
              </a:rPr>
              <a:t>Source initiated Handshaking:</a:t>
            </a:r>
          </a:p>
          <a:p>
            <a:pPr marL="109728" indent="0" algn="just">
              <a:buNone/>
            </a:pPr>
            <a:r>
              <a:rPr lang="en-US" b="0" i="0" dirty="0">
                <a:solidFill>
                  <a:srgbClr val="273239"/>
                </a:solidFill>
                <a:effectLst/>
                <a:latin typeface="urw-din"/>
              </a:rPr>
              <a:t>When source initiates the data transfer process. It consists of signals:</a:t>
            </a:r>
            <a:br>
              <a:rPr lang="en-US" dirty="0"/>
            </a:br>
            <a:r>
              <a:rPr lang="en-US" b="1" i="0" dirty="0">
                <a:solidFill>
                  <a:srgbClr val="273239"/>
                </a:solidFill>
                <a:effectLst/>
                <a:latin typeface="urw-din"/>
              </a:rPr>
              <a:t>DATA VALID:</a:t>
            </a:r>
            <a:r>
              <a:rPr lang="en-US" b="0" i="0" dirty="0">
                <a:solidFill>
                  <a:srgbClr val="273239"/>
                </a:solidFill>
                <a:effectLst/>
                <a:latin typeface="urw-din"/>
              </a:rPr>
              <a:t> if ON tells data on the data bus is valid otherwise invalid.</a:t>
            </a:r>
            <a:br>
              <a:rPr lang="en-US" dirty="0"/>
            </a:br>
            <a:r>
              <a:rPr lang="en-US" b="1" i="0" dirty="0">
                <a:solidFill>
                  <a:srgbClr val="273239"/>
                </a:solidFill>
                <a:effectLst/>
                <a:latin typeface="urw-din"/>
              </a:rPr>
              <a:t>DATA ACCEPTED:</a:t>
            </a:r>
            <a:r>
              <a:rPr lang="en-US" b="0" i="0" dirty="0">
                <a:solidFill>
                  <a:srgbClr val="273239"/>
                </a:solidFill>
                <a:effectLst/>
                <a:latin typeface="urw-din"/>
              </a:rPr>
              <a:t> if ON tells data is accepted otherwise not accepted.</a:t>
            </a:r>
            <a:endParaRPr lang="en-US" dirty="0"/>
          </a:p>
        </p:txBody>
      </p:sp>
      <p:sp>
        <p:nvSpPr>
          <p:cNvPr id="3" name="Title 2">
            <a:extLst>
              <a:ext uri="{FF2B5EF4-FFF2-40B4-BE49-F238E27FC236}">
                <a16:creationId xmlns:a16="http://schemas.microsoft.com/office/drawing/2014/main" id="{F4EBB2E1-4EDD-F10C-27C4-3EF83CC4449A}"/>
              </a:ext>
            </a:extLst>
          </p:cNvPr>
          <p:cNvSpPr>
            <a:spLocks noGrp="1"/>
          </p:cNvSpPr>
          <p:nvPr>
            <p:ph type="title"/>
          </p:nvPr>
        </p:nvSpPr>
        <p:spPr/>
        <p:txBody>
          <a:bodyPr/>
          <a:lstStyle/>
          <a:p>
            <a:r>
              <a:rPr lang="en-US" dirty="0"/>
              <a:t>I/O Organization: Handshake Mechanism</a:t>
            </a:r>
          </a:p>
        </p:txBody>
      </p:sp>
    </p:spTree>
    <p:extLst>
      <p:ext uri="{BB962C8B-B14F-4D97-AF65-F5344CB8AC3E}">
        <p14:creationId xmlns:p14="http://schemas.microsoft.com/office/powerpoint/2010/main" val="4191891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152F063-A8B5-0C4A-D0BD-7BF3C58DF6EA}"/>
              </a:ext>
            </a:extLst>
          </p:cNvPr>
          <p:cNvSpPr>
            <a:spLocks noGrp="1"/>
          </p:cNvSpPr>
          <p:nvPr>
            <p:ph idx="1"/>
          </p:nvPr>
        </p:nvSpPr>
        <p:spPr/>
        <p:txBody>
          <a:bodyPr/>
          <a:lstStyle/>
          <a:p>
            <a:pPr marL="109728" indent="0" algn="just">
              <a:buNone/>
            </a:pPr>
            <a:r>
              <a:rPr lang="en-US" dirty="0"/>
              <a:t>(</a:t>
            </a:r>
            <a:r>
              <a:rPr lang="en-US" dirty="0" err="1"/>
              <a:t>i</a:t>
            </a:r>
            <a:r>
              <a:rPr lang="en-US" dirty="0"/>
              <a:t>) Source places data on the data bus and enable Data valid signal.</a:t>
            </a:r>
          </a:p>
          <a:p>
            <a:pPr marL="109728" indent="0" algn="just">
              <a:buNone/>
            </a:pPr>
            <a:r>
              <a:rPr lang="en-US" dirty="0"/>
              <a:t>(ii) Destination accepts data from the data bus and enable Data accepted signal.</a:t>
            </a:r>
          </a:p>
          <a:p>
            <a:pPr marL="109728" indent="0" algn="just">
              <a:buNone/>
            </a:pPr>
            <a:r>
              <a:rPr lang="en-US" dirty="0"/>
              <a:t>(iii) After this, disable Data valid signal means data on data bus is invalid now.</a:t>
            </a:r>
          </a:p>
          <a:p>
            <a:pPr marL="109728" indent="0" algn="just">
              <a:buNone/>
            </a:pPr>
            <a:r>
              <a:rPr lang="en-US" dirty="0"/>
              <a:t>(iv) Disable Data accepted signal and the process ends.</a:t>
            </a:r>
          </a:p>
          <a:p>
            <a:pPr algn="just"/>
            <a:endParaRPr lang="en-US" dirty="0"/>
          </a:p>
          <a:p>
            <a:pPr marL="109728" indent="0" algn="just">
              <a:buNone/>
            </a:pPr>
            <a:r>
              <a:rPr lang="en-US" dirty="0"/>
              <a:t>Now there is surety that destination has read the data from the data bus through data accepted signal.</a:t>
            </a:r>
          </a:p>
        </p:txBody>
      </p:sp>
      <p:sp>
        <p:nvSpPr>
          <p:cNvPr id="3" name="Title 2">
            <a:extLst>
              <a:ext uri="{FF2B5EF4-FFF2-40B4-BE49-F238E27FC236}">
                <a16:creationId xmlns:a16="http://schemas.microsoft.com/office/drawing/2014/main" id="{C3D10E43-E699-FF59-99E7-E4C6A9227533}"/>
              </a:ext>
            </a:extLst>
          </p:cNvPr>
          <p:cNvSpPr>
            <a:spLocks noGrp="1"/>
          </p:cNvSpPr>
          <p:nvPr>
            <p:ph type="title"/>
          </p:nvPr>
        </p:nvSpPr>
        <p:spPr/>
        <p:txBody>
          <a:bodyPr>
            <a:normAutofit/>
          </a:bodyPr>
          <a:lstStyle/>
          <a:p>
            <a:r>
              <a:rPr lang="en-US" dirty="0"/>
              <a:t>Source initiated Handshaking:</a:t>
            </a:r>
          </a:p>
        </p:txBody>
      </p:sp>
    </p:spTree>
    <p:extLst>
      <p:ext uri="{BB962C8B-B14F-4D97-AF65-F5344CB8AC3E}">
        <p14:creationId xmlns:p14="http://schemas.microsoft.com/office/powerpoint/2010/main" val="32480004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481329"/>
            <a:ext cx="11277600" cy="4525963"/>
          </a:xfrm>
        </p:spPr>
        <p:txBody>
          <a:bodyPr>
            <a:normAutofit/>
          </a:bodyPr>
          <a:lstStyle/>
          <a:p>
            <a:pPr>
              <a:buNone/>
            </a:pPr>
            <a:r>
              <a:rPr lang="en-US" dirty="0"/>
              <a:t>Handshake: Agreement between two units</a:t>
            </a:r>
          </a:p>
          <a:p>
            <a:pPr lvl="1"/>
            <a:r>
              <a:rPr lang="en-US" dirty="0">
                <a:solidFill>
                  <a:schemeClr val="accent2"/>
                </a:solidFill>
              </a:rPr>
              <a:t>Source-initiated</a:t>
            </a:r>
          </a:p>
        </p:txBody>
      </p:sp>
      <p:sp>
        <p:nvSpPr>
          <p:cNvPr id="2" name="Title 1"/>
          <p:cNvSpPr>
            <a:spLocks noGrp="1"/>
          </p:cNvSpPr>
          <p:nvPr>
            <p:ph type="title"/>
          </p:nvPr>
        </p:nvSpPr>
        <p:spPr/>
        <p:txBody>
          <a:bodyPr>
            <a:normAutofit/>
          </a:bodyPr>
          <a:lstStyle/>
          <a:p>
            <a:r>
              <a:rPr lang="en-US" dirty="0"/>
              <a:t>I/O Organization: Handshake Mechanism</a:t>
            </a:r>
          </a:p>
        </p:txBody>
      </p:sp>
      <p:pic>
        <p:nvPicPr>
          <p:cNvPr id="25603" name="Picture 3"/>
          <p:cNvPicPr>
            <a:picLocks noChangeAspect="1" noChangeArrowheads="1"/>
          </p:cNvPicPr>
          <p:nvPr/>
        </p:nvPicPr>
        <p:blipFill>
          <a:blip r:embed="rId2" cstate="print"/>
          <a:srcRect/>
          <a:stretch>
            <a:fillRect/>
          </a:stretch>
        </p:blipFill>
        <p:spPr bwMode="auto">
          <a:xfrm>
            <a:off x="744083" y="2286000"/>
            <a:ext cx="5504318" cy="1754222"/>
          </a:xfrm>
          <a:prstGeom prst="rect">
            <a:avLst/>
          </a:prstGeom>
          <a:noFill/>
          <a:ln w="9525">
            <a:noFill/>
            <a:miter lim="800000"/>
            <a:headEnd/>
            <a:tailEnd/>
          </a:ln>
        </p:spPr>
      </p:pic>
      <p:pic>
        <p:nvPicPr>
          <p:cNvPr id="25604" name="Picture 4"/>
          <p:cNvPicPr>
            <a:picLocks noChangeAspect="1" noChangeArrowheads="1"/>
          </p:cNvPicPr>
          <p:nvPr/>
        </p:nvPicPr>
        <p:blipFill>
          <a:blip r:embed="rId3" cstate="print"/>
          <a:srcRect/>
          <a:stretch>
            <a:fillRect/>
          </a:stretch>
        </p:blipFill>
        <p:spPr bwMode="auto">
          <a:xfrm>
            <a:off x="6248401" y="1883685"/>
            <a:ext cx="4495799" cy="2688315"/>
          </a:xfrm>
          <a:prstGeom prst="rect">
            <a:avLst/>
          </a:prstGeom>
          <a:noFill/>
          <a:ln w="9525">
            <a:noFill/>
            <a:miter lim="800000"/>
            <a:headEnd/>
            <a:tailEnd/>
          </a:ln>
        </p:spPr>
      </p:pic>
      <p:pic>
        <p:nvPicPr>
          <p:cNvPr id="25605" name="Picture 5"/>
          <p:cNvPicPr>
            <a:picLocks noChangeAspect="1" noChangeArrowheads="1"/>
          </p:cNvPicPr>
          <p:nvPr/>
        </p:nvPicPr>
        <p:blipFill>
          <a:blip r:embed="rId4" cstate="print"/>
          <a:srcRect/>
          <a:stretch>
            <a:fillRect/>
          </a:stretch>
        </p:blipFill>
        <p:spPr bwMode="auto">
          <a:xfrm>
            <a:off x="2895600" y="3960779"/>
            <a:ext cx="1600200" cy="306421"/>
          </a:xfrm>
          <a:prstGeom prst="rect">
            <a:avLst/>
          </a:prstGeom>
          <a:noFill/>
          <a:ln w="9525">
            <a:noFill/>
            <a:miter lim="800000"/>
            <a:headEnd/>
            <a:tailEnd/>
          </a:ln>
        </p:spPr>
      </p:pic>
      <p:pic>
        <p:nvPicPr>
          <p:cNvPr id="25607" name="Picture 7"/>
          <p:cNvPicPr>
            <a:picLocks noChangeAspect="1" noChangeArrowheads="1"/>
          </p:cNvPicPr>
          <p:nvPr/>
        </p:nvPicPr>
        <p:blipFill>
          <a:blip r:embed="rId5" cstate="print"/>
          <a:srcRect/>
          <a:stretch>
            <a:fillRect/>
          </a:stretch>
        </p:blipFill>
        <p:spPr bwMode="auto">
          <a:xfrm>
            <a:off x="3124201" y="6553620"/>
            <a:ext cx="1919287" cy="304380"/>
          </a:xfrm>
          <a:prstGeom prst="rect">
            <a:avLst/>
          </a:prstGeom>
          <a:noFill/>
          <a:ln w="9525">
            <a:noFill/>
            <a:miter lim="800000"/>
            <a:headEnd/>
            <a:tailEnd/>
          </a:ln>
        </p:spPr>
      </p:pic>
      <p:sp>
        <p:nvSpPr>
          <p:cNvPr id="5" name="TextBox 4">
            <a:extLst>
              <a:ext uri="{FF2B5EF4-FFF2-40B4-BE49-F238E27FC236}">
                <a16:creationId xmlns:a16="http://schemas.microsoft.com/office/drawing/2014/main" id="{CC06F0AE-62FC-0CE0-0771-F33F72A6251F}"/>
              </a:ext>
            </a:extLst>
          </p:cNvPr>
          <p:cNvSpPr txBox="1"/>
          <p:nvPr/>
        </p:nvSpPr>
        <p:spPr>
          <a:xfrm>
            <a:off x="914400" y="4895671"/>
            <a:ext cx="10363200" cy="1200329"/>
          </a:xfrm>
          <a:prstGeom prst="rect">
            <a:avLst/>
          </a:prstGeom>
          <a:noFill/>
        </p:spPr>
        <p:txBody>
          <a:bodyPr wrap="square">
            <a:spAutoFit/>
          </a:bodyPr>
          <a:lstStyle/>
          <a:p>
            <a:r>
              <a:rPr lang="en-US" sz="2400" b="0" i="0" dirty="0">
                <a:solidFill>
                  <a:srgbClr val="273239"/>
                </a:solidFill>
                <a:effectLst/>
                <a:latin typeface="urw-din"/>
              </a:rPr>
              <a:t>It shows that first data is put on the data bus then data valid signal gets active and then data accepted signal gets active. After accepting the data, first data valid signal gets off then data accepted signal gets off.</a:t>
            </a:r>
            <a:endParaRPr lang="en-US" sz="2400" dirty="0"/>
          </a:p>
        </p:txBody>
      </p:sp>
      <p:sp>
        <p:nvSpPr>
          <p:cNvPr id="6" name="Arrow: Down 5">
            <a:extLst>
              <a:ext uri="{FF2B5EF4-FFF2-40B4-BE49-F238E27FC236}">
                <a16:creationId xmlns:a16="http://schemas.microsoft.com/office/drawing/2014/main" id="{9859A539-3AAC-625D-D6A2-93F78378F0B4}"/>
              </a:ext>
            </a:extLst>
          </p:cNvPr>
          <p:cNvSpPr/>
          <p:nvPr/>
        </p:nvSpPr>
        <p:spPr>
          <a:xfrm>
            <a:off x="6553200" y="4343400"/>
            <a:ext cx="228600"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26DB18C-656F-B70D-B69E-D6FE057F7C24}"/>
              </a:ext>
            </a:extLst>
          </p:cNvPr>
          <p:cNvSpPr>
            <a:spLocks noGrp="1"/>
          </p:cNvSpPr>
          <p:nvPr>
            <p:ph idx="1"/>
          </p:nvPr>
        </p:nvSpPr>
        <p:spPr/>
        <p:txBody>
          <a:bodyPr>
            <a:normAutofit fontScale="77500" lnSpcReduction="20000"/>
          </a:bodyPr>
          <a:lstStyle/>
          <a:p>
            <a:pPr marL="109728" indent="0">
              <a:buNone/>
            </a:pPr>
            <a:r>
              <a:rPr lang="en-US" b="1" i="0" u="sng" dirty="0">
                <a:solidFill>
                  <a:schemeClr val="accent2"/>
                </a:solidFill>
                <a:effectLst/>
                <a:latin typeface="urw-din"/>
              </a:rPr>
              <a:t>Destination initiated Handshaking:</a:t>
            </a:r>
          </a:p>
          <a:p>
            <a:pPr marL="109728" indent="0">
              <a:buNone/>
            </a:pPr>
            <a:r>
              <a:rPr lang="en-US" b="0" i="0" dirty="0">
                <a:solidFill>
                  <a:srgbClr val="273239"/>
                </a:solidFill>
                <a:effectLst/>
                <a:latin typeface="urw-din"/>
              </a:rPr>
              <a:t>When destination initiates the process of data transfer.</a:t>
            </a:r>
            <a:br>
              <a:rPr lang="en-US" dirty="0"/>
            </a:br>
            <a:r>
              <a:rPr lang="en-US" b="1" i="0" dirty="0">
                <a:solidFill>
                  <a:srgbClr val="273239"/>
                </a:solidFill>
                <a:effectLst/>
                <a:latin typeface="urw-din"/>
              </a:rPr>
              <a:t>REQUEST FOR DATA:</a:t>
            </a:r>
            <a:r>
              <a:rPr lang="en-US" b="0" i="0" dirty="0">
                <a:solidFill>
                  <a:srgbClr val="273239"/>
                </a:solidFill>
                <a:effectLst/>
                <a:latin typeface="urw-din"/>
              </a:rPr>
              <a:t> if ON requests for putting data on the data bus.</a:t>
            </a:r>
            <a:br>
              <a:rPr lang="en-US" dirty="0"/>
            </a:br>
            <a:r>
              <a:rPr lang="en-US" b="1" i="0" dirty="0">
                <a:solidFill>
                  <a:srgbClr val="273239"/>
                </a:solidFill>
                <a:effectLst/>
                <a:latin typeface="urw-din"/>
              </a:rPr>
              <a:t>DATA VALID:</a:t>
            </a:r>
            <a:r>
              <a:rPr lang="en-US" b="0" i="0" dirty="0">
                <a:solidFill>
                  <a:srgbClr val="273239"/>
                </a:solidFill>
                <a:effectLst/>
                <a:latin typeface="urw-din"/>
              </a:rPr>
              <a:t> if ON tells data is valid on the data bus otherwise invalid data.</a:t>
            </a:r>
          </a:p>
          <a:p>
            <a:pPr marL="109728" indent="0" algn="just">
              <a:buNone/>
            </a:pPr>
            <a:endParaRPr lang="en-US" b="0" i="0" dirty="0">
              <a:solidFill>
                <a:srgbClr val="273239"/>
              </a:solidFill>
              <a:effectLst/>
              <a:latin typeface="urw-din"/>
            </a:endParaRPr>
          </a:p>
          <a:p>
            <a:pPr marL="109728" indent="0" algn="just">
              <a:buNone/>
            </a:pPr>
            <a:r>
              <a:rPr lang="en-US" dirty="0"/>
              <a:t>(</a:t>
            </a:r>
            <a:r>
              <a:rPr lang="en-US" dirty="0" err="1"/>
              <a:t>i</a:t>
            </a:r>
            <a:r>
              <a:rPr lang="en-US" dirty="0"/>
              <a:t>) When destination is ready to receive data, Request for Data signal gets activated.</a:t>
            </a:r>
          </a:p>
          <a:p>
            <a:pPr marL="109728" indent="0" algn="just">
              <a:buNone/>
            </a:pPr>
            <a:r>
              <a:rPr lang="en-US" dirty="0"/>
              <a:t>(ii) source in response puts data on the data bus and enabled Data valid signal.</a:t>
            </a:r>
          </a:p>
          <a:p>
            <a:pPr marL="109728" indent="0" algn="just">
              <a:buNone/>
            </a:pPr>
            <a:r>
              <a:rPr lang="en-US" dirty="0"/>
              <a:t>(iii) Destination then accepts data from the data bus and after accepting data, disabled Request for Data signal.</a:t>
            </a:r>
          </a:p>
          <a:p>
            <a:pPr marL="109728" indent="0" algn="just">
              <a:buNone/>
            </a:pPr>
            <a:r>
              <a:rPr lang="en-US" dirty="0"/>
              <a:t>(iv) At last, Data valid signal gets disabled means data on the data bus is no more valid data.</a:t>
            </a:r>
          </a:p>
          <a:p>
            <a:pPr marL="109728" indent="0" algn="just">
              <a:buNone/>
            </a:pPr>
            <a:endParaRPr lang="en-US" dirty="0"/>
          </a:p>
          <a:p>
            <a:pPr marL="109728" indent="0" algn="just">
              <a:buNone/>
            </a:pPr>
            <a:r>
              <a:rPr lang="en-US" dirty="0"/>
              <a:t>Now there is surety that source has put the data on the data bus through data valid signal.</a:t>
            </a:r>
          </a:p>
        </p:txBody>
      </p:sp>
      <p:sp>
        <p:nvSpPr>
          <p:cNvPr id="3" name="Title 2">
            <a:extLst>
              <a:ext uri="{FF2B5EF4-FFF2-40B4-BE49-F238E27FC236}">
                <a16:creationId xmlns:a16="http://schemas.microsoft.com/office/drawing/2014/main" id="{F4EBB2E1-4EDD-F10C-27C4-3EF83CC4449A}"/>
              </a:ext>
            </a:extLst>
          </p:cNvPr>
          <p:cNvSpPr>
            <a:spLocks noGrp="1"/>
          </p:cNvSpPr>
          <p:nvPr>
            <p:ph type="title"/>
          </p:nvPr>
        </p:nvSpPr>
        <p:spPr/>
        <p:txBody>
          <a:bodyPr/>
          <a:lstStyle/>
          <a:p>
            <a:r>
              <a:rPr lang="en-US" dirty="0"/>
              <a:t>I/O Organization: Handshake Mechanism</a:t>
            </a:r>
          </a:p>
        </p:txBody>
      </p:sp>
    </p:spTree>
    <p:extLst>
      <p:ext uri="{BB962C8B-B14F-4D97-AF65-F5344CB8AC3E}">
        <p14:creationId xmlns:p14="http://schemas.microsoft.com/office/powerpoint/2010/main" val="38333552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481329"/>
            <a:ext cx="10896600" cy="4525963"/>
          </a:xfrm>
        </p:spPr>
        <p:txBody>
          <a:bodyPr>
            <a:normAutofit/>
          </a:bodyPr>
          <a:lstStyle/>
          <a:p>
            <a:pPr>
              <a:buNone/>
            </a:pPr>
            <a:r>
              <a:rPr lang="en-US" sz="2000" dirty="0"/>
              <a:t>Destination initiated handshake:</a:t>
            </a:r>
          </a:p>
        </p:txBody>
      </p:sp>
      <p:sp>
        <p:nvSpPr>
          <p:cNvPr id="2" name="Title 1"/>
          <p:cNvSpPr>
            <a:spLocks noGrp="1"/>
          </p:cNvSpPr>
          <p:nvPr>
            <p:ph type="title"/>
          </p:nvPr>
        </p:nvSpPr>
        <p:spPr/>
        <p:txBody>
          <a:bodyPr>
            <a:normAutofit/>
          </a:bodyPr>
          <a:lstStyle/>
          <a:p>
            <a:r>
              <a:rPr lang="en-US" dirty="0"/>
              <a:t>I/O Organization</a:t>
            </a:r>
          </a:p>
        </p:txBody>
      </p:sp>
      <p:pic>
        <p:nvPicPr>
          <p:cNvPr id="26626" name="Picture 2"/>
          <p:cNvPicPr>
            <a:picLocks noChangeAspect="1" noChangeArrowheads="1"/>
          </p:cNvPicPr>
          <p:nvPr/>
        </p:nvPicPr>
        <p:blipFill>
          <a:blip r:embed="rId2" cstate="print"/>
          <a:srcRect/>
          <a:stretch>
            <a:fillRect/>
          </a:stretch>
        </p:blipFill>
        <p:spPr bwMode="auto">
          <a:xfrm>
            <a:off x="786521" y="1981201"/>
            <a:ext cx="5461879" cy="1982800"/>
          </a:xfrm>
          <a:prstGeom prst="rect">
            <a:avLst/>
          </a:prstGeom>
          <a:noFill/>
          <a:ln w="9525">
            <a:noFill/>
            <a:miter lim="800000"/>
            <a:headEnd/>
            <a:tailEnd/>
          </a:ln>
        </p:spPr>
      </p:pic>
      <p:pic>
        <p:nvPicPr>
          <p:cNvPr id="26627" name="Picture 3"/>
          <p:cNvPicPr>
            <a:picLocks noChangeAspect="1" noChangeArrowheads="1"/>
          </p:cNvPicPr>
          <p:nvPr/>
        </p:nvPicPr>
        <p:blipFill>
          <a:blip r:embed="rId3" cstate="print"/>
          <a:srcRect/>
          <a:stretch>
            <a:fillRect/>
          </a:stretch>
        </p:blipFill>
        <p:spPr bwMode="auto">
          <a:xfrm>
            <a:off x="6410326" y="1644059"/>
            <a:ext cx="4638674" cy="2647475"/>
          </a:xfrm>
          <a:prstGeom prst="rect">
            <a:avLst/>
          </a:prstGeom>
          <a:noFill/>
          <a:ln w="9525">
            <a:noFill/>
            <a:miter lim="800000"/>
            <a:headEnd/>
            <a:tailEnd/>
          </a:ln>
        </p:spPr>
      </p:pic>
      <p:sp>
        <p:nvSpPr>
          <p:cNvPr id="5" name="TextBox 4">
            <a:extLst>
              <a:ext uri="{FF2B5EF4-FFF2-40B4-BE49-F238E27FC236}">
                <a16:creationId xmlns:a16="http://schemas.microsoft.com/office/drawing/2014/main" id="{0CFD9F8D-BABF-100D-EA5B-3DD261C5E455}"/>
              </a:ext>
            </a:extLst>
          </p:cNvPr>
          <p:cNvSpPr txBox="1"/>
          <p:nvPr/>
        </p:nvSpPr>
        <p:spPr>
          <a:xfrm>
            <a:off x="1066800" y="4819471"/>
            <a:ext cx="10363200" cy="1200329"/>
          </a:xfrm>
          <a:prstGeom prst="rect">
            <a:avLst/>
          </a:prstGeom>
          <a:noFill/>
        </p:spPr>
        <p:txBody>
          <a:bodyPr wrap="square">
            <a:spAutoFit/>
          </a:bodyPr>
          <a:lstStyle/>
          <a:p>
            <a:r>
              <a:rPr lang="en-US" sz="2400" b="0" i="0" dirty="0">
                <a:solidFill>
                  <a:srgbClr val="273239"/>
                </a:solidFill>
                <a:effectLst/>
                <a:latin typeface="urw-din"/>
              </a:rPr>
              <a:t>It shows that first Request for Data signal gets active then data is put on data bus then Data valid signal gets active. After reading data, first Request for Data signal gets off then Data valid signal.</a:t>
            </a:r>
            <a:endParaRPr lang="en-US" sz="2400" dirty="0"/>
          </a:p>
        </p:txBody>
      </p:sp>
      <p:sp>
        <p:nvSpPr>
          <p:cNvPr id="6" name="Arrow: Down 5">
            <a:extLst>
              <a:ext uri="{FF2B5EF4-FFF2-40B4-BE49-F238E27FC236}">
                <a16:creationId xmlns:a16="http://schemas.microsoft.com/office/drawing/2014/main" id="{49937532-BD10-B047-5864-0BF6CE0B2FB8}"/>
              </a:ext>
            </a:extLst>
          </p:cNvPr>
          <p:cNvSpPr/>
          <p:nvPr/>
        </p:nvSpPr>
        <p:spPr>
          <a:xfrm>
            <a:off x="7162800" y="4267200"/>
            <a:ext cx="228600"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b="1" dirty="0">
                <a:solidFill>
                  <a:srgbClr val="C00000"/>
                </a:solidFill>
              </a:rPr>
              <a:t>Asynchronous Data Transfer:</a:t>
            </a:r>
          </a:p>
          <a:p>
            <a:pPr algn="just"/>
            <a:r>
              <a:rPr lang="en-US" dirty="0"/>
              <a:t>Special bits are inserted at both ends of the character code</a:t>
            </a:r>
          </a:p>
          <a:p>
            <a:pPr algn="just"/>
            <a:r>
              <a:rPr lang="en-US" dirty="0"/>
              <a:t>Each character consists of three parts :</a:t>
            </a:r>
          </a:p>
          <a:p>
            <a:pPr algn="just"/>
            <a:r>
              <a:rPr lang="en-US" dirty="0">
                <a:solidFill>
                  <a:srgbClr val="7030A0"/>
                </a:solidFill>
              </a:rPr>
              <a:t>start bit : always “0”, indicate the beginning of a character</a:t>
            </a:r>
          </a:p>
          <a:p>
            <a:pPr algn="just"/>
            <a:r>
              <a:rPr lang="en-US" dirty="0">
                <a:solidFill>
                  <a:srgbClr val="7030A0"/>
                </a:solidFill>
              </a:rPr>
              <a:t>character bits : data</a:t>
            </a:r>
          </a:p>
          <a:p>
            <a:pPr algn="just"/>
            <a:r>
              <a:rPr lang="en-US" dirty="0">
                <a:solidFill>
                  <a:srgbClr val="7030A0"/>
                </a:solidFill>
              </a:rPr>
              <a:t>stop bit : always “1”</a:t>
            </a:r>
          </a:p>
        </p:txBody>
      </p:sp>
      <p:sp>
        <p:nvSpPr>
          <p:cNvPr id="2" name="Title 1"/>
          <p:cNvSpPr>
            <a:spLocks noGrp="1"/>
          </p:cNvSpPr>
          <p:nvPr>
            <p:ph type="title"/>
          </p:nvPr>
        </p:nvSpPr>
        <p:spPr/>
        <p:txBody>
          <a:bodyPr>
            <a:normAutofit/>
          </a:bodyPr>
          <a:lstStyle/>
          <a:p>
            <a:r>
              <a:rPr lang="en-US" dirty="0"/>
              <a:t>I/O Organization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b="1" dirty="0">
                <a:solidFill>
                  <a:srgbClr val="C00000"/>
                </a:solidFill>
              </a:rPr>
              <a:t>Asynchronous transmission rules</a:t>
            </a:r>
          </a:p>
          <a:p>
            <a:pPr lvl="1" algn="just"/>
            <a:r>
              <a:rPr lang="en-US" dirty="0"/>
              <a:t>(1) When a character is not being sent, the line is kept in the 1-state</a:t>
            </a:r>
          </a:p>
          <a:p>
            <a:pPr lvl="1" algn="just"/>
            <a:r>
              <a:rPr lang="en-US" dirty="0"/>
              <a:t>(2) The initiation is detected from the start bit, which is always “0”</a:t>
            </a:r>
          </a:p>
          <a:p>
            <a:pPr lvl="1" algn="just"/>
            <a:r>
              <a:rPr lang="en-US" dirty="0"/>
              <a:t>(3) The character always follow the start bit</a:t>
            </a:r>
          </a:p>
          <a:p>
            <a:pPr lvl="1" algn="just"/>
            <a:r>
              <a:rPr lang="en-US" dirty="0"/>
              <a:t>(4) A stop bit is detected when the line returns to the 1-state for at least one bit time</a:t>
            </a:r>
          </a:p>
          <a:p>
            <a:pPr lvl="1" algn="just"/>
            <a:r>
              <a:rPr lang="en-US" dirty="0"/>
              <a:t>UART (Universal Asynchronous Receiver): 8250</a:t>
            </a:r>
          </a:p>
        </p:txBody>
      </p:sp>
      <p:sp>
        <p:nvSpPr>
          <p:cNvPr id="2" name="Title 1"/>
          <p:cNvSpPr>
            <a:spLocks noGrp="1"/>
          </p:cNvSpPr>
          <p:nvPr>
            <p:ph type="title"/>
          </p:nvPr>
        </p:nvSpPr>
        <p:spPr/>
        <p:txBody>
          <a:bodyPr>
            <a:normAutofit/>
          </a:bodyPr>
          <a:lstStyle/>
          <a:p>
            <a:r>
              <a:rPr lang="en-US" dirty="0"/>
              <a:t>I/O Organization</a:t>
            </a:r>
          </a:p>
        </p:txBody>
      </p:sp>
      <p:pic>
        <p:nvPicPr>
          <p:cNvPr id="1026" name="Picture 2"/>
          <p:cNvPicPr>
            <a:picLocks noChangeAspect="1" noChangeArrowheads="1"/>
          </p:cNvPicPr>
          <p:nvPr/>
        </p:nvPicPr>
        <p:blipFill>
          <a:blip r:embed="rId2" cstate="print"/>
          <a:srcRect/>
          <a:stretch>
            <a:fillRect/>
          </a:stretch>
        </p:blipFill>
        <p:spPr bwMode="auto">
          <a:xfrm>
            <a:off x="1874794" y="4347971"/>
            <a:ext cx="8442411" cy="20574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buNone/>
            </a:pPr>
            <a:r>
              <a:rPr lang="en-US" b="1" dirty="0">
                <a:solidFill>
                  <a:srgbClr val="C00000"/>
                </a:solidFill>
              </a:rPr>
              <a:t>Peripheral devices</a:t>
            </a:r>
            <a:endParaRPr lang="en-US" dirty="0">
              <a:solidFill>
                <a:srgbClr val="C00000"/>
              </a:solidFill>
            </a:endParaRPr>
          </a:p>
          <a:p>
            <a:pPr algn="just"/>
            <a:r>
              <a:rPr lang="en-US" dirty="0"/>
              <a:t>The input or output devices attached to the computer are also called peripherals. </a:t>
            </a:r>
          </a:p>
          <a:p>
            <a:pPr algn="just"/>
            <a:r>
              <a:rPr lang="en-US" dirty="0"/>
              <a:t>Among the most common peripherals are keyboards, display units and printers</a:t>
            </a:r>
          </a:p>
          <a:p>
            <a:pPr algn="just"/>
            <a:r>
              <a:rPr lang="en-US" dirty="0">
                <a:solidFill>
                  <a:srgbClr val="002060"/>
                </a:solidFill>
              </a:rPr>
              <a:t>The peripherals that provide auxiliary storage for the system are magnetic disks and tapes.</a:t>
            </a:r>
          </a:p>
          <a:p>
            <a:pPr algn="just"/>
            <a:r>
              <a:rPr lang="en-US" dirty="0">
                <a:solidFill>
                  <a:srgbClr val="002060"/>
                </a:solidFill>
              </a:rPr>
              <a:t>The devices that are under the direct control of computer are said to be connected online.</a:t>
            </a:r>
          </a:p>
          <a:p>
            <a:pPr algn="just"/>
            <a:endParaRPr lang="en-US" dirty="0">
              <a:solidFill>
                <a:srgbClr val="002060"/>
              </a:solidFill>
            </a:endParaRPr>
          </a:p>
        </p:txBody>
      </p:sp>
      <p:sp>
        <p:nvSpPr>
          <p:cNvPr id="2" name="Title 1"/>
          <p:cNvSpPr>
            <a:spLocks noGrp="1"/>
          </p:cNvSpPr>
          <p:nvPr>
            <p:ph type="title"/>
          </p:nvPr>
        </p:nvSpPr>
        <p:spPr/>
        <p:txBody>
          <a:bodyPr>
            <a:normAutofit/>
          </a:bodyPr>
          <a:lstStyle/>
          <a:p>
            <a:r>
              <a:rPr lang="en-US" dirty="0"/>
              <a:t>I/O Organization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b="1" dirty="0">
                <a:solidFill>
                  <a:srgbClr val="C00000"/>
                </a:solidFill>
              </a:rPr>
              <a:t>Modes of Transfer</a:t>
            </a:r>
          </a:p>
          <a:p>
            <a:pPr>
              <a:buNone/>
            </a:pPr>
            <a:r>
              <a:rPr lang="en-US" dirty="0"/>
              <a:t>Data transfer to and from peripherals</a:t>
            </a:r>
          </a:p>
          <a:p>
            <a:r>
              <a:rPr lang="en-US" dirty="0"/>
              <a:t>1) Programmed I/O</a:t>
            </a:r>
            <a:endParaRPr lang="en-US" i="1" dirty="0"/>
          </a:p>
          <a:p>
            <a:r>
              <a:rPr lang="en-US" dirty="0"/>
              <a:t>2) Interrupt-initiated I/O</a:t>
            </a:r>
            <a:endParaRPr lang="en-US" i="1" dirty="0"/>
          </a:p>
          <a:p>
            <a:r>
              <a:rPr lang="en-US" dirty="0"/>
              <a:t>3) Direct Memory Access (</a:t>
            </a:r>
            <a:r>
              <a:rPr lang="en-US" b="1" dirty="0"/>
              <a:t>DMA)</a:t>
            </a:r>
            <a:endParaRPr lang="en-US" b="1" i="1" dirty="0"/>
          </a:p>
          <a:p>
            <a:r>
              <a:rPr lang="en-US" dirty="0"/>
              <a:t>4) I/O Processor (</a:t>
            </a:r>
            <a:r>
              <a:rPr lang="en-US" b="1" dirty="0"/>
              <a:t>IOP)</a:t>
            </a:r>
          </a:p>
        </p:txBody>
      </p:sp>
      <p:sp>
        <p:nvSpPr>
          <p:cNvPr id="2" name="Title 1"/>
          <p:cNvSpPr>
            <a:spLocks noGrp="1"/>
          </p:cNvSpPr>
          <p:nvPr>
            <p:ph type="title"/>
          </p:nvPr>
        </p:nvSpPr>
        <p:spPr/>
        <p:txBody>
          <a:bodyPr>
            <a:normAutofit/>
          </a:bodyPr>
          <a:lstStyle/>
          <a:p>
            <a:r>
              <a:rPr lang="en-US" dirty="0"/>
              <a:t>I/O Organization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dirty="0">
                <a:solidFill>
                  <a:srgbClr val="C00000"/>
                </a:solidFill>
              </a:rPr>
              <a:t>Example of Programmed I/O</a:t>
            </a:r>
          </a:p>
          <a:p>
            <a:pPr>
              <a:buNone/>
            </a:pPr>
            <a:r>
              <a:rPr lang="en-US" sz="1800" dirty="0"/>
              <a:t>Programmed I/O  refers to data transfers initiated by a CPU under driver software control to access registers or memory on a </a:t>
            </a:r>
            <a:r>
              <a:rPr lang="en-US" sz="1600" dirty="0"/>
              <a:t>device</a:t>
            </a:r>
            <a:r>
              <a:rPr lang="en-US" dirty="0"/>
              <a:t>.</a:t>
            </a:r>
          </a:p>
          <a:p>
            <a:pPr>
              <a:buNone/>
            </a:pPr>
            <a:endParaRPr lang="en-US" dirty="0">
              <a:solidFill>
                <a:srgbClr val="C00000"/>
              </a:solidFill>
            </a:endParaRPr>
          </a:p>
        </p:txBody>
      </p:sp>
      <p:sp>
        <p:nvSpPr>
          <p:cNvPr id="2" name="Title 1"/>
          <p:cNvSpPr>
            <a:spLocks noGrp="1"/>
          </p:cNvSpPr>
          <p:nvPr>
            <p:ph type="title"/>
          </p:nvPr>
        </p:nvSpPr>
        <p:spPr/>
        <p:txBody>
          <a:bodyPr>
            <a:normAutofit/>
          </a:bodyPr>
          <a:lstStyle/>
          <a:p>
            <a:r>
              <a:rPr lang="en-US" dirty="0"/>
              <a:t>I/O Organization</a:t>
            </a:r>
          </a:p>
        </p:txBody>
      </p:sp>
      <p:pic>
        <p:nvPicPr>
          <p:cNvPr id="2050" name="Picture 2"/>
          <p:cNvPicPr>
            <a:picLocks noChangeAspect="1" noChangeArrowheads="1"/>
          </p:cNvPicPr>
          <p:nvPr/>
        </p:nvPicPr>
        <p:blipFill>
          <a:blip r:embed="rId2" cstate="print"/>
          <a:srcRect/>
          <a:stretch>
            <a:fillRect/>
          </a:stretch>
        </p:blipFill>
        <p:spPr bwMode="auto">
          <a:xfrm>
            <a:off x="1899234" y="2743200"/>
            <a:ext cx="8393533" cy="373380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b="1" dirty="0">
                <a:solidFill>
                  <a:srgbClr val="C00000"/>
                </a:solidFill>
              </a:rPr>
              <a:t>Interrupt-initiated I/O:</a:t>
            </a:r>
          </a:p>
          <a:p>
            <a:r>
              <a:rPr lang="en-US" dirty="0"/>
              <a:t>1) Non-vectored : fixed branch address</a:t>
            </a:r>
          </a:p>
          <a:p>
            <a:r>
              <a:rPr lang="en-US" dirty="0"/>
              <a:t>2) Vectored : interrupt source supplies the branch address</a:t>
            </a:r>
          </a:p>
          <a:p>
            <a:endParaRPr lang="en-US" dirty="0"/>
          </a:p>
          <a:p>
            <a:pPr>
              <a:buNone/>
            </a:pPr>
            <a:r>
              <a:rPr lang="en-US" b="1" dirty="0">
                <a:solidFill>
                  <a:srgbClr val="C00000"/>
                </a:solidFill>
              </a:rPr>
              <a:t>Priority Interrupt:</a:t>
            </a:r>
          </a:p>
          <a:p>
            <a:r>
              <a:rPr lang="en-US" dirty="0"/>
              <a:t>Identify the source of the interrupts from simultaneous several sources</a:t>
            </a:r>
          </a:p>
          <a:p>
            <a:r>
              <a:rPr lang="en-US" dirty="0"/>
              <a:t>Determine which one is to be serviced first from simultaneous multiple requests</a:t>
            </a:r>
          </a:p>
          <a:p>
            <a:endParaRPr lang="en-US" dirty="0"/>
          </a:p>
        </p:txBody>
      </p:sp>
      <p:sp>
        <p:nvSpPr>
          <p:cNvPr id="2" name="Title 1"/>
          <p:cNvSpPr>
            <a:spLocks noGrp="1"/>
          </p:cNvSpPr>
          <p:nvPr>
            <p:ph type="title"/>
          </p:nvPr>
        </p:nvSpPr>
        <p:spPr/>
        <p:txBody>
          <a:bodyPr>
            <a:normAutofit/>
          </a:bodyPr>
          <a:lstStyle/>
          <a:p>
            <a:r>
              <a:rPr lang="en-US" dirty="0"/>
              <a:t>I/O Organization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b="1" dirty="0">
                <a:solidFill>
                  <a:srgbClr val="C00000"/>
                </a:solidFill>
              </a:rPr>
              <a:t>Software Polling:</a:t>
            </a:r>
          </a:p>
          <a:p>
            <a:r>
              <a:rPr lang="en-US" dirty="0"/>
              <a:t>Identify the highest-priority source by software means</a:t>
            </a:r>
          </a:p>
          <a:p>
            <a:r>
              <a:rPr lang="en-US" dirty="0"/>
              <a:t>Polls the interrupt sources in sequence</a:t>
            </a:r>
          </a:p>
          <a:p>
            <a:r>
              <a:rPr lang="en-US" dirty="0"/>
              <a:t>The highest-priority source is tested first</a:t>
            </a:r>
          </a:p>
        </p:txBody>
      </p:sp>
      <p:sp>
        <p:nvSpPr>
          <p:cNvPr id="2" name="Title 1"/>
          <p:cNvSpPr>
            <a:spLocks noGrp="1"/>
          </p:cNvSpPr>
          <p:nvPr>
            <p:ph type="title"/>
          </p:nvPr>
        </p:nvSpPr>
        <p:spPr/>
        <p:txBody>
          <a:bodyPr>
            <a:normAutofit/>
          </a:bodyPr>
          <a:lstStyle/>
          <a:p>
            <a:r>
              <a:rPr lang="en-US" dirty="0"/>
              <a:t>I/O Organization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85801"/>
            <a:ext cx="11281566" cy="4525963"/>
          </a:xfrm>
        </p:spPr>
        <p:txBody>
          <a:bodyPr>
            <a:normAutofit/>
          </a:bodyPr>
          <a:lstStyle/>
          <a:p>
            <a:pPr>
              <a:buNone/>
            </a:pPr>
            <a:r>
              <a:rPr lang="en-US" sz="2000" b="1" dirty="0">
                <a:solidFill>
                  <a:srgbClr val="C00000"/>
                </a:solidFill>
              </a:rPr>
              <a:t>Hardware priority interrupt:</a:t>
            </a:r>
            <a:endParaRPr lang="ko-KR" altLang="en-US" sz="2000" b="1" dirty="0">
              <a:solidFill>
                <a:srgbClr val="C00000"/>
              </a:solidFill>
            </a:endParaRPr>
          </a:p>
          <a:p>
            <a:pPr algn="just"/>
            <a:r>
              <a:rPr lang="en-US" sz="1400" dirty="0"/>
              <a:t>Daisy-Chaining, parallel priority</a:t>
            </a:r>
          </a:p>
          <a:p>
            <a:pPr lvl="1" algn="just"/>
            <a:r>
              <a:rPr lang="en-US" sz="1400" dirty="0"/>
              <a:t>Daisy –chaining</a:t>
            </a:r>
          </a:p>
          <a:p>
            <a:pPr algn="just"/>
            <a:r>
              <a:rPr lang="en-US" sz="1400" dirty="0"/>
              <a:t>The hardware priority function can be established by either a serial or a parallel connection of interrupt lines. The serial connection is called daisy chaining method.</a:t>
            </a:r>
          </a:p>
          <a:p>
            <a:pPr algn="just"/>
            <a:r>
              <a:rPr lang="en-US" sz="1400" dirty="0"/>
              <a:t>In daisy chaining method all the devices are connected in serial. The device with the highest priority is placed in the first position, followed by lower priority devices.</a:t>
            </a:r>
          </a:p>
          <a:p>
            <a:pPr algn="just"/>
            <a:r>
              <a:rPr lang="en-US" sz="1400" dirty="0"/>
              <a:t>the daisy chain arrangement gives the highest priority to the device that receives the interrupt acknowledge signal from the CPU.</a:t>
            </a:r>
          </a:p>
          <a:p>
            <a:pPr algn="just"/>
            <a:r>
              <a:rPr lang="en-US" sz="1400" dirty="0"/>
              <a:t>This signal is received by device 1 at its PI(priority in) input. The acknowledge signal passes on the next device.</a:t>
            </a:r>
          </a:p>
          <a:p>
            <a:pPr algn="just"/>
            <a:r>
              <a:rPr lang="en-US" sz="1400" dirty="0"/>
              <a:t>It blocks the acknowledgement signal from the next device by placing a 0 in the PO output, if device I has a pending interrupt. It then proceeds to insert its own interrupt vector address (VAD) into the data bus for the CPU to use, during the interrupt cycle. </a:t>
            </a:r>
          </a:p>
        </p:txBody>
      </p:sp>
      <p:sp>
        <p:nvSpPr>
          <p:cNvPr id="2" name="Title 1"/>
          <p:cNvSpPr>
            <a:spLocks noGrp="1"/>
          </p:cNvSpPr>
          <p:nvPr>
            <p:ph type="title"/>
          </p:nvPr>
        </p:nvSpPr>
        <p:spPr>
          <a:xfrm>
            <a:off x="529434" y="122239"/>
            <a:ext cx="9372600" cy="563562"/>
          </a:xfrm>
        </p:spPr>
        <p:txBody>
          <a:bodyPr>
            <a:normAutofit fontScale="90000"/>
          </a:bodyPr>
          <a:lstStyle/>
          <a:p>
            <a:r>
              <a:rPr lang="en-US" dirty="0"/>
              <a:t>I/O Organization</a:t>
            </a:r>
          </a:p>
        </p:txBody>
      </p:sp>
      <p:pic>
        <p:nvPicPr>
          <p:cNvPr id="1026" name="Picture 2"/>
          <p:cNvPicPr>
            <a:picLocks noChangeAspect="1" noChangeArrowheads="1"/>
          </p:cNvPicPr>
          <p:nvPr/>
        </p:nvPicPr>
        <p:blipFill>
          <a:blip r:embed="rId2" cstate="print"/>
          <a:srcRect/>
          <a:stretch>
            <a:fillRect/>
          </a:stretch>
        </p:blipFill>
        <p:spPr bwMode="auto">
          <a:xfrm>
            <a:off x="2743200" y="3883836"/>
            <a:ext cx="7247794" cy="2851925"/>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One step of DC</a:t>
            </a:r>
          </a:p>
          <a:p>
            <a:pPr>
              <a:buNone/>
            </a:pPr>
            <a:endParaRPr lang="en-US" dirty="0"/>
          </a:p>
        </p:txBody>
      </p:sp>
      <p:sp>
        <p:nvSpPr>
          <p:cNvPr id="2" name="Title 1"/>
          <p:cNvSpPr>
            <a:spLocks noGrp="1"/>
          </p:cNvSpPr>
          <p:nvPr>
            <p:ph type="title"/>
          </p:nvPr>
        </p:nvSpPr>
        <p:spPr/>
        <p:txBody>
          <a:bodyPr>
            <a:normAutofit/>
          </a:bodyPr>
          <a:lstStyle/>
          <a:p>
            <a:r>
              <a:rPr lang="en-US" dirty="0"/>
              <a:t>I/O Organization</a:t>
            </a:r>
          </a:p>
        </p:txBody>
      </p:sp>
      <p:sp>
        <p:nvSpPr>
          <p:cNvPr id="5" name="Rectangle 4"/>
          <p:cNvSpPr/>
          <p:nvPr/>
        </p:nvSpPr>
        <p:spPr>
          <a:xfrm>
            <a:off x="5105400" y="1219201"/>
            <a:ext cx="5334000" cy="1200329"/>
          </a:xfrm>
          <a:prstGeom prst="rect">
            <a:avLst/>
          </a:prstGeom>
        </p:spPr>
        <p:txBody>
          <a:bodyPr wrap="square">
            <a:spAutoFit/>
          </a:bodyPr>
          <a:lstStyle/>
          <a:p>
            <a:r>
              <a:rPr lang="en-US" dirty="0"/>
              <a:t>(1) No interrupt request</a:t>
            </a:r>
          </a:p>
          <a:p>
            <a:r>
              <a:rPr lang="en-US" dirty="0"/>
              <a:t>(2) Invalid : interrupt request, but no </a:t>
            </a:r>
            <a:r>
              <a:rPr lang="en-US" dirty="0" err="1"/>
              <a:t>ack</a:t>
            </a:r>
            <a:br>
              <a:rPr lang="en-US" dirty="0"/>
            </a:br>
            <a:r>
              <a:rPr lang="en-US" dirty="0"/>
              <a:t>(3) No interrupt request: Pass to other device</a:t>
            </a:r>
            <a:endParaRPr lang="en-US" i="1" dirty="0"/>
          </a:p>
          <a:p>
            <a:r>
              <a:rPr lang="en-US" dirty="0"/>
              <a:t>(4) Interrupt request</a:t>
            </a:r>
          </a:p>
        </p:txBody>
      </p:sp>
      <p:pic>
        <p:nvPicPr>
          <p:cNvPr id="2050" name="Picture 2"/>
          <p:cNvPicPr>
            <a:picLocks noChangeAspect="1" noChangeArrowheads="1"/>
          </p:cNvPicPr>
          <p:nvPr/>
        </p:nvPicPr>
        <p:blipFill>
          <a:blip r:embed="rId2" cstate="print"/>
          <a:srcRect/>
          <a:stretch>
            <a:fillRect/>
          </a:stretch>
        </p:blipFill>
        <p:spPr bwMode="auto">
          <a:xfrm>
            <a:off x="1752601" y="2362200"/>
            <a:ext cx="8840821" cy="426720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buNone/>
            </a:pPr>
            <a:r>
              <a:rPr lang="en-US" b="1" dirty="0">
                <a:solidFill>
                  <a:srgbClr val="C00000"/>
                </a:solidFill>
              </a:rPr>
              <a:t>Parallel Priority</a:t>
            </a:r>
          </a:p>
          <a:p>
            <a:r>
              <a:rPr lang="en-US" dirty="0"/>
              <a:t>Priority Encoder</a:t>
            </a:r>
            <a:endParaRPr lang="en-US" altLang="ko-KR" dirty="0"/>
          </a:p>
          <a:p>
            <a:pPr>
              <a:buNone/>
            </a:pPr>
            <a:r>
              <a:rPr lang="en-US" dirty="0"/>
              <a:t>Parallel Priority :</a:t>
            </a:r>
          </a:p>
          <a:p>
            <a:pPr lvl="1"/>
            <a:r>
              <a:rPr lang="en-US" dirty="0"/>
              <a:t>Interrupt Enable F/F (</a:t>
            </a:r>
            <a:r>
              <a:rPr lang="en-US" b="1" dirty="0"/>
              <a:t>IEN): </a:t>
            </a:r>
            <a:br>
              <a:rPr lang="en-US" b="1" dirty="0"/>
            </a:br>
            <a:r>
              <a:rPr lang="en-US" dirty="0"/>
              <a:t>set or cleared by program. If any </a:t>
            </a:r>
          </a:p>
          <a:p>
            <a:pPr marL="393192" lvl="1" indent="0">
              <a:buNone/>
            </a:pPr>
            <a:r>
              <a:rPr lang="en-US" dirty="0"/>
              <a:t>Interrupt get the IST will set.</a:t>
            </a:r>
          </a:p>
          <a:p>
            <a:pPr lvl="1"/>
            <a:endParaRPr lang="en-US" dirty="0"/>
          </a:p>
          <a:p>
            <a:pPr lvl="1"/>
            <a:r>
              <a:rPr lang="en-US" dirty="0"/>
              <a:t>Interrupt Status F/F (</a:t>
            </a:r>
            <a:r>
              <a:rPr lang="en-US" b="1" dirty="0"/>
              <a:t>IST):</a:t>
            </a:r>
            <a:br>
              <a:rPr lang="en-US" b="1" dirty="0"/>
            </a:br>
            <a:r>
              <a:rPr lang="en-US" dirty="0"/>
              <a:t>set or cleared by output. If any </a:t>
            </a:r>
          </a:p>
          <a:p>
            <a:pPr marL="393192" lvl="1" indent="0">
              <a:buNone/>
            </a:pPr>
            <a:r>
              <a:rPr lang="en-US" dirty="0"/>
              <a:t>Interrupt get the IST will set.</a:t>
            </a:r>
          </a:p>
          <a:p>
            <a:pPr marL="393192" lvl="1" indent="0">
              <a:buNone/>
            </a:pPr>
            <a:endParaRPr lang="en-US" dirty="0"/>
          </a:p>
          <a:p>
            <a:pPr marL="393192" lvl="1" indent="0">
              <a:buNone/>
            </a:pPr>
            <a:r>
              <a:rPr lang="en-US" dirty="0"/>
              <a:t>INTACK: CPU acknowledge</a:t>
            </a:r>
          </a:p>
          <a:p>
            <a:pPr>
              <a:buNone/>
            </a:pPr>
            <a:endParaRPr lang="en-US" dirty="0"/>
          </a:p>
        </p:txBody>
      </p:sp>
      <p:sp>
        <p:nvSpPr>
          <p:cNvPr id="2" name="Title 1"/>
          <p:cNvSpPr>
            <a:spLocks noGrp="1"/>
          </p:cNvSpPr>
          <p:nvPr>
            <p:ph type="title"/>
          </p:nvPr>
        </p:nvSpPr>
        <p:spPr/>
        <p:txBody>
          <a:bodyPr>
            <a:normAutofit/>
          </a:bodyPr>
          <a:lstStyle/>
          <a:p>
            <a:r>
              <a:rPr lang="en-US" dirty="0"/>
              <a:t>I/O Organization</a:t>
            </a:r>
          </a:p>
        </p:txBody>
      </p:sp>
      <p:pic>
        <p:nvPicPr>
          <p:cNvPr id="3074" name="Picture 2"/>
          <p:cNvPicPr>
            <a:picLocks noChangeAspect="1" noChangeArrowheads="1"/>
          </p:cNvPicPr>
          <p:nvPr/>
        </p:nvPicPr>
        <p:blipFill>
          <a:blip r:embed="rId2" cstate="print"/>
          <a:srcRect/>
          <a:stretch>
            <a:fillRect/>
          </a:stretch>
        </p:blipFill>
        <p:spPr bwMode="auto">
          <a:xfrm>
            <a:off x="6172200" y="274638"/>
            <a:ext cx="4876800" cy="6506024"/>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b="1" dirty="0">
                <a:solidFill>
                  <a:srgbClr val="C00000"/>
                </a:solidFill>
              </a:rPr>
              <a:t>Interrupt Cycle</a:t>
            </a:r>
          </a:p>
          <a:p>
            <a:r>
              <a:rPr lang="en-US" sz="2400" dirty="0"/>
              <a:t>At the end of each instruction cycle, CPU</a:t>
            </a:r>
          </a:p>
          <a:p>
            <a:pPr>
              <a:buNone/>
            </a:pPr>
            <a:r>
              <a:rPr lang="en-US" sz="2400" dirty="0"/>
              <a:t>	checks IEN and IST</a:t>
            </a:r>
          </a:p>
          <a:p>
            <a:r>
              <a:rPr lang="en-US" sz="2400" dirty="0"/>
              <a:t>if both IEN and IST equal to “1”</a:t>
            </a:r>
          </a:p>
          <a:p>
            <a:r>
              <a:rPr lang="en-US" sz="2400" dirty="0"/>
              <a:t>CPU goes to an Interrupt Cycle</a:t>
            </a:r>
          </a:p>
          <a:p>
            <a:pPr lvl="1"/>
            <a:r>
              <a:rPr lang="en-US" sz="2000" dirty="0"/>
              <a:t>Sequence of microoperation during Interrupt cycle</a:t>
            </a:r>
          </a:p>
        </p:txBody>
      </p:sp>
      <p:sp>
        <p:nvSpPr>
          <p:cNvPr id="2" name="Title 1"/>
          <p:cNvSpPr>
            <a:spLocks noGrp="1"/>
          </p:cNvSpPr>
          <p:nvPr>
            <p:ph type="title"/>
          </p:nvPr>
        </p:nvSpPr>
        <p:spPr/>
        <p:txBody>
          <a:bodyPr>
            <a:normAutofit/>
          </a:bodyPr>
          <a:lstStyle/>
          <a:p>
            <a:r>
              <a:rPr lang="en-US" dirty="0"/>
              <a:t>I/O Organization</a:t>
            </a:r>
          </a:p>
        </p:txBody>
      </p:sp>
      <p:pic>
        <p:nvPicPr>
          <p:cNvPr id="1026" name="Picture 2"/>
          <p:cNvPicPr>
            <a:picLocks noChangeAspect="1" noChangeArrowheads="1"/>
          </p:cNvPicPr>
          <p:nvPr/>
        </p:nvPicPr>
        <p:blipFill>
          <a:blip r:embed="rId2" cstate="print"/>
          <a:srcRect/>
          <a:stretch>
            <a:fillRect/>
          </a:stretch>
        </p:blipFill>
        <p:spPr bwMode="auto">
          <a:xfrm>
            <a:off x="2133601" y="4267200"/>
            <a:ext cx="7745529" cy="2362200"/>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85800"/>
            <a:ext cx="11277600" cy="6172200"/>
          </a:xfrm>
        </p:spPr>
        <p:txBody>
          <a:bodyPr>
            <a:normAutofit/>
          </a:bodyPr>
          <a:lstStyle/>
          <a:p>
            <a:pPr>
              <a:buNone/>
            </a:pPr>
            <a:endParaRPr lang="en-US" b="1" dirty="0">
              <a:solidFill>
                <a:srgbClr val="C00000"/>
              </a:solidFill>
            </a:endParaRPr>
          </a:p>
          <a:p>
            <a:pPr>
              <a:buNone/>
            </a:pPr>
            <a:r>
              <a:rPr lang="en-US" b="1" dirty="0">
                <a:solidFill>
                  <a:srgbClr val="C00000"/>
                </a:solidFill>
              </a:rPr>
              <a:t>Direct Memory Access (DMA):</a:t>
            </a:r>
          </a:p>
          <a:p>
            <a:r>
              <a:rPr lang="en-US" sz="2400" dirty="0"/>
              <a:t>DMA controller takes over the buses to manage the transfer directly between the I/O device and memory</a:t>
            </a:r>
          </a:p>
          <a:p>
            <a:r>
              <a:rPr lang="en-US" sz="2400" dirty="0"/>
              <a:t>Transfer Modes</a:t>
            </a:r>
          </a:p>
          <a:p>
            <a:pPr lvl="1"/>
            <a:r>
              <a:rPr lang="en-US" sz="2000" dirty="0"/>
              <a:t>Burst transfer : Block</a:t>
            </a:r>
            <a:endParaRPr lang="ko-KR" altLang="en-US" sz="2000" dirty="0"/>
          </a:p>
          <a:p>
            <a:pPr lvl="1"/>
            <a:r>
              <a:rPr lang="en-US" sz="2000" dirty="0"/>
              <a:t>Cycle stealing transfer : Byte</a:t>
            </a:r>
          </a:p>
          <a:p>
            <a:pPr lvl="1">
              <a:buFont typeface="Wingdings" panose="05000000000000000000" pitchFamily="2" charset="2"/>
              <a:buChar char="Ø"/>
            </a:pPr>
            <a:r>
              <a:rPr lang="en-US" sz="2000" dirty="0">
                <a:solidFill>
                  <a:srgbClr val="7030A0"/>
                </a:solidFill>
              </a:rPr>
              <a:t>Direct memory access (DMA) is a method that allows an input/output (I/O) device to send or receive data directly to or from the main memory, bypassing the CPU to speed up memory operations. The process is managed by a chip known as a DMA controller (DMAC).</a:t>
            </a:r>
          </a:p>
          <a:p>
            <a:pPr lvl="1"/>
            <a:endParaRPr lang="en-US" sz="2000" dirty="0"/>
          </a:p>
          <a:p>
            <a:endParaRPr lang="ko-KR" altLang="en-US" sz="2400" i="1" dirty="0"/>
          </a:p>
        </p:txBody>
      </p:sp>
      <p:sp>
        <p:nvSpPr>
          <p:cNvPr id="2" name="Title 1"/>
          <p:cNvSpPr>
            <a:spLocks noGrp="1"/>
          </p:cNvSpPr>
          <p:nvPr>
            <p:ph type="title"/>
          </p:nvPr>
        </p:nvSpPr>
        <p:spPr>
          <a:xfrm>
            <a:off x="533400" y="31846"/>
            <a:ext cx="9509712" cy="806355"/>
          </a:xfrm>
        </p:spPr>
        <p:txBody>
          <a:bodyPr>
            <a:normAutofit/>
          </a:bodyPr>
          <a:lstStyle/>
          <a:p>
            <a:r>
              <a:rPr lang="en-US" dirty="0"/>
              <a:t>I/O Organization</a:t>
            </a:r>
          </a:p>
        </p:txBody>
      </p:sp>
      <p:pic>
        <p:nvPicPr>
          <p:cNvPr id="2050" name="Picture 2"/>
          <p:cNvPicPr>
            <a:picLocks noChangeAspect="1" noChangeArrowheads="1"/>
          </p:cNvPicPr>
          <p:nvPr/>
        </p:nvPicPr>
        <p:blipFill>
          <a:blip r:embed="rId2" cstate="print"/>
          <a:srcRect/>
          <a:stretch>
            <a:fillRect/>
          </a:stretch>
        </p:blipFill>
        <p:spPr bwMode="auto">
          <a:xfrm>
            <a:off x="1775982" y="4724400"/>
            <a:ext cx="8514933" cy="205740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481329"/>
            <a:ext cx="11277600" cy="4525963"/>
          </a:xfrm>
        </p:spPr>
        <p:txBody>
          <a:bodyPr>
            <a:normAutofit fontScale="92500" lnSpcReduction="10000"/>
          </a:bodyPr>
          <a:lstStyle/>
          <a:p>
            <a:pPr algn="just">
              <a:buNone/>
            </a:pPr>
            <a:r>
              <a:rPr lang="en-US" b="1" dirty="0">
                <a:solidFill>
                  <a:srgbClr val="FF0000"/>
                </a:solidFill>
              </a:rPr>
              <a:t>DMA Controller (</a:t>
            </a:r>
            <a:r>
              <a:rPr lang="it-IT" b="1" dirty="0">
                <a:solidFill>
                  <a:srgbClr val="FF0000"/>
                </a:solidFill>
              </a:rPr>
              <a:t>Intel 8237 DMAC</a:t>
            </a:r>
            <a:r>
              <a:rPr lang="en-US" b="1" dirty="0">
                <a:solidFill>
                  <a:srgbClr val="FF0000"/>
                </a:solidFill>
              </a:rPr>
              <a:t>) Initialization Process</a:t>
            </a:r>
          </a:p>
          <a:p>
            <a:pPr algn="just"/>
            <a:r>
              <a:rPr lang="en-US" sz="2600" dirty="0"/>
              <a:t>1) </a:t>
            </a:r>
            <a:r>
              <a:rPr lang="en-US" sz="2600" dirty="0">
                <a:solidFill>
                  <a:srgbClr val="0070C0"/>
                </a:solidFill>
              </a:rPr>
              <a:t>Set Address register: </a:t>
            </a:r>
            <a:r>
              <a:rPr lang="en-US" sz="2600" dirty="0"/>
              <a:t>memory address for read/write</a:t>
            </a:r>
          </a:p>
          <a:p>
            <a:pPr algn="just"/>
            <a:r>
              <a:rPr lang="en-US" sz="2600" dirty="0"/>
              <a:t>2) </a:t>
            </a:r>
            <a:r>
              <a:rPr lang="en-US" sz="2600" dirty="0">
                <a:solidFill>
                  <a:srgbClr val="0070C0"/>
                </a:solidFill>
              </a:rPr>
              <a:t>Set Word count register: </a:t>
            </a:r>
            <a:r>
              <a:rPr lang="en-US" sz="2600" dirty="0"/>
              <a:t>the number of words to transfer</a:t>
            </a:r>
          </a:p>
          <a:p>
            <a:pPr algn="just"/>
            <a:r>
              <a:rPr lang="en-US" sz="2600" dirty="0"/>
              <a:t>3) </a:t>
            </a:r>
            <a:r>
              <a:rPr lang="en-US" sz="2600" dirty="0">
                <a:solidFill>
                  <a:srgbClr val="0070C0"/>
                </a:solidFill>
              </a:rPr>
              <a:t>Set transfer mode :</a:t>
            </a:r>
          </a:p>
          <a:p>
            <a:pPr lvl="1" algn="just"/>
            <a:r>
              <a:rPr lang="en-US" sz="2100" dirty="0"/>
              <a:t>read/write,</a:t>
            </a:r>
          </a:p>
          <a:p>
            <a:pPr lvl="1" algn="just"/>
            <a:r>
              <a:rPr lang="en-US" sz="2100" dirty="0"/>
              <a:t>burst/cycle stealing,</a:t>
            </a:r>
          </a:p>
          <a:p>
            <a:pPr lvl="1" algn="just"/>
            <a:r>
              <a:rPr lang="en-US" sz="2100" dirty="0"/>
              <a:t>I/O to I/O,</a:t>
            </a:r>
          </a:p>
          <a:p>
            <a:pPr lvl="1" algn="just"/>
            <a:r>
              <a:rPr lang="en-US" sz="2100" dirty="0"/>
              <a:t>I/O to Memory,</a:t>
            </a:r>
          </a:p>
          <a:p>
            <a:pPr lvl="1" algn="just"/>
            <a:r>
              <a:rPr lang="en-US" sz="2100" dirty="0"/>
              <a:t>Memory to Memory</a:t>
            </a:r>
          </a:p>
          <a:p>
            <a:pPr lvl="1" algn="just"/>
            <a:r>
              <a:rPr lang="en-US" sz="2100" dirty="0"/>
              <a:t>Memory search</a:t>
            </a:r>
          </a:p>
          <a:p>
            <a:pPr lvl="1" algn="just"/>
            <a:r>
              <a:rPr lang="en-US" sz="2100" dirty="0"/>
              <a:t>I/O search</a:t>
            </a:r>
          </a:p>
          <a:p>
            <a:pPr algn="just"/>
            <a:r>
              <a:rPr lang="en-US" sz="2600" dirty="0"/>
              <a:t>4) </a:t>
            </a:r>
            <a:r>
              <a:rPr lang="en-US" sz="2600" dirty="0">
                <a:solidFill>
                  <a:srgbClr val="0070C0"/>
                </a:solidFill>
              </a:rPr>
              <a:t>DMA transfer start : </a:t>
            </a:r>
            <a:r>
              <a:rPr lang="en-US" sz="2600" i="1" dirty="0"/>
              <a:t>next section</a:t>
            </a:r>
          </a:p>
          <a:p>
            <a:pPr algn="just"/>
            <a:r>
              <a:rPr lang="en-US" sz="2600" dirty="0"/>
              <a:t>5) </a:t>
            </a:r>
            <a:r>
              <a:rPr lang="en-US" sz="2600" dirty="0">
                <a:solidFill>
                  <a:srgbClr val="0070C0"/>
                </a:solidFill>
              </a:rPr>
              <a:t>EOT (End of Transfer): </a:t>
            </a:r>
            <a:r>
              <a:rPr lang="en-US" sz="2600" dirty="0"/>
              <a:t>Interrupt</a:t>
            </a:r>
            <a:endParaRPr lang="ko-KR" altLang="en-US" sz="2300" i="1" dirty="0"/>
          </a:p>
        </p:txBody>
      </p:sp>
      <p:sp>
        <p:nvSpPr>
          <p:cNvPr id="2" name="Title 1"/>
          <p:cNvSpPr>
            <a:spLocks noGrp="1"/>
          </p:cNvSpPr>
          <p:nvPr>
            <p:ph type="title"/>
          </p:nvPr>
        </p:nvSpPr>
        <p:spPr/>
        <p:txBody>
          <a:bodyPr>
            <a:normAutofit/>
          </a:bodyPr>
          <a:lstStyle/>
          <a:p>
            <a:r>
              <a:rPr lang="en-US" dirty="0"/>
              <a:t>I/O Organization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b="1" dirty="0">
                <a:solidFill>
                  <a:srgbClr val="C00000"/>
                </a:solidFill>
              </a:rPr>
              <a:t>I/O Interface</a:t>
            </a:r>
            <a:endParaRPr lang="en-US" dirty="0">
              <a:solidFill>
                <a:srgbClr val="C00000"/>
              </a:solidFill>
            </a:endParaRPr>
          </a:p>
          <a:p>
            <a:pPr algn="just"/>
            <a:r>
              <a:rPr lang="en-US" dirty="0"/>
              <a:t>Provides the method for transferring information between internal computing unit and external I/O devices. </a:t>
            </a:r>
          </a:p>
          <a:p>
            <a:endParaRPr lang="en-US" dirty="0"/>
          </a:p>
          <a:p>
            <a:pPr>
              <a:buNone/>
            </a:pPr>
            <a:r>
              <a:rPr lang="en-US" b="1" dirty="0">
                <a:solidFill>
                  <a:srgbClr val="C00000"/>
                </a:solidFill>
              </a:rPr>
              <a:t>Interface</a:t>
            </a:r>
            <a:endParaRPr lang="en-US" dirty="0">
              <a:solidFill>
                <a:srgbClr val="C00000"/>
              </a:solidFill>
            </a:endParaRPr>
          </a:p>
          <a:p>
            <a:r>
              <a:rPr lang="en-US" dirty="0">
                <a:solidFill>
                  <a:srgbClr val="C00000"/>
                </a:solidFill>
              </a:rPr>
              <a:t>I/O interface requires the following things:</a:t>
            </a:r>
          </a:p>
          <a:p>
            <a:pPr marL="850392" lvl="1" indent="-457200" algn="just">
              <a:buFont typeface="+mj-lt"/>
              <a:buAutoNum type="arabicPeriod"/>
            </a:pPr>
            <a:r>
              <a:rPr lang="en-US" dirty="0"/>
              <a:t>Special hardware components between the CPU and peripherals.</a:t>
            </a:r>
          </a:p>
          <a:p>
            <a:pPr marL="850392" lvl="1" indent="-457200" algn="just">
              <a:buFont typeface="+mj-lt"/>
              <a:buAutoNum type="arabicPeriod"/>
            </a:pPr>
            <a:r>
              <a:rPr lang="en-US" dirty="0"/>
              <a:t>Supervise and synchronize all input and output transfers.               </a:t>
            </a:r>
          </a:p>
        </p:txBody>
      </p:sp>
      <p:sp>
        <p:nvSpPr>
          <p:cNvPr id="2" name="Title 1"/>
          <p:cNvSpPr>
            <a:spLocks noGrp="1"/>
          </p:cNvSpPr>
          <p:nvPr>
            <p:ph type="title"/>
          </p:nvPr>
        </p:nvSpPr>
        <p:spPr/>
        <p:txBody>
          <a:bodyPr>
            <a:normAutofit/>
          </a:bodyPr>
          <a:lstStyle/>
          <a:p>
            <a:r>
              <a:rPr lang="en-US" dirty="0"/>
              <a:t>I/O Organization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I/O Organization</a:t>
            </a:r>
          </a:p>
        </p:txBody>
      </p:sp>
      <p:pic>
        <p:nvPicPr>
          <p:cNvPr id="3074" name="Picture 2"/>
          <p:cNvPicPr>
            <a:picLocks noGrp="1" noChangeAspect="1" noChangeArrowheads="1"/>
          </p:cNvPicPr>
          <p:nvPr>
            <p:ph idx="1"/>
          </p:nvPr>
        </p:nvPicPr>
        <p:blipFill>
          <a:blip r:embed="rId2" cstate="print"/>
          <a:srcRect/>
          <a:stretch>
            <a:fillRect/>
          </a:stretch>
        </p:blipFill>
        <p:spPr bwMode="auto">
          <a:xfrm>
            <a:off x="2133600" y="1219200"/>
            <a:ext cx="7772400" cy="5290115"/>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481329"/>
            <a:ext cx="10972800" cy="4525963"/>
          </a:xfrm>
        </p:spPr>
        <p:txBody>
          <a:bodyPr>
            <a:normAutofit fontScale="92500" lnSpcReduction="20000"/>
          </a:bodyPr>
          <a:lstStyle/>
          <a:p>
            <a:pPr>
              <a:buNone/>
            </a:pPr>
            <a:r>
              <a:rPr lang="en-US" dirty="0">
                <a:solidFill>
                  <a:srgbClr val="C00000"/>
                </a:solidFill>
              </a:rPr>
              <a:t>DMA Transfer (I/O to Memory)</a:t>
            </a:r>
          </a:p>
          <a:p>
            <a:pPr>
              <a:lnSpc>
                <a:spcPct val="110000"/>
              </a:lnSpc>
            </a:pPr>
            <a:r>
              <a:rPr lang="pt-BR" dirty="0"/>
              <a:t>1) I/O Device sends a DMA request</a:t>
            </a:r>
          </a:p>
          <a:p>
            <a:pPr>
              <a:lnSpc>
                <a:spcPct val="110000"/>
              </a:lnSpc>
            </a:pPr>
            <a:r>
              <a:rPr lang="en-US" dirty="0"/>
              <a:t>2) DMAC activates the </a:t>
            </a:r>
            <a:r>
              <a:rPr lang="en-US" b="1" dirty="0"/>
              <a:t>BR line</a:t>
            </a:r>
          </a:p>
          <a:p>
            <a:pPr>
              <a:lnSpc>
                <a:spcPct val="110000"/>
              </a:lnSpc>
            </a:pPr>
            <a:r>
              <a:rPr lang="en-US" dirty="0"/>
              <a:t>3) CPU responds with </a:t>
            </a:r>
            <a:r>
              <a:rPr lang="en-US" b="1" dirty="0"/>
              <a:t>BG line</a:t>
            </a:r>
          </a:p>
          <a:p>
            <a:pPr>
              <a:lnSpc>
                <a:spcPct val="110000"/>
              </a:lnSpc>
            </a:pPr>
            <a:r>
              <a:rPr lang="en-US" dirty="0"/>
              <a:t>4) DMAC sends a DMA acknowledge to the I/O device</a:t>
            </a:r>
          </a:p>
          <a:p>
            <a:pPr>
              <a:lnSpc>
                <a:spcPct val="110000"/>
              </a:lnSpc>
            </a:pPr>
            <a:r>
              <a:rPr lang="en-US" dirty="0"/>
              <a:t>5) I/O device puts a word in data bus (</a:t>
            </a:r>
            <a:r>
              <a:rPr lang="en-US" i="1" dirty="0"/>
              <a:t>memory write)</a:t>
            </a:r>
          </a:p>
          <a:p>
            <a:pPr>
              <a:lnSpc>
                <a:spcPct val="110000"/>
              </a:lnSpc>
            </a:pPr>
            <a:r>
              <a:rPr lang="en-US" dirty="0"/>
              <a:t>6) DMAC write a data to the address specified by </a:t>
            </a:r>
            <a:r>
              <a:rPr lang="en-US" b="1" dirty="0"/>
              <a:t>AR</a:t>
            </a:r>
          </a:p>
          <a:p>
            <a:pPr>
              <a:lnSpc>
                <a:spcPct val="110000"/>
              </a:lnSpc>
            </a:pPr>
            <a:r>
              <a:rPr lang="en-US" dirty="0"/>
              <a:t>7) Decrement Word count register</a:t>
            </a:r>
          </a:p>
          <a:p>
            <a:pPr>
              <a:lnSpc>
                <a:spcPct val="110000"/>
              </a:lnSpc>
            </a:pPr>
            <a:r>
              <a:rPr lang="en-US" dirty="0"/>
              <a:t>8) Word count register = 0 (</a:t>
            </a:r>
            <a:r>
              <a:rPr lang="en-US" altLang="ko-KR" dirty="0"/>
              <a:t>EOT interrupt)</a:t>
            </a:r>
            <a:endParaRPr lang="ko-KR" altLang="en-US" dirty="0"/>
          </a:p>
          <a:p>
            <a:pPr>
              <a:lnSpc>
                <a:spcPct val="110000"/>
              </a:lnSpc>
            </a:pPr>
            <a:r>
              <a:rPr lang="en-US" dirty="0"/>
              <a:t>9) Word count register ≠ 0 </a:t>
            </a:r>
            <a:r>
              <a:rPr lang="en-US" altLang="ko-KR" dirty="0"/>
              <a:t>(</a:t>
            </a:r>
            <a:r>
              <a:rPr lang="en-US" dirty="0"/>
              <a:t>DMAC checks the DMA request from I/O device)</a:t>
            </a:r>
          </a:p>
        </p:txBody>
      </p:sp>
      <p:sp>
        <p:nvSpPr>
          <p:cNvPr id="2" name="Title 1"/>
          <p:cNvSpPr>
            <a:spLocks noGrp="1"/>
          </p:cNvSpPr>
          <p:nvPr>
            <p:ph type="title"/>
          </p:nvPr>
        </p:nvSpPr>
        <p:spPr/>
        <p:txBody>
          <a:bodyPr>
            <a:normAutofit/>
          </a:bodyPr>
          <a:lstStyle/>
          <a:p>
            <a:r>
              <a:rPr lang="en-US" dirty="0"/>
              <a:t>I/O Organization</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I/O Organization</a:t>
            </a:r>
          </a:p>
        </p:txBody>
      </p:sp>
      <p:pic>
        <p:nvPicPr>
          <p:cNvPr id="4098" name="Picture 2"/>
          <p:cNvPicPr>
            <a:picLocks noGrp="1" noChangeAspect="1" noChangeArrowheads="1"/>
          </p:cNvPicPr>
          <p:nvPr>
            <p:ph idx="1"/>
          </p:nvPr>
        </p:nvPicPr>
        <p:blipFill>
          <a:blip r:embed="rId2" cstate="print"/>
          <a:srcRect/>
          <a:stretch>
            <a:fillRect/>
          </a:stretch>
        </p:blipFill>
        <p:spPr bwMode="auto">
          <a:xfrm>
            <a:off x="2057400" y="1219200"/>
            <a:ext cx="7772400" cy="5513844"/>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85801"/>
            <a:ext cx="11506200" cy="4525963"/>
          </a:xfrm>
        </p:spPr>
        <p:txBody>
          <a:bodyPr>
            <a:normAutofit/>
          </a:bodyPr>
          <a:lstStyle/>
          <a:p>
            <a:pPr>
              <a:buNone/>
            </a:pPr>
            <a:r>
              <a:rPr lang="en-US" b="1" dirty="0">
                <a:solidFill>
                  <a:srgbClr val="C00000"/>
                </a:solidFill>
              </a:rPr>
              <a:t>Input-Output Processor (IOP)</a:t>
            </a:r>
          </a:p>
          <a:p>
            <a:r>
              <a:rPr lang="en-US" sz="1900" dirty="0"/>
              <a:t>Communicate directly with all I/O devices</a:t>
            </a:r>
          </a:p>
          <a:p>
            <a:r>
              <a:rPr lang="en-US" sz="1900" dirty="0"/>
              <a:t>Fetch and execute its own instruction</a:t>
            </a:r>
          </a:p>
          <a:p>
            <a:pPr lvl="1"/>
            <a:r>
              <a:rPr lang="en-US" sz="1900" dirty="0"/>
              <a:t>IOP instructions are designed for I/O transfer</a:t>
            </a:r>
          </a:p>
          <a:p>
            <a:pPr lvl="1"/>
            <a:r>
              <a:rPr lang="en-US" sz="1900" dirty="0"/>
              <a:t>DMAC must be set up entirely by the CPU</a:t>
            </a:r>
          </a:p>
          <a:p>
            <a:r>
              <a:rPr lang="en-US" sz="1900" dirty="0"/>
              <a:t>Designed to handle the details of I/O processing</a:t>
            </a:r>
          </a:p>
          <a:p>
            <a:r>
              <a:rPr lang="en-US" sz="1900" dirty="0"/>
              <a:t>The IOP attaches to the system </a:t>
            </a:r>
            <a:r>
              <a:rPr lang="en-US" sz="1900" b="1" dirty="0"/>
              <a:t>I/O</a:t>
            </a:r>
            <a:r>
              <a:rPr lang="en-US" sz="1900" dirty="0"/>
              <a:t> bus and one or more </a:t>
            </a:r>
            <a:r>
              <a:rPr lang="en-US" sz="1900" b="1" dirty="0"/>
              <a:t>input</a:t>
            </a:r>
            <a:r>
              <a:rPr lang="en-US" sz="1900" dirty="0"/>
              <a:t>/</a:t>
            </a:r>
            <a:r>
              <a:rPr lang="en-US" sz="1900" b="1" dirty="0"/>
              <a:t>output</a:t>
            </a:r>
            <a:r>
              <a:rPr lang="en-US" sz="1900" dirty="0"/>
              <a:t> adapters (IOAs). The IOP processes instructions from the system and works with the IOAs to control the </a:t>
            </a:r>
            <a:r>
              <a:rPr lang="en-US" sz="1900" b="1" dirty="0"/>
              <a:t>I/</a:t>
            </a:r>
            <a:r>
              <a:rPr lang="en-US" sz="1900" b="1" dirty="0" err="1"/>
              <a:t>O</a:t>
            </a:r>
            <a:r>
              <a:rPr lang="en-US" sz="1900" dirty="0" err="1"/>
              <a:t>devices</a:t>
            </a:r>
            <a:r>
              <a:rPr lang="en-US" sz="1900" dirty="0"/>
              <a:t>. There are many different kinds of IOPs. Some IOPs can only support one type of </a:t>
            </a:r>
            <a:r>
              <a:rPr lang="en-US" sz="1900" b="1" dirty="0"/>
              <a:t>I/O</a:t>
            </a:r>
            <a:r>
              <a:rPr lang="en-US" sz="1900" dirty="0"/>
              <a:t> device.</a:t>
            </a:r>
          </a:p>
        </p:txBody>
      </p:sp>
      <p:sp>
        <p:nvSpPr>
          <p:cNvPr id="2" name="Title 1"/>
          <p:cNvSpPr>
            <a:spLocks noGrp="1"/>
          </p:cNvSpPr>
          <p:nvPr>
            <p:ph type="title"/>
          </p:nvPr>
        </p:nvSpPr>
        <p:spPr>
          <a:xfrm>
            <a:off x="457200" y="155914"/>
            <a:ext cx="9296400" cy="377485"/>
          </a:xfrm>
        </p:spPr>
        <p:txBody>
          <a:bodyPr>
            <a:normAutofit fontScale="90000"/>
          </a:bodyPr>
          <a:lstStyle/>
          <a:p>
            <a:r>
              <a:rPr lang="en-US" dirty="0"/>
              <a:t>I/O Organization</a:t>
            </a:r>
          </a:p>
        </p:txBody>
      </p:sp>
      <p:pic>
        <p:nvPicPr>
          <p:cNvPr id="5122" name="Picture 2"/>
          <p:cNvPicPr>
            <a:picLocks noChangeAspect="1" noChangeArrowheads="1"/>
          </p:cNvPicPr>
          <p:nvPr/>
        </p:nvPicPr>
        <p:blipFill>
          <a:blip r:embed="rId2" cstate="print"/>
          <a:srcRect/>
          <a:stretch>
            <a:fillRect/>
          </a:stretch>
        </p:blipFill>
        <p:spPr bwMode="auto">
          <a:xfrm>
            <a:off x="2819400" y="3962400"/>
            <a:ext cx="7543800" cy="2667356"/>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1481329"/>
            <a:ext cx="8458200" cy="4525963"/>
          </a:xfrm>
        </p:spPr>
        <p:txBody>
          <a:bodyPr>
            <a:normAutofit/>
          </a:bodyPr>
          <a:lstStyle/>
          <a:p>
            <a:pPr>
              <a:buNone/>
            </a:pPr>
            <a:r>
              <a:rPr lang="en-US" b="1" dirty="0"/>
              <a:t>Intel 8089 IOP</a:t>
            </a:r>
          </a:p>
        </p:txBody>
      </p:sp>
      <p:sp>
        <p:nvSpPr>
          <p:cNvPr id="2" name="Title 1"/>
          <p:cNvSpPr>
            <a:spLocks noGrp="1"/>
          </p:cNvSpPr>
          <p:nvPr>
            <p:ph type="title"/>
          </p:nvPr>
        </p:nvSpPr>
        <p:spPr/>
        <p:txBody>
          <a:bodyPr>
            <a:normAutofit/>
          </a:bodyPr>
          <a:lstStyle/>
          <a:p>
            <a:r>
              <a:rPr lang="en-US" dirty="0"/>
              <a:t>I/O Organization</a:t>
            </a:r>
          </a:p>
        </p:txBody>
      </p:sp>
      <p:pic>
        <p:nvPicPr>
          <p:cNvPr id="6146" name="Picture 2"/>
          <p:cNvPicPr>
            <a:picLocks noChangeAspect="1" noChangeArrowheads="1"/>
          </p:cNvPicPr>
          <p:nvPr/>
        </p:nvPicPr>
        <p:blipFill>
          <a:blip r:embed="rId2" cstate="print"/>
          <a:srcRect/>
          <a:stretch>
            <a:fillRect/>
          </a:stretch>
        </p:blipFill>
        <p:spPr bwMode="auto">
          <a:xfrm>
            <a:off x="7181850" y="838200"/>
            <a:ext cx="3486150" cy="1371600"/>
          </a:xfrm>
          <a:prstGeom prst="rect">
            <a:avLst/>
          </a:prstGeom>
          <a:noFill/>
          <a:ln w="9525">
            <a:noFill/>
            <a:miter lim="800000"/>
            <a:headEnd/>
            <a:tailEnd/>
          </a:ln>
        </p:spPr>
      </p:pic>
      <p:pic>
        <p:nvPicPr>
          <p:cNvPr id="6147" name="Picture 3"/>
          <p:cNvPicPr>
            <a:picLocks noChangeAspect="1" noChangeArrowheads="1"/>
          </p:cNvPicPr>
          <p:nvPr/>
        </p:nvPicPr>
        <p:blipFill>
          <a:blip r:embed="rId3" cstate="print"/>
          <a:srcRect/>
          <a:stretch>
            <a:fillRect/>
          </a:stretch>
        </p:blipFill>
        <p:spPr bwMode="auto">
          <a:xfrm>
            <a:off x="2209800" y="2286000"/>
            <a:ext cx="6400800" cy="43434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b="1" dirty="0">
                <a:solidFill>
                  <a:srgbClr val="C00000"/>
                </a:solidFill>
              </a:rPr>
              <a:t>I/O Bus and Interface Modules</a:t>
            </a:r>
            <a:endParaRPr lang="en-US" dirty="0">
              <a:solidFill>
                <a:srgbClr val="C00000"/>
              </a:solidFill>
            </a:endParaRPr>
          </a:p>
          <a:p>
            <a:r>
              <a:rPr lang="en-US" sz="2000" dirty="0">
                <a:solidFill>
                  <a:srgbClr val="7030A0"/>
                </a:solidFill>
              </a:rPr>
              <a:t>The interface of I/O with CPU is performed by different I/O bus lines </a:t>
            </a:r>
            <a:r>
              <a:rPr lang="en-US" sz="2000" dirty="0">
                <a:solidFill>
                  <a:srgbClr val="7030A0"/>
                </a:solidFill>
                <a:sym typeface="Wingdings" pitchFamily="2" charset="2"/>
              </a:rPr>
              <a:t></a:t>
            </a:r>
            <a:r>
              <a:rPr lang="en-US" sz="2000" dirty="0">
                <a:solidFill>
                  <a:srgbClr val="7030A0"/>
                </a:solidFill>
              </a:rPr>
              <a:t> Data lines, Address lines, Control lines:</a:t>
            </a:r>
          </a:p>
          <a:p>
            <a:endParaRPr lang="en-US" dirty="0"/>
          </a:p>
        </p:txBody>
      </p:sp>
      <p:sp>
        <p:nvSpPr>
          <p:cNvPr id="2" name="Title 1"/>
          <p:cNvSpPr>
            <a:spLocks noGrp="1"/>
          </p:cNvSpPr>
          <p:nvPr>
            <p:ph type="title"/>
          </p:nvPr>
        </p:nvSpPr>
        <p:spPr/>
        <p:txBody>
          <a:bodyPr>
            <a:normAutofit/>
          </a:bodyPr>
          <a:lstStyle/>
          <a:p>
            <a:r>
              <a:rPr lang="en-US" dirty="0"/>
              <a:t>I/O Organization</a:t>
            </a:r>
          </a:p>
        </p:txBody>
      </p:sp>
      <p:pic>
        <p:nvPicPr>
          <p:cNvPr id="23554" name="Picture 2"/>
          <p:cNvPicPr>
            <a:picLocks noChangeAspect="1" noChangeArrowheads="1"/>
          </p:cNvPicPr>
          <p:nvPr/>
        </p:nvPicPr>
        <p:blipFill>
          <a:blip r:embed="rId2" cstate="print"/>
          <a:srcRect/>
          <a:stretch>
            <a:fillRect/>
          </a:stretch>
        </p:blipFill>
        <p:spPr bwMode="auto">
          <a:xfrm>
            <a:off x="2438400" y="2743200"/>
            <a:ext cx="7891572" cy="34290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b="1" dirty="0">
                <a:solidFill>
                  <a:srgbClr val="C00000"/>
                </a:solidFill>
              </a:rPr>
              <a:t>Interface Modules:</a:t>
            </a:r>
            <a:endParaRPr lang="en-US" dirty="0">
              <a:solidFill>
                <a:srgbClr val="C00000"/>
              </a:solidFill>
            </a:endParaRPr>
          </a:p>
          <a:p>
            <a:r>
              <a:rPr lang="en-US" dirty="0"/>
              <a:t>	SCSI (Small Computer System Interface)</a:t>
            </a:r>
          </a:p>
          <a:p>
            <a:r>
              <a:rPr lang="en-US" dirty="0"/>
              <a:t>	IDE (Integrated Device Electronics)</a:t>
            </a:r>
          </a:p>
          <a:p>
            <a:r>
              <a:rPr lang="en-US" dirty="0"/>
              <a:t>	RS-232</a:t>
            </a:r>
          </a:p>
          <a:p>
            <a:r>
              <a:rPr lang="en-US" dirty="0"/>
              <a:t>	USB (Universal Serial Bus)</a:t>
            </a:r>
          </a:p>
          <a:p>
            <a:endParaRPr lang="en-US" sz="2000" dirty="0"/>
          </a:p>
          <a:p>
            <a:endParaRPr lang="en-US" dirty="0"/>
          </a:p>
        </p:txBody>
      </p:sp>
      <p:sp>
        <p:nvSpPr>
          <p:cNvPr id="2" name="Title 1"/>
          <p:cNvSpPr>
            <a:spLocks noGrp="1"/>
          </p:cNvSpPr>
          <p:nvPr>
            <p:ph type="title"/>
          </p:nvPr>
        </p:nvSpPr>
        <p:spPr/>
        <p:txBody>
          <a:bodyPr>
            <a:normAutofit/>
          </a:bodyPr>
          <a:lstStyle/>
          <a:p>
            <a:r>
              <a:rPr lang="en-US" dirty="0"/>
              <a:t>I/O Organization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b="1" dirty="0">
                <a:solidFill>
                  <a:srgbClr val="C00000"/>
                </a:solidFill>
              </a:rPr>
              <a:t>I/O versus Memory Bus</a:t>
            </a:r>
            <a:endParaRPr lang="en-US" dirty="0">
              <a:solidFill>
                <a:srgbClr val="C00000"/>
              </a:solidFill>
            </a:endParaRPr>
          </a:p>
          <a:p>
            <a:pPr algn="just"/>
            <a:r>
              <a:rPr lang="en-US" dirty="0"/>
              <a:t>Computer buses are used to communicate with memory and I/O. </a:t>
            </a:r>
          </a:p>
          <a:p>
            <a:pPr>
              <a:buNone/>
            </a:pPr>
            <a:r>
              <a:rPr lang="en-US" dirty="0"/>
              <a:t> </a:t>
            </a:r>
            <a:r>
              <a:rPr lang="en-US" i="1" dirty="0">
                <a:solidFill>
                  <a:srgbClr val="C00000"/>
                </a:solidFill>
              </a:rPr>
              <a:t>Three ways to make such communication:</a:t>
            </a:r>
          </a:p>
          <a:p>
            <a:pPr marL="624078" indent="-514350" algn="just">
              <a:buFont typeface="+mj-lt"/>
              <a:buAutoNum type="arabicPeriod"/>
            </a:pPr>
            <a:r>
              <a:rPr lang="en-US" dirty="0"/>
              <a:t>Use two separate buses, one for memory and the other for I/O</a:t>
            </a:r>
          </a:p>
          <a:p>
            <a:pPr marL="624078" indent="-514350" algn="just">
              <a:buFont typeface="+mj-lt"/>
              <a:buAutoNum type="arabicPeriod"/>
            </a:pPr>
            <a:r>
              <a:rPr lang="en-US" dirty="0"/>
              <a:t>Use one common bus for both memory and I/O but have separate control lines for each</a:t>
            </a:r>
          </a:p>
          <a:p>
            <a:pPr marL="624078" indent="-514350" algn="just">
              <a:buFont typeface="+mj-lt"/>
              <a:buAutoNum type="arabicPeriod"/>
            </a:pPr>
            <a:r>
              <a:rPr lang="en-US" dirty="0"/>
              <a:t>Use one common bus for memory and I/O with common control lines </a:t>
            </a:r>
          </a:p>
          <a:p>
            <a:endParaRPr lang="en-US" sz="2000" dirty="0"/>
          </a:p>
          <a:p>
            <a:endParaRPr lang="en-US" dirty="0"/>
          </a:p>
        </p:txBody>
      </p:sp>
      <p:sp>
        <p:nvSpPr>
          <p:cNvPr id="2" name="Title 1"/>
          <p:cNvSpPr>
            <a:spLocks noGrp="1"/>
          </p:cNvSpPr>
          <p:nvPr>
            <p:ph type="title"/>
          </p:nvPr>
        </p:nvSpPr>
        <p:spPr/>
        <p:txBody>
          <a:bodyPr>
            <a:normAutofit/>
          </a:bodyPr>
          <a:lstStyle/>
          <a:p>
            <a:r>
              <a:rPr lang="en-US" dirty="0"/>
              <a:t>I/O Organization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b="1" dirty="0">
                <a:solidFill>
                  <a:srgbClr val="C00000"/>
                </a:solidFill>
              </a:rPr>
              <a:t>Synchronous Data Transfer:</a:t>
            </a:r>
          </a:p>
          <a:p>
            <a:pPr algn="just"/>
            <a:r>
              <a:rPr lang="en-US" dirty="0"/>
              <a:t>All data transfers occur simultaneously during the occurrence of a clock pulse</a:t>
            </a:r>
          </a:p>
          <a:p>
            <a:pPr algn="just"/>
            <a:r>
              <a:rPr lang="en-US" dirty="0"/>
              <a:t>Registers in the interface share a common clock with CPU registers</a:t>
            </a:r>
          </a:p>
          <a:p>
            <a:pPr>
              <a:buNone/>
            </a:pPr>
            <a:endParaRPr lang="en-US" dirty="0"/>
          </a:p>
          <a:p>
            <a:pPr>
              <a:buNone/>
            </a:pPr>
            <a:r>
              <a:rPr lang="en-US" b="1" dirty="0">
                <a:solidFill>
                  <a:srgbClr val="C00000"/>
                </a:solidFill>
              </a:rPr>
              <a:t>Asynchronous Data Transfer:</a:t>
            </a:r>
          </a:p>
          <a:p>
            <a:r>
              <a:rPr lang="en-US" dirty="0"/>
              <a:t>Internal timing in each unit (</a:t>
            </a:r>
            <a:r>
              <a:rPr lang="en-US" i="1" dirty="0"/>
              <a:t>CPU and Interface) </a:t>
            </a:r>
            <a:r>
              <a:rPr lang="en-US" dirty="0"/>
              <a:t>is independent</a:t>
            </a:r>
          </a:p>
          <a:p>
            <a:r>
              <a:rPr lang="en-US" dirty="0"/>
              <a:t>Each unit uses its own private clock for internal registers</a:t>
            </a:r>
            <a:endParaRPr lang="en-US" sz="2000" dirty="0"/>
          </a:p>
          <a:p>
            <a:endParaRPr lang="en-US" dirty="0"/>
          </a:p>
        </p:txBody>
      </p:sp>
      <p:sp>
        <p:nvSpPr>
          <p:cNvPr id="2" name="Title 1"/>
          <p:cNvSpPr>
            <a:spLocks noGrp="1"/>
          </p:cNvSpPr>
          <p:nvPr>
            <p:ph type="title"/>
          </p:nvPr>
        </p:nvSpPr>
        <p:spPr/>
        <p:txBody>
          <a:bodyPr>
            <a:normAutofit/>
          </a:bodyPr>
          <a:lstStyle/>
          <a:p>
            <a:r>
              <a:rPr lang="en-US" dirty="0"/>
              <a:t>I/O Organization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0E9CE0A-18EE-BC67-50F0-A1C88AC9D689}"/>
              </a:ext>
            </a:extLst>
          </p:cNvPr>
          <p:cNvSpPr>
            <a:spLocks noGrp="1"/>
          </p:cNvSpPr>
          <p:nvPr>
            <p:ph idx="1"/>
          </p:nvPr>
        </p:nvSpPr>
        <p:spPr/>
        <p:txBody>
          <a:bodyPr>
            <a:normAutofit/>
          </a:bodyPr>
          <a:lstStyle/>
          <a:p>
            <a:pPr algn="just" fontAlgn="base"/>
            <a:r>
              <a:rPr lang="en-US" sz="2800" b="0" i="0" dirty="0">
                <a:solidFill>
                  <a:srgbClr val="273239"/>
                </a:solidFill>
                <a:effectLst/>
                <a:latin typeface="urw-din"/>
              </a:rPr>
              <a:t>It is not sure that the data on the data bus is fresh or not as their no time slot for sending or receiving data.</a:t>
            </a:r>
          </a:p>
          <a:p>
            <a:pPr algn="just" fontAlgn="base"/>
            <a:endParaRPr lang="en-US" sz="2800" b="0" i="0" dirty="0">
              <a:solidFill>
                <a:srgbClr val="273239"/>
              </a:solidFill>
              <a:effectLst/>
              <a:latin typeface="urw-din"/>
            </a:endParaRPr>
          </a:p>
          <a:p>
            <a:pPr algn="just" fontAlgn="base"/>
            <a:r>
              <a:rPr lang="en-US" sz="2800" b="0" i="0" dirty="0">
                <a:solidFill>
                  <a:srgbClr val="273239"/>
                </a:solidFill>
                <a:effectLst/>
                <a:latin typeface="urw-din"/>
              </a:rPr>
              <a:t>This problem is solved by following mechanism:</a:t>
            </a:r>
          </a:p>
          <a:p>
            <a:pPr algn="just" fontAlgn="base">
              <a:buFont typeface="+mj-lt"/>
              <a:buAutoNum type="arabicPeriod"/>
            </a:pPr>
            <a:r>
              <a:rPr lang="en-US" sz="2800" b="0" i="0" dirty="0">
                <a:solidFill>
                  <a:srgbClr val="273239"/>
                </a:solidFill>
                <a:effectLst/>
                <a:latin typeface="urw-din"/>
              </a:rPr>
              <a:t>Strobe</a:t>
            </a:r>
          </a:p>
          <a:p>
            <a:pPr algn="just" fontAlgn="base">
              <a:buFont typeface="+mj-lt"/>
              <a:buAutoNum type="arabicPeriod"/>
            </a:pPr>
            <a:r>
              <a:rPr lang="en-US" sz="2800" b="0" i="0" dirty="0">
                <a:solidFill>
                  <a:srgbClr val="273239"/>
                </a:solidFill>
                <a:effectLst/>
                <a:latin typeface="urw-din"/>
              </a:rPr>
              <a:t>Handshaking</a:t>
            </a:r>
          </a:p>
          <a:p>
            <a:pPr algn="just"/>
            <a:endParaRPr lang="en-US" sz="2800" dirty="0"/>
          </a:p>
        </p:txBody>
      </p:sp>
      <p:sp>
        <p:nvSpPr>
          <p:cNvPr id="3" name="Title 2">
            <a:extLst>
              <a:ext uri="{FF2B5EF4-FFF2-40B4-BE49-F238E27FC236}">
                <a16:creationId xmlns:a16="http://schemas.microsoft.com/office/drawing/2014/main" id="{6C41CE21-C486-EA8B-BBB5-E4F2C95B4558}"/>
              </a:ext>
            </a:extLst>
          </p:cNvPr>
          <p:cNvSpPr>
            <a:spLocks noGrp="1"/>
          </p:cNvSpPr>
          <p:nvPr>
            <p:ph type="title"/>
          </p:nvPr>
        </p:nvSpPr>
        <p:spPr/>
        <p:txBody>
          <a:bodyPr>
            <a:normAutofit fontScale="90000"/>
          </a:bodyPr>
          <a:lstStyle/>
          <a:p>
            <a:r>
              <a:rPr lang="en-US" dirty="0"/>
              <a:t>Problem faced in asynchronous input output</a:t>
            </a:r>
          </a:p>
        </p:txBody>
      </p:sp>
    </p:spTree>
    <p:extLst>
      <p:ext uri="{BB962C8B-B14F-4D97-AF65-F5344CB8AC3E}">
        <p14:creationId xmlns:p14="http://schemas.microsoft.com/office/powerpoint/2010/main" val="1211579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buNone/>
            </a:pPr>
            <a:r>
              <a:rPr lang="en-US" b="1" dirty="0">
                <a:solidFill>
                  <a:srgbClr val="C00000"/>
                </a:solidFill>
              </a:rPr>
              <a:t>Strobe</a:t>
            </a:r>
            <a:r>
              <a:rPr lang="en-US" dirty="0">
                <a:solidFill>
                  <a:srgbClr val="C00000"/>
                </a:solidFill>
              </a:rPr>
              <a:t> </a:t>
            </a:r>
            <a:r>
              <a:rPr lang="en-US" dirty="0"/>
              <a:t>: Control signal to indicate the time at which data is being transmitted.</a:t>
            </a:r>
          </a:p>
          <a:p>
            <a:pPr lvl="1"/>
            <a:r>
              <a:rPr lang="en-US" dirty="0"/>
              <a:t>Source-initiated strobe</a:t>
            </a:r>
            <a:endParaRPr lang="en-US" b="1" i="1" dirty="0"/>
          </a:p>
          <a:p>
            <a:pPr lvl="1"/>
            <a:r>
              <a:rPr lang="en-US" dirty="0"/>
              <a:t>Destination-initiated strobe</a:t>
            </a:r>
          </a:p>
          <a:p>
            <a:pPr marL="393192" lvl="1" indent="0">
              <a:buNone/>
            </a:pPr>
            <a:endParaRPr lang="en-US" dirty="0"/>
          </a:p>
          <a:p>
            <a:pPr marL="0" lvl="1" indent="0">
              <a:buNone/>
            </a:pPr>
            <a:r>
              <a:rPr lang="en-US" b="1" u="sng" dirty="0">
                <a:solidFill>
                  <a:srgbClr val="FF0000"/>
                </a:solidFill>
              </a:rPr>
              <a:t>Source initiated Strobe:</a:t>
            </a:r>
          </a:p>
          <a:p>
            <a:pPr marL="0" lvl="1" indent="0">
              <a:buNone/>
            </a:pPr>
            <a:r>
              <a:rPr lang="en-US" dirty="0"/>
              <a:t>When source initiates the process of data transfer. Strobe is just a signal.</a:t>
            </a:r>
          </a:p>
          <a:p>
            <a:pPr marL="0" lvl="1" indent="0">
              <a:buNone/>
            </a:pPr>
            <a:r>
              <a:rPr lang="en-US" dirty="0"/>
              <a:t>(</a:t>
            </a:r>
            <a:r>
              <a:rPr lang="en-US" dirty="0" err="1"/>
              <a:t>i</a:t>
            </a:r>
            <a:r>
              <a:rPr lang="en-US" dirty="0"/>
              <a:t>) First, source puts data on the data bus and ON the strobe signal.</a:t>
            </a:r>
          </a:p>
          <a:p>
            <a:pPr marL="0" lvl="1" indent="0">
              <a:buNone/>
            </a:pPr>
            <a:r>
              <a:rPr lang="en-US" dirty="0"/>
              <a:t>(ii) Destination on seeing the ON signal of strobe, read data from the data bus.</a:t>
            </a:r>
          </a:p>
          <a:p>
            <a:pPr marL="0" lvl="1" indent="0">
              <a:buNone/>
            </a:pPr>
            <a:r>
              <a:rPr lang="en-US" dirty="0"/>
              <a:t>(iii) After reading data from the data bus by destination, strobe gets OFF.</a:t>
            </a:r>
          </a:p>
        </p:txBody>
      </p:sp>
      <p:sp>
        <p:nvSpPr>
          <p:cNvPr id="2" name="Title 1"/>
          <p:cNvSpPr>
            <a:spLocks noGrp="1"/>
          </p:cNvSpPr>
          <p:nvPr>
            <p:ph type="title"/>
          </p:nvPr>
        </p:nvSpPr>
        <p:spPr/>
        <p:txBody>
          <a:bodyPr>
            <a:normAutofit/>
          </a:bodyPr>
          <a:lstStyle/>
          <a:p>
            <a:r>
              <a:rPr lang="en-US" dirty="0"/>
              <a:t>I/O Organization: Strobe Mechanism</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1578</TotalTime>
  <Words>2090</Words>
  <Application>Microsoft Office PowerPoint</Application>
  <PresentationFormat>Widescreen</PresentationFormat>
  <Paragraphs>210</Paragraphs>
  <Slides>34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Lucida Sans Unicode</vt:lpstr>
      <vt:lpstr>urw-din</vt:lpstr>
      <vt:lpstr>Verdana</vt:lpstr>
      <vt:lpstr>Wingdings</vt:lpstr>
      <vt:lpstr>Wingdings 2</vt:lpstr>
      <vt:lpstr>Wingdings 3</vt:lpstr>
      <vt:lpstr>Concourse</vt:lpstr>
      <vt:lpstr>Computer Architecture and Organization   I/O Organization</vt:lpstr>
      <vt:lpstr>I/O Organization</vt:lpstr>
      <vt:lpstr>I/O Organization</vt:lpstr>
      <vt:lpstr>I/O Organization</vt:lpstr>
      <vt:lpstr>I/O Organization</vt:lpstr>
      <vt:lpstr>I/O Organization</vt:lpstr>
      <vt:lpstr>I/O Organization</vt:lpstr>
      <vt:lpstr>Problem faced in asynchronous input output</vt:lpstr>
      <vt:lpstr>I/O Organization: Strobe Mechanism</vt:lpstr>
      <vt:lpstr>I/O Organization: Strobe Mechanism</vt:lpstr>
      <vt:lpstr>I/O Organization: Strobe Mechanism </vt:lpstr>
      <vt:lpstr>PowerPoint Presentation</vt:lpstr>
      <vt:lpstr>I/O Organization: Handshake Mechanism</vt:lpstr>
      <vt:lpstr>Source initiated Handshaking:</vt:lpstr>
      <vt:lpstr>I/O Organization: Handshake Mechanism</vt:lpstr>
      <vt:lpstr>I/O Organization: Handshake Mechanism</vt:lpstr>
      <vt:lpstr>I/O Organization</vt:lpstr>
      <vt:lpstr>I/O Organization</vt:lpstr>
      <vt:lpstr>I/O Organization</vt:lpstr>
      <vt:lpstr>I/O Organization</vt:lpstr>
      <vt:lpstr>I/O Organization</vt:lpstr>
      <vt:lpstr>I/O Organization</vt:lpstr>
      <vt:lpstr>I/O Organization</vt:lpstr>
      <vt:lpstr>I/O Organization</vt:lpstr>
      <vt:lpstr>I/O Organization</vt:lpstr>
      <vt:lpstr>I/O Organization</vt:lpstr>
      <vt:lpstr>I/O Organization</vt:lpstr>
      <vt:lpstr>I/O Organization</vt:lpstr>
      <vt:lpstr>I/O Organization</vt:lpstr>
      <vt:lpstr>I/O Organization</vt:lpstr>
      <vt:lpstr>I/O Organization</vt:lpstr>
      <vt:lpstr>I/O Organization</vt:lpstr>
      <vt:lpstr>I/O Organization</vt:lpstr>
      <vt:lpstr>I/O Organization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architecture and Organization  Introduction</dc:title>
  <dc:creator>Khadam</dc:creator>
  <cp:lastModifiedBy>Abdullah Al Shiam</cp:lastModifiedBy>
  <cp:revision>240</cp:revision>
  <dcterms:created xsi:type="dcterms:W3CDTF">2012-10-13T14:30:17Z</dcterms:created>
  <dcterms:modified xsi:type="dcterms:W3CDTF">2023-11-01T12:57:10Z</dcterms:modified>
</cp:coreProperties>
</file>