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93" r:id="rId2"/>
    <p:sldId id="257" r:id="rId3"/>
    <p:sldId id="258" r:id="rId4"/>
    <p:sldId id="259" r:id="rId5"/>
    <p:sldId id="260" r:id="rId6"/>
    <p:sldId id="263" r:id="rId7"/>
    <p:sldId id="261" r:id="rId8"/>
    <p:sldId id="262" r:id="rId9"/>
    <p:sldId id="294" r:id="rId10"/>
    <p:sldId id="275" r:id="rId11"/>
    <p:sldId id="276" r:id="rId12"/>
    <p:sldId id="277" r:id="rId13"/>
    <p:sldId id="278" r:id="rId14"/>
    <p:sldId id="264" r:id="rId15"/>
    <p:sldId id="265" r:id="rId16"/>
    <p:sldId id="266" r:id="rId17"/>
    <p:sldId id="267" r:id="rId18"/>
    <p:sldId id="268" r:id="rId19"/>
    <p:sldId id="269" r:id="rId20"/>
    <p:sldId id="295" r:id="rId21"/>
    <p:sldId id="270" r:id="rId22"/>
    <p:sldId id="296" r:id="rId23"/>
    <p:sldId id="272" r:id="rId24"/>
    <p:sldId id="273" r:id="rId25"/>
    <p:sldId id="27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824" autoAdjust="0"/>
    <p:restoredTop sz="94712" autoAdjust="0"/>
  </p:normalViewPr>
  <p:slideViewPr>
    <p:cSldViewPr>
      <p:cViewPr varScale="1">
        <p:scale>
          <a:sx n="72" d="100"/>
          <a:sy n="72" d="100"/>
        </p:scale>
        <p:origin x="708"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0E5412-787B-4D84-BF9D-7A3BF73CC1EF}" type="datetimeFigureOut">
              <a:rPr lang="en-US" smtClean="0"/>
              <a:t>06-Jan-23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0A4B75-2952-44B3-88D3-50092B24F094}" type="slidenum">
              <a:rPr lang="en-US" smtClean="0"/>
              <a:t>‹#›</a:t>
            </a:fld>
            <a:endParaRPr lang="en-US"/>
          </a:p>
        </p:txBody>
      </p:sp>
    </p:spTree>
    <p:extLst>
      <p:ext uri="{BB962C8B-B14F-4D97-AF65-F5344CB8AC3E}">
        <p14:creationId xmlns:p14="http://schemas.microsoft.com/office/powerpoint/2010/main" val="902554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A4B75-2952-44B3-88D3-50092B24F094}" type="slidenum">
              <a:rPr lang="en-US" smtClean="0"/>
              <a:t>6</a:t>
            </a:fld>
            <a:endParaRPr lang="en-US"/>
          </a:p>
        </p:txBody>
      </p:sp>
    </p:spTree>
    <p:extLst>
      <p:ext uri="{BB962C8B-B14F-4D97-AF65-F5344CB8AC3E}">
        <p14:creationId xmlns:p14="http://schemas.microsoft.com/office/powerpoint/2010/main" val="1128461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40A4B75-2952-44B3-88D3-50092B24F094}" type="slidenum">
              <a:rPr lang="en-US" smtClean="0"/>
              <a:t>15</a:t>
            </a:fld>
            <a:endParaRPr lang="en-US"/>
          </a:p>
        </p:txBody>
      </p:sp>
    </p:spTree>
    <p:extLst>
      <p:ext uri="{BB962C8B-B14F-4D97-AF65-F5344CB8AC3E}">
        <p14:creationId xmlns:p14="http://schemas.microsoft.com/office/powerpoint/2010/main" val="42156897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3ABF3EEB-61C0-4FAC-BA99-3020254D2E4D}" type="datetimeFigureOut">
              <a:rPr lang="en-US" smtClean="0"/>
              <a:pPr/>
              <a:t>06-Jan-23</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CD1D430-2E8D-4314-A47C-901C3709018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609600" y="1481330"/>
            <a:ext cx="109728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BF3EEB-61C0-4FAC-BA99-3020254D2E4D}" type="datetimeFigureOut">
              <a:rPr lang="en-US" smtClean="0"/>
              <a:pPr/>
              <a:t>06-Jan-23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1D430-2E8D-4314-A47C-901C3709018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41"/>
            <a:ext cx="84328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BF3EEB-61C0-4FAC-BA99-3020254D2E4D}" type="datetimeFigureOut">
              <a:rPr lang="en-US" smtClean="0"/>
              <a:pPr/>
              <a:t>06-Jan-23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1D430-2E8D-4314-A47C-901C3709018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ABF3EEB-61C0-4FAC-BA99-3020254D2E4D}" type="datetimeFigureOut">
              <a:rPr lang="en-US" smtClean="0"/>
              <a:pPr/>
              <a:t>06-Jan-23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1D430-2E8D-4314-A47C-901C3709018F}" type="slidenum">
              <a:rPr lang="en-US" smtClean="0"/>
              <a:pPr/>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3ABF3EEB-61C0-4FAC-BA99-3020254D2E4D}" type="datetimeFigureOut">
              <a:rPr lang="en-US" smtClean="0"/>
              <a:pPr/>
              <a:t>06-Jan-23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D1D430-2E8D-4314-A47C-901C3709018F}"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3ABF3EEB-61C0-4FAC-BA99-3020254D2E4D}" type="datetimeFigureOut">
              <a:rPr lang="en-US" smtClean="0"/>
              <a:pPr/>
              <a:t>06-Jan-23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1D430-2E8D-4314-A47C-901C3709018F}" type="slidenum">
              <a:rPr lang="en-US" smtClean="0"/>
              <a:pPr/>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3ABF3EEB-61C0-4FAC-BA99-3020254D2E4D}" type="datetimeFigureOut">
              <a:rPr lang="en-US" smtClean="0"/>
              <a:pPr/>
              <a:t>06-Jan-23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D1D430-2E8D-4314-A47C-901C370901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3ABF3EEB-61C0-4FAC-BA99-3020254D2E4D}" type="datetimeFigureOut">
              <a:rPr lang="en-US" smtClean="0"/>
              <a:pPr/>
              <a:t>06-Jan-23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D1D430-2E8D-4314-A47C-901C3709018F}" type="slidenum">
              <a:rPr lang="en-US" smtClean="0"/>
              <a:pPr/>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BF3EEB-61C0-4FAC-BA99-3020254D2E4D}" type="datetimeFigureOut">
              <a:rPr lang="en-US" smtClean="0"/>
              <a:pPr/>
              <a:t>06-Jan-23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D1D430-2E8D-4314-A47C-901C3709018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p>
            <a:fld id="{3ABF3EEB-61C0-4FAC-BA99-3020254D2E4D}" type="datetimeFigureOut">
              <a:rPr lang="en-US" smtClean="0"/>
              <a:pPr/>
              <a:t>06-Jan-23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D1D430-2E8D-4314-A47C-901C3709018F}"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3ABF3EEB-61C0-4FAC-BA99-3020254D2E4D}" type="datetimeFigureOut">
              <a:rPr lang="en-US" smtClean="0"/>
              <a:pPr/>
              <a:t>06-Jan-23</a:t>
            </a:fld>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CD1D430-2E8D-4314-A47C-901C3709018F}"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9" name="Freeform 8"/>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Right Triangle 9"/>
          <p:cNvSpPr>
            <a:spLocks/>
          </p:cNvSpPr>
          <p:nvPr/>
        </p:nvSpPr>
        <p:spPr bwMode="auto">
          <a:xfrm>
            <a:off x="-8056" y="5791253"/>
            <a:ext cx="4536419"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665697" y="5944936"/>
            <a:ext cx="6587499"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2" name="Freeform 11"/>
          <p:cNvSpPr>
            <a:spLocks/>
          </p:cNvSpPr>
          <p:nvPr/>
        </p:nvSpPr>
        <p:spPr bwMode="auto">
          <a:xfrm>
            <a:off x="647623" y="5939011"/>
            <a:ext cx="492060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4" name="Right Triangle 13"/>
          <p:cNvSpPr>
            <a:spLocks/>
          </p:cNvSpPr>
          <p:nvPr/>
        </p:nvSpPr>
        <p:spPr bwMode="auto">
          <a:xfrm>
            <a:off x="-8056" y="5791253"/>
            <a:ext cx="4536419" cy="1080868"/>
          </a:xfrm>
          <a:prstGeom prst="rtTriangle">
            <a:avLst/>
          </a:prstGeom>
          <a:blipFill>
            <a:blip r:embed="rId13"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sz="1800"/>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fld id="{3ABF3EEB-61C0-4FAC-BA99-3020254D2E4D}" type="datetimeFigureOut">
              <a:rPr lang="en-US" smtClean="0"/>
              <a:pPr/>
              <a:t>06-Jan-23</a:t>
            </a:fld>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ECD1D430-2E8D-4314-A47C-901C370901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radio-electronics.com/info/data/semicond/memory/eeprom-basics-tutorial.php"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radio-electronics.com/info/data/semicond/memory/what-is-flash-memory-basics-tutorial.php"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hyperlink" Target="http://www.webopedia.com/TERM/S/store.html" TargetMode="External"/><Relationship Id="rId13" Type="http://schemas.openxmlformats.org/officeDocument/2006/relationships/hyperlink" Target="http://www.webopedia.com/TERM/A/address_space.html" TargetMode="External"/><Relationship Id="rId3" Type="http://schemas.openxmlformats.org/officeDocument/2006/relationships/hyperlink" Target="http://www.webopedia.com/TERM/S/support.html" TargetMode="External"/><Relationship Id="rId7" Type="http://schemas.openxmlformats.org/officeDocument/2006/relationships/hyperlink" Target="http://www.webopedia.com/TERM/P/program.html" TargetMode="External"/><Relationship Id="rId12" Type="http://schemas.openxmlformats.org/officeDocument/2006/relationships/hyperlink" Target="http://www.webopedia.com/TERM/C/convert.html" TargetMode="External"/><Relationship Id="rId2" Type="http://schemas.openxmlformats.org/officeDocument/2006/relationships/hyperlink" Target="http://www.webopedia.com/TERM/M/memory.html" TargetMode="External"/><Relationship Id="rId1" Type="http://schemas.openxmlformats.org/officeDocument/2006/relationships/slideLayout" Target="../slideLayouts/slideLayout2.xml"/><Relationship Id="rId6" Type="http://schemas.openxmlformats.org/officeDocument/2006/relationships/hyperlink" Target="http://www.webopedia.com/TERM/A/address.html" TargetMode="External"/><Relationship Id="rId11" Type="http://schemas.openxmlformats.org/officeDocument/2006/relationships/hyperlink" Target="http://www.webopedia.com/TERM/E/execute.html" TargetMode="External"/><Relationship Id="rId5" Type="http://schemas.openxmlformats.org/officeDocument/2006/relationships/hyperlink" Target="http://www.webopedia.com/TERM/H/hardware.html" TargetMode="External"/><Relationship Id="rId10" Type="http://schemas.openxmlformats.org/officeDocument/2006/relationships/hyperlink" Target="http://www.webopedia.com/TERM/D/data.html" TargetMode="External"/><Relationship Id="rId4" Type="http://schemas.openxmlformats.org/officeDocument/2006/relationships/hyperlink" Target="http://www.webopedia.com/TERM/O/operating_system.html" TargetMode="External"/><Relationship Id="rId9" Type="http://schemas.openxmlformats.org/officeDocument/2006/relationships/hyperlink" Target="http://www.webopedia.com/TERM/I/instruction.html" TargetMode="External"/><Relationship Id="rId14" Type="http://schemas.openxmlformats.org/officeDocument/2006/relationships/hyperlink" Target="http://www.webopedia.com/TERM/M/main_memory.html"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57200"/>
            <a:ext cx="11201400" cy="2362200"/>
          </a:xfrm>
        </p:spPr>
        <p:txBody>
          <a:bodyPr>
            <a:normAutofit fontScale="90000"/>
          </a:bodyPr>
          <a:lstStyle/>
          <a:p>
            <a:pPr algn="ctr"/>
            <a:r>
              <a:rPr lang="en-US" dirty="0"/>
              <a:t>Computer Architecture and Organization </a:t>
            </a:r>
            <a:br>
              <a:rPr lang="en-US" dirty="0"/>
            </a:br>
            <a:br>
              <a:rPr lang="en-US" dirty="0"/>
            </a:br>
            <a:r>
              <a:rPr lang="en-US" sz="3600" dirty="0"/>
              <a:t>Memory Organization</a:t>
            </a:r>
            <a:endParaRPr lang="en-US" dirty="0"/>
          </a:p>
        </p:txBody>
      </p:sp>
      <p:sp>
        <p:nvSpPr>
          <p:cNvPr id="3" name="Subtitle 2"/>
          <p:cNvSpPr>
            <a:spLocks noGrp="1"/>
          </p:cNvSpPr>
          <p:nvPr>
            <p:ph type="subTitle" idx="1"/>
          </p:nvPr>
        </p:nvSpPr>
        <p:spPr>
          <a:xfrm>
            <a:off x="1219200" y="3352800"/>
            <a:ext cx="10744200" cy="1809304"/>
          </a:xfrm>
        </p:spPr>
        <p:txBody>
          <a:bodyPr>
            <a:normAutofit/>
          </a:bodyPr>
          <a:lstStyle/>
          <a:p>
            <a:r>
              <a:rPr lang="en-US" sz="4000" dirty="0"/>
              <a:t>Abdullah Al Shiam </a:t>
            </a:r>
            <a:br>
              <a:rPr lang="en-US" dirty="0"/>
            </a:br>
            <a:r>
              <a:rPr lang="en-US" sz="2400" dirty="0"/>
              <a:t>Lecturer, Dept. of CSE, Sheikh Hasina University, </a:t>
            </a:r>
            <a:r>
              <a:rPr lang="en-US" sz="2400" dirty="0" err="1"/>
              <a:t>Netrokona</a:t>
            </a:r>
            <a:br>
              <a:rPr lang="en-US" sz="2200" dirty="0"/>
            </a:br>
            <a:r>
              <a:rPr lang="en-US" sz="2200" dirty="0"/>
              <a:t>email: shiam.cse@shu.edu.bd</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lgn="just">
              <a:lnSpc>
                <a:spcPct val="150000"/>
              </a:lnSpc>
            </a:pPr>
            <a:r>
              <a:rPr lang="en-US" b="1" i="1" dirty="0"/>
              <a:t>PROM:</a:t>
            </a:r>
            <a:r>
              <a:rPr lang="en-US" dirty="0"/>
              <a:t>     This stands for Programmable Read Only Memory. It is a semiconductor memory which can only have data written to it once - the data written to it is permanent. These memories are bought in a blank format and they are programmed using a special PROM programmer. Typically a PROM will consist of an array of </a:t>
            </a:r>
            <a:r>
              <a:rPr lang="en-US" dirty="0" err="1"/>
              <a:t>fuseable</a:t>
            </a:r>
            <a:r>
              <a:rPr lang="en-US" dirty="0"/>
              <a:t> links some of which are "blown" during the programming process to provide the required data pattern.</a:t>
            </a:r>
          </a:p>
          <a:p>
            <a:endParaRPr lang="en-US" dirty="0"/>
          </a:p>
        </p:txBody>
      </p:sp>
      <p:sp>
        <p:nvSpPr>
          <p:cNvPr id="3" name="Title 2"/>
          <p:cNvSpPr>
            <a:spLocks noGrp="1"/>
          </p:cNvSpPr>
          <p:nvPr>
            <p:ph type="title"/>
          </p:nvPr>
        </p:nvSpPr>
        <p:spPr/>
        <p:txBody>
          <a:bodyPr/>
          <a:lstStyle/>
          <a:p>
            <a:r>
              <a:rPr lang="en-US" dirty="0"/>
              <a:t>Types of ROM</a:t>
            </a:r>
          </a:p>
        </p:txBody>
      </p:sp>
    </p:spTree>
    <p:extLst>
      <p:ext uri="{BB962C8B-B14F-4D97-AF65-F5344CB8AC3E}">
        <p14:creationId xmlns:p14="http://schemas.microsoft.com/office/powerpoint/2010/main" val="646132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pPr algn="just">
              <a:lnSpc>
                <a:spcPct val="150000"/>
              </a:lnSpc>
            </a:pPr>
            <a:r>
              <a:rPr lang="en-US" b="1" i="1" dirty="0"/>
              <a:t>EPROM:</a:t>
            </a:r>
            <a:r>
              <a:rPr lang="en-US" dirty="0"/>
              <a:t>     This is an Erasable Programmable Read Only Memory. This form of semiconductor memory can be programmed and then erased at a later time. This is normally achieved by exposing the silicon to ultraviolet light. To enable this to happen there is a circular window in the package of the EPROM to enable the light to reach the silicon of the chip. When the PROM is in use, this window is normally covered by a label, especially when the data may need to be preserved for an extended period.</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9609155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just">
              <a:lnSpc>
                <a:spcPct val="150000"/>
              </a:lnSpc>
            </a:pPr>
            <a:r>
              <a:rPr lang="en-US" b="1" i="1" dirty="0"/>
              <a:t>EEPROM:</a:t>
            </a:r>
            <a:r>
              <a:rPr lang="en-US" dirty="0"/>
              <a:t>     This is an Electrically Erasable Programmable Read Only Memory. Data can be written to it and it can be erased using an electrical voltage. This is typically applied to an erase pin on the chip. Like other types of PROM, EEPROM retains the contents of the memory even when the power is turned off. Also like other types of ROM, EEPROM is not as fast as RAM. </a:t>
            </a:r>
            <a:r>
              <a:rPr lang="en-US" b="1" i="1" dirty="0"/>
              <a:t>Read more about </a:t>
            </a:r>
            <a:r>
              <a:rPr lang="en-US" b="1" i="1" dirty="0">
                <a:hlinkClick r:id="rId2"/>
              </a:rPr>
              <a:t>EEPROM</a:t>
            </a:r>
            <a:r>
              <a:rPr lang="en-US" b="1" i="1" dirty="0"/>
              <a:t>.</a:t>
            </a:r>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78464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85000" lnSpcReduction="20000"/>
          </a:bodyPr>
          <a:lstStyle/>
          <a:p>
            <a:pPr algn="just">
              <a:lnSpc>
                <a:spcPct val="160000"/>
              </a:lnSpc>
            </a:pPr>
            <a:r>
              <a:rPr lang="en-US" b="1" i="1" dirty="0"/>
              <a:t>Flash memory:</a:t>
            </a:r>
            <a:r>
              <a:rPr lang="en-US" dirty="0"/>
              <a:t>     Flash memory may be considered as a development of EEPROM technology. Data can be written to it and it can be erased, although only in blocks, but data can be read on an individual cell basis. To erase and re-</a:t>
            </a:r>
            <a:r>
              <a:rPr lang="en-US" dirty="0" err="1"/>
              <a:t>programme</a:t>
            </a:r>
            <a:r>
              <a:rPr lang="en-US" dirty="0"/>
              <a:t> areas of the chip, programming voltages at levels that are available within electronic equipment are used. It is also non-volatile, and this makes it particularly useful. As a result Flash memory is widely used in many applications including memory cards for digital cameras, mobile phones, computer memory sticks and many other applications. </a:t>
            </a:r>
            <a:r>
              <a:rPr lang="en-US" b="1" i="1" dirty="0"/>
              <a:t>Read more about </a:t>
            </a:r>
            <a:r>
              <a:rPr lang="en-US" b="1" i="1" dirty="0">
                <a:hlinkClick r:id="rId2"/>
              </a:rPr>
              <a:t>Flash memory</a:t>
            </a:r>
            <a:r>
              <a:rPr lang="en-US" b="1" i="1" dirty="0"/>
              <a:t>.</a:t>
            </a:r>
            <a:endParaRPr lang="en-US"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525931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81329"/>
            <a:ext cx="10972800" cy="4525963"/>
          </a:xfrm>
        </p:spPr>
        <p:txBody>
          <a:bodyPr>
            <a:normAutofit/>
          </a:bodyPr>
          <a:lstStyle/>
          <a:p>
            <a:pPr>
              <a:buNone/>
            </a:pPr>
            <a:r>
              <a:rPr lang="en-US" b="1" dirty="0">
                <a:solidFill>
                  <a:srgbClr val="C00000"/>
                </a:solidFill>
              </a:rPr>
              <a:t>Memory address map</a:t>
            </a:r>
            <a:endParaRPr lang="en-US" dirty="0">
              <a:solidFill>
                <a:srgbClr val="C00000"/>
              </a:solidFill>
            </a:endParaRPr>
          </a:p>
          <a:p>
            <a:pPr algn="just"/>
            <a:r>
              <a:rPr lang="en-US" dirty="0"/>
              <a:t>Memory Address Map is a representation of assigned address space for each chip</a:t>
            </a:r>
          </a:p>
          <a:p>
            <a:pPr lvl="0" algn="just"/>
            <a:r>
              <a:rPr lang="en-US" dirty="0">
                <a:solidFill>
                  <a:srgbClr val="C00000"/>
                </a:solidFill>
              </a:rPr>
              <a:t>Assume that a computer system needs 512 bytes of RAM and 512 bytes of ROM</a:t>
            </a:r>
          </a:p>
          <a:p>
            <a:pPr lvl="0" algn="just"/>
            <a:r>
              <a:rPr lang="en-US" dirty="0"/>
              <a:t>The RAM have 128 byte and need seven address lines, where the ROM have 512 bytes and need 9 address lines</a:t>
            </a:r>
          </a:p>
        </p:txBody>
      </p:sp>
      <p:sp>
        <p:nvSpPr>
          <p:cNvPr id="2" name="Title 1"/>
          <p:cNvSpPr>
            <a:spLocks noGrp="1"/>
          </p:cNvSpPr>
          <p:nvPr>
            <p:ph type="title"/>
          </p:nvPr>
        </p:nvSpPr>
        <p:spPr/>
        <p:txBody>
          <a:bodyPr>
            <a:normAutofit/>
          </a:bodyPr>
          <a:lstStyle/>
          <a:p>
            <a:r>
              <a:rPr lang="en-US" dirty="0"/>
              <a:t>Memory Organization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481329"/>
            <a:ext cx="9829800" cy="423671"/>
          </a:xfrm>
        </p:spPr>
        <p:txBody>
          <a:bodyPr>
            <a:normAutofit fontScale="92500" lnSpcReduction="20000"/>
          </a:bodyPr>
          <a:lstStyle/>
          <a:p>
            <a:pPr>
              <a:buNone/>
            </a:pPr>
            <a:r>
              <a:rPr lang="en-US" b="1" dirty="0"/>
              <a:t>Memory address map</a:t>
            </a:r>
            <a:endParaRPr lang="en-US" dirty="0"/>
          </a:p>
        </p:txBody>
      </p:sp>
      <p:sp>
        <p:nvSpPr>
          <p:cNvPr id="2" name="Title 1"/>
          <p:cNvSpPr>
            <a:spLocks noGrp="1"/>
          </p:cNvSpPr>
          <p:nvPr>
            <p:ph type="title"/>
          </p:nvPr>
        </p:nvSpPr>
        <p:spPr/>
        <p:txBody>
          <a:bodyPr>
            <a:normAutofit/>
          </a:bodyPr>
          <a:lstStyle/>
          <a:p>
            <a:r>
              <a:rPr lang="en-US" dirty="0"/>
              <a:t>Memory Organization</a:t>
            </a:r>
          </a:p>
        </p:txBody>
      </p:sp>
      <p:pic>
        <p:nvPicPr>
          <p:cNvPr id="11266" name="Picture 1"/>
          <p:cNvPicPr>
            <a:picLocks noChangeAspect="1" noChangeArrowheads="1"/>
          </p:cNvPicPr>
          <p:nvPr/>
        </p:nvPicPr>
        <p:blipFill>
          <a:blip r:embed="rId3" cstate="print"/>
          <a:srcRect/>
          <a:stretch>
            <a:fillRect/>
          </a:stretch>
        </p:blipFill>
        <p:spPr bwMode="auto">
          <a:xfrm>
            <a:off x="609600" y="2057400"/>
            <a:ext cx="10744199" cy="388620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1125200" cy="4525963"/>
          </a:xfrm>
        </p:spPr>
        <p:txBody>
          <a:bodyPr>
            <a:normAutofit/>
          </a:bodyPr>
          <a:lstStyle/>
          <a:p>
            <a:pPr>
              <a:buNone/>
            </a:pPr>
            <a:r>
              <a:rPr lang="en-US" b="1" dirty="0">
                <a:solidFill>
                  <a:srgbClr val="C00000"/>
                </a:solidFill>
              </a:rPr>
              <a:t>Memory Connection with CPU</a:t>
            </a:r>
            <a:endParaRPr lang="en-US" dirty="0">
              <a:solidFill>
                <a:srgbClr val="C00000"/>
              </a:solidFill>
            </a:endParaRPr>
          </a:p>
          <a:p>
            <a:pPr lvl="0" algn="just"/>
            <a:r>
              <a:rPr lang="en-US" dirty="0"/>
              <a:t>The hexadecimal address assigns a range of hexadecimal equivalent address for each chip </a:t>
            </a:r>
          </a:p>
          <a:p>
            <a:pPr lvl="0" algn="just"/>
            <a:r>
              <a:rPr lang="en-US" dirty="0"/>
              <a:t>Line 8 and 9 represent four distinct binary combination to specify which RAM we chose </a:t>
            </a:r>
          </a:p>
          <a:p>
            <a:pPr lvl="0" algn="just"/>
            <a:r>
              <a:rPr lang="en-US" dirty="0"/>
              <a:t>When line 10 is 0, CPU selects a RAM. And when it’s 1, it selects the ROM</a:t>
            </a:r>
          </a:p>
        </p:txBody>
      </p:sp>
      <p:sp>
        <p:nvSpPr>
          <p:cNvPr id="2" name="Title 1"/>
          <p:cNvSpPr>
            <a:spLocks noGrp="1"/>
          </p:cNvSpPr>
          <p:nvPr>
            <p:ph type="title"/>
          </p:nvPr>
        </p:nvSpPr>
        <p:spPr/>
        <p:txBody>
          <a:bodyPr>
            <a:normAutofit/>
          </a:bodyPr>
          <a:lstStyle/>
          <a:p>
            <a:r>
              <a:rPr lang="en-US" dirty="0"/>
              <a:t>Memory Organization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cstate="print"/>
          <a:srcRect/>
          <a:stretch>
            <a:fillRect/>
          </a:stretch>
        </p:blipFill>
        <p:spPr bwMode="auto">
          <a:xfrm>
            <a:off x="3200400" y="1162050"/>
            <a:ext cx="7239000" cy="5695950"/>
          </a:xfrm>
          <a:prstGeom prst="rect">
            <a:avLst/>
          </a:prstGeom>
          <a:noFill/>
          <a:ln w="9525">
            <a:noFill/>
            <a:miter lim="800000"/>
            <a:headEnd/>
            <a:tailEnd/>
          </a:ln>
        </p:spPr>
      </p:pic>
      <p:sp>
        <p:nvSpPr>
          <p:cNvPr id="3" name="Content Placeholder 2"/>
          <p:cNvSpPr>
            <a:spLocks noGrp="1"/>
          </p:cNvSpPr>
          <p:nvPr>
            <p:ph idx="1"/>
          </p:nvPr>
        </p:nvSpPr>
        <p:spPr>
          <a:xfrm>
            <a:off x="1981200" y="1481329"/>
            <a:ext cx="8534400" cy="4525963"/>
          </a:xfrm>
        </p:spPr>
        <p:txBody>
          <a:bodyPr vert="vert270">
            <a:normAutofit/>
          </a:bodyPr>
          <a:lstStyle/>
          <a:p>
            <a:pPr>
              <a:buNone/>
            </a:pPr>
            <a:r>
              <a:rPr lang="en-US" b="1" dirty="0"/>
              <a:t>Memory Connection with CPU</a:t>
            </a:r>
            <a:endParaRPr lang="en-US" dirty="0"/>
          </a:p>
        </p:txBody>
      </p:sp>
      <p:sp>
        <p:nvSpPr>
          <p:cNvPr id="2" name="Title 1"/>
          <p:cNvSpPr>
            <a:spLocks noGrp="1"/>
          </p:cNvSpPr>
          <p:nvPr>
            <p:ph type="title"/>
          </p:nvPr>
        </p:nvSpPr>
        <p:spPr/>
        <p:txBody>
          <a:bodyPr>
            <a:normAutofit/>
          </a:bodyPr>
          <a:lstStyle/>
          <a:p>
            <a:r>
              <a:rPr lang="en-US" dirty="0"/>
              <a:t>Memory Organization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0972800" cy="4525963"/>
          </a:xfrm>
        </p:spPr>
        <p:txBody>
          <a:bodyPr>
            <a:normAutofit fontScale="92500" lnSpcReduction="20000"/>
          </a:bodyPr>
          <a:lstStyle/>
          <a:p>
            <a:pPr>
              <a:buNone/>
            </a:pPr>
            <a:r>
              <a:rPr lang="en-US" b="1" dirty="0">
                <a:solidFill>
                  <a:srgbClr val="C00000"/>
                </a:solidFill>
              </a:rPr>
              <a:t>Cache memory</a:t>
            </a:r>
            <a:endParaRPr lang="en-US" dirty="0">
              <a:solidFill>
                <a:srgbClr val="C00000"/>
              </a:solidFill>
            </a:endParaRPr>
          </a:p>
          <a:p>
            <a:pPr lvl="0" algn="just"/>
            <a:r>
              <a:rPr lang="en-GB" dirty="0"/>
              <a:t>Small amount of faster memory (SRAM) to speed up computer</a:t>
            </a:r>
            <a:endParaRPr lang="en-US" dirty="0"/>
          </a:p>
          <a:p>
            <a:pPr lvl="0" algn="just"/>
            <a:r>
              <a:rPr lang="en-GB" dirty="0"/>
              <a:t>Level 1 cache is built within the CPU (internal)</a:t>
            </a:r>
            <a:endParaRPr lang="en-US" dirty="0"/>
          </a:p>
          <a:p>
            <a:pPr lvl="0" algn="just"/>
            <a:r>
              <a:rPr lang="en-GB" dirty="0"/>
              <a:t>Level 2 cache may be on chip or nearby (external)</a:t>
            </a:r>
            <a:endParaRPr lang="en-US" dirty="0"/>
          </a:p>
          <a:p>
            <a:pPr lvl="0" algn="just"/>
            <a:r>
              <a:rPr lang="en-GB" dirty="0"/>
              <a:t>Faster for CPU to access than main memory</a:t>
            </a:r>
          </a:p>
          <a:p>
            <a:pPr algn="just" eaLnBrk="0" hangingPunct="0">
              <a:defRPr/>
            </a:pPr>
            <a:r>
              <a:rPr lang="en-US" sz="2800" kern="0" dirty="0">
                <a:solidFill>
                  <a:schemeClr val="tx1">
                    <a:lumMod val="95000"/>
                    <a:lumOff val="5000"/>
                  </a:schemeClr>
                </a:solidFill>
              </a:rPr>
              <a:t>A cache memory is a physical memory like RAM. It is smaller in capacity but faster in operation than RAM. It is positioned in between processor and RAM.</a:t>
            </a:r>
          </a:p>
          <a:p>
            <a:pPr algn="just" eaLnBrk="0" hangingPunct="0">
              <a:defRPr/>
            </a:pPr>
            <a:r>
              <a:rPr lang="en-US" sz="2800" kern="0" dirty="0">
                <a:solidFill>
                  <a:schemeClr val="tx1">
                    <a:lumMod val="95000"/>
                    <a:lumOff val="5000"/>
                  </a:schemeClr>
                </a:solidFill>
              </a:rPr>
              <a:t>There are two types of cache memory, such as L1 type cache memory and L2 type cache memory. L1 type cache memory is built-in into the processor and L2 type cache memory is </a:t>
            </a:r>
            <a:r>
              <a:rPr lang="en-US" sz="2800" kern="0" dirty="0">
                <a:solidFill>
                  <a:schemeClr val="tx1">
                    <a:lumMod val="95000"/>
                    <a:lumOff val="5000"/>
                  </a:schemeClr>
                </a:solidFill>
                <a:latin typeface="Arial" charset="0"/>
                <a:cs typeface="Arial" charset="0"/>
              </a:rPr>
              <a:t>built-in outside the processor but inside the motherboard.</a:t>
            </a:r>
            <a:endParaRPr lang="en-US" sz="2800" kern="0" dirty="0">
              <a:solidFill>
                <a:schemeClr val="tx1">
                  <a:lumMod val="95000"/>
                  <a:lumOff val="5000"/>
                </a:schemeClr>
              </a:solidFill>
            </a:endParaRPr>
          </a:p>
          <a:p>
            <a:pPr lvl="0"/>
            <a:endParaRPr lang="en-US" dirty="0"/>
          </a:p>
        </p:txBody>
      </p:sp>
      <p:sp>
        <p:nvSpPr>
          <p:cNvPr id="2" name="Title 1"/>
          <p:cNvSpPr>
            <a:spLocks noGrp="1"/>
          </p:cNvSpPr>
          <p:nvPr>
            <p:ph type="title"/>
          </p:nvPr>
        </p:nvSpPr>
        <p:spPr/>
        <p:txBody>
          <a:bodyPr>
            <a:normAutofit/>
          </a:bodyPr>
          <a:lstStyle/>
          <a:p>
            <a:r>
              <a:rPr lang="en-US" dirty="0"/>
              <a:t>Memory Organization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1201400" cy="4525963"/>
          </a:xfrm>
        </p:spPr>
        <p:txBody>
          <a:bodyPr>
            <a:normAutofit/>
          </a:bodyPr>
          <a:lstStyle/>
          <a:p>
            <a:pPr>
              <a:buNone/>
            </a:pPr>
            <a:r>
              <a:rPr lang="en-GB" b="1" dirty="0">
                <a:solidFill>
                  <a:srgbClr val="C00000"/>
                </a:solidFill>
              </a:rPr>
              <a:t>Cache performance</a:t>
            </a:r>
          </a:p>
          <a:p>
            <a:r>
              <a:rPr lang="en-GB" dirty="0"/>
              <a:t>Defined as </a:t>
            </a:r>
            <a:r>
              <a:rPr lang="en-GB" i="1" dirty="0"/>
              <a:t>hit ratio</a:t>
            </a:r>
            <a:r>
              <a:rPr lang="en-GB" dirty="0"/>
              <a:t> </a:t>
            </a:r>
          </a:p>
          <a:p>
            <a:r>
              <a:rPr lang="en-GB" dirty="0">
                <a:solidFill>
                  <a:srgbClr val="C00000"/>
                </a:solidFill>
              </a:rPr>
              <a:t>When the CPU refers to memory and finds the word in cache, it is called </a:t>
            </a:r>
            <a:r>
              <a:rPr lang="en-GB" i="1" dirty="0">
                <a:solidFill>
                  <a:srgbClr val="C00000"/>
                </a:solidFill>
              </a:rPr>
              <a:t>hit</a:t>
            </a:r>
            <a:r>
              <a:rPr lang="en-GB" dirty="0">
                <a:solidFill>
                  <a:srgbClr val="C00000"/>
                </a:solidFill>
              </a:rPr>
              <a:t>; </a:t>
            </a:r>
          </a:p>
          <a:p>
            <a:r>
              <a:rPr lang="en-GB" dirty="0">
                <a:solidFill>
                  <a:srgbClr val="C00000"/>
                </a:solidFill>
              </a:rPr>
              <a:t>If the word is not found in cache it counts </a:t>
            </a:r>
            <a:r>
              <a:rPr lang="en-GB" i="1" dirty="0">
                <a:solidFill>
                  <a:srgbClr val="C00000"/>
                </a:solidFill>
              </a:rPr>
              <a:t>miss</a:t>
            </a:r>
            <a:r>
              <a:rPr lang="en-GB" dirty="0">
                <a:solidFill>
                  <a:srgbClr val="C00000"/>
                </a:solidFill>
              </a:rPr>
              <a:t>.</a:t>
            </a:r>
            <a:endParaRPr lang="en-US" dirty="0">
              <a:solidFill>
                <a:srgbClr val="C00000"/>
              </a:solidFill>
            </a:endParaRPr>
          </a:p>
          <a:p>
            <a:r>
              <a:rPr lang="en-GB" dirty="0">
                <a:solidFill>
                  <a:srgbClr val="C00000"/>
                </a:solidFill>
              </a:rPr>
              <a:t>The hit ratio is defined as</a:t>
            </a:r>
            <a:r>
              <a:rPr lang="en-GB" dirty="0"/>
              <a:t>:  </a:t>
            </a:r>
            <a:br>
              <a:rPr lang="en-GB" dirty="0"/>
            </a:br>
            <a:r>
              <a:rPr lang="en-GB" i="1" dirty="0"/>
              <a:t>hit ratio</a:t>
            </a:r>
            <a:r>
              <a:rPr lang="en-GB" dirty="0"/>
              <a:t>=</a:t>
            </a:r>
            <a:r>
              <a:rPr lang="en-GB" i="1" dirty="0"/>
              <a:t>hit</a:t>
            </a:r>
            <a:r>
              <a:rPr lang="en-GB" dirty="0"/>
              <a:t>/(</a:t>
            </a:r>
            <a:r>
              <a:rPr lang="en-GB" i="1" dirty="0" err="1"/>
              <a:t>hit</a:t>
            </a:r>
            <a:r>
              <a:rPr lang="en-GB" dirty="0" err="1"/>
              <a:t>+</a:t>
            </a:r>
            <a:r>
              <a:rPr lang="en-GB" i="1" dirty="0" err="1"/>
              <a:t>miss</a:t>
            </a:r>
            <a:r>
              <a:rPr lang="en-GB" dirty="0"/>
              <a:t>).</a:t>
            </a:r>
            <a:endParaRPr lang="en-US" dirty="0"/>
          </a:p>
        </p:txBody>
      </p:sp>
      <p:sp>
        <p:nvSpPr>
          <p:cNvPr id="2" name="Title 1"/>
          <p:cNvSpPr>
            <a:spLocks noGrp="1"/>
          </p:cNvSpPr>
          <p:nvPr>
            <p:ph type="title"/>
          </p:nvPr>
        </p:nvSpPr>
        <p:spPr/>
        <p:txBody>
          <a:bodyPr>
            <a:normAutofit/>
          </a:bodyPr>
          <a:lstStyle/>
          <a:p>
            <a:r>
              <a:rPr lang="en-US" dirty="0"/>
              <a:t>Memory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81329"/>
            <a:ext cx="11125200" cy="4525963"/>
          </a:xfrm>
        </p:spPr>
        <p:txBody>
          <a:bodyPr>
            <a:normAutofit/>
          </a:bodyPr>
          <a:lstStyle/>
          <a:p>
            <a:pPr>
              <a:buNone/>
            </a:pPr>
            <a:r>
              <a:rPr lang="en-US" b="1" dirty="0">
                <a:solidFill>
                  <a:srgbClr val="C00000"/>
                </a:solidFill>
              </a:rPr>
              <a:t>Memory Hierarchy</a:t>
            </a:r>
            <a:endParaRPr lang="en-US" dirty="0">
              <a:solidFill>
                <a:srgbClr val="C00000"/>
              </a:solidFill>
            </a:endParaRPr>
          </a:p>
          <a:p>
            <a:pPr lvl="1"/>
            <a:r>
              <a:rPr lang="en-US" dirty="0"/>
              <a:t>Arrangement of different types of memories based on accessibility in computer system.</a:t>
            </a:r>
          </a:p>
          <a:p>
            <a:pPr lvl="1"/>
            <a:r>
              <a:rPr lang="en-US" sz="2400" dirty="0">
                <a:solidFill>
                  <a:srgbClr val="C00000"/>
                </a:solidFill>
              </a:rPr>
              <a:t>Main Memory: </a:t>
            </a:r>
            <a:r>
              <a:rPr lang="en-US" sz="2400" dirty="0"/>
              <a:t>memory unit that communicates directly with the CPU (RAM).</a:t>
            </a:r>
          </a:p>
          <a:p>
            <a:pPr lvl="1"/>
            <a:r>
              <a:rPr lang="en-US" sz="2400" dirty="0">
                <a:solidFill>
                  <a:srgbClr val="C00000"/>
                </a:solidFill>
              </a:rPr>
              <a:t>Auxiliary Memory: </a:t>
            </a:r>
            <a:r>
              <a:rPr lang="en-US" sz="2400" dirty="0"/>
              <a:t>device that provide backup storage (Disk Drives).</a:t>
            </a:r>
          </a:p>
          <a:p>
            <a:pPr lvl="1"/>
            <a:r>
              <a:rPr lang="en-US" sz="2400" dirty="0">
                <a:solidFill>
                  <a:srgbClr val="C00000"/>
                </a:solidFill>
              </a:rPr>
              <a:t>Cache Memory: </a:t>
            </a:r>
            <a:r>
              <a:rPr lang="en-US" sz="2400" dirty="0"/>
              <a:t>special very-high-speed memory to increase the processing speed.</a:t>
            </a:r>
            <a:endParaRPr lang="en-US" sz="1000" dirty="0"/>
          </a:p>
        </p:txBody>
      </p:sp>
      <p:sp>
        <p:nvSpPr>
          <p:cNvPr id="2" name="Title 1"/>
          <p:cNvSpPr>
            <a:spLocks noGrp="1"/>
          </p:cNvSpPr>
          <p:nvPr>
            <p:ph type="title"/>
          </p:nvPr>
        </p:nvSpPr>
        <p:spPr/>
        <p:txBody>
          <a:bodyPr>
            <a:normAutofit/>
          </a:bodyPr>
          <a:lstStyle/>
          <a:p>
            <a:r>
              <a:rPr lang="en-US" dirty="0"/>
              <a:t>Memory Organization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1125200" cy="4525963"/>
          </a:xfrm>
        </p:spPr>
        <p:txBody>
          <a:bodyPr>
            <a:normAutofit/>
          </a:bodyPr>
          <a:lstStyle/>
          <a:p>
            <a:pPr>
              <a:buNone/>
            </a:pPr>
            <a:r>
              <a:rPr lang="en-GB" b="1" dirty="0">
                <a:solidFill>
                  <a:srgbClr val="C00000"/>
                </a:solidFill>
              </a:rPr>
              <a:t>Cache performance</a:t>
            </a:r>
          </a:p>
          <a:p>
            <a:pPr>
              <a:buNone/>
            </a:pPr>
            <a:endParaRPr lang="en-GB" b="1" dirty="0">
              <a:solidFill>
                <a:srgbClr val="C00000"/>
              </a:solidFill>
            </a:endParaRPr>
          </a:p>
          <a:p>
            <a:pPr algn="just">
              <a:buFont typeface="Wingdings" panose="05000000000000000000" pitchFamily="2" charset="2"/>
              <a:buChar char="q"/>
            </a:pPr>
            <a:r>
              <a:rPr lang="en-US" sz="2400" b="1" dirty="0"/>
              <a:t>For example, if you have 51 cache hits and three misses over a period of time, then that would mean you would divide 51 by 54. The result would be a hit ratio of 0.944.</a:t>
            </a:r>
            <a:endParaRPr lang="en-GB" sz="2400" b="1" dirty="0"/>
          </a:p>
        </p:txBody>
      </p:sp>
      <p:sp>
        <p:nvSpPr>
          <p:cNvPr id="2" name="Title 1"/>
          <p:cNvSpPr>
            <a:spLocks noGrp="1"/>
          </p:cNvSpPr>
          <p:nvPr>
            <p:ph type="title"/>
          </p:nvPr>
        </p:nvSpPr>
        <p:spPr/>
        <p:txBody>
          <a:bodyPr>
            <a:normAutofit/>
          </a:bodyPr>
          <a:lstStyle/>
          <a:p>
            <a:r>
              <a:rPr lang="en-US" dirty="0"/>
              <a:t>Memory Organization</a:t>
            </a:r>
          </a:p>
        </p:txBody>
      </p:sp>
    </p:spTree>
    <p:extLst>
      <p:ext uri="{BB962C8B-B14F-4D97-AF65-F5344CB8AC3E}">
        <p14:creationId xmlns:p14="http://schemas.microsoft.com/office/powerpoint/2010/main" val="2849997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0972800" cy="4525963"/>
          </a:xfrm>
        </p:spPr>
        <p:txBody>
          <a:bodyPr>
            <a:normAutofit/>
          </a:bodyPr>
          <a:lstStyle/>
          <a:p>
            <a:pPr>
              <a:buNone/>
            </a:pPr>
            <a:r>
              <a:rPr lang="en-GB" b="1" dirty="0">
                <a:solidFill>
                  <a:srgbClr val="C00000"/>
                </a:solidFill>
              </a:rPr>
              <a:t>Factors of Cache performance</a:t>
            </a:r>
          </a:p>
          <a:p>
            <a:r>
              <a:rPr lang="en-US" u="sng" dirty="0">
                <a:solidFill>
                  <a:srgbClr val="FF0000"/>
                </a:solidFill>
              </a:rPr>
              <a:t>Cache size</a:t>
            </a:r>
          </a:p>
          <a:p>
            <a:pPr marL="109728" indent="0">
              <a:buNone/>
            </a:pPr>
            <a:r>
              <a:rPr lang="en-US" sz="2400" dirty="0"/>
              <a:t>The cache is smaller in size. Memory ranges from 2KB to a few MB generally. The higher the size the performance will be improved.</a:t>
            </a:r>
          </a:p>
          <a:p>
            <a:pPr marL="109728" indent="0">
              <a:buNone/>
            </a:pPr>
            <a:endParaRPr lang="en-US" sz="2400" dirty="0"/>
          </a:p>
          <a:p>
            <a:pPr algn="just"/>
            <a:r>
              <a:rPr lang="en-US" u="sng" dirty="0">
                <a:solidFill>
                  <a:srgbClr val="FF0000"/>
                </a:solidFill>
              </a:rPr>
              <a:t>Mapping method: </a:t>
            </a:r>
            <a:r>
              <a:rPr lang="en-US" sz="2400" dirty="0"/>
              <a:t>Cache mapping refers to a technique using which the content present in the main memory is brought into the memory of the cache. Three distinct types of mapping are used for cache memory mapping. Ex: associative, direct, set-associative</a:t>
            </a:r>
          </a:p>
          <a:p>
            <a:endParaRPr lang="en-US" dirty="0"/>
          </a:p>
        </p:txBody>
      </p:sp>
      <p:sp>
        <p:nvSpPr>
          <p:cNvPr id="2" name="Title 1"/>
          <p:cNvSpPr>
            <a:spLocks noGrp="1"/>
          </p:cNvSpPr>
          <p:nvPr>
            <p:ph type="title"/>
          </p:nvPr>
        </p:nvSpPr>
        <p:spPr/>
        <p:txBody>
          <a:bodyPr>
            <a:normAutofit/>
          </a:bodyPr>
          <a:lstStyle/>
          <a:p>
            <a:r>
              <a:rPr lang="en-US" dirty="0"/>
              <a:t>Memory Organization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A0FA2B-285D-E7C9-E2BC-DBD10112F2DB}"/>
              </a:ext>
            </a:extLst>
          </p:cNvPr>
          <p:cNvSpPr>
            <a:spLocks noGrp="1"/>
          </p:cNvSpPr>
          <p:nvPr>
            <p:ph idx="1"/>
          </p:nvPr>
        </p:nvSpPr>
        <p:spPr/>
        <p:txBody>
          <a:bodyPr>
            <a:normAutofit/>
          </a:bodyPr>
          <a:lstStyle/>
          <a:p>
            <a:r>
              <a:rPr lang="en-US" dirty="0">
                <a:solidFill>
                  <a:srgbClr val="FF0000"/>
                </a:solidFill>
              </a:rPr>
              <a:t>Replace algorithm: </a:t>
            </a:r>
          </a:p>
          <a:p>
            <a:pPr marL="109728" indent="0">
              <a:buNone/>
            </a:pPr>
            <a:r>
              <a:rPr lang="en-US" sz="2400" dirty="0"/>
              <a:t>Cache replacement algorithms specifies different ways to remove an item from the cache when it is full. There are different types of cache replacement are LRU(Least Recently Used), LFU(least frequently used), FIFO(First In First Out)</a:t>
            </a:r>
          </a:p>
          <a:p>
            <a:endParaRPr lang="en-US" dirty="0"/>
          </a:p>
          <a:p>
            <a:pPr algn="just"/>
            <a:r>
              <a:rPr lang="en-US" u="sng" dirty="0">
                <a:solidFill>
                  <a:srgbClr val="FF0000"/>
                </a:solidFill>
              </a:rPr>
              <a:t>Write policy: </a:t>
            </a:r>
            <a:r>
              <a:rPr lang="en-US" sz="2400" dirty="0"/>
              <a:t>A cache’s write policy is the behavior of a cache while performing a write operation. A cache’s write policy plays a central part in all the variety of different characteristics exposed by the cache. There are three policies write-through, write-back, write-around.</a:t>
            </a:r>
          </a:p>
          <a:p>
            <a:endParaRPr lang="en-US" dirty="0"/>
          </a:p>
          <a:p>
            <a:endParaRPr lang="en-US" dirty="0"/>
          </a:p>
        </p:txBody>
      </p:sp>
      <p:sp>
        <p:nvSpPr>
          <p:cNvPr id="3" name="Title 2">
            <a:extLst>
              <a:ext uri="{FF2B5EF4-FFF2-40B4-BE49-F238E27FC236}">
                <a16:creationId xmlns:a16="http://schemas.microsoft.com/office/drawing/2014/main" id="{2C01ABFC-67EE-56D2-5E73-C95B9EFDFDE8}"/>
              </a:ext>
            </a:extLst>
          </p:cNvPr>
          <p:cNvSpPr>
            <a:spLocks noGrp="1"/>
          </p:cNvSpPr>
          <p:nvPr>
            <p:ph type="title"/>
          </p:nvPr>
        </p:nvSpPr>
        <p:spPr/>
        <p:txBody>
          <a:bodyPr>
            <a:normAutofit/>
          </a:bodyPr>
          <a:lstStyle/>
          <a:p>
            <a:r>
              <a:rPr lang="en-GB" b="1" dirty="0">
                <a:solidFill>
                  <a:srgbClr val="C00000"/>
                </a:solidFill>
              </a:rPr>
              <a:t>Factors of Cache performance</a:t>
            </a:r>
            <a:endParaRPr lang="en-US" dirty="0"/>
          </a:p>
        </p:txBody>
      </p:sp>
    </p:spTree>
    <p:extLst>
      <p:ext uri="{BB962C8B-B14F-4D97-AF65-F5344CB8AC3E}">
        <p14:creationId xmlns:p14="http://schemas.microsoft.com/office/powerpoint/2010/main" val="2505674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0972800" cy="4525963"/>
          </a:xfrm>
        </p:spPr>
        <p:txBody>
          <a:bodyPr>
            <a:normAutofit/>
          </a:bodyPr>
          <a:lstStyle/>
          <a:p>
            <a:pPr>
              <a:buNone/>
            </a:pPr>
            <a:r>
              <a:rPr lang="en-US" b="1" dirty="0">
                <a:solidFill>
                  <a:srgbClr val="C00000"/>
                </a:solidFill>
              </a:rPr>
              <a:t>Secondary Storage</a:t>
            </a:r>
            <a:endParaRPr lang="en-US" dirty="0">
              <a:solidFill>
                <a:srgbClr val="C00000"/>
              </a:solidFill>
            </a:endParaRPr>
          </a:p>
          <a:p>
            <a:pPr algn="just"/>
            <a:r>
              <a:rPr lang="en-US" dirty="0"/>
              <a:t>Secondary storage (auxiliary storage) is not directly accessible by the CPU. </a:t>
            </a:r>
          </a:p>
          <a:p>
            <a:pPr lvl="0" algn="just"/>
            <a:r>
              <a:rPr lang="en-US" dirty="0"/>
              <a:t>The computer usually uses its I/O channels to access secondary storage</a:t>
            </a:r>
          </a:p>
          <a:p>
            <a:pPr lvl="0" algn="just"/>
            <a:r>
              <a:rPr lang="en-US" dirty="0"/>
              <a:t>Transfers the desired data using intermediate area in primary storage. </a:t>
            </a:r>
          </a:p>
          <a:p>
            <a:pPr lvl="0" algn="just"/>
            <a:r>
              <a:rPr lang="en-US" dirty="0"/>
              <a:t>Secondary storage does not lose data when the device is powered off - non-volatile.</a:t>
            </a:r>
          </a:p>
        </p:txBody>
      </p:sp>
      <p:sp>
        <p:nvSpPr>
          <p:cNvPr id="2" name="Title 1"/>
          <p:cNvSpPr>
            <a:spLocks noGrp="1"/>
          </p:cNvSpPr>
          <p:nvPr>
            <p:ph type="title"/>
          </p:nvPr>
        </p:nvSpPr>
        <p:spPr/>
        <p:txBody>
          <a:bodyPr>
            <a:normAutofit/>
          </a:bodyPr>
          <a:lstStyle/>
          <a:p>
            <a:r>
              <a:rPr lang="en-US" dirty="0"/>
              <a:t>Memory Organization</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11582400" cy="5638800"/>
          </a:xfrm>
        </p:spPr>
        <p:txBody>
          <a:bodyPr>
            <a:normAutofit fontScale="85000" lnSpcReduction="20000"/>
          </a:bodyPr>
          <a:lstStyle/>
          <a:p>
            <a:pPr>
              <a:buNone/>
            </a:pPr>
            <a:r>
              <a:rPr lang="en-US" b="1" dirty="0">
                <a:solidFill>
                  <a:srgbClr val="C00000"/>
                </a:solidFill>
              </a:rPr>
              <a:t>Virtual Memory</a:t>
            </a:r>
          </a:p>
          <a:p>
            <a:pPr algn="just">
              <a:buNone/>
            </a:pPr>
            <a:r>
              <a:rPr lang="en-US" dirty="0"/>
              <a:t>An imaginary </a:t>
            </a:r>
            <a:r>
              <a:rPr lang="en-US" dirty="0">
                <a:solidFill>
                  <a:schemeClr val="tx1">
                    <a:lumMod val="85000"/>
                    <a:lumOff val="15000"/>
                  </a:schemeClr>
                </a:solidFill>
                <a:hlinkClick r:id="rId2"/>
              </a:rPr>
              <a:t>memory</a:t>
            </a:r>
            <a:r>
              <a:rPr lang="en-US" dirty="0"/>
              <a:t> area </a:t>
            </a:r>
            <a:r>
              <a:rPr lang="en-US" dirty="0">
                <a:hlinkClick r:id="rId3"/>
              </a:rPr>
              <a:t>supported</a:t>
            </a:r>
            <a:r>
              <a:rPr lang="en-US" dirty="0"/>
              <a:t> by some </a:t>
            </a:r>
            <a:r>
              <a:rPr lang="en-US" dirty="0">
                <a:hlinkClick r:id="rId4"/>
              </a:rPr>
              <a:t>operating systems</a:t>
            </a:r>
            <a:r>
              <a:rPr lang="en-US" dirty="0"/>
              <a:t>  in conjunction with the </a:t>
            </a:r>
            <a:r>
              <a:rPr lang="en-US" dirty="0">
                <a:hlinkClick r:id="rId5"/>
              </a:rPr>
              <a:t>hardware</a:t>
            </a:r>
            <a:r>
              <a:rPr lang="en-US" dirty="0"/>
              <a:t>. You can think of virtual memory as an alternate set of memory </a:t>
            </a:r>
            <a:r>
              <a:rPr lang="en-US" dirty="0">
                <a:hlinkClick r:id="rId6"/>
              </a:rPr>
              <a:t>addresses</a:t>
            </a:r>
            <a:r>
              <a:rPr lang="en-US" dirty="0"/>
              <a:t>. </a:t>
            </a:r>
            <a:r>
              <a:rPr lang="en-US" dirty="0">
                <a:hlinkClick r:id="rId7"/>
              </a:rPr>
              <a:t>Programs</a:t>
            </a:r>
            <a:r>
              <a:rPr lang="en-US" dirty="0"/>
              <a:t> use these </a:t>
            </a:r>
            <a:r>
              <a:rPr lang="en-US" i="1" dirty="0"/>
              <a:t>virtual addresses </a:t>
            </a:r>
            <a:r>
              <a:rPr lang="en-US" dirty="0"/>
              <a:t>rather than real addresses to </a:t>
            </a:r>
            <a:r>
              <a:rPr lang="en-US" dirty="0">
                <a:hlinkClick r:id="rId8"/>
              </a:rPr>
              <a:t>store</a:t>
            </a:r>
            <a:r>
              <a:rPr lang="en-US" dirty="0"/>
              <a:t> </a:t>
            </a:r>
            <a:r>
              <a:rPr lang="en-US" dirty="0">
                <a:hlinkClick r:id="rId9"/>
              </a:rPr>
              <a:t>instructions</a:t>
            </a:r>
            <a:r>
              <a:rPr lang="en-US" dirty="0"/>
              <a:t> and </a:t>
            </a:r>
            <a:r>
              <a:rPr lang="en-US" dirty="0">
                <a:hlinkClick r:id="rId10"/>
              </a:rPr>
              <a:t>data</a:t>
            </a:r>
            <a:r>
              <a:rPr lang="en-US" dirty="0"/>
              <a:t>. When the program is actually </a:t>
            </a:r>
            <a:r>
              <a:rPr lang="en-US" dirty="0">
                <a:hlinkClick r:id="rId11"/>
              </a:rPr>
              <a:t>executed</a:t>
            </a:r>
            <a:r>
              <a:rPr lang="en-US" dirty="0"/>
              <a:t>, the virtual addresses are </a:t>
            </a:r>
            <a:r>
              <a:rPr lang="en-US" dirty="0">
                <a:hlinkClick r:id="rId12"/>
              </a:rPr>
              <a:t>converted</a:t>
            </a:r>
            <a:r>
              <a:rPr lang="en-US" dirty="0"/>
              <a:t> into real memory addresses. The purpose of virtual memory is to enlarge the </a:t>
            </a:r>
            <a:r>
              <a:rPr lang="en-US" i="1" dirty="0">
                <a:hlinkClick r:id="rId13"/>
              </a:rPr>
              <a:t>address space</a:t>
            </a:r>
            <a:r>
              <a:rPr lang="en-US" dirty="0"/>
              <a:t>, the set of addresses a program can utilize. For example, virtual memory might contain twice as many addresses as </a:t>
            </a:r>
            <a:r>
              <a:rPr lang="en-US" dirty="0">
                <a:hlinkClick r:id="rId14"/>
              </a:rPr>
              <a:t>main memory</a:t>
            </a:r>
            <a:r>
              <a:rPr lang="en-US" dirty="0"/>
              <a:t>.</a:t>
            </a:r>
          </a:p>
          <a:p>
            <a:pPr lvl="0" algn="just"/>
            <a:r>
              <a:rPr lang="en-GB" dirty="0"/>
              <a:t>Uses backing storage e.g. hard disk as a temporary location for programs and data where insufficient RAM available</a:t>
            </a:r>
            <a:endParaRPr lang="en-US" dirty="0"/>
          </a:p>
          <a:p>
            <a:pPr lvl="0" algn="just"/>
            <a:r>
              <a:rPr lang="en-GB" dirty="0"/>
              <a:t>Swaps programs and data between the hard-disk and RAM as the CPU requires them for processing</a:t>
            </a:r>
            <a:endParaRPr lang="en-US" dirty="0"/>
          </a:p>
          <a:p>
            <a:pPr lvl="0" algn="just"/>
            <a:r>
              <a:rPr lang="en-GB" dirty="0"/>
              <a:t>A cheap method of running large or many programs on a computer system</a:t>
            </a:r>
            <a:endParaRPr lang="en-US" dirty="0"/>
          </a:p>
          <a:p>
            <a:pPr lvl="0" algn="just"/>
            <a:r>
              <a:rPr lang="en-GB" dirty="0"/>
              <a:t>Cost is speed: the CPU can access RAM in nanoseconds but hard-disk in milliseconds</a:t>
            </a:r>
            <a:endParaRPr lang="en-US" dirty="0"/>
          </a:p>
          <a:p>
            <a:pPr lvl="0" algn="just"/>
            <a:r>
              <a:rPr lang="en-GB" dirty="0"/>
              <a:t>Virtual memory is much slower than RAM</a:t>
            </a:r>
            <a:endParaRPr lang="en-US" dirty="0"/>
          </a:p>
          <a:p>
            <a:pPr lvl="0"/>
            <a:endParaRPr lang="en-US" b="1" dirty="0"/>
          </a:p>
        </p:txBody>
      </p:sp>
      <p:sp>
        <p:nvSpPr>
          <p:cNvPr id="2" name="Title 1"/>
          <p:cNvSpPr>
            <a:spLocks noGrp="1"/>
          </p:cNvSpPr>
          <p:nvPr>
            <p:ph type="title"/>
          </p:nvPr>
        </p:nvSpPr>
        <p:spPr>
          <a:xfrm>
            <a:off x="533400" y="118925"/>
            <a:ext cx="8458200" cy="411162"/>
          </a:xfrm>
        </p:spPr>
        <p:txBody>
          <a:bodyPr>
            <a:normAutofit fontScale="90000"/>
          </a:bodyPr>
          <a:lstStyle/>
          <a:p>
            <a:r>
              <a:rPr lang="en-US" dirty="0"/>
              <a:t>Memory Organization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1125200" cy="4525963"/>
          </a:xfrm>
        </p:spPr>
        <p:txBody>
          <a:bodyPr>
            <a:normAutofit/>
          </a:bodyPr>
          <a:lstStyle/>
          <a:p>
            <a:r>
              <a:rPr lang="en-US" b="1" dirty="0">
                <a:solidFill>
                  <a:srgbClr val="C00000"/>
                </a:solidFill>
              </a:rPr>
              <a:t>Memory Management:</a:t>
            </a:r>
            <a:endParaRPr lang="en-US" dirty="0">
              <a:solidFill>
                <a:srgbClr val="C00000"/>
              </a:solidFill>
            </a:endParaRPr>
          </a:p>
          <a:p>
            <a:pPr algn="just"/>
            <a:r>
              <a:rPr lang="en-US" dirty="0"/>
              <a:t>A collection hardware and software for managing the various programs residing in memory. </a:t>
            </a:r>
          </a:p>
          <a:p>
            <a:pPr algn="just"/>
            <a:r>
              <a:rPr lang="en-US" dirty="0">
                <a:solidFill>
                  <a:srgbClr val="002060"/>
                </a:solidFill>
              </a:rPr>
              <a:t>The basic components of a memory management unit are:</a:t>
            </a:r>
          </a:p>
          <a:p>
            <a:pPr lvl="1" algn="just"/>
            <a:r>
              <a:rPr lang="en-US" dirty="0"/>
              <a:t>A facility for dynamic storage relocation that maps logical memory references into physical memory addresses</a:t>
            </a:r>
          </a:p>
          <a:p>
            <a:pPr lvl="1" algn="just"/>
            <a:r>
              <a:rPr lang="en-US" dirty="0"/>
              <a:t>A provision for sharing common programs stored in memory by different users</a:t>
            </a:r>
          </a:p>
          <a:p>
            <a:pPr lvl="1" algn="just"/>
            <a:r>
              <a:rPr lang="en-US" dirty="0"/>
              <a:t>Protection of information against unauthorized access between users and preventing users from changing operating systems functions.</a:t>
            </a:r>
          </a:p>
        </p:txBody>
      </p:sp>
      <p:sp>
        <p:nvSpPr>
          <p:cNvPr id="2" name="Title 1"/>
          <p:cNvSpPr>
            <a:spLocks noGrp="1"/>
          </p:cNvSpPr>
          <p:nvPr>
            <p:ph type="title"/>
          </p:nvPr>
        </p:nvSpPr>
        <p:spPr/>
        <p:txBody>
          <a:bodyPr>
            <a:normAutofit/>
          </a:bodyPr>
          <a:lstStyle/>
          <a:p>
            <a:r>
              <a:rPr lang="en-US" dirty="0"/>
              <a:t>Memory Organization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a:solidFill>
                  <a:srgbClr val="C00000"/>
                </a:solidFill>
              </a:rPr>
              <a:t>Memory Hierarchy</a:t>
            </a:r>
            <a:endParaRPr lang="en-US" dirty="0">
              <a:solidFill>
                <a:srgbClr val="C00000"/>
              </a:solidFill>
            </a:endParaRPr>
          </a:p>
          <a:p>
            <a:pPr lvl="0"/>
            <a:r>
              <a:rPr lang="en-US" sz="2400" dirty="0"/>
              <a:t>Order according to speed: Cache&gt;Main Memory&gt;Auxiliary memory</a:t>
            </a:r>
          </a:p>
          <a:p>
            <a:pPr lvl="0"/>
            <a:r>
              <a:rPr lang="en-US" sz="2400" dirty="0"/>
              <a:t>Order according to size: Cache&lt;Main memory&lt;Auxiliary memory</a:t>
            </a:r>
          </a:p>
        </p:txBody>
      </p:sp>
      <p:sp>
        <p:nvSpPr>
          <p:cNvPr id="2" name="Title 1"/>
          <p:cNvSpPr>
            <a:spLocks noGrp="1"/>
          </p:cNvSpPr>
          <p:nvPr>
            <p:ph type="title"/>
          </p:nvPr>
        </p:nvSpPr>
        <p:spPr/>
        <p:txBody>
          <a:bodyPr>
            <a:normAutofit/>
          </a:bodyPr>
          <a:lstStyle/>
          <a:p>
            <a:r>
              <a:rPr lang="en-US" dirty="0"/>
              <a:t>Memory Organization</a:t>
            </a:r>
          </a:p>
        </p:txBody>
      </p:sp>
      <p:pic>
        <p:nvPicPr>
          <p:cNvPr id="7170" name="Picture 2"/>
          <p:cNvPicPr>
            <a:picLocks noChangeAspect="1" noChangeArrowheads="1"/>
          </p:cNvPicPr>
          <p:nvPr/>
        </p:nvPicPr>
        <p:blipFill>
          <a:blip r:embed="rId2" cstate="print"/>
          <a:srcRect/>
          <a:stretch>
            <a:fillRect/>
          </a:stretch>
        </p:blipFill>
        <p:spPr bwMode="auto">
          <a:xfrm>
            <a:off x="2819400" y="3276600"/>
            <a:ext cx="6172200" cy="3124200"/>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b="1" dirty="0">
                <a:solidFill>
                  <a:srgbClr val="C00000"/>
                </a:solidFill>
              </a:rPr>
              <a:t>Main Memory</a:t>
            </a:r>
            <a:endParaRPr lang="en-US" dirty="0">
              <a:solidFill>
                <a:srgbClr val="C00000"/>
              </a:solidFill>
            </a:endParaRPr>
          </a:p>
          <a:p>
            <a:pPr algn="just"/>
            <a:r>
              <a:rPr lang="en-US" dirty="0"/>
              <a:t>Main memory is the only one directly accessible to the CPU. </a:t>
            </a:r>
          </a:p>
          <a:p>
            <a:pPr lvl="0" algn="just"/>
            <a:r>
              <a:rPr lang="en-US" dirty="0"/>
              <a:t>The CPU continuously reads instructions stored there and executes them as required. </a:t>
            </a:r>
          </a:p>
          <a:p>
            <a:pPr lvl="0" algn="just"/>
            <a:r>
              <a:rPr lang="en-US" dirty="0"/>
              <a:t>Any data actively operated on is also stored there in uniform manner. </a:t>
            </a:r>
          </a:p>
          <a:p>
            <a:pPr lvl="0" algn="just"/>
            <a:r>
              <a:rPr lang="en-US" dirty="0"/>
              <a:t>RAM (Random access memory) and ROM (Read only memory) are treated as main memory.</a:t>
            </a:r>
          </a:p>
        </p:txBody>
      </p:sp>
      <p:sp>
        <p:nvSpPr>
          <p:cNvPr id="2" name="Title 1"/>
          <p:cNvSpPr>
            <a:spLocks noGrp="1"/>
          </p:cNvSpPr>
          <p:nvPr>
            <p:ph type="title"/>
          </p:nvPr>
        </p:nvSpPr>
        <p:spPr/>
        <p:txBody>
          <a:bodyPr>
            <a:normAutofit/>
          </a:bodyPr>
          <a:lstStyle/>
          <a:p>
            <a:r>
              <a:rPr lang="en-US" dirty="0"/>
              <a:t>Memory Organization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pPr>
              <a:buNone/>
            </a:pPr>
            <a:r>
              <a:rPr lang="en-US" b="1" dirty="0">
                <a:solidFill>
                  <a:srgbClr val="C00000"/>
                </a:solidFill>
              </a:rPr>
              <a:t>RAM </a:t>
            </a:r>
            <a:endParaRPr lang="en-US" dirty="0">
              <a:solidFill>
                <a:srgbClr val="C00000"/>
              </a:solidFill>
            </a:endParaRPr>
          </a:p>
          <a:p>
            <a:pPr lvl="0" algn="just"/>
            <a:r>
              <a:rPr lang="en-GB" dirty="0"/>
              <a:t>Its purpose is to temporarily hold programs and data for processing. </a:t>
            </a:r>
            <a:endParaRPr lang="en-US" dirty="0"/>
          </a:p>
          <a:p>
            <a:pPr lvl="0" algn="just"/>
            <a:r>
              <a:rPr lang="en-GB" dirty="0"/>
              <a:t>Described as being volatile (all data are lost when power off)</a:t>
            </a:r>
            <a:endParaRPr lang="en-US" dirty="0"/>
          </a:p>
          <a:p>
            <a:pPr lvl="0" algn="just"/>
            <a:r>
              <a:rPr lang="en-GB" dirty="0"/>
              <a:t>It is direct access as it can be both written to or read from in any order</a:t>
            </a:r>
          </a:p>
          <a:p>
            <a:pPr lvl="0" algn="just"/>
            <a:r>
              <a:rPr lang="en-US" sz="2800" dirty="0"/>
              <a:t>RAM is a very much essential memory. During the execution of a program, there is a close interaction in between RAM and processor. In the execution of program, processor takes data and instruction from RAM. After processing, RAM stores information.</a:t>
            </a:r>
            <a:endParaRPr lang="en-US" dirty="0"/>
          </a:p>
        </p:txBody>
      </p:sp>
      <p:sp>
        <p:nvSpPr>
          <p:cNvPr id="2" name="Title 1"/>
          <p:cNvSpPr>
            <a:spLocks noGrp="1"/>
          </p:cNvSpPr>
          <p:nvPr>
            <p:ph type="title"/>
          </p:nvPr>
        </p:nvSpPr>
        <p:spPr/>
        <p:txBody>
          <a:bodyPr>
            <a:normAutofit/>
          </a:bodyPr>
          <a:lstStyle/>
          <a:p>
            <a:r>
              <a:rPr lang="en-US" dirty="0"/>
              <a:t>Memory Organization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481329"/>
            <a:ext cx="11049000" cy="4525963"/>
          </a:xfrm>
        </p:spPr>
        <p:txBody>
          <a:bodyPr>
            <a:normAutofit/>
          </a:bodyPr>
          <a:lstStyle/>
          <a:p>
            <a:pPr>
              <a:buNone/>
            </a:pPr>
            <a:r>
              <a:rPr lang="en-US" b="1" dirty="0">
                <a:solidFill>
                  <a:srgbClr val="C00000"/>
                </a:solidFill>
              </a:rPr>
              <a:t>Types of RAM</a:t>
            </a:r>
            <a:endParaRPr lang="en-US" dirty="0">
              <a:solidFill>
                <a:srgbClr val="C00000"/>
              </a:solidFill>
            </a:endParaRPr>
          </a:p>
          <a:p>
            <a:r>
              <a:rPr lang="en-US" sz="2000" dirty="0"/>
              <a:t>Dynamic RAM (DRAM) </a:t>
            </a:r>
          </a:p>
          <a:p>
            <a:r>
              <a:rPr lang="en-US" sz="2000" dirty="0"/>
              <a:t>The RAM which requires the stored information to be periodically re-written, or refreshed, otherwise it would vanish.</a:t>
            </a:r>
          </a:p>
          <a:p>
            <a:r>
              <a:rPr lang="en-US" sz="2000" dirty="0"/>
              <a:t>Static RAM (SRAM)</a:t>
            </a:r>
          </a:p>
          <a:p>
            <a:r>
              <a:rPr lang="en-US" sz="2000" dirty="0"/>
              <a:t>The RAM which never needs to be refreshed as long as power is applied. (It loses its content if power is removed).</a:t>
            </a:r>
          </a:p>
        </p:txBody>
      </p:sp>
      <p:sp>
        <p:nvSpPr>
          <p:cNvPr id="2" name="Title 1"/>
          <p:cNvSpPr>
            <a:spLocks noGrp="1"/>
          </p:cNvSpPr>
          <p:nvPr>
            <p:ph type="title"/>
          </p:nvPr>
        </p:nvSpPr>
        <p:spPr/>
        <p:txBody>
          <a:bodyPr>
            <a:normAutofit/>
          </a:bodyPr>
          <a:lstStyle/>
          <a:p>
            <a:r>
              <a:rPr lang="en-US" dirty="0"/>
              <a:t>Memory Organization</a:t>
            </a:r>
          </a:p>
        </p:txBody>
      </p:sp>
      <p:pic>
        <p:nvPicPr>
          <p:cNvPr id="10242" name="Picture 2"/>
          <p:cNvPicPr>
            <a:picLocks noChangeAspect="1" noChangeArrowheads="1"/>
          </p:cNvPicPr>
          <p:nvPr/>
        </p:nvPicPr>
        <p:blipFill>
          <a:blip r:embed="rId3" cstate="print"/>
          <a:srcRect/>
          <a:stretch>
            <a:fillRect/>
          </a:stretch>
        </p:blipFill>
        <p:spPr bwMode="auto">
          <a:xfrm>
            <a:off x="1600200" y="4114800"/>
            <a:ext cx="9296400" cy="22098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11201400" cy="5791200"/>
          </a:xfrm>
        </p:spPr>
        <p:txBody>
          <a:bodyPr>
            <a:normAutofit/>
          </a:bodyPr>
          <a:lstStyle/>
          <a:p>
            <a:pPr>
              <a:buNone/>
            </a:pPr>
            <a:r>
              <a:rPr lang="en-GB" b="1" dirty="0">
                <a:solidFill>
                  <a:srgbClr val="C00000"/>
                </a:solidFill>
              </a:rPr>
              <a:t>ROM</a:t>
            </a:r>
            <a:endParaRPr lang="en-US" dirty="0">
              <a:solidFill>
                <a:srgbClr val="C00000"/>
              </a:solidFill>
            </a:endParaRPr>
          </a:p>
          <a:p>
            <a:pPr lvl="0" algn="just"/>
            <a:r>
              <a:rPr lang="en-GB" sz="2000" dirty="0">
                <a:solidFill>
                  <a:srgbClr val="C00000"/>
                </a:solidFill>
              </a:rPr>
              <a:t>Stores a program that helps start up the computer </a:t>
            </a:r>
            <a:endParaRPr lang="en-US" sz="2000" dirty="0">
              <a:solidFill>
                <a:srgbClr val="C00000"/>
              </a:solidFill>
            </a:endParaRPr>
          </a:p>
          <a:p>
            <a:pPr lvl="0" algn="just"/>
            <a:r>
              <a:rPr lang="en-GB" sz="2000" dirty="0"/>
              <a:t>ROM is non-volatile (holds programs and data even after power off)</a:t>
            </a:r>
            <a:endParaRPr lang="en-US" sz="2000" dirty="0"/>
          </a:p>
          <a:p>
            <a:pPr lvl="0" algn="just"/>
            <a:r>
              <a:rPr lang="en-GB" sz="2000" dirty="0"/>
              <a:t>ROM is also direct access but only read</a:t>
            </a:r>
            <a:endParaRPr lang="en-US" sz="2000" dirty="0"/>
          </a:p>
          <a:p>
            <a:pPr lvl="0" algn="just"/>
            <a:r>
              <a:rPr lang="en-GB" sz="2000" dirty="0"/>
              <a:t>The contents of ROM are fixed at the time of manufacture  (a typical ROM chip)</a:t>
            </a:r>
          </a:p>
          <a:p>
            <a:pPr lvl="0" algn="just"/>
            <a:r>
              <a:rPr lang="en-US" sz="2000" dirty="0"/>
              <a:t>ROM is a primary memory used to store some embedded data and instruction for Input-Output operation and other important operations. Unlike RAM, in a ROM data can only be read but not write. Although in programmable ROM data can write but it is a complex operation. Processor can direct access in ROM and executes its internal instructions.</a:t>
            </a:r>
          </a:p>
        </p:txBody>
      </p:sp>
      <p:sp>
        <p:nvSpPr>
          <p:cNvPr id="2" name="Title 1"/>
          <p:cNvSpPr>
            <a:spLocks noGrp="1"/>
          </p:cNvSpPr>
          <p:nvPr>
            <p:ph type="title"/>
          </p:nvPr>
        </p:nvSpPr>
        <p:spPr/>
        <p:txBody>
          <a:bodyPr>
            <a:normAutofit/>
          </a:bodyPr>
          <a:lstStyle/>
          <a:p>
            <a:r>
              <a:rPr lang="en-US" dirty="0"/>
              <a:t>Memory Organization</a:t>
            </a:r>
          </a:p>
        </p:txBody>
      </p:sp>
      <p:pic>
        <p:nvPicPr>
          <p:cNvPr id="8194" name="Picture 2"/>
          <p:cNvPicPr>
            <a:picLocks noChangeAspect="1" noChangeArrowheads="1"/>
          </p:cNvPicPr>
          <p:nvPr/>
        </p:nvPicPr>
        <p:blipFill>
          <a:blip r:embed="rId2" cstate="print"/>
          <a:srcRect/>
          <a:stretch>
            <a:fillRect/>
          </a:stretch>
        </p:blipFill>
        <p:spPr bwMode="auto">
          <a:xfrm>
            <a:off x="4953000" y="4449762"/>
            <a:ext cx="5689600" cy="21336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1" y="1295400"/>
            <a:ext cx="10972800" cy="4525963"/>
          </a:xfrm>
        </p:spPr>
        <p:txBody>
          <a:bodyPr>
            <a:normAutofit fontScale="92500" lnSpcReduction="10000"/>
          </a:bodyPr>
          <a:lstStyle/>
          <a:p>
            <a:pPr>
              <a:buNone/>
            </a:pPr>
            <a:r>
              <a:rPr lang="en-US" b="1" dirty="0">
                <a:solidFill>
                  <a:srgbClr val="C00000"/>
                </a:solidFill>
              </a:rPr>
              <a:t>Bootstrap Loader</a:t>
            </a:r>
          </a:p>
          <a:p>
            <a:pPr algn="just"/>
            <a:r>
              <a:rPr lang="en-US" sz="2400" dirty="0"/>
              <a:t>A Bootstrap Loader (BSL) is a small program that reside in ROM which can be activated immediately after a microcontroller has been powered up, in order to load and execute another program in a well defined manner. It is automatically executed by the processor when turning on the computer.</a:t>
            </a:r>
          </a:p>
          <a:p>
            <a:pPr algn="just"/>
            <a:endParaRPr lang="en-US" sz="2400" dirty="0"/>
          </a:p>
          <a:p>
            <a:pPr algn="just"/>
            <a:r>
              <a:rPr lang="en-US" sz="2400" b="1" u="sng" dirty="0"/>
              <a:t>How does it work?</a:t>
            </a:r>
          </a:p>
          <a:p>
            <a:pPr algn="just"/>
            <a:r>
              <a:rPr lang="en-US" sz="2400" dirty="0"/>
              <a:t>When the computer is turned on or restarted, the bootstrap loader first performs the power-on self-test, also known as POST. If the POST is successful and no issues are found, the bootstrap loader reads the hard drives boot sector to loads the operating system for the computer into memory. The computer can then access, load, and run the operating system.</a:t>
            </a:r>
          </a:p>
        </p:txBody>
      </p:sp>
      <p:sp>
        <p:nvSpPr>
          <p:cNvPr id="2" name="Title 1"/>
          <p:cNvSpPr>
            <a:spLocks noGrp="1"/>
          </p:cNvSpPr>
          <p:nvPr>
            <p:ph type="title"/>
          </p:nvPr>
        </p:nvSpPr>
        <p:spPr/>
        <p:txBody>
          <a:bodyPr>
            <a:normAutofit/>
          </a:bodyPr>
          <a:lstStyle/>
          <a:p>
            <a:r>
              <a:rPr lang="en-US" dirty="0"/>
              <a:t>Memory Organization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6ADEF70-6DD8-FF30-0114-30891514A25F}"/>
              </a:ext>
            </a:extLst>
          </p:cNvPr>
          <p:cNvSpPr>
            <a:spLocks noGrp="1"/>
          </p:cNvSpPr>
          <p:nvPr>
            <p:ph type="title"/>
          </p:nvPr>
        </p:nvSpPr>
        <p:spPr/>
        <p:txBody>
          <a:bodyPr>
            <a:normAutofit/>
          </a:bodyPr>
          <a:lstStyle/>
          <a:p>
            <a:r>
              <a:rPr lang="en-US" dirty="0"/>
              <a:t>Bootstrap Loader</a:t>
            </a:r>
          </a:p>
        </p:txBody>
      </p:sp>
      <p:pic>
        <p:nvPicPr>
          <p:cNvPr id="4" name="Picture 2">
            <a:extLst>
              <a:ext uri="{FF2B5EF4-FFF2-40B4-BE49-F238E27FC236}">
                <a16:creationId xmlns:a16="http://schemas.microsoft.com/office/drawing/2014/main" id="{0DE298E9-5806-C54E-AA09-A7769F94E6BB}"/>
              </a:ext>
            </a:extLst>
          </p:cNvPr>
          <p:cNvPicPr>
            <a:picLocks noGrp="1" noChangeAspect="1" noChangeArrowheads="1"/>
          </p:cNvPicPr>
          <p:nvPr>
            <p:ph idx="1"/>
          </p:nvPr>
        </p:nvPicPr>
        <p:blipFill>
          <a:blip r:embed="rId2" cstate="print"/>
          <a:srcRect/>
          <a:stretch>
            <a:fillRect/>
          </a:stretch>
        </p:blipFill>
        <p:spPr bwMode="auto">
          <a:xfrm>
            <a:off x="1371600" y="1417638"/>
            <a:ext cx="6772275" cy="4524973"/>
          </a:xfrm>
          <a:prstGeom prst="rect">
            <a:avLst/>
          </a:prstGeom>
          <a:noFill/>
          <a:ln w="9525">
            <a:noFill/>
            <a:miter lim="800000"/>
            <a:headEnd/>
            <a:tailEnd/>
          </a:ln>
        </p:spPr>
      </p:pic>
      <p:sp>
        <p:nvSpPr>
          <p:cNvPr id="5" name="Rectangle 4">
            <a:extLst>
              <a:ext uri="{FF2B5EF4-FFF2-40B4-BE49-F238E27FC236}">
                <a16:creationId xmlns:a16="http://schemas.microsoft.com/office/drawing/2014/main" id="{59F90EC8-989D-CD79-D092-F4F06641BC9C}"/>
              </a:ext>
            </a:extLst>
          </p:cNvPr>
          <p:cNvSpPr/>
          <p:nvPr/>
        </p:nvSpPr>
        <p:spPr>
          <a:xfrm>
            <a:off x="7848600" y="1600200"/>
            <a:ext cx="3171826" cy="639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POST=Power on self test</a:t>
            </a:r>
          </a:p>
        </p:txBody>
      </p:sp>
      <p:sp>
        <p:nvSpPr>
          <p:cNvPr id="6" name="Rectangle 5">
            <a:extLst>
              <a:ext uri="{FF2B5EF4-FFF2-40B4-BE49-F238E27FC236}">
                <a16:creationId xmlns:a16="http://schemas.microsoft.com/office/drawing/2014/main" id="{1AC4BAEF-1A12-852E-C93A-1F084CD5F775}"/>
              </a:ext>
            </a:extLst>
          </p:cNvPr>
          <p:cNvSpPr/>
          <p:nvPr/>
        </p:nvSpPr>
        <p:spPr>
          <a:xfrm>
            <a:off x="7835348" y="4328717"/>
            <a:ext cx="3586162" cy="134064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dirty="0">
                <a:solidFill>
                  <a:schemeClr val="tx1"/>
                </a:solidFill>
              </a:rPr>
              <a:t>INT 19=a low-level system command normally used just after POST to boot the operating system .</a:t>
            </a:r>
          </a:p>
        </p:txBody>
      </p:sp>
      <p:sp>
        <p:nvSpPr>
          <p:cNvPr id="7" name="Rectangle 6">
            <a:extLst>
              <a:ext uri="{FF2B5EF4-FFF2-40B4-BE49-F238E27FC236}">
                <a16:creationId xmlns:a16="http://schemas.microsoft.com/office/drawing/2014/main" id="{F2D6AA04-E7EF-5D5F-B33B-765743E95BD2}"/>
              </a:ext>
            </a:extLst>
          </p:cNvPr>
          <p:cNvSpPr/>
          <p:nvPr/>
        </p:nvSpPr>
        <p:spPr>
          <a:xfrm>
            <a:off x="8380757" y="3109119"/>
            <a:ext cx="3171826" cy="6397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Track 0, Sector 0=Memory location</a:t>
            </a:r>
          </a:p>
        </p:txBody>
      </p:sp>
    </p:spTree>
    <p:extLst>
      <p:ext uri="{BB962C8B-B14F-4D97-AF65-F5344CB8AC3E}">
        <p14:creationId xmlns:p14="http://schemas.microsoft.com/office/powerpoint/2010/main" val="6690202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2303</TotalTime>
  <Words>1809</Words>
  <Application>Microsoft Office PowerPoint</Application>
  <PresentationFormat>Widescreen</PresentationFormat>
  <Paragraphs>118</Paragraphs>
  <Slides>25</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Arial</vt:lpstr>
      <vt:lpstr>Calibri</vt:lpstr>
      <vt:lpstr>Lucida Sans Unicode</vt:lpstr>
      <vt:lpstr>Verdana</vt:lpstr>
      <vt:lpstr>Wingdings</vt:lpstr>
      <vt:lpstr>Wingdings 2</vt:lpstr>
      <vt:lpstr>Wingdings 3</vt:lpstr>
      <vt:lpstr>Concourse</vt:lpstr>
      <vt:lpstr>Computer Architecture and Organization   Memory Organization</vt:lpstr>
      <vt:lpstr>Memory Organization</vt:lpstr>
      <vt:lpstr>Memory Organization</vt:lpstr>
      <vt:lpstr>Memory Organization</vt:lpstr>
      <vt:lpstr>Memory Organization</vt:lpstr>
      <vt:lpstr>Memory Organization</vt:lpstr>
      <vt:lpstr>Memory Organization</vt:lpstr>
      <vt:lpstr>Memory Organization</vt:lpstr>
      <vt:lpstr>Bootstrap Loader</vt:lpstr>
      <vt:lpstr>Types of ROM</vt:lpstr>
      <vt:lpstr>PowerPoint Presentation</vt:lpstr>
      <vt:lpstr>PowerPoint Presentation</vt:lpstr>
      <vt:lpstr>PowerPoint Presentation</vt:lpstr>
      <vt:lpstr>Memory Organization</vt:lpstr>
      <vt:lpstr>Memory Organization</vt:lpstr>
      <vt:lpstr>Memory Organization</vt:lpstr>
      <vt:lpstr>Memory Organization</vt:lpstr>
      <vt:lpstr>Memory Organization</vt:lpstr>
      <vt:lpstr>Memory Organization</vt:lpstr>
      <vt:lpstr>Memory Organization</vt:lpstr>
      <vt:lpstr>Memory Organization</vt:lpstr>
      <vt:lpstr>Factors of Cache performance</vt:lpstr>
      <vt:lpstr>Memory Organization</vt:lpstr>
      <vt:lpstr>Memory Organization</vt:lpstr>
      <vt:lpstr>Memory Organization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architecture and Organization  Introduction</dc:title>
  <dc:creator>Khadam</dc:creator>
  <cp:lastModifiedBy>Abdullah Al Shiam</cp:lastModifiedBy>
  <cp:revision>206</cp:revision>
  <dcterms:created xsi:type="dcterms:W3CDTF">2012-10-13T14:30:17Z</dcterms:created>
  <dcterms:modified xsi:type="dcterms:W3CDTF">2023-01-06T14:51:17Z</dcterms:modified>
</cp:coreProperties>
</file>