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93" r:id="rId2"/>
    <p:sldId id="257" r:id="rId3"/>
    <p:sldId id="294" r:id="rId4"/>
    <p:sldId id="295" r:id="rId5"/>
    <p:sldId id="258" r:id="rId6"/>
    <p:sldId id="259" r:id="rId7"/>
    <p:sldId id="260" r:id="rId8"/>
    <p:sldId id="261" r:id="rId9"/>
    <p:sldId id="296" r:id="rId10"/>
    <p:sldId id="262" r:id="rId11"/>
    <p:sldId id="263" r:id="rId12"/>
    <p:sldId id="297" r:id="rId13"/>
    <p:sldId id="264" r:id="rId14"/>
    <p:sldId id="265" r:id="rId15"/>
    <p:sldId id="266" r:id="rId16"/>
    <p:sldId id="267" r:id="rId17"/>
    <p:sldId id="298" r:id="rId18"/>
    <p:sldId id="268" r:id="rId19"/>
    <p:sldId id="269" r:id="rId20"/>
    <p:sldId id="270" r:id="rId21"/>
    <p:sldId id="301" r:id="rId22"/>
    <p:sldId id="271" r:id="rId23"/>
    <p:sldId id="299" r:id="rId24"/>
    <p:sldId id="272" r:id="rId25"/>
    <p:sldId id="300" r:id="rId26"/>
    <p:sldId id="27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79" autoAdjust="0"/>
  </p:normalViewPr>
  <p:slideViewPr>
    <p:cSldViewPr>
      <p:cViewPr varScale="1">
        <p:scale>
          <a:sx n="72" d="100"/>
          <a:sy n="72" d="100"/>
        </p:scale>
        <p:origin x="636" y="7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ABF3EEB-61C0-4FAC-BA99-3020254D2E4D}" type="datetimeFigureOut">
              <a:rPr lang="en-US" smtClean="0"/>
              <a:pPr/>
              <a:t>02-Nov-22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CD1D430-2E8D-4314-A47C-901C3709018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ABF3EEB-61C0-4FAC-BA99-3020254D2E4D}" type="datetimeFigureOut">
              <a:rPr lang="en-US" smtClean="0"/>
              <a:pPr/>
              <a:t>02-Nov-22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1D430-2E8D-4314-A47C-901C3709018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ABF3EEB-61C0-4FAC-BA99-3020254D2E4D}" type="datetimeFigureOut">
              <a:rPr lang="en-US" smtClean="0"/>
              <a:pPr/>
              <a:t>02-Nov-22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1D430-2E8D-4314-A47C-901C3709018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ABF3EEB-61C0-4FAC-BA99-3020254D2E4D}" type="datetimeFigureOut">
              <a:rPr lang="en-US" smtClean="0"/>
              <a:pPr/>
              <a:t>02-Nov-22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1D430-2E8D-4314-A47C-901C3709018F}"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ABF3EEB-61C0-4FAC-BA99-3020254D2E4D}" type="datetimeFigureOut">
              <a:rPr lang="en-US" smtClean="0"/>
              <a:pPr/>
              <a:t>02-Nov-22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1D430-2E8D-4314-A47C-901C3709018F}" type="slidenum">
              <a:rPr lang="en-US" smtClean="0"/>
              <a:pPr/>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ABF3EEB-61C0-4FAC-BA99-3020254D2E4D}" type="datetimeFigureOut">
              <a:rPr lang="en-US" smtClean="0"/>
              <a:pPr/>
              <a:t>02-Nov-22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1D430-2E8D-4314-A47C-901C3709018F}"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ABF3EEB-61C0-4FAC-BA99-3020254D2E4D}" type="datetimeFigureOut">
              <a:rPr lang="en-US" smtClean="0"/>
              <a:pPr/>
              <a:t>02-Nov-22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D1D430-2E8D-4314-A47C-901C3709018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ABF3EEB-61C0-4FAC-BA99-3020254D2E4D}" type="datetimeFigureOut">
              <a:rPr lang="en-US" smtClean="0"/>
              <a:pPr/>
              <a:t>02-Nov-22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D1D430-2E8D-4314-A47C-901C3709018F}"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BF3EEB-61C0-4FAC-BA99-3020254D2E4D}" type="datetimeFigureOut">
              <a:rPr lang="en-US" smtClean="0"/>
              <a:pPr/>
              <a:t>02-Nov-22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D1D430-2E8D-4314-A47C-901C3709018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3ABF3EEB-61C0-4FAC-BA99-3020254D2E4D}" type="datetimeFigureOut">
              <a:rPr lang="en-US" smtClean="0"/>
              <a:pPr/>
              <a:t>02-Nov-22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1D430-2E8D-4314-A47C-901C3709018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ABF3EEB-61C0-4FAC-BA99-3020254D2E4D}" type="datetimeFigureOut">
              <a:rPr lang="en-US" smtClean="0"/>
              <a:pPr/>
              <a:t>02-Nov-22</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CD1D430-2E8D-4314-A47C-901C3709018F}" type="slidenum">
              <a:rPr lang="en-US" smtClean="0"/>
              <a:pPr/>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Right Triangle 9"/>
          <p:cNvSpPr>
            <a:spLocks/>
          </p:cNvSpPr>
          <p:nvPr/>
        </p:nvSpPr>
        <p:spPr bwMode="auto">
          <a:xfrm>
            <a:off x="-8056" y="5791253"/>
            <a:ext cx="4536419"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4" name="Right Triangle 13"/>
          <p:cNvSpPr>
            <a:spLocks/>
          </p:cNvSpPr>
          <p:nvPr/>
        </p:nvSpPr>
        <p:spPr bwMode="auto">
          <a:xfrm>
            <a:off x="-8056" y="5791253"/>
            <a:ext cx="4536419"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3ABF3EEB-61C0-4FAC-BA99-3020254D2E4D}" type="datetimeFigureOut">
              <a:rPr lang="en-US" smtClean="0"/>
              <a:pPr/>
              <a:t>02-Nov-22</a:t>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ECD1D430-2E8D-4314-A47C-901C3709018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11201400" cy="2362200"/>
          </a:xfrm>
        </p:spPr>
        <p:txBody>
          <a:bodyPr>
            <a:normAutofit fontScale="90000"/>
          </a:bodyPr>
          <a:lstStyle/>
          <a:p>
            <a:pPr algn="ctr"/>
            <a:r>
              <a:rPr lang="en-US" dirty="0"/>
              <a:t>Computer Architecture and Organization </a:t>
            </a:r>
            <a:br>
              <a:rPr lang="en-US" dirty="0"/>
            </a:br>
            <a:br>
              <a:rPr lang="en-US" dirty="0"/>
            </a:br>
            <a:r>
              <a:rPr lang="en-US" sz="3600" dirty="0"/>
              <a:t>Composite Architectures</a:t>
            </a:r>
            <a:endParaRPr lang="en-US" dirty="0"/>
          </a:p>
        </p:txBody>
      </p:sp>
      <p:sp>
        <p:nvSpPr>
          <p:cNvPr id="3" name="Subtitle 2"/>
          <p:cNvSpPr>
            <a:spLocks noGrp="1"/>
          </p:cNvSpPr>
          <p:nvPr>
            <p:ph type="subTitle" idx="1"/>
          </p:nvPr>
        </p:nvSpPr>
        <p:spPr>
          <a:xfrm>
            <a:off x="1219200" y="3352800"/>
            <a:ext cx="10744200" cy="1809304"/>
          </a:xfrm>
        </p:spPr>
        <p:txBody>
          <a:bodyPr>
            <a:normAutofit/>
          </a:bodyPr>
          <a:lstStyle/>
          <a:p>
            <a:r>
              <a:rPr lang="en-US" sz="4000" dirty="0"/>
              <a:t>Abdullah Al Shiam </a:t>
            </a:r>
            <a:br>
              <a:rPr lang="en-US" dirty="0"/>
            </a:br>
            <a:r>
              <a:rPr lang="en-US" sz="2400" dirty="0"/>
              <a:t>Lecturer, Dept. of CSE, Sheikh Hasina University, </a:t>
            </a:r>
            <a:r>
              <a:rPr lang="en-US" sz="2400" dirty="0" err="1"/>
              <a:t>Netrokona</a:t>
            </a:r>
            <a:br>
              <a:rPr lang="en-US" sz="2200" dirty="0"/>
            </a:br>
            <a:r>
              <a:rPr lang="en-US" sz="2200" dirty="0"/>
              <a:t>email: shiam.cse@shu.edu.bd</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81329"/>
            <a:ext cx="11125200" cy="5102033"/>
          </a:xfrm>
        </p:spPr>
        <p:txBody>
          <a:bodyPr>
            <a:normAutofit fontScale="92500" lnSpcReduction="20000"/>
          </a:bodyPr>
          <a:lstStyle/>
          <a:p>
            <a:pPr>
              <a:buNone/>
            </a:pPr>
            <a:r>
              <a:rPr lang="en-US" sz="2800" b="1" dirty="0"/>
              <a:t>CISC</a:t>
            </a:r>
            <a:r>
              <a:rPr lang="en-US" sz="2800" dirty="0"/>
              <a:t> –The PDP-11, 80x86 and Motorola 68K.</a:t>
            </a:r>
          </a:p>
          <a:p>
            <a:r>
              <a:rPr lang="en-US" sz="2800" dirty="0">
                <a:solidFill>
                  <a:srgbClr val="FF0000"/>
                </a:solidFill>
              </a:rPr>
              <a:t>Complex instruction set computer (CISC) </a:t>
            </a:r>
          </a:p>
          <a:p>
            <a:pPr>
              <a:buNone/>
            </a:pPr>
            <a:r>
              <a:rPr lang="en-US" sz="2800" dirty="0"/>
              <a:t>Several CISC characteristics:</a:t>
            </a:r>
          </a:p>
          <a:p>
            <a:pPr lvl="1" algn="just"/>
            <a:r>
              <a:rPr lang="en-US" sz="2400" dirty="0"/>
              <a:t>It stands for Complex Instruction Set Computer. These processors offer the users, hundreds of instructions of variable sizes. CISC architecture includes a complete set of special purpose circuits that carry out these instructions at a very high speed. These instructions interact with memory by using complex addressing modes. CISC processors reduce the program size and hence lesser number of memory cycles are required to execute the programs. This increases the overall speed of execution.</a:t>
            </a:r>
          </a:p>
          <a:p>
            <a:pPr lvl="1" algn="just"/>
            <a:r>
              <a:rPr lang="en-US" sz="2400" dirty="0">
                <a:solidFill>
                  <a:schemeClr val="accent2"/>
                </a:solidFill>
              </a:rPr>
              <a:t>Examples: Intel architecture, AMD</a:t>
            </a:r>
          </a:p>
          <a:p>
            <a:pPr>
              <a:buNone/>
            </a:pPr>
            <a:r>
              <a:rPr lang="en-US" sz="2800" dirty="0"/>
              <a:t>Properties of CISC instructions:</a:t>
            </a:r>
          </a:p>
          <a:p>
            <a:pPr lvl="1"/>
            <a:r>
              <a:rPr lang="en-US" sz="2400" dirty="0"/>
              <a:t>A 2-operand format, where instructions have a source and a destination. </a:t>
            </a:r>
          </a:p>
          <a:p>
            <a:pPr lvl="1"/>
            <a:r>
              <a:rPr lang="en-US" sz="2400" dirty="0"/>
              <a:t>Variable length instructions </a:t>
            </a:r>
          </a:p>
          <a:p>
            <a:pPr lvl="1"/>
            <a:r>
              <a:rPr lang="en-US" sz="2400" dirty="0"/>
              <a:t>Instructions which require multiple clock cycles to execute. </a:t>
            </a:r>
          </a:p>
          <a:p>
            <a:pPr lvl="1"/>
            <a:endParaRPr lang="en-US" sz="2400" dirty="0"/>
          </a:p>
          <a:p>
            <a:pPr lvl="0"/>
            <a:endParaRPr lang="en-US" dirty="0"/>
          </a:p>
        </p:txBody>
      </p:sp>
      <p:sp>
        <p:nvSpPr>
          <p:cNvPr id="2" name="Title 1"/>
          <p:cNvSpPr>
            <a:spLocks noGrp="1"/>
          </p:cNvSpPr>
          <p:nvPr>
            <p:ph type="title"/>
          </p:nvPr>
        </p:nvSpPr>
        <p:spPr/>
        <p:txBody>
          <a:bodyPr>
            <a:normAutofit/>
          </a:bodyPr>
          <a:lstStyle/>
          <a:p>
            <a:r>
              <a:rPr lang="en-US" dirty="0"/>
              <a:t>Composite Architecture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81329"/>
            <a:ext cx="11125200" cy="5102033"/>
          </a:xfrm>
        </p:spPr>
        <p:txBody>
          <a:bodyPr>
            <a:normAutofit fontScale="92500" lnSpcReduction="10000"/>
          </a:bodyPr>
          <a:lstStyle/>
          <a:p>
            <a:pPr>
              <a:buNone/>
            </a:pPr>
            <a:r>
              <a:rPr lang="en-US" sz="2800" b="1" dirty="0"/>
              <a:t>RISC –</a:t>
            </a:r>
            <a:r>
              <a:rPr lang="en-US" sz="2800" dirty="0"/>
              <a:t>IBM 801, Stanford MIPS, and Berkeley RISC 1</a:t>
            </a:r>
          </a:p>
          <a:p>
            <a:r>
              <a:rPr lang="en-US" sz="2800" i="1" u="sng" dirty="0">
                <a:solidFill>
                  <a:srgbClr val="FF0000"/>
                </a:solidFill>
              </a:rPr>
              <a:t>Reduced Instruction Set Computer </a:t>
            </a:r>
            <a:r>
              <a:rPr lang="en-US" sz="2800" u="sng" dirty="0">
                <a:solidFill>
                  <a:srgbClr val="FF0000"/>
                </a:solidFill>
              </a:rPr>
              <a:t>(RISC):</a:t>
            </a:r>
          </a:p>
          <a:p>
            <a:pPr algn="just">
              <a:buFont typeface="Courier New" panose="02070309020205020404" pitchFamily="49" charset="0"/>
              <a:buChar char="o"/>
            </a:pPr>
            <a:r>
              <a:rPr lang="en-US" sz="2400" dirty="0"/>
              <a:t>It stands for Reduced Instruction Set Computer. It is a type of microprocessor architecture that uses a small set of instructions of uniform length. These are simple instructions which are generally executed in one clock cycle. RISC chips are relatively simple to design and inexpensive. The setback of this design is that the computer has to repeatedly perform simple operations to execute a larger program having a large number of processing operations.</a:t>
            </a:r>
          </a:p>
          <a:p>
            <a:pPr algn="just">
              <a:buFont typeface="Courier New" panose="02070309020205020404" pitchFamily="49" charset="0"/>
              <a:buChar char="o"/>
            </a:pPr>
            <a:r>
              <a:rPr lang="en-US" sz="2400" dirty="0">
                <a:solidFill>
                  <a:schemeClr val="accent2"/>
                </a:solidFill>
              </a:rPr>
              <a:t>Examples: SPARC, POWER PC etc.</a:t>
            </a:r>
          </a:p>
          <a:p>
            <a:pPr algn="just"/>
            <a:endParaRPr lang="en-US" sz="2400" dirty="0"/>
          </a:p>
          <a:p>
            <a:pPr lvl="1" algn="just"/>
            <a:r>
              <a:rPr lang="en-US" sz="2400" dirty="0"/>
              <a:t>Supports </a:t>
            </a:r>
            <a:r>
              <a:rPr lang="en-US" sz="2400" i="1" dirty="0"/>
              <a:t>Pipelining</a:t>
            </a:r>
            <a:endParaRPr lang="en-US" sz="2400" dirty="0"/>
          </a:p>
          <a:p>
            <a:pPr lvl="1" algn="just"/>
            <a:r>
              <a:rPr lang="en-US" sz="2400" dirty="0"/>
              <a:t>Large number of registers: the RISC design philosophy generally incorporates a larger number of registers to prevent in large amounts of interactions with memory </a:t>
            </a:r>
            <a:endParaRPr lang="en-US" sz="2800" dirty="0"/>
          </a:p>
          <a:p>
            <a:pPr lvl="1"/>
            <a:endParaRPr lang="en-US" sz="2400" dirty="0"/>
          </a:p>
          <a:p>
            <a:pPr lvl="0"/>
            <a:endParaRPr lang="en-US" dirty="0"/>
          </a:p>
        </p:txBody>
      </p:sp>
      <p:sp>
        <p:nvSpPr>
          <p:cNvPr id="2" name="Title 1"/>
          <p:cNvSpPr>
            <a:spLocks noGrp="1"/>
          </p:cNvSpPr>
          <p:nvPr>
            <p:ph type="title"/>
          </p:nvPr>
        </p:nvSpPr>
        <p:spPr/>
        <p:txBody>
          <a:bodyPr>
            <a:normAutofit/>
          </a:bodyPr>
          <a:lstStyle/>
          <a:p>
            <a:r>
              <a:rPr lang="en-US" dirty="0"/>
              <a:t>Composite Architecture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C5C245-F505-3B35-7B7E-AD7743BC57BE}"/>
              </a:ext>
            </a:extLst>
          </p:cNvPr>
          <p:cNvSpPr>
            <a:spLocks noGrp="1"/>
          </p:cNvSpPr>
          <p:nvPr>
            <p:ph idx="1"/>
          </p:nvPr>
        </p:nvSpPr>
        <p:spPr/>
        <p:txBody>
          <a:bodyPr/>
          <a:lstStyle/>
          <a:p>
            <a:pPr algn="just"/>
            <a:r>
              <a:rPr lang="en-US" dirty="0"/>
              <a:t>Example – Suppose we have to add two 8-bit number:</a:t>
            </a:r>
          </a:p>
          <a:p>
            <a:pPr algn="just"/>
            <a:endParaRPr lang="en-US" dirty="0"/>
          </a:p>
          <a:p>
            <a:pPr algn="just"/>
            <a:r>
              <a:rPr lang="en-US" b="1" u="sng" dirty="0"/>
              <a:t>CISC approach: </a:t>
            </a:r>
            <a:r>
              <a:rPr lang="en-US" dirty="0"/>
              <a:t>There will be a single command or instruction for this like ADD which will perform the task.</a:t>
            </a:r>
          </a:p>
          <a:p>
            <a:pPr algn="just"/>
            <a:endParaRPr lang="en-US" dirty="0"/>
          </a:p>
          <a:p>
            <a:pPr algn="just"/>
            <a:r>
              <a:rPr lang="en-US" b="1" u="sng" dirty="0"/>
              <a:t>RISC approach: </a:t>
            </a:r>
            <a:r>
              <a:rPr lang="en-US" dirty="0"/>
              <a:t>Here programmer will write first load command to load data in registers then it will use suitable operator and then it will store result in desired location.</a:t>
            </a:r>
          </a:p>
          <a:p>
            <a:pPr algn="just"/>
            <a:endParaRPr lang="en-US" dirty="0"/>
          </a:p>
        </p:txBody>
      </p:sp>
      <p:sp>
        <p:nvSpPr>
          <p:cNvPr id="3" name="Title 2">
            <a:extLst>
              <a:ext uri="{FF2B5EF4-FFF2-40B4-BE49-F238E27FC236}">
                <a16:creationId xmlns:a16="http://schemas.microsoft.com/office/drawing/2014/main" id="{91DE61F6-A5AB-0238-3303-9F31B7F736A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824721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481329"/>
            <a:ext cx="8534400" cy="4525963"/>
          </a:xfrm>
        </p:spPr>
        <p:txBody>
          <a:bodyPr>
            <a:normAutofit/>
          </a:bodyPr>
          <a:lstStyle/>
          <a:p>
            <a:pPr>
              <a:buNone/>
            </a:pPr>
            <a:r>
              <a:rPr lang="en-US" sz="2800" dirty="0">
                <a:solidFill>
                  <a:srgbClr val="FF0000"/>
                </a:solidFill>
              </a:rPr>
              <a:t>Comparison of CISC and RISC  processors</a:t>
            </a:r>
          </a:p>
        </p:txBody>
      </p:sp>
      <p:sp>
        <p:nvSpPr>
          <p:cNvPr id="2" name="Title 1"/>
          <p:cNvSpPr>
            <a:spLocks noGrp="1"/>
          </p:cNvSpPr>
          <p:nvPr>
            <p:ph type="title"/>
          </p:nvPr>
        </p:nvSpPr>
        <p:spPr/>
        <p:txBody>
          <a:bodyPr>
            <a:normAutofit/>
          </a:bodyPr>
          <a:lstStyle/>
          <a:p>
            <a:r>
              <a:rPr lang="en-US" dirty="0"/>
              <a:t>Composite Architecture</a:t>
            </a:r>
          </a:p>
        </p:txBody>
      </p:sp>
      <p:graphicFrame>
        <p:nvGraphicFramePr>
          <p:cNvPr id="4" name="Table 3"/>
          <p:cNvGraphicFramePr>
            <a:graphicFrameLocks noGrp="1"/>
          </p:cNvGraphicFramePr>
          <p:nvPr>
            <p:extLst>
              <p:ext uri="{D42A27DB-BD31-4B8C-83A1-F6EECF244321}">
                <p14:modId xmlns:p14="http://schemas.microsoft.com/office/powerpoint/2010/main" val="1156923447"/>
              </p:ext>
            </p:extLst>
          </p:nvPr>
        </p:nvGraphicFramePr>
        <p:xfrm>
          <a:off x="990600" y="2209800"/>
          <a:ext cx="10439400" cy="3887678"/>
        </p:xfrm>
        <a:graphic>
          <a:graphicData uri="http://schemas.openxmlformats.org/drawingml/2006/table">
            <a:tbl>
              <a:tblPr/>
              <a:tblGrid>
                <a:gridCol w="5398963">
                  <a:extLst>
                    <a:ext uri="{9D8B030D-6E8A-4147-A177-3AD203B41FA5}">
                      <a16:colId xmlns:a16="http://schemas.microsoft.com/office/drawing/2014/main" val="20000"/>
                    </a:ext>
                  </a:extLst>
                </a:gridCol>
                <a:gridCol w="5040437">
                  <a:extLst>
                    <a:ext uri="{9D8B030D-6E8A-4147-A177-3AD203B41FA5}">
                      <a16:colId xmlns:a16="http://schemas.microsoft.com/office/drawing/2014/main" val="20001"/>
                    </a:ext>
                  </a:extLst>
                </a:gridCol>
              </a:tblGrid>
              <a:tr h="0">
                <a:tc>
                  <a:txBody>
                    <a:bodyPr/>
                    <a:lstStyle/>
                    <a:p>
                      <a:pPr marL="228600" marR="0" algn="just">
                        <a:spcBef>
                          <a:spcPts val="0"/>
                        </a:spcBef>
                        <a:spcAft>
                          <a:spcPts val="0"/>
                        </a:spcAft>
                      </a:pPr>
                      <a:r>
                        <a:rPr lang="en-US" sz="1600" b="1" dirty="0">
                          <a:latin typeface="Times New Roman"/>
                          <a:ea typeface="SimSun"/>
                        </a:rPr>
                        <a:t>CISC</a:t>
                      </a:r>
                      <a:r>
                        <a:rPr lang="en-US" sz="1600" dirty="0">
                          <a:latin typeface="Times New Roman"/>
                          <a:ea typeface="SimSun"/>
                        </a:rPr>
                        <a:t> </a:t>
                      </a:r>
                    </a:p>
                    <a:p>
                      <a:pPr marL="228600" marR="0" algn="just">
                        <a:spcBef>
                          <a:spcPts val="0"/>
                        </a:spcBef>
                        <a:spcAft>
                          <a:spcPts val="0"/>
                        </a:spcAft>
                      </a:pPr>
                      <a:endParaRPr lang="en-US" sz="1600" dirty="0">
                        <a:latin typeface="Times New Roman"/>
                        <a:ea typeface="SimSun"/>
                      </a:endParaRPr>
                    </a:p>
                    <a:p>
                      <a:pPr marL="228600" marR="0" lvl="1" indent="0" algn="just" defTabSz="914400" rtl="0" eaLnBrk="1" fontAlgn="auto" latinLnBrk="0" hangingPunct="1">
                        <a:lnSpc>
                          <a:spcPct val="100000"/>
                        </a:lnSpc>
                        <a:spcBef>
                          <a:spcPts val="0"/>
                        </a:spcBef>
                        <a:spcAft>
                          <a:spcPts val="0"/>
                        </a:spcAft>
                        <a:buClrTx/>
                        <a:buSzTx/>
                        <a:buFontTx/>
                        <a:buNone/>
                        <a:tabLst/>
                        <a:defRPr/>
                      </a:pPr>
                      <a:r>
                        <a:rPr lang="en-US" sz="2000" dirty="0"/>
                        <a:t>Complex instruction</a:t>
                      </a:r>
                    </a:p>
                    <a:p>
                      <a:pPr marL="228600" marR="0" algn="just">
                        <a:spcBef>
                          <a:spcPts val="0"/>
                        </a:spcBef>
                        <a:spcAft>
                          <a:spcPts val="0"/>
                        </a:spcAft>
                      </a:pPr>
                      <a:endParaRPr lang="en-US" sz="1600" dirty="0">
                        <a:latin typeface="Times New Roman"/>
                        <a:ea typeface="SimSun"/>
                      </a:endParaRPr>
                    </a:p>
                  </a:txBody>
                  <a:tcPr marL="88669" marR="88669" marT="44335" marB="44335" anchor="ctr">
                    <a:lnL>
                      <a:noFill/>
                    </a:lnL>
                    <a:lnR>
                      <a:noFill/>
                    </a:lnR>
                    <a:lnT>
                      <a:noFill/>
                    </a:lnT>
                    <a:lnB>
                      <a:noFill/>
                    </a:lnB>
                  </a:tcPr>
                </a:tc>
                <a:tc>
                  <a:txBody>
                    <a:bodyPr/>
                    <a:lstStyle/>
                    <a:p>
                      <a:pPr marL="228600" marR="0" algn="just">
                        <a:spcBef>
                          <a:spcPts val="0"/>
                        </a:spcBef>
                        <a:spcAft>
                          <a:spcPts val="0"/>
                        </a:spcAft>
                      </a:pPr>
                      <a:r>
                        <a:rPr lang="en-US" sz="1600" b="1" dirty="0">
                          <a:latin typeface="Times New Roman"/>
                          <a:ea typeface="SimSun"/>
                        </a:rPr>
                        <a:t>RISC</a:t>
                      </a:r>
                      <a:r>
                        <a:rPr lang="en-US" sz="1600" dirty="0">
                          <a:latin typeface="Times New Roman"/>
                          <a:ea typeface="SimSun"/>
                        </a:rPr>
                        <a:t> </a:t>
                      </a:r>
                    </a:p>
                    <a:p>
                      <a:pPr marL="228600" marR="0" algn="just">
                        <a:spcBef>
                          <a:spcPts val="0"/>
                        </a:spcBef>
                        <a:spcAft>
                          <a:spcPts val="0"/>
                        </a:spcAft>
                      </a:pPr>
                      <a:endParaRPr lang="en-US" sz="1600" dirty="0">
                        <a:latin typeface="Times New Roman"/>
                        <a:ea typeface="SimSun"/>
                      </a:endParaRPr>
                    </a:p>
                    <a:p>
                      <a:pPr marL="228600" marR="0" lvl="1" indent="0" algn="just" defTabSz="914400" rtl="0" eaLnBrk="1" fontAlgn="auto" latinLnBrk="0" hangingPunct="1">
                        <a:lnSpc>
                          <a:spcPct val="100000"/>
                        </a:lnSpc>
                        <a:spcBef>
                          <a:spcPts val="0"/>
                        </a:spcBef>
                        <a:spcAft>
                          <a:spcPts val="0"/>
                        </a:spcAft>
                        <a:buClrTx/>
                        <a:buSzTx/>
                        <a:buFontTx/>
                        <a:buNone/>
                        <a:tabLst/>
                        <a:defRPr/>
                      </a:pPr>
                      <a:r>
                        <a:rPr lang="en-US" sz="2000" dirty="0"/>
                        <a:t>A small, highly-optimized set of instructions</a:t>
                      </a:r>
                    </a:p>
                  </a:txBody>
                  <a:tcPr marL="88669" marR="88669" marT="44335" marB="44335" anchor="ctr">
                    <a:lnL>
                      <a:noFill/>
                    </a:lnL>
                    <a:lnR>
                      <a:noFill/>
                    </a:lnR>
                    <a:lnT>
                      <a:noFill/>
                    </a:lnT>
                    <a:lnB>
                      <a:noFill/>
                    </a:lnB>
                  </a:tcPr>
                </a:tc>
                <a:extLst>
                  <a:ext uri="{0D108BD9-81ED-4DB2-BD59-A6C34878D82A}">
                    <a16:rowId xmlns:a16="http://schemas.microsoft.com/office/drawing/2014/main" val="10000"/>
                  </a:ext>
                </a:extLst>
              </a:tr>
              <a:tr h="651073">
                <a:tc>
                  <a:txBody>
                    <a:bodyPr/>
                    <a:lstStyle/>
                    <a:p>
                      <a:pPr marL="228600" marR="0" algn="just">
                        <a:spcBef>
                          <a:spcPts val="0"/>
                        </a:spcBef>
                        <a:spcAft>
                          <a:spcPts val="0"/>
                        </a:spcAft>
                      </a:pPr>
                      <a:r>
                        <a:rPr lang="en-US" sz="2000" dirty="0">
                          <a:latin typeface="Times New Roman"/>
                          <a:ea typeface="SimSun"/>
                        </a:rPr>
                        <a:t>Emphasis on hardware</a:t>
                      </a:r>
                    </a:p>
                  </a:txBody>
                  <a:tcPr marL="88669" marR="88669" marT="44335" marB="44335" anchor="ctr">
                    <a:lnL>
                      <a:noFill/>
                    </a:lnL>
                    <a:lnR>
                      <a:noFill/>
                    </a:lnR>
                    <a:lnT>
                      <a:noFill/>
                    </a:lnT>
                    <a:lnB>
                      <a:noFill/>
                    </a:lnB>
                  </a:tcPr>
                </a:tc>
                <a:tc>
                  <a:txBody>
                    <a:bodyPr/>
                    <a:lstStyle/>
                    <a:p>
                      <a:pPr marL="228600" marR="0" algn="just">
                        <a:spcBef>
                          <a:spcPts val="0"/>
                        </a:spcBef>
                        <a:spcAft>
                          <a:spcPts val="0"/>
                        </a:spcAft>
                      </a:pPr>
                      <a:r>
                        <a:rPr lang="en-US" sz="2000" dirty="0">
                          <a:latin typeface="Times New Roman"/>
                          <a:ea typeface="SimSun"/>
                        </a:rPr>
                        <a:t>Emphasis on software </a:t>
                      </a:r>
                    </a:p>
                  </a:txBody>
                  <a:tcPr marL="88669" marR="88669" marT="44335" marB="44335" anchor="ctr">
                    <a:lnL>
                      <a:noFill/>
                    </a:lnL>
                    <a:lnR>
                      <a:noFill/>
                    </a:lnR>
                    <a:lnT>
                      <a:noFill/>
                    </a:lnT>
                    <a:lnB>
                      <a:noFill/>
                    </a:lnB>
                  </a:tcPr>
                </a:tc>
                <a:extLst>
                  <a:ext uri="{0D108BD9-81ED-4DB2-BD59-A6C34878D82A}">
                    <a16:rowId xmlns:a16="http://schemas.microsoft.com/office/drawing/2014/main" val="10001"/>
                  </a:ext>
                </a:extLst>
              </a:tr>
              <a:tr h="651073">
                <a:tc>
                  <a:txBody>
                    <a:bodyPr/>
                    <a:lstStyle/>
                    <a:p>
                      <a:pPr marL="228600" marR="0" algn="just">
                        <a:spcBef>
                          <a:spcPts val="0"/>
                        </a:spcBef>
                        <a:spcAft>
                          <a:spcPts val="0"/>
                        </a:spcAft>
                      </a:pPr>
                      <a:r>
                        <a:rPr lang="en-US" sz="2000" dirty="0">
                          <a:latin typeface="Times New Roman"/>
                          <a:ea typeface="SimSun"/>
                        </a:rPr>
                        <a:t>Includes multi-clock complex instructions </a:t>
                      </a:r>
                    </a:p>
                  </a:txBody>
                  <a:tcPr marL="88669" marR="88669" marT="44335" marB="44335" anchor="ctr">
                    <a:lnL>
                      <a:noFill/>
                    </a:lnL>
                    <a:lnR>
                      <a:noFill/>
                    </a:lnR>
                    <a:lnT>
                      <a:noFill/>
                    </a:lnT>
                    <a:lnB>
                      <a:noFill/>
                    </a:lnB>
                  </a:tcPr>
                </a:tc>
                <a:tc>
                  <a:txBody>
                    <a:bodyPr/>
                    <a:lstStyle/>
                    <a:p>
                      <a:pPr marL="228600" marR="0" algn="just">
                        <a:spcBef>
                          <a:spcPts val="0"/>
                        </a:spcBef>
                        <a:spcAft>
                          <a:spcPts val="0"/>
                        </a:spcAft>
                      </a:pPr>
                      <a:r>
                        <a:rPr lang="en-US" sz="2000" dirty="0">
                          <a:latin typeface="Times New Roman"/>
                          <a:ea typeface="SimSun"/>
                        </a:rPr>
                        <a:t>Single-clock, reduced instruction only </a:t>
                      </a:r>
                    </a:p>
                  </a:txBody>
                  <a:tcPr marL="88669" marR="88669" marT="44335" marB="44335" anchor="ctr">
                    <a:lnL>
                      <a:noFill/>
                    </a:lnL>
                    <a:lnR>
                      <a:noFill/>
                    </a:lnR>
                    <a:lnT>
                      <a:noFill/>
                    </a:lnT>
                    <a:lnB>
                      <a:noFill/>
                    </a:lnB>
                  </a:tcPr>
                </a:tc>
                <a:extLst>
                  <a:ext uri="{0D108BD9-81ED-4DB2-BD59-A6C34878D82A}">
                    <a16:rowId xmlns:a16="http://schemas.microsoft.com/office/drawing/2014/main" val="10002"/>
                  </a:ext>
                </a:extLst>
              </a:tr>
              <a:tr h="651073">
                <a:tc>
                  <a:txBody>
                    <a:bodyPr/>
                    <a:lstStyle/>
                    <a:p>
                      <a:pPr marL="228600" marR="0" algn="just">
                        <a:spcBef>
                          <a:spcPts val="0"/>
                        </a:spcBef>
                        <a:spcAft>
                          <a:spcPts val="0"/>
                        </a:spcAft>
                      </a:pPr>
                      <a:r>
                        <a:rPr lang="en-US" sz="2000" dirty="0">
                          <a:latin typeface="Times New Roman"/>
                          <a:ea typeface="SimSun"/>
                        </a:rPr>
                        <a:t>Small code sizes, high cycles per second </a:t>
                      </a:r>
                    </a:p>
                  </a:txBody>
                  <a:tcPr marL="88669" marR="88669" marT="44335" marB="44335" anchor="ctr">
                    <a:lnL>
                      <a:noFill/>
                    </a:lnL>
                    <a:lnR>
                      <a:noFill/>
                    </a:lnR>
                    <a:lnT>
                      <a:noFill/>
                    </a:lnT>
                    <a:lnB>
                      <a:noFill/>
                    </a:lnB>
                  </a:tcPr>
                </a:tc>
                <a:tc>
                  <a:txBody>
                    <a:bodyPr/>
                    <a:lstStyle/>
                    <a:p>
                      <a:pPr marL="228600" marR="0" algn="just">
                        <a:spcBef>
                          <a:spcPts val="0"/>
                        </a:spcBef>
                        <a:spcAft>
                          <a:spcPts val="0"/>
                        </a:spcAft>
                      </a:pPr>
                      <a:r>
                        <a:rPr lang="en-US" sz="2000" dirty="0">
                          <a:latin typeface="Times New Roman"/>
                          <a:ea typeface="SimSun"/>
                        </a:rPr>
                        <a:t>Low cycles per second, large code sizes </a:t>
                      </a:r>
                    </a:p>
                  </a:txBody>
                  <a:tcPr marL="88669" marR="88669" marT="44335" marB="44335" anchor="ctr">
                    <a:lnL>
                      <a:noFill/>
                    </a:lnL>
                    <a:lnR>
                      <a:noFill/>
                    </a:lnR>
                    <a:lnT>
                      <a:noFill/>
                    </a:lnT>
                    <a:lnB>
                      <a:noFill/>
                    </a:lnB>
                  </a:tcPr>
                </a:tc>
                <a:extLst>
                  <a:ext uri="{0D108BD9-81ED-4DB2-BD59-A6C34878D82A}">
                    <a16:rowId xmlns:a16="http://schemas.microsoft.com/office/drawing/2014/main" val="10003"/>
                  </a:ext>
                </a:extLst>
              </a:tr>
              <a:tr h="748509">
                <a:tc>
                  <a:txBody>
                    <a:bodyPr/>
                    <a:lstStyle/>
                    <a:p>
                      <a:pPr marL="228600" marR="0" algn="just">
                        <a:spcBef>
                          <a:spcPts val="0"/>
                        </a:spcBef>
                        <a:spcAft>
                          <a:spcPts val="0"/>
                        </a:spcAft>
                      </a:pPr>
                      <a:r>
                        <a:rPr lang="en-US" sz="2000" dirty="0">
                          <a:latin typeface="Times New Roman"/>
                          <a:ea typeface="SimSun"/>
                        </a:rPr>
                        <a:t>Limited number of registers </a:t>
                      </a:r>
                    </a:p>
                  </a:txBody>
                  <a:tcPr marL="88669" marR="88669" marT="44335" marB="44335" anchor="ctr">
                    <a:lnL>
                      <a:noFill/>
                    </a:lnL>
                    <a:lnR>
                      <a:noFill/>
                    </a:lnR>
                    <a:lnT>
                      <a:noFill/>
                    </a:lnT>
                    <a:lnB>
                      <a:noFill/>
                    </a:lnB>
                  </a:tcPr>
                </a:tc>
                <a:tc>
                  <a:txBody>
                    <a:bodyPr/>
                    <a:lstStyle/>
                    <a:p>
                      <a:pPr marL="228600" marR="0" algn="just">
                        <a:spcBef>
                          <a:spcPts val="0"/>
                        </a:spcBef>
                        <a:spcAft>
                          <a:spcPts val="0"/>
                        </a:spcAft>
                      </a:pPr>
                      <a:r>
                        <a:rPr lang="en-US" sz="2000" dirty="0">
                          <a:latin typeface="Times New Roman"/>
                          <a:ea typeface="SimSun"/>
                        </a:rPr>
                        <a:t>Large number of registers </a:t>
                      </a:r>
                    </a:p>
                  </a:txBody>
                  <a:tcPr marL="88669" marR="88669" marT="44335" marB="44335" anchor="ctr">
                    <a:lnL>
                      <a:noFill/>
                    </a:lnL>
                    <a:lnR>
                      <a:noFill/>
                    </a:lnR>
                    <a:lnT>
                      <a:noFill/>
                    </a:lnT>
                    <a:lnB>
                      <a:noFill/>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81329"/>
            <a:ext cx="10972800" cy="4525963"/>
          </a:xfrm>
        </p:spPr>
        <p:txBody>
          <a:bodyPr>
            <a:normAutofit/>
          </a:bodyPr>
          <a:lstStyle/>
          <a:p>
            <a:pPr>
              <a:buNone/>
            </a:pPr>
            <a:r>
              <a:rPr lang="en-US" sz="2800" b="1" dirty="0">
                <a:solidFill>
                  <a:srgbClr val="FF0000"/>
                </a:solidFill>
              </a:rPr>
              <a:t>Parallel Processing</a:t>
            </a:r>
            <a:endParaRPr lang="en-US" sz="2800" dirty="0">
              <a:solidFill>
                <a:srgbClr val="FF0000"/>
              </a:solidFill>
            </a:endParaRPr>
          </a:p>
          <a:p>
            <a:pPr algn="just"/>
            <a:r>
              <a:rPr lang="en-US" sz="2800" dirty="0"/>
              <a:t>Parallel processing – executing more than one instruction at the same time. </a:t>
            </a:r>
          </a:p>
          <a:p>
            <a:pPr algn="just"/>
            <a:r>
              <a:rPr lang="en-US" sz="2800" dirty="0"/>
              <a:t>It is possible to achieve parallelism with a uniprocessor system.</a:t>
            </a:r>
            <a:endParaRPr lang="en-US" sz="2400" dirty="0"/>
          </a:p>
          <a:p>
            <a:pPr lvl="0" algn="just"/>
            <a:r>
              <a:rPr lang="en-US" dirty="0"/>
              <a:t>The CPU must include a vectored arithmetic unit.</a:t>
            </a:r>
          </a:p>
        </p:txBody>
      </p:sp>
      <p:sp>
        <p:nvSpPr>
          <p:cNvPr id="2" name="Title 1"/>
          <p:cNvSpPr>
            <a:spLocks noGrp="1"/>
          </p:cNvSpPr>
          <p:nvPr>
            <p:ph type="title"/>
          </p:nvPr>
        </p:nvSpPr>
        <p:spPr/>
        <p:txBody>
          <a:bodyPr>
            <a:normAutofit/>
          </a:bodyPr>
          <a:lstStyle/>
          <a:p>
            <a:r>
              <a:rPr lang="en-US" dirty="0"/>
              <a:t>Composite Architecture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15963"/>
            <a:ext cx="11201400" cy="4525963"/>
          </a:xfrm>
        </p:spPr>
        <p:txBody>
          <a:bodyPr>
            <a:normAutofit/>
          </a:bodyPr>
          <a:lstStyle/>
          <a:p>
            <a:pPr>
              <a:buNone/>
            </a:pPr>
            <a:r>
              <a:rPr lang="en-US" sz="2800" b="1" dirty="0">
                <a:solidFill>
                  <a:srgbClr val="FF0000"/>
                </a:solidFill>
              </a:rPr>
              <a:t>A vector arithmetic unit contains</a:t>
            </a:r>
          </a:p>
          <a:p>
            <a:pPr lvl="0"/>
            <a:r>
              <a:rPr lang="en-US" sz="1800" dirty="0"/>
              <a:t> It has Multiple functional</a:t>
            </a:r>
          </a:p>
          <a:p>
            <a:pPr lvl="0"/>
            <a:r>
              <a:rPr lang="en-US" sz="1800" dirty="0"/>
              <a:t>The control unit routes input values to the different functional units</a:t>
            </a:r>
          </a:p>
          <a:p>
            <a:r>
              <a:rPr lang="en-US" sz="1800" dirty="0"/>
              <a:t>To add two numbers, the control unit routes these values to an adder unit. For the operations A &lt;-B + C, and D &lt;- E - F the CPU would route B and C to an adder and send E and F to a subtracter, this allows the CPU to execute both instructions simultaneously.</a:t>
            </a:r>
          </a:p>
          <a:p>
            <a:pPr lvl="0"/>
            <a:endParaRPr lang="en-US" sz="2400" dirty="0"/>
          </a:p>
        </p:txBody>
      </p:sp>
      <p:sp>
        <p:nvSpPr>
          <p:cNvPr id="2" name="Title 1"/>
          <p:cNvSpPr>
            <a:spLocks noGrp="1"/>
          </p:cNvSpPr>
          <p:nvPr>
            <p:ph type="title"/>
          </p:nvPr>
        </p:nvSpPr>
        <p:spPr>
          <a:xfrm>
            <a:off x="533400" y="76200"/>
            <a:ext cx="9257371" cy="639762"/>
          </a:xfrm>
        </p:spPr>
        <p:txBody>
          <a:bodyPr>
            <a:normAutofit fontScale="90000"/>
          </a:bodyPr>
          <a:lstStyle/>
          <a:p>
            <a:r>
              <a:rPr lang="en-US" dirty="0"/>
              <a:t>Composite Architecture</a:t>
            </a:r>
          </a:p>
        </p:txBody>
      </p:sp>
      <p:pic>
        <p:nvPicPr>
          <p:cNvPr id="34818" name="Object 3"/>
          <p:cNvPicPr>
            <a:picLocks noChangeArrowheads="1"/>
          </p:cNvPicPr>
          <p:nvPr/>
        </p:nvPicPr>
        <p:blipFill>
          <a:blip r:embed="rId2" cstate="print"/>
          <a:srcRect l="-2112" r="-847" b="-285"/>
          <a:stretch>
            <a:fillRect/>
          </a:stretch>
        </p:blipFill>
        <p:spPr bwMode="auto">
          <a:xfrm>
            <a:off x="1981200" y="3352800"/>
            <a:ext cx="7543800" cy="34290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81329"/>
            <a:ext cx="10972800" cy="4525963"/>
          </a:xfrm>
        </p:spPr>
        <p:txBody>
          <a:bodyPr>
            <a:normAutofit/>
          </a:bodyPr>
          <a:lstStyle/>
          <a:p>
            <a:pPr>
              <a:buNone/>
            </a:pPr>
            <a:r>
              <a:rPr lang="en-US" sz="2800" b="1" dirty="0">
                <a:solidFill>
                  <a:srgbClr val="FF0000"/>
                </a:solidFill>
              </a:rPr>
              <a:t>Parallelism in multiprocessors</a:t>
            </a:r>
            <a:endParaRPr lang="en-US" sz="2800" dirty="0">
              <a:solidFill>
                <a:srgbClr val="FF0000"/>
              </a:solidFill>
            </a:endParaRPr>
          </a:p>
          <a:p>
            <a:r>
              <a:rPr lang="en-US" sz="2800" dirty="0"/>
              <a:t>Parallel processing systems achieve parallelism by having more than one processor performing tasks simultaneously. </a:t>
            </a:r>
          </a:p>
          <a:p>
            <a:r>
              <a:rPr lang="en-US" sz="2800" dirty="0"/>
              <a:t>Since multiprocessor systems are more complicated than uniprocessor systems, there are many different ways to organize the processors and memory based on instruction stream and data stream.</a:t>
            </a:r>
            <a:endParaRPr lang="en-US" sz="2400" dirty="0"/>
          </a:p>
        </p:txBody>
      </p:sp>
      <p:sp>
        <p:nvSpPr>
          <p:cNvPr id="2" name="Title 1"/>
          <p:cNvSpPr>
            <a:spLocks noGrp="1"/>
          </p:cNvSpPr>
          <p:nvPr>
            <p:ph type="title"/>
          </p:nvPr>
        </p:nvSpPr>
        <p:spPr/>
        <p:txBody>
          <a:bodyPr>
            <a:normAutofit/>
          </a:bodyPr>
          <a:lstStyle/>
          <a:p>
            <a:r>
              <a:rPr lang="en-US" dirty="0"/>
              <a:t>Composite Architecture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9A56AB-661F-E5B1-E1DF-78A84193FF81}"/>
              </a:ext>
            </a:extLst>
          </p:cNvPr>
          <p:cNvSpPr>
            <a:spLocks noGrp="1"/>
          </p:cNvSpPr>
          <p:nvPr>
            <p:ph idx="1"/>
          </p:nvPr>
        </p:nvSpPr>
        <p:spPr/>
        <p:txBody>
          <a:bodyPr/>
          <a:lstStyle/>
          <a:p>
            <a:r>
              <a:rPr lang="en-US" b="1" u="sng" dirty="0"/>
              <a:t>Instruction Stream: </a:t>
            </a:r>
          </a:p>
          <a:p>
            <a:pPr algn="just"/>
            <a:r>
              <a:rPr lang="en-US" dirty="0"/>
              <a:t>The instruction stream is defined as the sequence of instructions performed by the processing unit.</a:t>
            </a:r>
          </a:p>
          <a:p>
            <a:pPr algn="just"/>
            <a:endParaRPr lang="en-US" dirty="0"/>
          </a:p>
          <a:p>
            <a:pPr algn="just"/>
            <a:r>
              <a:rPr lang="en-US" b="1" u="sng" dirty="0"/>
              <a:t>Data Stream:</a:t>
            </a:r>
          </a:p>
          <a:p>
            <a:pPr algn="just"/>
            <a:r>
              <a:rPr lang="en-US" dirty="0"/>
              <a:t>The data stream is defined as the data traffic exchanged between the memory and the processing unit.</a:t>
            </a:r>
          </a:p>
        </p:txBody>
      </p:sp>
      <p:sp>
        <p:nvSpPr>
          <p:cNvPr id="3" name="Title 2">
            <a:extLst>
              <a:ext uri="{FF2B5EF4-FFF2-40B4-BE49-F238E27FC236}">
                <a16:creationId xmlns:a16="http://schemas.microsoft.com/office/drawing/2014/main" id="{1522CBFE-AD52-0D45-B6E9-AEB911D317DE}"/>
              </a:ext>
            </a:extLst>
          </p:cNvPr>
          <p:cNvSpPr>
            <a:spLocks noGrp="1"/>
          </p:cNvSpPr>
          <p:nvPr>
            <p:ph type="title"/>
          </p:nvPr>
        </p:nvSpPr>
        <p:spPr/>
        <p:txBody>
          <a:bodyPr>
            <a:normAutofit fontScale="90000"/>
          </a:bodyPr>
          <a:lstStyle/>
          <a:p>
            <a:r>
              <a:rPr lang="en-US" dirty="0"/>
              <a:t>What is Instruction Stream and Data Stream?</a:t>
            </a:r>
          </a:p>
        </p:txBody>
      </p:sp>
    </p:spTree>
    <p:extLst>
      <p:ext uri="{BB962C8B-B14F-4D97-AF65-F5344CB8AC3E}">
        <p14:creationId xmlns:p14="http://schemas.microsoft.com/office/powerpoint/2010/main" val="3028652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81329"/>
            <a:ext cx="11125200" cy="4525963"/>
          </a:xfrm>
        </p:spPr>
        <p:txBody>
          <a:bodyPr>
            <a:normAutofit/>
          </a:bodyPr>
          <a:lstStyle/>
          <a:p>
            <a:pPr>
              <a:buNone/>
            </a:pPr>
            <a:r>
              <a:rPr lang="en-US" sz="2800" b="1" dirty="0">
                <a:solidFill>
                  <a:srgbClr val="FF0000"/>
                </a:solidFill>
              </a:rPr>
              <a:t>The </a:t>
            </a:r>
            <a:r>
              <a:rPr lang="en-US" sz="2800" b="1" dirty="0" err="1">
                <a:solidFill>
                  <a:srgbClr val="FF0000"/>
                </a:solidFill>
              </a:rPr>
              <a:t>Flyinn’s</a:t>
            </a:r>
            <a:r>
              <a:rPr lang="en-US" sz="2800" b="1" dirty="0">
                <a:solidFill>
                  <a:srgbClr val="FF0000"/>
                </a:solidFill>
              </a:rPr>
              <a:t> classification of parallel processing is as follows:</a:t>
            </a:r>
          </a:p>
          <a:p>
            <a:pPr lvl="0"/>
            <a:r>
              <a:rPr lang="en-US" sz="2800" dirty="0"/>
              <a:t>SISD: Single instruction with single data – conventional computers</a:t>
            </a:r>
          </a:p>
          <a:p>
            <a:pPr lvl="0"/>
            <a:r>
              <a:rPr lang="en-US" sz="2800" dirty="0"/>
              <a:t>SIMD: Single instruction with multiple data – vector computing machines</a:t>
            </a:r>
          </a:p>
          <a:p>
            <a:pPr lvl="0"/>
            <a:r>
              <a:rPr lang="en-US" sz="2800" dirty="0"/>
              <a:t>MISD: Multiple instruction with single data – pipelining system</a:t>
            </a:r>
          </a:p>
          <a:p>
            <a:pPr lvl="0"/>
            <a:r>
              <a:rPr lang="en-US" sz="2800" dirty="0"/>
              <a:t>MIMD: Multiple instruction with multiple data – general purpose machine</a:t>
            </a:r>
          </a:p>
        </p:txBody>
      </p:sp>
      <p:sp>
        <p:nvSpPr>
          <p:cNvPr id="2" name="Title 1"/>
          <p:cNvSpPr>
            <a:spLocks noGrp="1"/>
          </p:cNvSpPr>
          <p:nvPr>
            <p:ph type="title"/>
          </p:nvPr>
        </p:nvSpPr>
        <p:spPr/>
        <p:txBody>
          <a:bodyPr>
            <a:normAutofit/>
          </a:bodyPr>
          <a:lstStyle/>
          <a:p>
            <a:r>
              <a:rPr lang="en-US" dirty="0"/>
              <a:t>Composite Architecture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81329"/>
            <a:ext cx="10972800" cy="4525963"/>
          </a:xfrm>
        </p:spPr>
        <p:txBody>
          <a:bodyPr>
            <a:normAutofit/>
          </a:bodyPr>
          <a:lstStyle/>
          <a:p>
            <a:pPr>
              <a:buNone/>
            </a:pPr>
            <a:r>
              <a:rPr lang="en-US" sz="2400" b="1" dirty="0"/>
              <a:t>SISD</a:t>
            </a:r>
          </a:p>
          <a:p>
            <a:pPr algn="just"/>
            <a:r>
              <a:rPr lang="en-US" sz="2000" dirty="0"/>
              <a:t>An SISD computing system is a uniprocessor machine which is capable of executing a single instruction, operating on a single data stream. In SISD, machine instructions are processed in a sequential manner and computers adopting this model are popularly called sequential computers. Most conventional computers have SISD architecture. All the instructions and data to be processed have to be stored in primary memory.</a:t>
            </a:r>
          </a:p>
        </p:txBody>
      </p:sp>
      <p:sp>
        <p:nvSpPr>
          <p:cNvPr id="2" name="Title 1"/>
          <p:cNvSpPr>
            <a:spLocks noGrp="1"/>
          </p:cNvSpPr>
          <p:nvPr>
            <p:ph type="title"/>
          </p:nvPr>
        </p:nvSpPr>
        <p:spPr/>
        <p:txBody>
          <a:bodyPr>
            <a:normAutofit/>
          </a:bodyPr>
          <a:lstStyle/>
          <a:p>
            <a:r>
              <a:rPr lang="en-US" dirty="0"/>
              <a:t>Composite Architecture</a:t>
            </a:r>
          </a:p>
        </p:txBody>
      </p:sp>
      <p:pic>
        <p:nvPicPr>
          <p:cNvPr id="35842" name="Picture 2"/>
          <p:cNvPicPr>
            <a:picLocks noChangeAspect="1" noChangeArrowheads="1"/>
          </p:cNvPicPr>
          <p:nvPr/>
        </p:nvPicPr>
        <p:blipFill>
          <a:blip r:embed="rId2" cstate="print"/>
          <a:srcRect/>
          <a:stretch>
            <a:fillRect/>
          </a:stretch>
        </p:blipFill>
        <p:spPr bwMode="auto">
          <a:xfrm>
            <a:off x="2160373" y="3962400"/>
            <a:ext cx="7871254" cy="2362200"/>
          </a:xfrm>
          <a:prstGeom prst="rect">
            <a:avLst/>
          </a:prstGeom>
          <a:noFill/>
          <a:ln w="9525">
            <a:noFill/>
            <a:miter lim="800000"/>
            <a:headEnd/>
            <a:tailEnd/>
          </a:ln>
        </p:spPr>
      </p:pic>
      <p:sp>
        <p:nvSpPr>
          <p:cNvPr id="4" name="Rectangle 3">
            <a:extLst>
              <a:ext uri="{FF2B5EF4-FFF2-40B4-BE49-F238E27FC236}">
                <a16:creationId xmlns:a16="http://schemas.microsoft.com/office/drawing/2014/main" id="{CAC16AB3-8145-97CC-5486-8D5DF14F3A83}"/>
              </a:ext>
            </a:extLst>
          </p:cNvPr>
          <p:cNvSpPr/>
          <p:nvPr/>
        </p:nvSpPr>
        <p:spPr>
          <a:xfrm>
            <a:off x="8610600" y="685800"/>
            <a:ext cx="2667000" cy="795529"/>
          </a:xfrm>
          <a:prstGeom prst="rect">
            <a:avLst/>
          </a:prstGeom>
          <a:ln w="3175"/>
        </p:spPr>
        <p:style>
          <a:lnRef idx="2">
            <a:schemeClr val="accent1"/>
          </a:lnRef>
          <a:fillRef idx="1">
            <a:schemeClr val="lt1"/>
          </a:fillRef>
          <a:effectRef idx="0">
            <a:schemeClr val="accent1"/>
          </a:effectRef>
          <a:fontRef idx="minor">
            <a:schemeClr val="dk1"/>
          </a:fontRef>
        </p:style>
        <p:txBody>
          <a:bodyPr rtlCol="0" anchor="ctr"/>
          <a:lstStyle/>
          <a:p>
            <a:pPr algn="just"/>
            <a:r>
              <a:rPr lang="en-US" dirty="0"/>
              <a:t>IS=Instruction Stream</a:t>
            </a:r>
          </a:p>
          <a:p>
            <a:pPr algn="just"/>
            <a:r>
              <a:rPr lang="en-US" dirty="0"/>
              <a:t>DS= Data Stream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81329"/>
            <a:ext cx="10972800" cy="4767071"/>
          </a:xfrm>
        </p:spPr>
        <p:txBody>
          <a:bodyPr>
            <a:normAutofit/>
          </a:bodyPr>
          <a:lstStyle/>
          <a:p>
            <a:pPr algn="just">
              <a:buNone/>
            </a:pPr>
            <a:r>
              <a:rPr lang="en-US" b="1" dirty="0">
                <a:solidFill>
                  <a:srgbClr val="FF0000"/>
                </a:solidFill>
              </a:rPr>
              <a:t>Multiprocessors:</a:t>
            </a:r>
            <a:endParaRPr lang="en-US" dirty="0">
              <a:solidFill>
                <a:srgbClr val="FF0000"/>
              </a:solidFill>
            </a:endParaRPr>
          </a:p>
          <a:p>
            <a:pPr algn="just"/>
            <a:r>
              <a:rPr lang="en-US" sz="2400" dirty="0"/>
              <a:t>The Computer system having two or more processing units </a:t>
            </a:r>
          </a:p>
          <a:p>
            <a:pPr algn="just"/>
            <a:r>
              <a:rPr lang="en-US" sz="2400" dirty="0"/>
              <a:t> A multiprocessor system is simply a computer that has more than one CPU on its motherboard.</a:t>
            </a:r>
          </a:p>
          <a:p>
            <a:pPr algn="just"/>
            <a:r>
              <a:rPr lang="en-US" sz="2400" dirty="0"/>
              <a:t>Share main memory and peripherals</a:t>
            </a:r>
          </a:p>
          <a:p>
            <a:pPr lvl="0"/>
            <a:endParaRPr lang="en-US" dirty="0"/>
          </a:p>
        </p:txBody>
      </p:sp>
      <p:sp>
        <p:nvSpPr>
          <p:cNvPr id="2" name="Title 1"/>
          <p:cNvSpPr>
            <a:spLocks noGrp="1"/>
          </p:cNvSpPr>
          <p:nvPr>
            <p:ph type="title"/>
          </p:nvPr>
        </p:nvSpPr>
        <p:spPr/>
        <p:txBody>
          <a:bodyPr>
            <a:normAutofit/>
          </a:bodyPr>
          <a:lstStyle/>
          <a:p>
            <a:r>
              <a:rPr lang="en-US" dirty="0"/>
              <a:t>Composite Architecture</a:t>
            </a:r>
          </a:p>
        </p:txBody>
      </p:sp>
      <p:pic>
        <p:nvPicPr>
          <p:cNvPr id="1026" name="Picture 2" descr="Multiprocessor Systems">
            <a:extLst>
              <a:ext uri="{FF2B5EF4-FFF2-40B4-BE49-F238E27FC236}">
                <a16:creationId xmlns:a16="http://schemas.microsoft.com/office/drawing/2014/main" id="{A3B0D2EC-E546-935F-40AE-E6E0B927F6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3687762"/>
            <a:ext cx="6581775" cy="2895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81329"/>
            <a:ext cx="10972800" cy="4525963"/>
          </a:xfrm>
        </p:spPr>
        <p:txBody>
          <a:bodyPr>
            <a:normAutofit/>
          </a:bodyPr>
          <a:lstStyle/>
          <a:p>
            <a:pPr>
              <a:buNone/>
            </a:pPr>
            <a:r>
              <a:rPr lang="en-US" sz="2800" b="1" dirty="0"/>
              <a:t>SIMD</a:t>
            </a:r>
          </a:p>
          <a:p>
            <a:r>
              <a:rPr lang="en-US" sz="2800" dirty="0"/>
              <a:t>Vector or array operations</a:t>
            </a:r>
            <a:endParaRPr lang="ko-KR" altLang="en-US" sz="2800" dirty="0"/>
          </a:p>
          <a:p>
            <a:pPr lvl="1"/>
            <a:r>
              <a:rPr lang="en-US" sz="2400" dirty="0"/>
              <a:t>one vector operation includes many operations on a data stream</a:t>
            </a:r>
          </a:p>
        </p:txBody>
      </p:sp>
      <p:sp>
        <p:nvSpPr>
          <p:cNvPr id="2" name="Title 1"/>
          <p:cNvSpPr>
            <a:spLocks noGrp="1"/>
          </p:cNvSpPr>
          <p:nvPr>
            <p:ph type="title"/>
          </p:nvPr>
        </p:nvSpPr>
        <p:spPr/>
        <p:txBody>
          <a:bodyPr>
            <a:normAutofit/>
          </a:bodyPr>
          <a:lstStyle/>
          <a:p>
            <a:r>
              <a:rPr lang="en-US" dirty="0"/>
              <a:t>Composite Architecture</a:t>
            </a:r>
          </a:p>
        </p:txBody>
      </p:sp>
      <p:pic>
        <p:nvPicPr>
          <p:cNvPr id="36866" name="Picture 2"/>
          <p:cNvPicPr>
            <a:picLocks noChangeAspect="1" noChangeArrowheads="1"/>
          </p:cNvPicPr>
          <p:nvPr/>
        </p:nvPicPr>
        <p:blipFill>
          <a:blip r:embed="rId2" cstate="print"/>
          <a:srcRect/>
          <a:stretch>
            <a:fillRect/>
          </a:stretch>
        </p:blipFill>
        <p:spPr bwMode="auto">
          <a:xfrm>
            <a:off x="2514600" y="3276600"/>
            <a:ext cx="6400800" cy="3578659"/>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953090-122A-9286-C588-E6647AF016A9}"/>
              </a:ext>
            </a:extLst>
          </p:cNvPr>
          <p:cNvSpPr>
            <a:spLocks noGrp="1"/>
          </p:cNvSpPr>
          <p:nvPr>
            <p:ph idx="1"/>
          </p:nvPr>
        </p:nvSpPr>
        <p:spPr/>
        <p:txBody>
          <a:bodyPr/>
          <a:lstStyle/>
          <a:p>
            <a:pPr algn="just"/>
            <a:r>
              <a:rPr lang="en-US" dirty="0"/>
              <a:t>SIMD stands for 'Single Instruction and Multiple Data Stream'. It represents an organization that includes many processing units under the supervision of a common control unit.</a:t>
            </a:r>
          </a:p>
          <a:p>
            <a:pPr algn="just"/>
            <a:endParaRPr lang="en-US" dirty="0"/>
          </a:p>
          <a:p>
            <a:pPr algn="just"/>
            <a:r>
              <a:rPr lang="en-US" dirty="0"/>
              <a:t>All processors receive the same instruction from the control unit but operate on different items of data.</a:t>
            </a:r>
          </a:p>
          <a:p>
            <a:pPr algn="just"/>
            <a:endParaRPr lang="en-US" dirty="0"/>
          </a:p>
          <a:p>
            <a:pPr algn="just"/>
            <a:r>
              <a:rPr lang="en-US" dirty="0"/>
              <a:t>The shared memory unit must contain multiple modules so that it can communicate with all the processors simultaneously.</a:t>
            </a:r>
          </a:p>
        </p:txBody>
      </p:sp>
      <p:sp>
        <p:nvSpPr>
          <p:cNvPr id="3" name="Title 2">
            <a:extLst>
              <a:ext uri="{FF2B5EF4-FFF2-40B4-BE49-F238E27FC236}">
                <a16:creationId xmlns:a16="http://schemas.microsoft.com/office/drawing/2014/main" id="{EEFFA24F-4212-E663-497A-BB65C18A2013}"/>
              </a:ext>
            </a:extLst>
          </p:cNvPr>
          <p:cNvSpPr>
            <a:spLocks noGrp="1"/>
          </p:cNvSpPr>
          <p:nvPr>
            <p:ph type="title"/>
          </p:nvPr>
        </p:nvSpPr>
        <p:spPr/>
        <p:txBody>
          <a:bodyPr/>
          <a:lstStyle/>
          <a:p>
            <a:r>
              <a:rPr lang="en-US" sz="4400" b="1" dirty="0"/>
              <a:t>SIMD</a:t>
            </a:r>
            <a:endParaRPr lang="en-US" dirty="0"/>
          </a:p>
        </p:txBody>
      </p:sp>
    </p:spTree>
    <p:extLst>
      <p:ext uri="{BB962C8B-B14F-4D97-AF65-F5344CB8AC3E}">
        <p14:creationId xmlns:p14="http://schemas.microsoft.com/office/powerpoint/2010/main" val="2811530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81329"/>
            <a:ext cx="10972800" cy="4525963"/>
          </a:xfrm>
        </p:spPr>
        <p:txBody>
          <a:bodyPr>
            <a:normAutofit/>
          </a:bodyPr>
          <a:lstStyle/>
          <a:p>
            <a:pPr>
              <a:buNone/>
            </a:pPr>
            <a:r>
              <a:rPr lang="en-US" sz="2800" b="1" dirty="0"/>
              <a:t>MISD</a:t>
            </a:r>
          </a:p>
          <a:p>
            <a:r>
              <a:rPr lang="en-US" sz="2800" dirty="0"/>
              <a:t>Data Stream bottle neck</a:t>
            </a:r>
          </a:p>
        </p:txBody>
      </p:sp>
      <p:sp>
        <p:nvSpPr>
          <p:cNvPr id="2" name="Title 1"/>
          <p:cNvSpPr>
            <a:spLocks noGrp="1"/>
          </p:cNvSpPr>
          <p:nvPr>
            <p:ph type="title"/>
          </p:nvPr>
        </p:nvSpPr>
        <p:spPr/>
        <p:txBody>
          <a:bodyPr>
            <a:normAutofit/>
          </a:bodyPr>
          <a:lstStyle/>
          <a:p>
            <a:r>
              <a:rPr lang="en-US" dirty="0"/>
              <a:t>Composite Architecture</a:t>
            </a:r>
          </a:p>
        </p:txBody>
      </p:sp>
      <p:pic>
        <p:nvPicPr>
          <p:cNvPr id="37890" name="Picture 2"/>
          <p:cNvPicPr>
            <a:picLocks noChangeAspect="1" noChangeArrowheads="1"/>
          </p:cNvPicPr>
          <p:nvPr/>
        </p:nvPicPr>
        <p:blipFill>
          <a:blip r:embed="rId2" cstate="print"/>
          <a:srcRect/>
          <a:stretch>
            <a:fillRect/>
          </a:stretch>
        </p:blipFill>
        <p:spPr bwMode="auto">
          <a:xfrm>
            <a:off x="2133600" y="2438400"/>
            <a:ext cx="8034432" cy="39624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D178C5-B496-91CF-99E8-BA0A746DF7F0}"/>
              </a:ext>
            </a:extLst>
          </p:cNvPr>
          <p:cNvSpPr>
            <a:spLocks noGrp="1"/>
          </p:cNvSpPr>
          <p:nvPr>
            <p:ph idx="1"/>
          </p:nvPr>
        </p:nvSpPr>
        <p:spPr/>
        <p:txBody>
          <a:bodyPr/>
          <a:lstStyle/>
          <a:p>
            <a:r>
              <a:rPr lang="en-US" dirty="0"/>
              <a:t>Example Z = sin(x)+cos(x)+tan(x)</a:t>
            </a:r>
          </a:p>
          <a:p>
            <a:pPr algn="just"/>
            <a:r>
              <a:rPr lang="en-US" dirty="0"/>
              <a:t>The system performs different operations on the same data set. Machines built using the MISD model are not useful in most of the application, a few machines are built, but none of them are available commercially.</a:t>
            </a:r>
          </a:p>
        </p:txBody>
      </p:sp>
      <p:sp>
        <p:nvSpPr>
          <p:cNvPr id="3" name="Title 2">
            <a:extLst>
              <a:ext uri="{FF2B5EF4-FFF2-40B4-BE49-F238E27FC236}">
                <a16:creationId xmlns:a16="http://schemas.microsoft.com/office/drawing/2014/main" id="{7330D9DC-41A6-5548-6AED-06209AC69623}"/>
              </a:ext>
            </a:extLst>
          </p:cNvPr>
          <p:cNvSpPr>
            <a:spLocks noGrp="1"/>
          </p:cNvSpPr>
          <p:nvPr>
            <p:ph type="title"/>
          </p:nvPr>
        </p:nvSpPr>
        <p:spPr/>
        <p:txBody>
          <a:bodyPr/>
          <a:lstStyle/>
          <a:p>
            <a:r>
              <a:rPr lang="en-US" sz="4400" b="1" dirty="0"/>
              <a:t>MISD</a:t>
            </a:r>
            <a:endParaRPr lang="en-US" dirty="0"/>
          </a:p>
        </p:txBody>
      </p:sp>
    </p:spTree>
    <p:extLst>
      <p:ext uri="{BB962C8B-B14F-4D97-AF65-F5344CB8AC3E}">
        <p14:creationId xmlns:p14="http://schemas.microsoft.com/office/powerpoint/2010/main" val="2565579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81329"/>
            <a:ext cx="11125200" cy="4525963"/>
          </a:xfrm>
        </p:spPr>
        <p:txBody>
          <a:bodyPr>
            <a:normAutofit/>
          </a:bodyPr>
          <a:lstStyle/>
          <a:p>
            <a:pPr>
              <a:buNone/>
            </a:pPr>
            <a:r>
              <a:rPr lang="en-US" sz="2800" b="1" dirty="0"/>
              <a:t>MIMD</a:t>
            </a:r>
          </a:p>
          <a:p>
            <a:pPr lvl="1"/>
            <a:r>
              <a:rPr lang="en-US" sz="2400" dirty="0"/>
              <a:t>Multiprocessor System</a:t>
            </a:r>
            <a:endParaRPr lang="ko-KR" altLang="en-US" sz="2400" dirty="0"/>
          </a:p>
          <a:p>
            <a:pPr lvl="1"/>
            <a:r>
              <a:rPr lang="en-US" sz="2400" dirty="0"/>
              <a:t>Shared memory or Message passing</a:t>
            </a:r>
          </a:p>
        </p:txBody>
      </p:sp>
      <p:sp>
        <p:nvSpPr>
          <p:cNvPr id="2" name="Title 1"/>
          <p:cNvSpPr>
            <a:spLocks noGrp="1"/>
          </p:cNvSpPr>
          <p:nvPr>
            <p:ph type="title"/>
          </p:nvPr>
        </p:nvSpPr>
        <p:spPr/>
        <p:txBody>
          <a:bodyPr>
            <a:normAutofit/>
          </a:bodyPr>
          <a:lstStyle/>
          <a:p>
            <a:r>
              <a:rPr lang="en-US" dirty="0"/>
              <a:t>Composite Architecture</a:t>
            </a:r>
          </a:p>
        </p:txBody>
      </p:sp>
      <p:pic>
        <p:nvPicPr>
          <p:cNvPr id="38914" name="Picture 2"/>
          <p:cNvPicPr>
            <a:picLocks noChangeAspect="1" noChangeArrowheads="1"/>
          </p:cNvPicPr>
          <p:nvPr/>
        </p:nvPicPr>
        <p:blipFill>
          <a:blip r:embed="rId2" cstate="print"/>
          <a:srcRect/>
          <a:stretch>
            <a:fillRect/>
          </a:stretch>
        </p:blipFill>
        <p:spPr bwMode="auto">
          <a:xfrm>
            <a:off x="2286000" y="2819401"/>
            <a:ext cx="6705600" cy="3917117"/>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BD8595-9652-0B28-434B-A46E8466CDA9}"/>
              </a:ext>
            </a:extLst>
          </p:cNvPr>
          <p:cNvSpPr>
            <a:spLocks noGrp="1"/>
          </p:cNvSpPr>
          <p:nvPr>
            <p:ph idx="1"/>
          </p:nvPr>
        </p:nvSpPr>
        <p:spPr/>
        <p:txBody>
          <a:bodyPr/>
          <a:lstStyle/>
          <a:p>
            <a:pPr algn="just"/>
            <a:r>
              <a:rPr lang="en-US" dirty="0"/>
              <a:t>An MIMD system is a multiprocessor machine which is capable of executing multiple instructions on multiple data sets. Each PE in the MIMD model has separate instruction and data streams; therefore machines built using this model are capable to any kind of application. Unlike SIMD and MISD machines, PEs in MIMD machines work asynchronously.</a:t>
            </a:r>
          </a:p>
        </p:txBody>
      </p:sp>
      <p:sp>
        <p:nvSpPr>
          <p:cNvPr id="3" name="Title 2">
            <a:extLst>
              <a:ext uri="{FF2B5EF4-FFF2-40B4-BE49-F238E27FC236}">
                <a16:creationId xmlns:a16="http://schemas.microsoft.com/office/drawing/2014/main" id="{865267F8-2EB2-69B6-52F9-947F11A783DF}"/>
              </a:ext>
            </a:extLst>
          </p:cNvPr>
          <p:cNvSpPr>
            <a:spLocks noGrp="1"/>
          </p:cNvSpPr>
          <p:nvPr>
            <p:ph type="title"/>
          </p:nvPr>
        </p:nvSpPr>
        <p:spPr/>
        <p:txBody>
          <a:bodyPr/>
          <a:lstStyle/>
          <a:p>
            <a:r>
              <a:rPr lang="en-US" sz="4400" b="1" dirty="0"/>
              <a:t>MIMD</a:t>
            </a:r>
            <a:endParaRPr lang="en-US" dirty="0"/>
          </a:p>
        </p:txBody>
      </p:sp>
    </p:spTree>
    <p:extLst>
      <p:ext uri="{BB962C8B-B14F-4D97-AF65-F5344CB8AC3E}">
        <p14:creationId xmlns:p14="http://schemas.microsoft.com/office/powerpoint/2010/main" val="42896176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295400"/>
            <a:ext cx="11125200" cy="5376672"/>
          </a:xfrm>
        </p:spPr>
        <p:txBody>
          <a:bodyPr>
            <a:normAutofit fontScale="62500" lnSpcReduction="20000"/>
          </a:bodyPr>
          <a:lstStyle/>
          <a:p>
            <a:pPr marL="109728" indent="0">
              <a:buNone/>
            </a:pPr>
            <a:r>
              <a:rPr lang="en-US" sz="2900" dirty="0">
                <a:solidFill>
                  <a:srgbClr val="FF0000"/>
                </a:solidFill>
              </a:rPr>
              <a:t>MIMD:</a:t>
            </a:r>
          </a:p>
          <a:p>
            <a:pPr marL="365760" lvl="1" indent="-256032">
              <a:spcBef>
                <a:spcPts val="400"/>
              </a:spcBef>
              <a:buSzPct val="68000"/>
              <a:buFont typeface="Wingdings 3"/>
              <a:buChar char=""/>
            </a:pPr>
            <a:r>
              <a:rPr lang="en-US" sz="2900" dirty="0"/>
              <a:t>Multiprocessor System</a:t>
            </a:r>
          </a:p>
          <a:p>
            <a:pPr marL="365760" lvl="1" indent="-256032">
              <a:spcBef>
                <a:spcPts val="400"/>
              </a:spcBef>
              <a:buSzPct val="68000"/>
              <a:buFont typeface="Wingdings 3"/>
              <a:buChar char=""/>
            </a:pPr>
            <a:r>
              <a:rPr lang="en-US" sz="2900" dirty="0"/>
              <a:t>Shared memory or Message passing</a:t>
            </a:r>
          </a:p>
          <a:p>
            <a:pPr marL="365760" lvl="1" indent="-256032">
              <a:spcBef>
                <a:spcPts val="400"/>
              </a:spcBef>
              <a:buSzPct val="68000"/>
              <a:buFont typeface="Wingdings 3"/>
              <a:buChar char=""/>
            </a:pPr>
            <a:r>
              <a:rPr lang="en-US" sz="2900" dirty="0"/>
              <a:t>The MIMD architecture performs multiple different actions simultaneously on multiple data pieces.</a:t>
            </a:r>
          </a:p>
          <a:p>
            <a:pPr marL="365760" lvl="1" indent="-256032">
              <a:spcBef>
                <a:spcPts val="400"/>
              </a:spcBef>
              <a:buSzPct val="68000"/>
              <a:buFont typeface="Wingdings 3"/>
              <a:buChar char=""/>
            </a:pPr>
            <a:r>
              <a:rPr lang="en-US" sz="2900" dirty="0"/>
              <a:t>MIMD is capable of more complex operations</a:t>
            </a:r>
          </a:p>
          <a:p>
            <a:pPr marL="365760" lvl="1" indent="-256032">
              <a:spcBef>
                <a:spcPts val="400"/>
              </a:spcBef>
              <a:buSzPct val="68000"/>
              <a:buFont typeface="Wingdings 3"/>
              <a:buChar char=""/>
            </a:pPr>
            <a:r>
              <a:rPr lang="en-US" sz="2900" dirty="0"/>
              <a:t>An example is the performance of various mathematical calculations such as addition and multiplication simultaneously.</a:t>
            </a:r>
            <a:br>
              <a:rPr lang="en-US" sz="2900" dirty="0"/>
            </a:br>
            <a:br>
              <a:rPr lang="en-US" sz="2900" dirty="0"/>
            </a:br>
            <a:r>
              <a:rPr lang="en-US" sz="2900" dirty="0"/>
              <a:t>take less time</a:t>
            </a:r>
            <a:br>
              <a:rPr lang="en-US" sz="2900" dirty="0"/>
            </a:br>
            <a:br>
              <a:rPr lang="en-US" sz="2900" dirty="0"/>
            </a:br>
            <a:r>
              <a:rPr lang="en-US" sz="2900" dirty="0">
                <a:solidFill>
                  <a:srgbClr val="FF0000"/>
                </a:solidFill>
              </a:rPr>
              <a:t>SIMD:</a:t>
            </a:r>
          </a:p>
          <a:p>
            <a:pPr marL="365760" lvl="1" indent="-256032">
              <a:spcBef>
                <a:spcPts val="400"/>
              </a:spcBef>
              <a:buSzPct val="68000"/>
              <a:buFont typeface="Wingdings 3"/>
              <a:buChar char=""/>
            </a:pPr>
            <a:r>
              <a:rPr lang="en-US" sz="2900" dirty="0"/>
              <a:t>Vector or array operations</a:t>
            </a:r>
            <a:endParaRPr lang="ko-KR" altLang="en-US" sz="2900" dirty="0"/>
          </a:p>
          <a:p>
            <a:pPr marL="365760" lvl="1" indent="-256032">
              <a:spcBef>
                <a:spcPts val="400"/>
              </a:spcBef>
              <a:buSzPct val="68000"/>
              <a:buFont typeface="Wingdings 3"/>
              <a:buChar char=""/>
            </a:pPr>
            <a:r>
              <a:rPr lang="en-US" sz="2900" dirty="0"/>
              <a:t>The SIMD architecture performs an identical action simultaneously on multiple data pieces. </a:t>
            </a:r>
          </a:p>
          <a:p>
            <a:pPr marL="365760" lvl="1" indent="-256032">
              <a:spcBef>
                <a:spcPts val="400"/>
              </a:spcBef>
              <a:buSzPct val="68000"/>
              <a:buFont typeface="Wingdings 3"/>
              <a:buChar char=""/>
            </a:pPr>
            <a:r>
              <a:rPr lang="en-US" sz="2900" dirty="0"/>
              <a:t>An example is retrieving a lot of different files at the same time.</a:t>
            </a:r>
            <a:br>
              <a:rPr lang="en-US" sz="2900" dirty="0"/>
            </a:br>
            <a:r>
              <a:rPr lang="en-US" sz="2900" dirty="0"/>
              <a:t>SIMD processors tend to be simpler, smaller, cheaper and faster than MIMD processors</a:t>
            </a:r>
          </a:p>
          <a:p>
            <a:pPr marL="365760" lvl="1" indent="-256032">
              <a:spcBef>
                <a:spcPts val="400"/>
              </a:spcBef>
              <a:buSzPct val="68000"/>
              <a:buFont typeface="Wingdings 3"/>
              <a:buChar char=""/>
            </a:pPr>
            <a:r>
              <a:rPr lang="en-US" sz="2900" dirty="0"/>
              <a:t>take more time</a:t>
            </a:r>
            <a:br>
              <a:rPr lang="en-US" sz="2900" dirty="0"/>
            </a:br>
            <a:br>
              <a:rPr lang="en-US" dirty="0"/>
            </a:br>
            <a:endParaRPr lang="en-US" dirty="0"/>
          </a:p>
        </p:txBody>
      </p:sp>
      <p:sp>
        <p:nvSpPr>
          <p:cNvPr id="3" name="Title 2"/>
          <p:cNvSpPr>
            <a:spLocks noGrp="1"/>
          </p:cNvSpPr>
          <p:nvPr>
            <p:ph type="title"/>
          </p:nvPr>
        </p:nvSpPr>
        <p:spPr/>
        <p:txBody>
          <a:bodyPr>
            <a:normAutofit/>
          </a:bodyPr>
          <a:lstStyle/>
          <a:p>
            <a:r>
              <a:rPr lang="en-US" sz="3600" dirty="0"/>
              <a:t>Difference between SIMD and MIMD</a:t>
            </a:r>
          </a:p>
        </p:txBody>
      </p:sp>
    </p:spTree>
    <p:extLst>
      <p:ext uri="{BB962C8B-B14F-4D97-AF65-F5344CB8AC3E}">
        <p14:creationId xmlns:p14="http://schemas.microsoft.com/office/powerpoint/2010/main" val="2060082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47DDD5A-F0FA-F38B-5799-B6A65FA2C7F7}"/>
              </a:ext>
            </a:extLst>
          </p:cNvPr>
          <p:cNvSpPr>
            <a:spLocks noGrp="1"/>
          </p:cNvSpPr>
          <p:nvPr>
            <p:ph idx="1"/>
          </p:nvPr>
        </p:nvSpPr>
        <p:spPr>
          <a:xfrm>
            <a:off x="76200" y="1481329"/>
            <a:ext cx="11506200" cy="5224271"/>
          </a:xfrm>
        </p:spPr>
        <p:txBody>
          <a:bodyPr>
            <a:normAutofit fontScale="70000" lnSpcReduction="20000"/>
          </a:bodyPr>
          <a:lstStyle/>
          <a:p>
            <a:pPr marL="621792" marR="0" lvl="1" indent="-228600" algn="just" defTabSz="914400" rtl="0" eaLnBrk="1" fontAlgn="auto" latinLnBrk="0" hangingPunct="1">
              <a:lnSpc>
                <a:spcPct val="100000"/>
              </a:lnSpc>
              <a:spcBef>
                <a:spcPts val="324"/>
              </a:spcBef>
              <a:spcAft>
                <a:spcPts val="0"/>
              </a:spcAft>
              <a:buClr>
                <a:srgbClr val="2DA2BF"/>
              </a:buClr>
              <a:buSzTx/>
              <a:buFont typeface="Verdana"/>
              <a:buChar char="◦"/>
              <a:tabLst/>
              <a:defRPr/>
            </a:pPr>
            <a:r>
              <a:rPr kumimoji="0" lang="en-US" sz="2600" b="1" i="0" u="sng" strike="noStrike" kern="1200" cap="none" spc="0" normalizeH="0" baseline="0" noProof="0" dirty="0">
                <a:ln>
                  <a:noFill/>
                </a:ln>
                <a:solidFill>
                  <a:prstClr val="black"/>
                </a:solidFill>
                <a:effectLst/>
                <a:uLnTx/>
                <a:uFillTx/>
                <a:latin typeface="Lucida Sans Unicode"/>
                <a:ea typeface="+mn-ea"/>
                <a:cs typeface="+mn-cs"/>
              </a:rPr>
              <a:t>Multiple users:</a:t>
            </a:r>
          </a:p>
          <a:p>
            <a:pPr marR="0" lvl="1" indent="0" algn="just" defTabSz="914400" rtl="0" eaLnBrk="1" fontAlgn="auto" latinLnBrk="0" hangingPunct="1">
              <a:lnSpc>
                <a:spcPct val="100000"/>
              </a:lnSpc>
              <a:spcBef>
                <a:spcPts val="324"/>
              </a:spcBef>
              <a:spcAft>
                <a:spcPts val="0"/>
              </a:spcAft>
              <a:buClr>
                <a:srgbClr val="2DA2BF"/>
              </a:buClr>
              <a:buSzTx/>
              <a:buNone/>
              <a:tabLst/>
              <a:defRPr/>
            </a:pPr>
            <a:r>
              <a:rPr kumimoji="0" lang="en-US" sz="2600" i="0" strike="noStrike" kern="1200" cap="none" spc="0" normalizeH="0" baseline="0" noProof="0" dirty="0">
                <a:ln>
                  <a:noFill/>
                </a:ln>
                <a:solidFill>
                  <a:prstClr val="black"/>
                </a:solidFill>
                <a:effectLst/>
                <a:uLnTx/>
                <a:uFillTx/>
                <a:latin typeface="Lucida Sans Unicode"/>
                <a:ea typeface="+mn-ea"/>
                <a:cs typeface="+mn-cs"/>
              </a:rPr>
              <a:t>Multiprocessor computer can give access to multiple user to work with simultaneously.</a:t>
            </a:r>
          </a:p>
          <a:p>
            <a:pPr marL="621792" marR="0" lvl="1" indent="-228600" algn="just" defTabSz="914400" rtl="0" eaLnBrk="1" fontAlgn="auto" latinLnBrk="0" hangingPunct="1">
              <a:lnSpc>
                <a:spcPct val="170000"/>
              </a:lnSpc>
              <a:spcBef>
                <a:spcPts val="324"/>
              </a:spcBef>
              <a:spcAft>
                <a:spcPts val="0"/>
              </a:spcAft>
              <a:buClr>
                <a:srgbClr val="2DA2BF"/>
              </a:buClr>
              <a:buSzTx/>
              <a:buFont typeface="Verdana"/>
              <a:buChar char="◦"/>
              <a:tabLst/>
              <a:defRPr/>
            </a:pPr>
            <a:r>
              <a:rPr kumimoji="0" lang="en-US" sz="2600" b="1" i="0" u="sng" strike="noStrike" kern="1200" cap="none" spc="0" normalizeH="0" baseline="0" noProof="0" dirty="0">
                <a:ln>
                  <a:noFill/>
                </a:ln>
                <a:solidFill>
                  <a:prstClr val="black"/>
                </a:solidFill>
                <a:effectLst/>
                <a:uLnTx/>
                <a:uFillTx/>
                <a:latin typeface="Lucida Sans Unicode"/>
                <a:ea typeface="+mn-ea"/>
                <a:cs typeface="+mn-cs"/>
              </a:rPr>
              <a:t>Multiple applications:</a:t>
            </a:r>
          </a:p>
          <a:p>
            <a:pPr marR="0" lvl="1" indent="0" algn="just" defTabSz="914400" rtl="0" eaLnBrk="1" fontAlgn="auto" latinLnBrk="0" hangingPunct="1">
              <a:lnSpc>
                <a:spcPct val="100000"/>
              </a:lnSpc>
              <a:spcBef>
                <a:spcPts val="324"/>
              </a:spcBef>
              <a:spcAft>
                <a:spcPts val="0"/>
              </a:spcAft>
              <a:buClr>
                <a:srgbClr val="2DA2BF"/>
              </a:buClr>
              <a:buSzTx/>
              <a:buNone/>
              <a:tabLst/>
              <a:defRPr/>
            </a:pPr>
            <a:r>
              <a:rPr kumimoji="0" lang="en-US" sz="2600" i="0" strike="noStrike" kern="1200" cap="none" spc="0" normalizeH="0" baseline="0" noProof="0" dirty="0">
                <a:ln>
                  <a:noFill/>
                </a:ln>
                <a:solidFill>
                  <a:prstClr val="black"/>
                </a:solidFill>
                <a:effectLst/>
                <a:uLnTx/>
                <a:uFillTx/>
                <a:latin typeface="Lucida Sans Unicode"/>
                <a:ea typeface="+mn-ea"/>
                <a:cs typeface="+mn-cs"/>
              </a:rPr>
              <a:t>It helps to execute multiple application simultaneously.</a:t>
            </a:r>
          </a:p>
          <a:p>
            <a:pPr marL="621792" marR="0" lvl="1" indent="-228600" algn="just" defTabSz="914400" rtl="0" eaLnBrk="1" fontAlgn="auto" latinLnBrk="0" hangingPunct="1">
              <a:lnSpc>
                <a:spcPct val="170000"/>
              </a:lnSpc>
              <a:spcBef>
                <a:spcPts val="324"/>
              </a:spcBef>
              <a:spcAft>
                <a:spcPts val="0"/>
              </a:spcAft>
              <a:buClr>
                <a:srgbClr val="2DA2BF"/>
              </a:buClr>
              <a:buSzTx/>
              <a:buFont typeface="Verdana"/>
              <a:buChar char="◦"/>
              <a:tabLst/>
              <a:defRPr/>
            </a:pPr>
            <a:r>
              <a:rPr kumimoji="0" lang="en-US" sz="2600" b="1" i="0" u="sng" strike="noStrike" kern="1200" cap="none" spc="0" normalizeH="0" baseline="0" noProof="0" dirty="0">
                <a:ln>
                  <a:noFill/>
                </a:ln>
                <a:solidFill>
                  <a:prstClr val="black"/>
                </a:solidFill>
                <a:effectLst/>
                <a:uLnTx/>
                <a:uFillTx/>
                <a:latin typeface="Lucida Sans Unicode"/>
                <a:ea typeface="+mn-ea"/>
                <a:cs typeface="+mn-cs"/>
              </a:rPr>
              <a:t>Reduced Cost:</a:t>
            </a:r>
          </a:p>
          <a:p>
            <a:pPr marR="0" lvl="1" indent="0" algn="just" defTabSz="914400" rtl="0" eaLnBrk="1" fontAlgn="auto" latinLnBrk="0" hangingPunct="1">
              <a:lnSpc>
                <a:spcPct val="100000"/>
              </a:lnSpc>
              <a:spcBef>
                <a:spcPts val="324"/>
              </a:spcBef>
              <a:spcAft>
                <a:spcPts val="0"/>
              </a:spcAft>
              <a:buClr>
                <a:srgbClr val="2DA2BF"/>
              </a:buClr>
              <a:buSzTx/>
              <a:buNone/>
              <a:tabLst/>
              <a:defRPr/>
            </a:pPr>
            <a:r>
              <a:rPr kumimoji="0" lang="en-US" sz="2600" i="0" strike="noStrike" kern="1200" cap="none" spc="0" normalizeH="0" baseline="0" noProof="0" dirty="0">
                <a:ln>
                  <a:noFill/>
                </a:ln>
                <a:solidFill>
                  <a:prstClr val="black"/>
                </a:solidFill>
                <a:effectLst/>
                <a:uLnTx/>
                <a:uFillTx/>
                <a:latin typeface="Lucida Sans Unicode"/>
                <a:ea typeface="+mn-ea"/>
                <a:cs typeface="+mn-cs"/>
              </a:rPr>
              <a:t>As more work is completed by the CPU’s so these systems are economically good as well.</a:t>
            </a:r>
          </a:p>
          <a:p>
            <a:pPr marL="621792" marR="0" lvl="1" indent="-228600" algn="just" defTabSz="914400" rtl="0" eaLnBrk="1" fontAlgn="auto" latinLnBrk="0" hangingPunct="1">
              <a:lnSpc>
                <a:spcPct val="170000"/>
              </a:lnSpc>
              <a:spcBef>
                <a:spcPts val="324"/>
              </a:spcBef>
              <a:spcAft>
                <a:spcPts val="0"/>
              </a:spcAft>
              <a:buClr>
                <a:srgbClr val="2DA2BF"/>
              </a:buClr>
              <a:buSzTx/>
              <a:buFont typeface="Verdana"/>
              <a:buChar char="◦"/>
              <a:tabLst/>
              <a:defRPr/>
            </a:pPr>
            <a:r>
              <a:rPr kumimoji="0" lang="en-US" sz="2600" b="1" i="0" u="sng" strike="noStrike" kern="1200" cap="none" spc="0" normalizeH="0" baseline="0" noProof="0" dirty="0">
                <a:ln>
                  <a:noFill/>
                </a:ln>
                <a:solidFill>
                  <a:prstClr val="black"/>
                </a:solidFill>
                <a:effectLst/>
                <a:uLnTx/>
                <a:uFillTx/>
                <a:latin typeface="Lucida Sans Unicode"/>
                <a:ea typeface="+mn-ea"/>
                <a:cs typeface="+mn-cs"/>
              </a:rPr>
              <a:t>Increased Reliability:</a:t>
            </a:r>
          </a:p>
          <a:p>
            <a:pPr marR="0" lvl="1" indent="0" algn="just" defTabSz="914400" rtl="0" eaLnBrk="1" fontAlgn="auto" latinLnBrk="0" hangingPunct="1">
              <a:lnSpc>
                <a:spcPct val="100000"/>
              </a:lnSpc>
              <a:spcBef>
                <a:spcPts val="324"/>
              </a:spcBef>
              <a:spcAft>
                <a:spcPts val="0"/>
              </a:spcAft>
              <a:buClr>
                <a:srgbClr val="2DA2BF"/>
              </a:buClr>
              <a:buSzTx/>
              <a:buNone/>
              <a:tabLst/>
              <a:defRPr/>
            </a:pPr>
            <a:r>
              <a:rPr kumimoji="0" lang="en-US" sz="2600" b="0" i="0" u="none" strike="noStrike" kern="1200" cap="none" spc="0" normalizeH="0" baseline="0" noProof="0" dirty="0">
                <a:ln>
                  <a:noFill/>
                </a:ln>
                <a:solidFill>
                  <a:prstClr val="black"/>
                </a:solidFill>
                <a:effectLst/>
                <a:uLnTx/>
                <a:uFillTx/>
                <a:latin typeface="Lucida Sans Unicode"/>
                <a:ea typeface="+mn-ea"/>
                <a:cs typeface="+mn-cs"/>
              </a:rPr>
              <a:t>In a multiprocessor system, even if one processor fails, the system will not halt. This ability to continue working despite hardware failure is known as graceful degradation. For example: If there are 5 processors in a multiprocessor system and one of them fails, then also 4 processors are still working. So the system only becomes slower and does not ground to a halt.</a:t>
            </a:r>
          </a:p>
          <a:p>
            <a:pPr marL="621792" marR="0" lvl="1" indent="-228600" algn="just" defTabSz="914400" rtl="0" eaLnBrk="1" fontAlgn="auto" latinLnBrk="0" hangingPunct="1">
              <a:lnSpc>
                <a:spcPct val="170000"/>
              </a:lnSpc>
              <a:spcBef>
                <a:spcPts val="324"/>
              </a:spcBef>
              <a:spcAft>
                <a:spcPts val="0"/>
              </a:spcAft>
              <a:buClr>
                <a:srgbClr val="2DA2BF"/>
              </a:buClr>
              <a:buSzTx/>
              <a:buFont typeface="Verdana"/>
              <a:buChar char="◦"/>
              <a:tabLst/>
              <a:defRPr/>
            </a:pPr>
            <a:r>
              <a:rPr kumimoji="0" lang="en-US" sz="2200" b="1" i="0" u="sng" strike="noStrike" kern="1200" cap="none" spc="0" normalizeH="0" baseline="0" noProof="0" dirty="0">
                <a:ln>
                  <a:noFill/>
                </a:ln>
                <a:solidFill>
                  <a:prstClr val="black"/>
                </a:solidFill>
                <a:effectLst/>
                <a:uLnTx/>
                <a:uFillTx/>
                <a:latin typeface="Lucida Sans Unicode"/>
                <a:ea typeface="+mn-ea"/>
                <a:cs typeface="+mn-cs"/>
              </a:rPr>
              <a:t>Increased Throughput:</a:t>
            </a:r>
          </a:p>
          <a:p>
            <a:pPr marR="0" lvl="1" indent="0" algn="just" defTabSz="914400" rtl="0" eaLnBrk="1" fontAlgn="auto" latinLnBrk="0" hangingPunct="1">
              <a:lnSpc>
                <a:spcPct val="100000"/>
              </a:lnSpc>
              <a:spcBef>
                <a:spcPts val="324"/>
              </a:spcBef>
              <a:spcAft>
                <a:spcPts val="0"/>
              </a:spcAft>
              <a:buClr>
                <a:srgbClr val="2DA2BF"/>
              </a:buClr>
              <a:buSzTx/>
              <a:buNone/>
              <a:tabLst/>
              <a:defRPr/>
            </a:pPr>
            <a:r>
              <a:rPr kumimoji="0" lang="en-US" sz="2600" b="0" i="0" u="none" strike="noStrike" kern="1200" cap="none" spc="0" normalizeH="0" baseline="0" noProof="0" dirty="0">
                <a:ln>
                  <a:noFill/>
                </a:ln>
                <a:solidFill>
                  <a:prstClr val="black"/>
                </a:solidFill>
                <a:effectLst/>
                <a:uLnTx/>
                <a:uFillTx/>
                <a:latin typeface="Lucida Sans Unicode"/>
                <a:ea typeface="+mn-ea"/>
                <a:cs typeface="+mn-cs"/>
              </a:rPr>
              <a:t>If multiple processors are working in having two things arranged one in front of the other., then the throughput of the system increases i.e. number of processes getting executed per unit of time increase.</a:t>
            </a:r>
          </a:p>
          <a:p>
            <a:endParaRPr lang="en-US" dirty="0"/>
          </a:p>
        </p:txBody>
      </p:sp>
      <p:sp>
        <p:nvSpPr>
          <p:cNvPr id="3" name="Title 2">
            <a:extLst>
              <a:ext uri="{FF2B5EF4-FFF2-40B4-BE49-F238E27FC236}">
                <a16:creationId xmlns:a16="http://schemas.microsoft.com/office/drawing/2014/main" id="{004E352E-58E5-F9F6-BF7C-909BC9AE933B}"/>
              </a:ext>
            </a:extLst>
          </p:cNvPr>
          <p:cNvSpPr>
            <a:spLocks noGrp="1"/>
          </p:cNvSpPr>
          <p:nvPr>
            <p:ph type="title"/>
          </p:nvPr>
        </p:nvSpPr>
        <p:spPr/>
        <p:txBody>
          <a:bodyPr>
            <a:normAutofit/>
          </a:bodyPr>
          <a:lstStyle/>
          <a:p>
            <a:r>
              <a:rPr kumimoji="0" lang="en-US" sz="4400" b="0" i="0" u="none" strike="noStrike" kern="1200" cap="none" spc="0" normalizeH="0" baseline="0" noProof="0" dirty="0">
                <a:ln>
                  <a:noFill/>
                </a:ln>
                <a:solidFill>
                  <a:srgbClr val="FF0000"/>
                </a:solidFill>
                <a:effectLst/>
                <a:uLnTx/>
                <a:uFillTx/>
                <a:latin typeface="Lucida Sans Unicode"/>
                <a:ea typeface="+mn-ea"/>
                <a:cs typeface="+mn-cs"/>
              </a:rPr>
              <a:t>Reasons of using multiprocessors</a:t>
            </a:r>
            <a:endParaRPr lang="en-US" dirty="0"/>
          </a:p>
        </p:txBody>
      </p:sp>
    </p:spTree>
    <p:extLst>
      <p:ext uri="{BB962C8B-B14F-4D97-AF65-F5344CB8AC3E}">
        <p14:creationId xmlns:p14="http://schemas.microsoft.com/office/powerpoint/2010/main" val="306347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71022B-528F-B690-3A61-29C45D0CD076}"/>
              </a:ext>
            </a:extLst>
          </p:cNvPr>
          <p:cNvSpPr>
            <a:spLocks noGrp="1"/>
          </p:cNvSpPr>
          <p:nvPr>
            <p:ph idx="1"/>
          </p:nvPr>
        </p:nvSpPr>
        <p:spPr/>
        <p:txBody>
          <a:bodyPr/>
          <a:lstStyle/>
          <a:p>
            <a:pPr marL="365760" marR="0" lvl="0" indent="-256032" algn="just" defTabSz="914400" rtl="0" eaLnBrk="1" fontAlgn="auto" latinLnBrk="0" hangingPunct="1">
              <a:lnSpc>
                <a:spcPct val="100000"/>
              </a:lnSpc>
              <a:spcBef>
                <a:spcPts val="400"/>
              </a:spcBef>
              <a:spcAft>
                <a:spcPts val="0"/>
              </a:spcAft>
              <a:buClr>
                <a:srgbClr val="2DA2BF"/>
              </a:buClr>
              <a:buSzPct val="68000"/>
              <a:buFont typeface="Wingdings 3"/>
              <a:buChar char=""/>
              <a:tabLst/>
              <a:defRPr/>
            </a:pPr>
            <a:r>
              <a:rPr kumimoji="0" lang="en-US" sz="2800" b="0" i="0" u="none" strike="noStrike" kern="1200" cap="none" spc="0" normalizeH="0" baseline="0" noProof="0" dirty="0">
                <a:ln>
                  <a:noFill/>
                </a:ln>
                <a:solidFill>
                  <a:prstClr val="black"/>
                </a:solidFill>
                <a:effectLst/>
                <a:uLnTx/>
                <a:uFillTx/>
                <a:latin typeface="Lucida Sans Unicode"/>
                <a:ea typeface="+mn-ea"/>
                <a:cs typeface="+mn-cs"/>
              </a:rPr>
              <a:t>Two types of multiprocessor systems:</a:t>
            </a:r>
          </a:p>
          <a:p>
            <a:pPr marL="621792" marR="0" lvl="1" indent="-228600" algn="just" defTabSz="914400" rtl="0" eaLnBrk="1" fontAlgn="auto" latinLnBrk="0" hangingPunct="1">
              <a:lnSpc>
                <a:spcPct val="100000"/>
              </a:lnSpc>
              <a:spcBef>
                <a:spcPts val="324"/>
              </a:spcBef>
              <a:spcAft>
                <a:spcPts val="0"/>
              </a:spcAft>
              <a:buClr>
                <a:srgbClr val="2DA2BF"/>
              </a:buClr>
              <a:buSzTx/>
              <a:buFont typeface="Verdana"/>
              <a:buChar char="◦"/>
              <a:tabLst/>
              <a:defRPr/>
            </a:pPr>
            <a:r>
              <a:rPr kumimoji="0" lang="en-US" sz="2400" b="0" i="0" u="none" strike="noStrike" kern="1200" cap="none" spc="0" normalizeH="0" baseline="0" noProof="0" dirty="0">
                <a:ln>
                  <a:noFill/>
                </a:ln>
                <a:solidFill>
                  <a:prstClr val="black"/>
                </a:solidFill>
                <a:effectLst/>
                <a:uLnTx/>
                <a:uFillTx/>
                <a:latin typeface="Lucida Sans Unicode"/>
                <a:ea typeface="+mn-ea"/>
                <a:cs typeface="+mn-cs"/>
              </a:rPr>
              <a:t>Message Passing, Shared memory</a:t>
            </a:r>
          </a:p>
          <a:p>
            <a:endParaRPr lang="en-US" dirty="0"/>
          </a:p>
        </p:txBody>
      </p:sp>
      <p:sp>
        <p:nvSpPr>
          <p:cNvPr id="3" name="Title 2">
            <a:extLst>
              <a:ext uri="{FF2B5EF4-FFF2-40B4-BE49-F238E27FC236}">
                <a16:creationId xmlns:a16="http://schemas.microsoft.com/office/drawing/2014/main" id="{12FBC795-2D3C-8DA4-13F8-9AD107F24DF6}"/>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815624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2800" dirty="0">
                <a:solidFill>
                  <a:srgbClr val="FF0000"/>
                </a:solidFill>
              </a:rPr>
              <a:t>Message Passing</a:t>
            </a:r>
          </a:p>
          <a:p>
            <a:pPr lvl="1"/>
            <a:r>
              <a:rPr lang="en-US" sz="2400" dirty="0"/>
              <a:t>Separate address space for each processor</a:t>
            </a:r>
          </a:p>
          <a:p>
            <a:pPr lvl="1"/>
            <a:r>
              <a:rPr lang="en-US" sz="2400" dirty="0"/>
              <a:t>Processors communicate via message passing</a:t>
            </a:r>
          </a:p>
          <a:p>
            <a:pPr lvl="1"/>
            <a:r>
              <a:rPr lang="en-US" sz="2400" dirty="0"/>
              <a:t>Processors have private memories</a:t>
            </a:r>
          </a:p>
          <a:p>
            <a:pPr lvl="0"/>
            <a:endParaRPr lang="en-US" dirty="0"/>
          </a:p>
        </p:txBody>
      </p:sp>
      <p:sp>
        <p:nvSpPr>
          <p:cNvPr id="2" name="Title 1"/>
          <p:cNvSpPr>
            <a:spLocks noGrp="1"/>
          </p:cNvSpPr>
          <p:nvPr>
            <p:ph type="title"/>
          </p:nvPr>
        </p:nvSpPr>
        <p:spPr/>
        <p:txBody>
          <a:bodyPr>
            <a:normAutofit/>
          </a:bodyPr>
          <a:lstStyle/>
          <a:p>
            <a:r>
              <a:rPr lang="en-US" dirty="0"/>
              <a:t>Composite Architecture</a:t>
            </a:r>
          </a:p>
        </p:txBody>
      </p:sp>
      <p:pic>
        <p:nvPicPr>
          <p:cNvPr id="13314" name="Object 2"/>
          <p:cNvPicPr>
            <a:picLocks noChangeArrowheads="1"/>
          </p:cNvPicPr>
          <p:nvPr/>
        </p:nvPicPr>
        <p:blipFill>
          <a:blip r:embed="rId2" cstate="print"/>
          <a:srcRect t="-12183" r="-160" b="-273"/>
          <a:stretch>
            <a:fillRect/>
          </a:stretch>
        </p:blipFill>
        <p:spPr bwMode="auto">
          <a:xfrm>
            <a:off x="3200400" y="3200400"/>
            <a:ext cx="5029200" cy="30480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81329"/>
            <a:ext cx="10972800" cy="4525963"/>
          </a:xfrm>
        </p:spPr>
        <p:txBody>
          <a:bodyPr>
            <a:normAutofit/>
          </a:bodyPr>
          <a:lstStyle/>
          <a:p>
            <a:pPr>
              <a:buNone/>
            </a:pPr>
            <a:r>
              <a:rPr lang="en-US" sz="2800" dirty="0">
                <a:solidFill>
                  <a:srgbClr val="FF0000"/>
                </a:solidFill>
              </a:rPr>
              <a:t>Shared Memory</a:t>
            </a:r>
          </a:p>
          <a:p>
            <a:pPr lvl="1"/>
            <a:r>
              <a:rPr lang="en-US" sz="2400" dirty="0"/>
              <a:t>Processors communicate with shared address space</a:t>
            </a:r>
          </a:p>
          <a:p>
            <a:pPr lvl="1"/>
            <a:r>
              <a:rPr lang="en-US" sz="2400" dirty="0"/>
              <a:t>Processors communicate by memory read/write</a:t>
            </a:r>
          </a:p>
          <a:p>
            <a:pPr lvl="1"/>
            <a:r>
              <a:rPr lang="en-US" sz="2400" dirty="0"/>
              <a:t>Easy on small-scale machines</a:t>
            </a:r>
          </a:p>
          <a:p>
            <a:pPr lvl="1"/>
            <a:r>
              <a:rPr lang="en-US" sz="2400" dirty="0"/>
              <a:t>Lower latency</a:t>
            </a:r>
          </a:p>
          <a:p>
            <a:pPr lvl="0"/>
            <a:endParaRPr lang="en-US" dirty="0"/>
          </a:p>
        </p:txBody>
      </p:sp>
      <p:sp>
        <p:nvSpPr>
          <p:cNvPr id="2" name="Title 1"/>
          <p:cNvSpPr>
            <a:spLocks noGrp="1"/>
          </p:cNvSpPr>
          <p:nvPr>
            <p:ph type="title"/>
          </p:nvPr>
        </p:nvSpPr>
        <p:spPr/>
        <p:txBody>
          <a:bodyPr>
            <a:normAutofit/>
          </a:bodyPr>
          <a:lstStyle/>
          <a:p>
            <a:r>
              <a:rPr lang="en-US" dirty="0"/>
              <a:t>Composite Architecture</a:t>
            </a:r>
          </a:p>
        </p:txBody>
      </p:sp>
      <p:pic>
        <p:nvPicPr>
          <p:cNvPr id="14338" name="Object 1"/>
          <p:cNvPicPr>
            <a:picLocks noChangeArrowheads="1"/>
          </p:cNvPicPr>
          <p:nvPr/>
        </p:nvPicPr>
        <p:blipFill>
          <a:blip r:embed="rId2" cstate="print"/>
          <a:srcRect t="-6578" b="-320"/>
          <a:stretch>
            <a:fillRect/>
          </a:stretch>
        </p:blipFill>
        <p:spPr bwMode="auto">
          <a:xfrm>
            <a:off x="2743200" y="3581400"/>
            <a:ext cx="5410200" cy="28956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81329"/>
            <a:ext cx="11125200" cy="4525963"/>
          </a:xfrm>
        </p:spPr>
        <p:txBody>
          <a:bodyPr>
            <a:normAutofit fontScale="92500"/>
          </a:bodyPr>
          <a:lstStyle/>
          <a:p>
            <a:pPr>
              <a:buNone/>
            </a:pPr>
            <a:r>
              <a:rPr lang="en-US" sz="2800" b="1" dirty="0" err="1">
                <a:solidFill>
                  <a:srgbClr val="FF0000"/>
                </a:solidFill>
              </a:rPr>
              <a:t>Multicomputers</a:t>
            </a:r>
            <a:r>
              <a:rPr lang="en-US" sz="2800" b="1" dirty="0">
                <a:solidFill>
                  <a:srgbClr val="FF0000"/>
                </a:solidFill>
              </a:rPr>
              <a:t>:</a:t>
            </a:r>
            <a:endParaRPr lang="en-US" sz="2400" dirty="0">
              <a:solidFill>
                <a:srgbClr val="FF0000"/>
              </a:solidFill>
            </a:endParaRPr>
          </a:p>
          <a:p>
            <a:pPr algn="just"/>
            <a:r>
              <a:rPr lang="en-US" sz="2800" dirty="0"/>
              <a:t>A multicomputer system is a computer system with multiple processors that are connected together to solve a problem. Each processor has its own memory and it is accessible by that particular processor and those processors can communicate with each other via an interconnection network.</a:t>
            </a:r>
          </a:p>
          <a:p>
            <a:pPr algn="just"/>
            <a:r>
              <a:rPr lang="en-US" dirty="0"/>
              <a:t>As the multicomputer is capable of messages passing between the processors, it is possible to divide the task between the processors to complete the task. Hence, a multicomputer can be used for distributed computing. It is cost effective and easier to build a multicomputer than a multiprocessor.</a:t>
            </a:r>
          </a:p>
        </p:txBody>
      </p:sp>
      <p:sp>
        <p:nvSpPr>
          <p:cNvPr id="2" name="Title 1"/>
          <p:cNvSpPr>
            <a:spLocks noGrp="1"/>
          </p:cNvSpPr>
          <p:nvPr>
            <p:ph type="title"/>
          </p:nvPr>
        </p:nvSpPr>
        <p:spPr/>
        <p:txBody>
          <a:bodyPr>
            <a:normAutofit/>
          </a:bodyPr>
          <a:lstStyle/>
          <a:p>
            <a:r>
              <a:rPr lang="en-US" dirty="0"/>
              <a:t>Composite Architecture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81329"/>
            <a:ext cx="11125200" cy="4525963"/>
          </a:xfrm>
        </p:spPr>
        <p:txBody>
          <a:bodyPr>
            <a:normAutofit/>
          </a:bodyPr>
          <a:lstStyle/>
          <a:p>
            <a:pPr lvl="0">
              <a:buNone/>
            </a:pPr>
            <a:r>
              <a:rPr lang="en-US" sz="2800" dirty="0">
                <a:solidFill>
                  <a:srgbClr val="FF0000"/>
                </a:solidFill>
              </a:rPr>
              <a:t>Multicomputer Consist of</a:t>
            </a:r>
          </a:p>
          <a:p>
            <a:pPr lvl="1"/>
            <a:r>
              <a:rPr lang="en-US" sz="2400" dirty="0"/>
              <a:t>Processing nodes – CPU, memory and network interface (NIC)</a:t>
            </a:r>
          </a:p>
          <a:p>
            <a:pPr lvl="1"/>
            <a:r>
              <a:rPr lang="en-US" sz="2400" dirty="0"/>
              <a:t>I/O nodes – device controller and NIC</a:t>
            </a:r>
          </a:p>
          <a:p>
            <a:pPr lvl="1"/>
            <a:r>
              <a:rPr lang="en-US" sz="2400" dirty="0"/>
              <a:t>Interconnection network</a:t>
            </a:r>
          </a:p>
          <a:p>
            <a:pPr lvl="1"/>
            <a:endParaRPr lang="en-US" sz="2400" dirty="0"/>
          </a:p>
          <a:p>
            <a:pPr lvl="0"/>
            <a:endParaRPr lang="en-US" dirty="0"/>
          </a:p>
        </p:txBody>
      </p:sp>
      <p:sp>
        <p:nvSpPr>
          <p:cNvPr id="2" name="Title 1"/>
          <p:cNvSpPr>
            <a:spLocks noGrp="1"/>
          </p:cNvSpPr>
          <p:nvPr>
            <p:ph type="title"/>
          </p:nvPr>
        </p:nvSpPr>
        <p:spPr/>
        <p:txBody>
          <a:bodyPr>
            <a:normAutofit/>
          </a:bodyPr>
          <a:lstStyle/>
          <a:p>
            <a:r>
              <a:rPr lang="en-US" dirty="0"/>
              <a:t>Composite Architecture</a:t>
            </a:r>
          </a:p>
        </p:txBody>
      </p:sp>
      <p:pic>
        <p:nvPicPr>
          <p:cNvPr id="2050" name="Picture 2">
            <a:extLst>
              <a:ext uri="{FF2B5EF4-FFF2-40B4-BE49-F238E27FC236}">
                <a16:creationId xmlns:a16="http://schemas.microsoft.com/office/drawing/2014/main" id="{0E3E5D94-1700-F4C7-D9D0-F2153F38A1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2667000"/>
            <a:ext cx="3419475" cy="3648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51C6F6-4358-9F81-03C6-01DF199A4CB0}"/>
              </a:ext>
            </a:extLst>
          </p:cNvPr>
          <p:cNvSpPr>
            <a:spLocks noGrp="1"/>
          </p:cNvSpPr>
          <p:nvPr>
            <p:ph idx="1"/>
          </p:nvPr>
        </p:nvSpPr>
        <p:spPr/>
        <p:txBody>
          <a:bodyPr>
            <a:normAutofit fontScale="85000" lnSpcReduction="10000"/>
          </a:bodyPr>
          <a:lstStyle/>
          <a:p>
            <a:pPr algn="just"/>
            <a:r>
              <a:rPr lang="en-US" dirty="0"/>
              <a:t>Multiprocessor is a system with two or more central processing units (CPUs) that is capable of performing multiple tasks where as a multicomputer is a system with multiple processors that are attached via an interconnection network to perform a computation task.</a:t>
            </a:r>
          </a:p>
          <a:p>
            <a:pPr algn="just"/>
            <a:r>
              <a:rPr lang="en-US" dirty="0"/>
              <a:t>A multiprocessor system is a single computer that operates with multiple CPUs where as a multicomputer system is a cluster of computers that operate as a singular computer.</a:t>
            </a:r>
          </a:p>
          <a:p>
            <a:pPr algn="just"/>
            <a:r>
              <a:rPr lang="en-US" dirty="0"/>
              <a:t>Construction of multicomputer is easier and cost effective than a multiprocessor.</a:t>
            </a:r>
          </a:p>
          <a:p>
            <a:pPr algn="just"/>
            <a:r>
              <a:rPr lang="en-US" dirty="0"/>
              <a:t>In multiprocessor system, program tends to be easier where as in multicomputer system, program tends to be more difficult.</a:t>
            </a:r>
          </a:p>
          <a:p>
            <a:pPr algn="just"/>
            <a:r>
              <a:rPr lang="en-US" dirty="0"/>
              <a:t>Multiprocessor supports parallel computing, Multicomputer supports distributed computing.</a:t>
            </a:r>
          </a:p>
        </p:txBody>
      </p:sp>
      <p:sp>
        <p:nvSpPr>
          <p:cNvPr id="3" name="Title 2">
            <a:extLst>
              <a:ext uri="{FF2B5EF4-FFF2-40B4-BE49-F238E27FC236}">
                <a16:creationId xmlns:a16="http://schemas.microsoft.com/office/drawing/2014/main" id="{C05FF97A-E6DE-03B4-68A7-6F4CEDF1278B}"/>
              </a:ext>
            </a:extLst>
          </p:cNvPr>
          <p:cNvSpPr>
            <a:spLocks noGrp="1"/>
          </p:cNvSpPr>
          <p:nvPr>
            <p:ph type="title"/>
          </p:nvPr>
        </p:nvSpPr>
        <p:spPr/>
        <p:txBody>
          <a:bodyPr>
            <a:normAutofit fontScale="90000"/>
          </a:bodyPr>
          <a:lstStyle/>
          <a:p>
            <a:pPr algn="just"/>
            <a:r>
              <a:rPr lang="en-US" dirty="0"/>
              <a:t>Difference between multiprocessor and Multicomputer:</a:t>
            </a:r>
          </a:p>
        </p:txBody>
      </p:sp>
    </p:spTree>
    <p:extLst>
      <p:ext uri="{BB962C8B-B14F-4D97-AF65-F5344CB8AC3E}">
        <p14:creationId xmlns:p14="http://schemas.microsoft.com/office/powerpoint/2010/main" val="39284254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1292</TotalTime>
  <Words>1617</Words>
  <Application>Microsoft Office PowerPoint</Application>
  <PresentationFormat>Widescreen</PresentationFormat>
  <Paragraphs>149</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Courier New</vt:lpstr>
      <vt:lpstr>Lucida Sans Unicode</vt:lpstr>
      <vt:lpstr>Times New Roman</vt:lpstr>
      <vt:lpstr>Verdana</vt:lpstr>
      <vt:lpstr>Wingdings 2</vt:lpstr>
      <vt:lpstr>Wingdings 3</vt:lpstr>
      <vt:lpstr>Concourse</vt:lpstr>
      <vt:lpstr>Computer Architecture and Organization   Composite Architectures</vt:lpstr>
      <vt:lpstr>Composite Architecture</vt:lpstr>
      <vt:lpstr>Reasons of using multiprocessors</vt:lpstr>
      <vt:lpstr>PowerPoint Presentation</vt:lpstr>
      <vt:lpstr>Composite Architecture</vt:lpstr>
      <vt:lpstr>Composite Architecture</vt:lpstr>
      <vt:lpstr>Composite Architecture</vt:lpstr>
      <vt:lpstr>Composite Architecture</vt:lpstr>
      <vt:lpstr>Difference between multiprocessor and Multicomputer:</vt:lpstr>
      <vt:lpstr>Composite Architecture</vt:lpstr>
      <vt:lpstr>Composite Architecture</vt:lpstr>
      <vt:lpstr>PowerPoint Presentation</vt:lpstr>
      <vt:lpstr>Composite Architecture</vt:lpstr>
      <vt:lpstr>Composite Architecture</vt:lpstr>
      <vt:lpstr>Composite Architecture</vt:lpstr>
      <vt:lpstr>Composite Architecture</vt:lpstr>
      <vt:lpstr>What is Instruction Stream and Data Stream?</vt:lpstr>
      <vt:lpstr>Composite Architecture</vt:lpstr>
      <vt:lpstr>Composite Architecture</vt:lpstr>
      <vt:lpstr>Composite Architecture</vt:lpstr>
      <vt:lpstr>SIMD</vt:lpstr>
      <vt:lpstr>Composite Architecture</vt:lpstr>
      <vt:lpstr>MISD</vt:lpstr>
      <vt:lpstr>Composite Architecture</vt:lpstr>
      <vt:lpstr>MIMD</vt:lpstr>
      <vt:lpstr>Difference between SIMD and MIMD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 and Organization  Introduction</dc:title>
  <dc:creator>Khadam</dc:creator>
  <cp:lastModifiedBy>Abdullah Al Shiam</cp:lastModifiedBy>
  <cp:revision>216</cp:revision>
  <dcterms:created xsi:type="dcterms:W3CDTF">2012-10-13T14:30:17Z</dcterms:created>
  <dcterms:modified xsi:type="dcterms:W3CDTF">2022-11-02T15:46:50Z</dcterms:modified>
</cp:coreProperties>
</file>