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78" r:id="rId2"/>
    <p:sldId id="257" r:id="rId3"/>
    <p:sldId id="258" r:id="rId4"/>
    <p:sldId id="259" r:id="rId5"/>
    <p:sldId id="260" r:id="rId6"/>
    <p:sldId id="261" r:id="rId7"/>
    <p:sldId id="262" r:id="rId8"/>
    <p:sldId id="263" r:id="rId9"/>
    <p:sldId id="264" r:id="rId10"/>
    <p:sldId id="379" r:id="rId11"/>
    <p:sldId id="380" r:id="rId12"/>
    <p:sldId id="381" r:id="rId13"/>
    <p:sldId id="382" r:id="rId14"/>
    <p:sldId id="383" r:id="rId15"/>
    <p:sldId id="384" r:id="rId16"/>
    <p:sldId id="385" r:id="rId17"/>
    <p:sldId id="386" r:id="rId18"/>
    <p:sldId id="387" r:id="rId19"/>
    <p:sldId id="388" r:id="rId20"/>
    <p:sldId id="389" r:id="rId21"/>
    <p:sldId id="39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E2AF8-ADDE-F71F-4797-0221CA402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26BC0D-35D6-771B-5A6B-60B0A257B7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E35E7F-9566-FDD7-8881-88994863314E}"/>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483AF8F9-663C-C3C4-A546-D026369E6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057CB1-8892-7EEC-BD4A-26022D706355}"/>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481487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FF95A-000B-E5DF-B0DB-FA07E343B5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01033D-3923-C4B8-C37F-20B529A858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F17F2B-B9CA-9618-5E8B-728E6CADC0FE}"/>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8C6845CD-737E-1CDE-8387-50E95A3D36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0A702C-8E17-99E5-F1F2-E06610519940}"/>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1461077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D25E2C-9A1F-F428-76CD-FC0277705F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7683AAE-12C3-10F7-17FD-38A83C667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2FD1CC-046E-CB61-D6AE-FADA2131D1F3}"/>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BEE9665C-6B11-B6A4-3948-25D1793F74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4B501-8D7E-EE0F-50F6-E2A89FBC6A95}"/>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95890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4AC7D-CA79-1ADC-0034-D6BDD2DE82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1DE0F5-9F91-184E-F514-95153CE618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9463A7-2BEF-FD28-AC29-1C78ECBD923D}"/>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B2A9C0CF-17DF-CF02-DDB9-0D5B399745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DF0DD2-BABA-7433-FB04-41144AD1911F}"/>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24057495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57A44-7C16-5A3A-4752-443EC7F95CF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E1E7C4-8CC2-E08A-10BB-EA133E5B90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A56A5F8-40CC-6EFE-2CA6-8D66406F5945}"/>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18BBA87D-0185-3025-E917-8254E3A8BE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B5799-016B-FBB8-D736-43CBF65E0462}"/>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6065305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A3D2-C807-8113-99C2-5CE8CD63BD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7B2A2E1-4558-EF38-B406-94351BDEEE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37DEDA5-66FE-17BB-6025-8E207B69C4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FBE8A9A-3716-1BB3-FDA3-E364708A273C}"/>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6" name="Footer Placeholder 5">
            <a:extLst>
              <a:ext uri="{FF2B5EF4-FFF2-40B4-BE49-F238E27FC236}">
                <a16:creationId xmlns:a16="http://schemas.microsoft.com/office/drawing/2014/main" id="{C921DF3E-0D31-D06D-6221-EABAE65C98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84A7BF-F9CE-3892-725A-E4DBC81F57C3}"/>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2612191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82B7B-2CEF-8D18-BFF3-80F22D354E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6A19104-7716-2804-EF6A-EA41289983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12C084-2C48-D1EE-596F-214D8B9D86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FFF4E6-6389-175D-BF2A-0F6E42AFCD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98380-2D68-C5A6-287F-2B34C801C1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94C5FF-995A-0738-C6FE-53740C109D9A}"/>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8" name="Footer Placeholder 7">
            <a:extLst>
              <a:ext uri="{FF2B5EF4-FFF2-40B4-BE49-F238E27FC236}">
                <a16:creationId xmlns:a16="http://schemas.microsoft.com/office/drawing/2014/main" id="{6A00FADF-330F-C337-1363-0BE4981E4D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43184C-A105-0805-78CB-8B589EFD8319}"/>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252807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443B8-DAEB-5688-34E7-5A5EB7C5F78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0D9CEF-18A5-222A-420C-EFE3D6A6B3B3}"/>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4" name="Footer Placeholder 3">
            <a:extLst>
              <a:ext uri="{FF2B5EF4-FFF2-40B4-BE49-F238E27FC236}">
                <a16:creationId xmlns:a16="http://schemas.microsoft.com/office/drawing/2014/main" id="{07265737-6E03-85C2-3187-AA3C90F611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6C3FE9-C9AD-88A9-ABE5-E78D0E4F9435}"/>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114811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D9E35F-B557-C4C9-F6DD-98F48331A887}"/>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3" name="Footer Placeholder 2">
            <a:extLst>
              <a:ext uri="{FF2B5EF4-FFF2-40B4-BE49-F238E27FC236}">
                <a16:creationId xmlns:a16="http://schemas.microsoft.com/office/drawing/2014/main" id="{97A48291-890E-1E39-B296-ED25C242414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A1463C-2DEE-5EFF-BCCB-53F6D703B971}"/>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146030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29A4A-B47F-877E-97A1-B1ED070C8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D76A14-37AF-9DD0-9BDB-B8917824E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2794969-1FF6-FFCF-A676-38CFC3AE0B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33284-0B43-94AD-E76E-00480CE13D00}"/>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6" name="Footer Placeholder 5">
            <a:extLst>
              <a:ext uri="{FF2B5EF4-FFF2-40B4-BE49-F238E27FC236}">
                <a16:creationId xmlns:a16="http://schemas.microsoft.com/office/drawing/2014/main" id="{CC0F8A29-8C9E-FFCE-AE60-2C81CB522E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65D7B2-C4E7-3A67-F5D7-EC17B1B83DE8}"/>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2175075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F809-4615-35A2-20A0-DEE210F92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E4C4EF-E637-4425-6105-3F4C7D73E8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3F0B91E-A6DE-0F56-F844-249A798EEF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E82C19-3123-8900-F9CE-76E2DBD51400}"/>
              </a:ext>
            </a:extLst>
          </p:cNvPr>
          <p:cNvSpPr>
            <a:spLocks noGrp="1"/>
          </p:cNvSpPr>
          <p:nvPr>
            <p:ph type="dt" sz="half" idx="10"/>
          </p:nvPr>
        </p:nvSpPr>
        <p:spPr/>
        <p:txBody>
          <a:bodyPr/>
          <a:lstStyle/>
          <a:p>
            <a:fld id="{AFF339EC-5F1D-4919-BA91-41E7BA22384F}" type="datetimeFigureOut">
              <a:rPr lang="en-US" smtClean="0"/>
              <a:t>1/10/2025</a:t>
            </a:fld>
            <a:endParaRPr lang="en-US"/>
          </a:p>
        </p:txBody>
      </p:sp>
      <p:sp>
        <p:nvSpPr>
          <p:cNvPr id="6" name="Footer Placeholder 5">
            <a:extLst>
              <a:ext uri="{FF2B5EF4-FFF2-40B4-BE49-F238E27FC236}">
                <a16:creationId xmlns:a16="http://schemas.microsoft.com/office/drawing/2014/main" id="{4C95A12C-1B53-30DF-45FD-088FB8567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46FB5F-2E19-DA06-F9CE-D855CB6E4CFF}"/>
              </a:ext>
            </a:extLst>
          </p:cNvPr>
          <p:cNvSpPr>
            <a:spLocks noGrp="1"/>
          </p:cNvSpPr>
          <p:nvPr>
            <p:ph type="sldNum" sz="quarter" idx="12"/>
          </p:nvPr>
        </p:nvSpPr>
        <p:spPr/>
        <p:txBody>
          <a:bodyPr/>
          <a:lstStyle/>
          <a:p>
            <a:fld id="{051798EE-45AB-471D-9666-948EB5163345}" type="slidenum">
              <a:rPr lang="en-US" smtClean="0"/>
              <a:t>‹#›</a:t>
            </a:fld>
            <a:endParaRPr lang="en-US"/>
          </a:p>
        </p:txBody>
      </p:sp>
    </p:spTree>
    <p:extLst>
      <p:ext uri="{BB962C8B-B14F-4D97-AF65-F5344CB8AC3E}">
        <p14:creationId xmlns:p14="http://schemas.microsoft.com/office/powerpoint/2010/main" val="1287896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4AE63-A9AC-2C75-641A-15B659BBD2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9F9437B-D7A2-BFC9-6695-5F61A434DC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5A80FC-D061-D3D0-BD2E-B878E960A1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339EC-5F1D-4919-BA91-41E7BA22384F}" type="datetimeFigureOut">
              <a:rPr lang="en-US" smtClean="0"/>
              <a:t>1/10/2025</a:t>
            </a:fld>
            <a:endParaRPr lang="en-US"/>
          </a:p>
        </p:txBody>
      </p:sp>
      <p:sp>
        <p:nvSpPr>
          <p:cNvPr id="5" name="Footer Placeholder 4">
            <a:extLst>
              <a:ext uri="{FF2B5EF4-FFF2-40B4-BE49-F238E27FC236}">
                <a16:creationId xmlns:a16="http://schemas.microsoft.com/office/drawing/2014/main" id="{22EE5A03-24A5-DD46-BFF9-C3B145F43B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9482E7-019F-4C0C-DCC9-3854E41964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798EE-45AB-471D-9666-948EB5163345}" type="slidenum">
              <a:rPr lang="en-US" smtClean="0"/>
              <a:t>‹#›</a:t>
            </a:fld>
            <a:endParaRPr lang="en-US"/>
          </a:p>
        </p:txBody>
      </p:sp>
    </p:spTree>
    <p:extLst>
      <p:ext uri="{BB962C8B-B14F-4D97-AF65-F5344CB8AC3E}">
        <p14:creationId xmlns:p14="http://schemas.microsoft.com/office/powerpoint/2010/main" val="3262002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a:extLst>
              <a:ext uri="{FF2B5EF4-FFF2-40B4-BE49-F238E27FC236}">
                <a16:creationId xmlns:a16="http://schemas.microsoft.com/office/drawing/2014/main" id="{13B67767-92F5-595C-DDD2-ACCFA4C0F46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fld id="{04A091D9-D72C-4EF0-831E-85D6A83B4DDB}" type="slidenum">
              <a:rPr lang="en-US" altLang="en-US" sz="1400"/>
              <a:pPr>
                <a:spcBef>
                  <a:spcPct val="0"/>
                </a:spcBef>
                <a:buFontTx/>
                <a:buNone/>
              </a:pPr>
              <a:t>1</a:t>
            </a:fld>
            <a:endParaRPr lang="en-US" altLang="en-US" sz="1400"/>
          </a:p>
        </p:txBody>
      </p:sp>
      <p:sp>
        <p:nvSpPr>
          <p:cNvPr id="4099" name="Text Box 4">
            <a:extLst>
              <a:ext uri="{FF2B5EF4-FFF2-40B4-BE49-F238E27FC236}">
                <a16:creationId xmlns:a16="http://schemas.microsoft.com/office/drawing/2014/main" id="{542F1A36-39F6-1777-D0D2-97E4CAE5AFC7}"/>
              </a:ext>
            </a:extLst>
          </p:cNvPr>
          <p:cNvSpPr txBox="1">
            <a:spLocks noChangeArrowheads="1"/>
          </p:cNvSpPr>
          <p:nvPr/>
        </p:nvSpPr>
        <p:spPr bwMode="auto">
          <a:xfrm>
            <a:off x="2057400" y="2438401"/>
            <a:ext cx="7924800" cy="646113"/>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3600"/>
              <a:t>Computer Networking</a:t>
            </a:r>
          </a:p>
        </p:txBody>
      </p:sp>
      <p:sp>
        <p:nvSpPr>
          <p:cNvPr id="4100" name="Text Box 6">
            <a:extLst>
              <a:ext uri="{FF2B5EF4-FFF2-40B4-BE49-F238E27FC236}">
                <a16:creationId xmlns:a16="http://schemas.microsoft.com/office/drawing/2014/main" id="{136ECE48-8C29-556C-19D6-F9B90856E91D}"/>
              </a:ext>
            </a:extLst>
          </p:cNvPr>
          <p:cNvSpPr txBox="1">
            <a:spLocks noChangeArrowheads="1"/>
          </p:cNvSpPr>
          <p:nvPr/>
        </p:nvSpPr>
        <p:spPr bwMode="auto">
          <a:xfrm>
            <a:off x="2133600" y="4038600"/>
            <a:ext cx="6400800" cy="1570038"/>
          </a:xfrm>
          <a:prstGeom prst="rect">
            <a:avLst/>
          </a:prstGeom>
          <a:solidFill>
            <a:srgbClr val="FFFF66"/>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b="1" dirty="0">
                <a:solidFill>
                  <a:schemeClr val="accent2"/>
                </a:solidFill>
              </a:rPr>
              <a:t>Mala Rani Barman</a:t>
            </a:r>
          </a:p>
          <a:p>
            <a:pPr eaLnBrk="1" hangingPunct="1">
              <a:spcBef>
                <a:spcPct val="0"/>
              </a:spcBef>
              <a:buFontTx/>
              <a:buNone/>
            </a:pPr>
            <a:r>
              <a:rPr lang="en-US" altLang="en-US" sz="2400"/>
              <a:t>Assistant Professor, </a:t>
            </a:r>
            <a:r>
              <a:rPr lang="en-US" altLang="en-US" sz="2400" dirty="0"/>
              <a:t>Department of Computer Science and Engineering</a:t>
            </a:r>
          </a:p>
          <a:p>
            <a:pPr eaLnBrk="1" hangingPunct="1">
              <a:spcBef>
                <a:spcPct val="0"/>
              </a:spcBef>
              <a:buFontTx/>
              <a:buNone/>
            </a:pPr>
            <a:r>
              <a:rPr lang="en-US" altLang="en-US" sz="2400" dirty="0"/>
              <a:t>Sheikh Hasina University </a:t>
            </a:r>
          </a:p>
        </p:txBody>
      </p:sp>
      <p:sp>
        <p:nvSpPr>
          <p:cNvPr id="4101" name="Text Box 10">
            <a:extLst>
              <a:ext uri="{FF2B5EF4-FFF2-40B4-BE49-F238E27FC236}">
                <a16:creationId xmlns:a16="http://schemas.microsoft.com/office/drawing/2014/main" id="{F19AE4CF-EB54-EC78-C1B6-3BB84BB27A0B}"/>
              </a:ext>
            </a:extLst>
          </p:cNvPr>
          <p:cNvSpPr txBox="1">
            <a:spLocks noChangeArrowheads="1"/>
          </p:cNvSpPr>
          <p:nvPr/>
        </p:nvSpPr>
        <p:spPr bwMode="auto">
          <a:xfrm>
            <a:off x="2955925" y="1108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400"/>
          </a:p>
        </p:txBody>
      </p:sp>
      <p:sp>
        <p:nvSpPr>
          <p:cNvPr id="4102" name="Text Box 11">
            <a:extLst>
              <a:ext uri="{FF2B5EF4-FFF2-40B4-BE49-F238E27FC236}">
                <a16:creationId xmlns:a16="http://schemas.microsoft.com/office/drawing/2014/main" id="{C29D3C98-1ED3-8EAA-7B79-16B4D819D2D6}"/>
              </a:ext>
            </a:extLst>
          </p:cNvPr>
          <p:cNvSpPr txBox="1">
            <a:spLocks noChangeArrowheads="1"/>
          </p:cNvSpPr>
          <p:nvPr/>
        </p:nvSpPr>
        <p:spPr bwMode="auto">
          <a:xfrm>
            <a:off x="2057400" y="1981200"/>
            <a:ext cx="1295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000"/>
              <a:t>CSE-3101</a:t>
            </a:r>
          </a:p>
        </p:txBody>
      </p:sp>
      <p:sp>
        <p:nvSpPr>
          <p:cNvPr id="4103" name="Text Box 12">
            <a:extLst>
              <a:ext uri="{FF2B5EF4-FFF2-40B4-BE49-F238E27FC236}">
                <a16:creationId xmlns:a16="http://schemas.microsoft.com/office/drawing/2014/main" id="{12BE94EB-8250-3BDA-B0B1-C27AD76790A1}"/>
              </a:ext>
            </a:extLst>
          </p:cNvPr>
          <p:cNvSpPr txBox="1">
            <a:spLocks noChangeArrowheads="1"/>
          </p:cNvSpPr>
          <p:nvPr/>
        </p:nvSpPr>
        <p:spPr bwMode="auto">
          <a:xfrm>
            <a:off x="8839200" y="152400"/>
            <a:ext cx="152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FontTx/>
              <a:buNone/>
            </a:pPr>
            <a:r>
              <a:rPr lang="en-US" altLang="en-US" sz="2400" dirty="0"/>
              <a:t>Lecture-9</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27663-6AC9-0B4F-CA17-1802F586D4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507E87-39FE-0485-A508-61F9ED6821C8}"/>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2. Problems occur due to lost acknowledgment</a:t>
            </a: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a:p>
            <a:pPr marL="0" indent="0" algn="just">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C92D759-198F-36E8-4AC2-87136A82D89C}"/>
              </a:ext>
            </a:extLst>
          </p:cNvPr>
          <p:cNvPicPr>
            <a:picLocks noChangeAspect="1"/>
          </p:cNvPicPr>
          <p:nvPr/>
        </p:nvPicPr>
        <p:blipFill>
          <a:blip r:embed="rId2"/>
          <a:stretch>
            <a:fillRect/>
          </a:stretch>
        </p:blipFill>
        <p:spPr>
          <a:xfrm>
            <a:off x="2231923" y="2286967"/>
            <a:ext cx="5776756" cy="4133498"/>
          </a:xfrm>
          <a:prstGeom prst="rect">
            <a:avLst/>
          </a:prstGeom>
        </p:spPr>
      </p:pic>
    </p:spTree>
    <p:extLst>
      <p:ext uri="{BB962C8B-B14F-4D97-AF65-F5344CB8AC3E}">
        <p14:creationId xmlns:p14="http://schemas.microsoft.com/office/powerpoint/2010/main" val="1960282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AFD4C-0243-2059-70A6-D97D2766FAA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6C530CE-3FE2-C175-118B-40008B71DEB1}"/>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the sender sends the data and it has also been received by the receiver. On receiving the packet, the receiver sends the acknowledgment. In this case, the acknowledgment is lost in a network, so there is no chance for the sender to receive the acknowledgment. </a:t>
            </a:r>
          </a:p>
          <a:p>
            <a:pPr marL="0" indent="0" algn="just">
              <a:buNone/>
            </a:pPr>
            <a:r>
              <a:rPr lang="en-US" sz="2400" dirty="0">
                <a:latin typeface="Times New Roman" panose="02020603050405020304" pitchFamily="18" charset="0"/>
                <a:cs typeface="Times New Roman" panose="02020603050405020304" pitchFamily="18" charset="0"/>
              </a:rPr>
              <a:t>There is also no chance for the sender to send the next packet as in stop and wait protocol, the next packet cannot be sent until the acknowledgment of the previous packet is received.</a:t>
            </a:r>
          </a:p>
          <a:p>
            <a:pPr marL="0" indent="0" algn="just">
              <a:buNone/>
            </a:pPr>
            <a:r>
              <a:rPr lang="en-US" sz="2400" dirty="0">
                <a:latin typeface="Times New Roman" panose="02020603050405020304" pitchFamily="18" charset="0"/>
                <a:cs typeface="Times New Roman" panose="02020603050405020304" pitchFamily="18" charset="0"/>
              </a:rPr>
              <a:t>In this case, one problem occurs:</a:t>
            </a:r>
          </a:p>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Sender waits for an infinite amount of time for an acknowledgment.</a:t>
            </a:r>
          </a:p>
        </p:txBody>
      </p:sp>
    </p:spTree>
    <p:extLst>
      <p:ext uri="{BB962C8B-B14F-4D97-AF65-F5344CB8AC3E}">
        <p14:creationId xmlns:p14="http://schemas.microsoft.com/office/powerpoint/2010/main" val="32387230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F495D-3602-A970-CD56-D1EDB76802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E30413-58CA-BD32-AE1B-FE26853A365D}"/>
              </a:ext>
            </a:extLst>
          </p:cNvPr>
          <p:cNvSpPr>
            <a:spLocks noGrp="1"/>
          </p:cNvSpPr>
          <p:nvPr>
            <p:ph idx="1"/>
          </p:nvPr>
        </p:nvSpPr>
        <p:spPr/>
        <p:txBody>
          <a:bodyPr>
            <a:normAutofit/>
          </a:bodyPr>
          <a:lstStyle/>
          <a:p>
            <a:pPr marL="0" indent="0">
              <a:buNone/>
            </a:pPr>
            <a:r>
              <a:rPr lang="en-US" sz="2400" b="1" dirty="0">
                <a:latin typeface="Times New Roman" panose="02020603050405020304" pitchFamily="18" charset="0"/>
                <a:cs typeface="Times New Roman" panose="02020603050405020304" pitchFamily="18" charset="0"/>
              </a:rPr>
              <a:t>3. Problem due to the delayed data or acknowledgment</a:t>
            </a:r>
          </a:p>
          <a:p>
            <a:pPr marL="0" indent="0">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6366734-3DAB-86DD-4B89-69D4E81BE0F8}"/>
              </a:ext>
            </a:extLst>
          </p:cNvPr>
          <p:cNvPicPr>
            <a:picLocks noChangeAspect="1"/>
          </p:cNvPicPr>
          <p:nvPr/>
        </p:nvPicPr>
        <p:blipFill>
          <a:blip r:embed="rId2"/>
          <a:stretch>
            <a:fillRect/>
          </a:stretch>
        </p:blipFill>
        <p:spPr>
          <a:xfrm>
            <a:off x="1465006" y="2259308"/>
            <a:ext cx="8347588" cy="4052592"/>
          </a:xfrm>
          <a:prstGeom prst="rect">
            <a:avLst/>
          </a:prstGeom>
        </p:spPr>
      </p:pic>
    </p:spTree>
    <p:extLst>
      <p:ext uri="{BB962C8B-B14F-4D97-AF65-F5344CB8AC3E}">
        <p14:creationId xmlns:p14="http://schemas.microsoft.com/office/powerpoint/2010/main" val="399139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D41A3-30CC-245B-9FD9-0EC5C0927F0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7770CB-6DE6-6996-B272-32816FA318A1}"/>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the sender sends the data and it has also been received by the receiver. The receiver then sends the acknowledgment but the acknowledgment is received after the timeout period on the sender's side. </a:t>
            </a:r>
          </a:p>
          <a:p>
            <a:pPr marL="0" indent="0" algn="just">
              <a:buNone/>
            </a:pPr>
            <a:r>
              <a:rPr lang="en-US" sz="2400" dirty="0">
                <a:latin typeface="Times New Roman" panose="02020603050405020304" pitchFamily="18" charset="0"/>
                <a:cs typeface="Times New Roman" panose="02020603050405020304" pitchFamily="18" charset="0"/>
              </a:rPr>
              <a:t>As the acknowledgment is received late, so acknowledgment can be wrongly considered as the acknowledgment of some other data packet.</a:t>
            </a:r>
          </a:p>
        </p:txBody>
      </p:sp>
    </p:spTree>
    <p:extLst>
      <p:ext uri="{BB962C8B-B14F-4D97-AF65-F5344CB8AC3E}">
        <p14:creationId xmlns:p14="http://schemas.microsoft.com/office/powerpoint/2010/main" val="39957493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B97C-5CE5-EA04-74A6-8C37504551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2DCBE9B-A586-4B4E-1E00-8EFB85C8D304}"/>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Sliding Window Protocol</a:t>
            </a:r>
          </a:p>
          <a:p>
            <a:pPr marL="0" indent="0" algn="just">
              <a:buNone/>
            </a:pPr>
            <a:r>
              <a:rPr lang="en-US" sz="2400" dirty="0">
                <a:latin typeface="Times New Roman" panose="02020603050405020304" pitchFamily="18" charset="0"/>
                <a:cs typeface="Times New Roman" panose="02020603050405020304" pitchFamily="18" charset="0"/>
              </a:rPr>
              <a:t>The sliding window is a technique for sending multiple frames at a time. It controls the data packets between the two devices where reliable and gradual delivery of data frames is needed. </a:t>
            </a:r>
          </a:p>
          <a:p>
            <a:pPr marL="0" indent="0" algn="just">
              <a:buNone/>
            </a:pPr>
            <a:r>
              <a:rPr lang="en-US" sz="2400" dirty="0">
                <a:latin typeface="Times New Roman" panose="02020603050405020304" pitchFamily="18" charset="0"/>
                <a:cs typeface="Times New Roman" panose="02020603050405020304" pitchFamily="18" charset="0"/>
              </a:rPr>
              <a:t>It is also used in TCP (Transmission Control Protocol).</a:t>
            </a:r>
          </a:p>
          <a:p>
            <a:pPr marL="0" indent="0" algn="just">
              <a:buNone/>
            </a:pPr>
            <a:r>
              <a:rPr lang="en-US" sz="2400" dirty="0">
                <a:latin typeface="Times New Roman" panose="02020603050405020304" pitchFamily="18" charset="0"/>
                <a:cs typeface="Times New Roman" panose="02020603050405020304" pitchFamily="18" charset="0"/>
              </a:rPr>
              <a:t>In this technique, each frame has sent from the sequence number. The sequence numbers are used to find the missing data in the receiver end. </a:t>
            </a:r>
          </a:p>
          <a:p>
            <a:pPr marL="0" indent="0" algn="just">
              <a:buNone/>
            </a:pPr>
            <a:r>
              <a:rPr lang="en-US" sz="2400" dirty="0">
                <a:latin typeface="Times New Roman" panose="02020603050405020304" pitchFamily="18" charset="0"/>
                <a:cs typeface="Times New Roman" panose="02020603050405020304" pitchFamily="18" charset="0"/>
              </a:rPr>
              <a:t>The purpose of the sliding window technique is to avoid duplicate data, so it uses the sequence number.</a:t>
            </a:r>
          </a:p>
        </p:txBody>
      </p:sp>
    </p:spTree>
    <p:extLst>
      <p:ext uri="{BB962C8B-B14F-4D97-AF65-F5344CB8AC3E}">
        <p14:creationId xmlns:p14="http://schemas.microsoft.com/office/powerpoint/2010/main" val="688937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9A7DC-0ADF-4CEA-9C1F-20A03D1C84F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4FA273A-6064-89C2-BB34-9FC440B4756F}"/>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Types of Sliding Window Protocol</a:t>
            </a:r>
          </a:p>
          <a:p>
            <a:pPr marL="0" indent="0" algn="just">
              <a:buNone/>
            </a:pPr>
            <a:r>
              <a:rPr lang="en-US" sz="2400" dirty="0">
                <a:latin typeface="Times New Roman" panose="02020603050405020304" pitchFamily="18" charset="0"/>
                <a:cs typeface="Times New Roman" panose="02020603050405020304" pitchFamily="18" charset="0"/>
              </a:rPr>
              <a:t>Sliding window protocol has two types:</a:t>
            </a:r>
          </a:p>
          <a:p>
            <a:pPr algn="just"/>
            <a:r>
              <a:rPr lang="en-US" sz="2400" dirty="0">
                <a:latin typeface="Times New Roman" panose="02020603050405020304" pitchFamily="18" charset="0"/>
                <a:cs typeface="Times New Roman" panose="02020603050405020304" pitchFamily="18" charset="0"/>
              </a:rPr>
              <a:t>Go-Back-N ARQ</a:t>
            </a:r>
          </a:p>
          <a:p>
            <a:pPr algn="just"/>
            <a:r>
              <a:rPr lang="en-US" sz="2400" dirty="0">
                <a:latin typeface="Times New Roman" panose="02020603050405020304" pitchFamily="18" charset="0"/>
                <a:cs typeface="Times New Roman" panose="02020603050405020304" pitchFamily="18" charset="0"/>
              </a:rPr>
              <a:t>Selective Repeat ARQ</a:t>
            </a:r>
          </a:p>
        </p:txBody>
      </p:sp>
    </p:spTree>
    <p:extLst>
      <p:ext uri="{BB962C8B-B14F-4D97-AF65-F5344CB8AC3E}">
        <p14:creationId xmlns:p14="http://schemas.microsoft.com/office/powerpoint/2010/main" val="1303508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32A4-2D39-58C4-3FDC-E9707B2819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74A2D27-3750-7C59-0BEE-5DE29F0E350F}"/>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Go-Back-N ARQ</a:t>
            </a:r>
          </a:p>
          <a:p>
            <a:pPr marL="0" indent="0" algn="just">
              <a:buNone/>
            </a:pPr>
            <a:r>
              <a:rPr lang="en-US" sz="2400" dirty="0">
                <a:latin typeface="Times New Roman" panose="02020603050405020304" pitchFamily="18" charset="0"/>
                <a:cs typeface="Times New Roman" panose="02020603050405020304" pitchFamily="18" charset="0"/>
              </a:rPr>
              <a:t>Go-Back-N ARQ protocol is also known as Go-Back-N Automatic Repeat Request. It is a data link layer protocol that uses a sliding window method. </a:t>
            </a:r>
          </a:p>
          <a:p>
            <a:pPr marL="0" indent="0" algn="just">
              <a:buNone/>
            </a:pPr>
            <a:r>
              <a:rPr lang="en-US" sz="2400" dirty="0">
                <a:latin typeface="Times New Roman" panose="02020603050405020304" pitchFamily="18" charset="0"/>
                <a:cs typeface="Times New Roman" panose="02020603050405020304" pitchFamily="18" charset="0"/>
              </a:rPr>
              <a:t>In this, if any frame is corrupted or lost, all subsequent frames have to be sent again.</a:t>
            </a:r>
          </a:p>
          <a:p>
            <a:pPr marL="0" indent="0" algn="just">
              <a:buNone/>
            </a:pPr>
            <a:r>
              <a:rPr lang="en-US" sz="2400" dirty="0">
                <a:latin typeface="Times New Roman" panose="02020603050405020304" pitchFamily="18" charset="0"/>
                <a:cs typeface="Times New Roman" panose="02020603050405020304" pitchFamily="18" charset="0"/>
              </a:rPr>
              <a:t>The size of the sender window is N in this protocol. For example, Go-Back-8, the size of the sender window, will be 8. The receiver window size is always </a:t>
            </a:r>
            <a:r>
              <a:rPr lang="en-US" sz="240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If the receiver receives a corrupted frame, it cancels it. The receiver does not accept a corrupted frame. When the timer expires, the sender sends the correct frame again. </a:t>
            </a:r>
          </a:p>
        </p:txBody>
      </p:sp>
    </p:spTree>
    <p:extLst>
      <p:ext uri="{BB962C8B-B14F-4D97-AF65-F5344CB8AC3E}">
        <p14:creationId xmlns:p14="http://schemas.microsoft.com/office/powerpoint/2010/main" val="1861829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9451B-4470-C568-F8EB-1A5D41E94EA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E010E6-AEF9-8A8F-5074-550B2976D78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59822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1AAB-9754-AD32-5986-5125C35DE6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E4369F-7B36-6F63-15E1-B3A199268BF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59764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B9F7D-7B2D-37D0-3571-6D00C4CEFB6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50855A-4672-6D24-E6AA-FA41F9D92DA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898103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E9A76-A9D7-3544-2E05-7BD9505CC2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2B40789-47DC-020C-9DD7-D22D89199B3C}"/>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Stop and Wait Protocol</a:t>
            </a:r>
          </a:p>
          <a:p>
            <a:pPr marL="0" indent="0" algn="just">
              <a:buNone/>
            </a:pPr>
            <a:r>
              <a:rPr lang="en-US" sz="2400" dirty="0">
                <a:latin typeface="Times New Roman" panose="02020603050405020304" pitchFamily="18" charset="0"/>
                <a:cs typeface="Times New Roman" panose="02020603050405020304" pitchFamily="18" charset="0"/>
              </a:rPr>
              <a:t>Before understanding the stop and Wait protocol, we first know about the error control mechanism. The error control mechanism is used so that the received data should be exactly same whatever sender has sent the data. The error control mechanism is divided into two categories, i.e., Stop and Wait ARQ and sliding window. </a:t>
            </a:r>
          </a:p>
          <a:p>
            <a:pPr marL="0" indent="0" algn="just">
              <a:buNone/>
            </a:pPr>
            <a:r>
              <a:rPr lang="en-US" sz="2400" dirty="0">
                <a:latin typeface="Times New Roman" panose="02020603050405020304" pitchFamily="18" charset="0"/>
                <a:cs typeface="Times New Roman" panose="02020603050405020304" pitchFamily="18" charset="0"/>
              </a:rPr>
              <a:t>The sliding window is further divided into two categories, i.e., Go Back N, and Selective Repeat. Based on the usage, the people select the error control mechanism whether it is stop and wait or sliding window.</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981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4D844-7521-E7CF-2692-A2CA8AE5FD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080E6E6-BB57-B43C-FC03-1BE4B48DBA9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21893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42BE1-CCFB-D3C3-C30F-1212479BA6A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362CF55-DA23-4338-95E5-6D90375C406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8876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EEDA-5FBD-B77F-252F-B5DC062682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997D0AA-4FAA-3349-3387-8DC1BCEB4A32}"/>
              </a:ext>
            </a:extLst>
          </p:cNvPr>
          <p:cNvSpPr>
            <a:spLocks noGrp="1"/>
          </p:cNvSpPr>
          <p:nvPr>
            <p:ph idx="1"/>
          </p:nvPr>
        </p:nvSpPr>
        <p:spPr/>
        <p:txBody>
          <a:bodyPr>
            <a:normAutofit lnSpcReduction="10000"/>
          </a:bodyPr>
          <a:lstStyle/>
          <a:p>
            <a:pPr algn="just"/>
            <a:r>
              <a:rPr lang="en-US" sz="2600" b="1" dirty="0">
                <a:latin typeface="Times New Roman" panose="02020603050405020304" pitchFamily="18" charset="0"/>
                <a:cs typeface="Times New Roman" panose="02020603050405020304" pitchFamily="18" charset="0"/>
              </a:rPr>
              <a:t>What is Stop and Wait protocol?</a:t>
            </a:r>
          </a:p>
          <a:p>
            <a:pPr marL="0" indent="0" algn="just">
              <a:buNone/>
            </a:pPr>
            <a:r>
              <a:rPr lang="en-US" sz="2600" dirty="0">
                <a:latin typeface="Times New Roman" panose="02020603050405020304" pitchFamily="18" charset="0"/>
                <a:cs typeface="Times New Roman" panose="02020603050405020304" pitchFamily="18" charset="0"/>
              </a:rPr>
              <a:t>Here stop and wait means, whatever the data that sender wants to send, he sends the data to the receiver. After sending the data, he stops and waits until he receives the acknowledgment from the receiver. The stop and wait protocol is a flow control protocol where flow control is one of the services of the data link layer.</a:t>
            </a:r>
          </a:p>
          <a:p>
            <a:pPr marL="0" indent="0" algn="just">
              <a:buNone/>
            </a:pPr>
            <a:endParaRPr lang="en-US" sz="2600" dirty="0">
              <a:latin typeface="Times New Roman" panose="02020603050405020304" pitchFamily="18" charset="0"/>
              <a:cs typeface="Times New Roman" panose="02020603050405020304" pitchFamily="18" charset="0"/>
            </a:endParaRPr>
          </a:p>
          <a:p>
            <a:pPr marL="0" indent="0" algn="just">
              <a:buNone/>
            </a:pPr>
            <a:r>
              <a:rPr lang="en-US" sz="2600" dirty="0">
                <a:latin typeface="Times New Roman" panose="02020603050405020304" pitchFamily="18" charset="0"/>
                <a:cs typeface="Times New Roman" panose="02020603050405020304" pitchFamily="18" charset="0"/>
              </a:rPr>
              <a:t>It is a data-link layer protocol which is used for transmitting the data over the noiseless channels. It provides unidirectional data transmission which means that either sending or receiving of data will take place at a time. It provides flow-control mechanism but does not provide any error control mechanism</a:t>
            </a:r>
            <a:r>
              <a:rPr lang="en-US" dirty="0"/>
              <a:t>.</a:t>
            </a:r>
          </a:p>
        </p:txBody>
      </p:sp>
    </p:spTree>
    <p:extLst>
      <p:ext uri="{BB962C8B-B14F-4D97-AF65-F5344CB8AC3E}">
        <p14:creationId xmlns:p14="http://schemas.microsoft.com/office/powerpoint/2010/main" val="30053413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E16A1-2510-F7AB-A5D7-C773FCF0452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EF24383-C703-4308-AF3B-C943D32AE3F9}"/>
              </a:ext>
            </a:extLst>
          </p:cNvPr>
          <p:cNvSpPr>
            <a:spLocks noGrp="1"/>
          </p:cNvSpPr>
          <p:nvPr>
            <p:ph idx="1"/>
          </p:nvPr>
        </p:nvSpPr>
        <p:spPr/>
        <p:txBody>
          <a:bodyPr>
            <a:noAutofit/>
          </a:bodyPr>
          <a:lstStyle/>
          <a:p>
            <a:pPr marL="0" indent="0" algn="just">
              <a:buNone/>
            </a:pPr>
            <a:r>
              <a:rPr lang="en-US" sz="2400" dirty="0">
                <a:latin typeface="Times New Roman" panose="02020603050405020304" pitchFamily="18" charset="0"/>
                <a:cs typeface="Times New Roman" panose="02020603050405020304" pitchFamily="18" charset="0"/>
              </a:rPr>
              <a:t>The idea behind the usage of this frame is that when the sender sends the frame then he waits for the acknowledgment before sending the next frame.</a:t>
            </a:r>
          </a:p>
          <a:p>
            <a:pPr marL="0" indent="0" algn="just">
              <a:buNone/>
            </a:pPr>
            <a:r>
              <a:rPr lang="en-US" sz="2400" dirty="0">
                <a:latin typeface="Times New Roman" panose="02020603050405020304" pitchFamily="18" charset="0"/>
                <a:cs typeface="Times New Roman" panose="02020603050405020304" pitchFamily="18" charset="0"/>
              </a:rPr>
              <a:t>Primitives of Stop and Wait Protocol</a:t>
            </a:r>
          </a:p>
          <a:p>
            <a:pPr marL="0" indent="0" algn="just">
              <a:buNone/>
            </a:pPr>
            <a:r>
              <a:rPr lang="en-US" sz="2400" dirty="0">
                <a:latin typeface="Times New Roman" panose="02020603050405020304" pitchFamily="18" charset="0"/>
                <a:cs typeface="Times New Roman" panose="02020603050405020304" pitchFamily="18" charset="0"/>
              </a:rPr>
              <a:t>The primitives of stop and wait protocol are:</a:t>
            </a:r>
          </a:p>
          <a:p>
            <a:pPr marL="0" indent="0" algn="just">
              <a:buNone/>
            </a:pPr>
            <a:r>
              <a:rPr lang="en-US" sz="2400" dirty="0">
                <a:latin typeface="Times New Roman" panose="02020603050405020304" pitchFamily="18" charset="0"/>
                <a:cs typeface="Times New Roman" panose="02020603050405020304" pitchFamily="18" charset="0"/>
              </a:rPr>
              <a:t>Sender side</a:t>
            </a:r>
          </a:p>
          <a:p>
            <a:pPr marL="0" indent="0" algn="just">
              <a:buNone/>
            </a:pPr>
            <a:r>
              <a:rPr lang="en-US" sz="2400" dirty="0">
                <a:latin typeface="Times New Roman" panose="02020603050405020304" pitchFamily="18" charset="0"/>
                <a:cs typeface="Times New Roman" panose="02020603050405020304" pitchFamily="18" charset="0"/>
              </a:rPr>
              <a:t>Rule 1: Sender sends one data packet at a time.</a:t>
            </a:r>
          </a:p>
          <a:p>
            <a:pPr marL="0" indent="0" algn="just">
              <a:buNone/>
            </a:pPr>
            <a:r>
              <a:rPr lang="en-US" sz="2400" dirty="0">
                <a:latin typeface="Times New Roman" panose="02020603050405020304" pitchFamily="18" charset="0"/>
                <a:cs typeface="Times New Roman" panose="02020603050405020304" pitchFamily="18" charset="0"/>
              </a:rPr>
              <a:t>Rule 2: Sender sends the next packet only when it receives the acknowledgment of the previous packet.</a:t>
            </a:r>
          </a:p>
          <a:p>
            <a:pPr marL="0" indent="0" algn="just">
              <a:buNone/>
            </a:pPr>
            <a:r>
              <a:rPr lang="en-US" sz="2400" dirty="0">
                <a:latin typeface="Times New Roman" panose="02020603050405020304" pitchFamily="18" charset="0"/>
                <a:cs typeface="Times New Roman" panose="02020603050405020304" pitchFamily="18" charset="0"/>
              </a:rPr>
              <a:t>Therefore, the idea of stop and wait protocol in the sender's side is very simple, i.e., send one packet at a time, and do not send another packet before receiving the acknowledgment.</a:t>
            </a:r>
          </a:p>
        </p:txBody>
      </p:sp>
    </p:spTree>
    <p:extLst>
      <p:ext uri="{BB962C8B-B14F-4D97-AF65-F5344CB8AC3E}">
        <p14:creationId xmlns:p14="http://schemas.microsoft.com/office/powerpoint/2010/main" val="477670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AA9DF-75A7-68F8-2867-59FF82E12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64D4E3E-4776-D116-9502-29665514FF48}"/>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Receiver side</a:t>
            </a:r>
          </a:p>
          <a:p>
            <a:pPr marL="0" indent="0" algn="just">
              <a:buNone/>
            </a:pPr>
            <a:r>
              <a:rPr lang="en-US" sz="2400" dirty="0">
                <a:latin typeface="Times New Roman" panose="02020603050405020304" pitchFamily="18" charset="0"/>
                <a:cs typeface="Times New Roman" panose="02020603050405020304" pitchFamily="18" charset="0"/>
              </a:rPr>
              <a:t>Rule 1: Receive and then consume the data packet.</a:t>
            </a:r>
          </a:p>
          <a:p>
            <a:pPr marL="0" indent="0" algn="just">
              <a:buNone/>
            </a:pPr>
            <a:r>
              <a:rPr lang="en-US" sz="2400" dirty="0">
                <a:latin typeface="Times New Roman" panose="02020603050405020304" pitchFamily="18" charset="0"/>
                <a:cs typeface="Times New Roman" panose="02020603050405020304" pitchFamily="18" charset="0"/>
              </a:rPr>
              <a:t>Rule 2: When the data packet is consumed, receiver sends the acknowledgment to the sender.</a:t>
            </a:r>
          </a:p>
          <a:p>
            <a:pPr marL="0" indent="0" algn="just">
              <a:buNone/>
            </a:pPr>
            <a:r>
              <a:rPr lang="en-US" sz="2400" dirty="0">
                <a:latin typeface="Times New Roman" panose="02020603050405020304" pitchFamily="18" charset="0"/>
                <a:cs typeface="Times New Roman" panose="02020603050405020304" pitchFamily="18" charset="0"/>
              </a:rPr>
              <a:t>Therefore, the idea of stop and wait protocol in the receiver's side is also very simple, i.e., consume the packet, and once the packet is consumed, the acknowledgment is sent. This is known as a flow control mechanism.</a:t>
            </a:r>
          </a:p>
        </p:txBody>
      </p:sp>
    </p:spTree>
    <p:extLst>
      <p:ext uri="{BB962C8B-B14F-4D97-AF65-F5344CB8AC3E}">
        <p14:creationId xmlns:p14="http://schemas.microsoft.com/office/powerpoint/2010/main" val="2120400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E8FC8-B097-619E-9BD3-C0CAE16AC4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189CD58-3C2D-ADD6-5812-93191A5A8169}"/>
              </a:ext>
            </a:extLst>
          </p:cNvPr>
          <p:cNvSpPr>
            <a:spLocks noGrp="1"/>
          </p:cNvSpPr>
          <p:nvPr>
            <p:ph idx="1"/>
          </p:nvPr>
        </p:nvSpPr>
        <p:spPr/>
        <p:txBody>
          <a:bodyPr>
            <a:normAutofit/>
          </a:bodyPr>
          <a:lstStyle/>
          <a:p>
            <a:r>
              <a:rPr lang="en-US" sz="2400" b="1" dirty="0">
                <a:latin typeface="Times New Roman" panose="02020603050405020304" pitchFamily="18" charset="0"/>
                <a:cs typeface="Times New Roman" panose="02020603050405020304" pitchFamily="18" charset="0"/>
              </a:rPr>
              <a:t>Working of Stop and Wait protocol</a:t>
            </a:r>
          </a:p>
          <a:p>
            <a:pPr marL="0" indent="0" algn="ctr">
              <a:buNone/>
            </a:pPr>
            <a:endParaRPr lang="en-US" sz="2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484DA8-F44F-57E1-3ECF-A3A57A9D0469}"/>
              </a:ext>
            </a:extLst>
          </p:cNvPr>
          <p:cNvPicPr>
            <a:picLocks noChangeAspect="1"/>
          </p:cNvPicPr>
          <p:nvPr/>
        </p:nvPicPr>
        <p:blipFill>
          <a:blip r:embed="rId2"/>
          <a:stretch>
            <a:fillRect/>
          </a:stretch>
        </p:blipFill>
        <p:spPr>
          <a:xfrm>
            <a:off x="3362632" y="2202431"/>
            <a:ext cx="7425165" cy="4655569"/>
          </a:xfrm>
          <a:prstGeom prst="rect">
            <a:avLst/>
          </a:prstGeom>
        </p:spPr>
      </p:pic>
    </p:spTree>
    <p:extLst>
      <p:ext uri="{BB962C8B-B14F-4D97-AF65-F5344CB8AC3E}">
        <p14:creationId xmlns:p14="http://schemas.microsoft.com/office/powerpoint/2010/main" val="12780175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203EC-F6B6-3DB4-5125-FA74181BF35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AA66D41-E36C-652D-51FC-08A6DDE4FBCA}"/>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above figure shows the working of the stop and wait protocol. If there is a sender and receiver, then sender sends the packet and that packet is known as a data packet. The sender will not send the second packet without receiving the acknowledgment of the first packet. The receiver sends the acknowledgment for the data packet that it has received. </a:t>
            </a:r>
          </a:p>
          <a:p>
            <a:pPr marL="0" indent="0" algn="just">
              <a:buNone/>
            </a:pPr>
            <a:r>
              <a:rPr lang="en-US" sz="2400" dirty="0">
                <a:latin typeface="Times New Roman" panose="02020603050405020304" pitchFamily="18" charset="0"/>
                <a:cs typeface="Times New Roman" panose="02020603050405020304" pitchFamily="18" charset="0"/>
              </a:rPr>
              <a:t>Once the acknowledgment is received, the sender sends the next packet. This process continues until all the packet are not sent. The main advantage of this protocol is its simplicity but it has some disadvantages also. For example, if there are 1000 data packets to be sent, then all the 1000 packets cannot be sent at a time as in Stop and Wait protocol, one packet is sent at a time.</a:t>
            </a:r>
          </a:p>
        </p:txBody>
      </p:sp>
    </p:spTree>
    <p:extLst>
      <p:ext uri="{BB962C8B-B14F-4D97-AF65-F5344CB8AC3E}">
        <p14:creationId xmlns:p14="http://schemas.microsoft.com/office/powerpoint/2010/main" val="3792056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ACFED-47B3-E66F-B2DA-9CFE508469B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6E2B456-B42E-D96D-38EC-82FE927775F8}"/>
              </a:ext>
            </a:extLst>
          </p:cNvPr>
          <p:cNvSpPr>
            <a:spLocks noGrp="1"/>
          </p:cNvSpPr>
          <p:nvPr>
            <p:ph idx="1"/>
          </p:nvPr>
        </p:nvSpPr>
        <p:spPr/>
        <p:txBody>
          <a:bodyPr>
            <a:normAutofit/>
          </a:bodyPr>
          <a:lstStyle/>
          <a:p>
            <a:pPr marL="0" indent="0" algn="just">
              <a:buNone/>
            </a:pPr>
            <a:r>
              <a:rPr lang="en-US" sz="2400" b="1" dirty="0">
                <a:latin typeface="Times New Roman" panose="02020603050405020304" pitchFamily="18" charset="0"/>
                <a:cs typeface="Times New Roman" panose="02020603050405020304" pitchFamily="18" charset="0"/>
              </a:rPr>
              <a:t>Disadvantages of Stop and Wait protocol</a:t>
            </a:r>
          </a:p>
          <a:p>
            <a:pPr marL="0" indent="0" algn="just">
              <a:buNone/>
            </a:pPr>
            <a:r>
              <a:rPr lang="en-US" sz="2400" dirty="0">
                <a:latin typeface="Times New Roman" panose="02020603050405020304" pitchFamily="18" charset="0"/>
                <a:cs typeface="Times New Roman" panose="02020603050405020304" pitchFamily="18" charset="0"/>
              </a:rPr>
              <a:t>The following are the problems associated with a stop and wait protocol:</a:t>
            </a:r>
          </a:p>
          <a:p>
            <a:pPr marL="457200" indent="-457200" algn="just">
              <a:buAutoNum type="arabicPeriod"/>
            </a:pPr>
            <a:r>
              <a:rPr lang="en-US" sz="2400" dirty="0">
                <a:latin typeface="Times New Roman" panose="02020603050405020304" pitchFamily="18" charset="0"/>
                <a:cs typeface="Times New Roman" panose="02020603050405020304" pitchFamily="18" charset="0"/>
              </a:rPr>
              <a:t>Problems occur due to lost data</a:t>
            </a:r>
          </a:p>
          <a:p>
            <a:pPr marL="0" indent="0" algn="ctr">
              <a:buNone/>
            </a:pP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48FD183-951C-8737-8947-F434AAB692A2}"/>
              </a:ext>
            </a:extLst>
          </p:cNvPr>
          <p:cNvPicPr>
            <a:picLocks noChangeAspect="1"/>
          </p:cNvPicPr>
          <p:nvPr/>
        </p:nvPicPr>
        <p:blipFill>
          <a:blip r:embed="rId2"/>
          <a:stretch>
            <a:fillRect/>
          </a:stretch>
        </p:blipFill>
        <p:spPr>
          <a:xfrm>
            <a:off x="5309419" y="2717614"/>
            <a:ext cx="6302477" cy="3853919"/>
          </a:xfrm>
          <a:prstGeom prst="rect">
            <a:avLst/>
          </a:prstGeom>
        </p:spPr>
      </p:pic>
    </p:spTree>
    <p:extLst>
      <p:ext uri="{BB962C8B-B14F-4D97-AF65-F5344CB8AC3E}">
        <p14:creationId xmlns:p14="http://schemas.microsoft.com/office/powerpoint/2010/main" val="145538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AE1E7-9759-BBA0-EA4A-006B3E20ADE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512379-1F9C-D3A3-26D1-9569AE91C757}"/>
              </a:ext>
            </a:extLst>
          </p:cNvPr>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Suppose the sender sends the data and the data is lost. The receiver is waiting for the data for a long time. Since the data is not received by the receiver, so it does not send any acknowledgment. </a:t>
            </a:r>
          </a:p>
          <a:p>
            <a:pPr marL="0" indent="0" algn="just">
              <a:buNone/>
            </a:pPr>
            <a:r>
              <a:rPr lang="en-US" sz="2400" dirty="0">
                <a:latin typeface="Times New Roman" panose="02020603050405020304" pitchFamily="18" charset="0"/>
                <a:cs typeface="Times New Roman" panose="02020603050405020304" pitchFamily="18" charset="0"/>
              </a:rPr>
              <a:t>Since the sender does not receive any acknowledgment so it will not send the next packet. This problem occurs due to the lost data.</a:t>
            </a:r>
          </a:p>
          <a:p>
            <a:pPr marL="0" indent="0" algn="just">
              <a:buNone/>
            </a:pPr>
            <a:r>
              <a:rPr lang="en-US" sz="2400" dirty="0">
                <a:latin typeface="Times New Roman" panose="02020603050405020304" pitchFamily="18" charset="0"/>
                <a:cs typeface="Times New Roman" panose="02020603050405020304" pitchFamily="18" charset="0"/>
              </a:rPr>
              <a:t>In this case, two problems occur:</a:t>
            </a:r>
          </a:p>
          <a:p>
            <a:pPr algn="just"/>
            <a:r>
              <a:rPr lang="en-US" sz="2400" dirty="0">
                <a:latin typeface="Times New Roman" panose="02020603050405020304" pitchFamily="18" charset="0"/>
                <a:cs typeface="Times New Roman" panose="02020603050405020304" pitchFamily="18" charset="0"/>
              </a:rPr>
              <a:t>Sender waits for an infinite amount of time for an acknowledgment.</a:t>
            </a:r>
          </a:p>
          <a:p>
            <a:pPr algn="just"/>
            <a:r>
              <a:rPr lang="en-US" sz="2400" dirty="0">
                <a:latin typeface="Times New Roman" panose="02020603050405020304" pitchFamily="18" charset="0"/>
                <a:cs typeface="Times New Roman" panose="02020603050405020304" pitchFamily="18" charset="0"/>
              </a:rPr>
              <a:t>Receiver waits for an infinite amount of time for a data.</a:t>
            </a:r>
          </a:p>
        </p:txBody>
      </p:sp>
    </p:spTree>
    <p:extLst>
      <p:ext uri="{BB962C8B-B14F-4D97-AF65-F5344CB8AC3E}">
        <p14:creationId xmlns:p14="http://schemas.microsoft.com/office/powerpoint/2010/main" val="22063499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1138</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Asus</cp:lastModifiedBy>
  <cp:revision>13</cp:revision>
  <dcterms:created xsi:type="dcterms:W3CDTF">2023-05-07T17:02:34Z</dcterms:created>
  <dcterms:modified xsi:type="dcterms:W3CDTF">2025-01-10T19:45:40Z</dcterms:modified>
</cp:coreProperties>
</file>