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343" r:id="rId3"/>
    <p:sldId id="320" r:id="rId4"/>
    <p:sldId id="304" r:id="rId5"/>
    <p:sldId id="318" r:id="rId6"/>
    <p:sldId id="319" r:id="rId7"/>
    <p:sldId id="344" r:id="rId8"/>
    <p:sldId id="345" r:id="rId9"/>
    <p:sldId id="322" r:id="rId10"/>
    <p:sldId id="349" r:id="rId11"/>
    <p:sldId id="350" r:id="rId12"/>
    <p:sldId id="351" r:id="rId13"/>
    <p:sldId id="352" r:id="rId14"/>
    <p:sldId id="353" r:id="rId15"/>
    <p:sldId id="354" r:id="rId16"/>
    <p:sldId id="355" r:id="rId17"/>
    <p:sldId id="356" r:id="rId18"/>
    <p:sldId id="357" r:id="rId19"/>
    <p:sldId id="358" r:id="rId20"/>
    <p:sldId id="309" r:id="rId21"/>
    <p:sldId id="311" r:id="rId22"/>
    <p:sldId id="335" r:id="rId23"/>
    <p:sldId id="336" r:id="rId24"/>
    <p:sldId id="337" r:id="rId25"/>
    <p:sldId id="346" r:id="rId26"/>
    <p:sldId id="339" r:id="rId27"/>
    <p:sldId id="340" r:id="rId28"/>
    <p:sldId id="341"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p:scale>
          <a:sx n="85" d="100"/>
          <a:sy n="85" d="100"/>
        </p:scale>
        <p:origin x="137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Software Cost Estimation</a:t>
            </a:r>
            <a:br>
              <a:rPr lang="en-US" dirty="0"/>
            </a:br>
            <a:r>
              <a:rPr lang="en-US" dirty="0"/>
              <a:t>&amp;</a:t>
            </a:r>
            <a:br>
              <a:rPr lang="en-US" dirty="0"/>
            </a:br>
            <a:r>
              <a:rPr lang="en-US" dirty="0"/>
              <a:t>Quality Assurance</a:t>
            </a:r>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2D28-E427-41BF-BF6D-58AFD0919A83}"/>
              </a:ext>
            </a:extLst>
          </p:cNvPr>
          <p:cNvSpPr>
            <a:spLocks noGrp="1"/>
          </p:cNvSpPr>
          <p:nvPr>
            <p:ph type="title"/>
          </p:nvPr>
        </p:nvSpPr>
        <p:spPr>
          <a:xfrm>
            <a:off x="865094" y="1295400"/>
            <a:ext cx="8001000" cy="1219200"/>
          </a:xfrm>
        </p:spPr>
        <p:txBody>
          <a:bodyPr/>
          <a:lstStyle/>
          <a:p>
            <a:br>
              <a:rPr lang="en-US" dirty="0"/>
            </a:br>
            <a:br>
              <a:rPr lang="en-US" dirty="0"/>
            </a:br>
            <a:br>
              <a:rPr lang="en-US" dirty="0"/>
            </a:br>
            <a:br>
              <a:rPr lang="en-US" dirty="0"/>
            </a:br>
            <a:br>
              <a:rPr lang="en-US" dirty="0"/>
            </a:br>
            <a:br>
              <a:rPr lang="en-US" dirty="0"/>
            </a:br>
            <a:br>
              <a:rPr lang="en-US" dirty="0"/>
            </a:br>
            <a:r>
              <a:rPr lang="en-US" dirty="0"/>
              <a:t>The necessary steps in this model are:</a:t>
            </a:r>
            <a:br>
              <a:rPr lang="en-US" dirty="0"/>
            </a:br>
            <a:endParaRPr lang="en-US" dirty="0"/>
          </a:p>
        </p:txBody>
      </p:sp>
      <p:sp>
        <p:nvSpPr>
          <p:cNvPr id="3" name="Content Placeholder 2">
            <a:extLst>
              <a:ext uri="{FF2B5EF4-FFF2-40B4-BE49-F238E27FC236}">
                <a16:creationId xmlns:a16="http://schemas.microsoft.com/office/drawing/2014/main" id="{1722A080-16A9-4198-86E5-3B46FFE8C40B}"/>
              </a:ext>
            </a:extLst>
          </p:cNvPr>
          <p:cNvSpPr>
            <a:spLocks noGrp="1"/>
          </p:cNvSpPr>
          <p:nvPr>
            <p:ph idx="1"/>
          </p:nvPr>
        </p:nvSpPr>
        <p:spPr/>
        <p:txBody>
          <a:bodyPr/>
          <a:lstStyle/>
          <a:p>
            <a:pPr marL="514350" indent="-514350" algn="just">
              <a:buFont typeface="+mj-lt"/>
              <a:buAutoNum type="arabicPeriod"/>
            </a:pPr>
            <a:r>
              <a:rPr lang="en-US" dirty="0"/>
              <a:t>Get an initial estimate of the development effort from evaluation of thousands of delivered lines of source code (KDLOC).</a:t>
            </a:r>
          </a:p>
          <a:p>
            <a:pPr marL="514350" indent="-514350" algn="just">
              <a:buFont typeface="+mj-lt"/>
              <a:buAutoNum type="arabicPeriod"/>
            </a:pPr>
            <a:r>
              <a:rPr lang="en-US" dirty="0"/>
              <a:t>Determine a set of 15 multiplying factors from various attributes of the project.</a:t>
            </a:r>
          </a:p>
          <a:p>
            <a:pPr marL="514350" indent="-514350" algn="just">
              <a:buFont typeface="+mj-lt"/>
              <a:buAutoNum type="arabicPeriod"/>
            </a:pPr>
            <a:r>
              <a:rPr lang="en-US" dirty="0"/>
              <a:t>Calculate the effort estimate by multiplying the initial estimate with all the multiplying factors i.e., multiply the values in step1 and step2.</a:t>
            </a:r>
          </a:p>
        </p:txBody>
      </p:sp>
    </p:spTree>
    <p:extLst>
      <p:ext uri="{BB962C8B-B14F-4D97-AF65-F5344CB8AC3E}">
        <p14:creationId xmlns:p14="http://schemas.microsoft.com/office/powerpoint/2010/main" val="341761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29D6-735B-4924-881D-7E7833D3E4CC}"/>
              </a:ext>
            </a:extLst>
          </p:cNvPr>
          <p:cNvSpPr>
            <a:spLocks noGrp="1"/>
          </p:cNvSpPr>
          <p:nvPr>
            <p:ph type="title"/>
          </p:nvPr>
        </p:nvSpPr>
        <p:spPr/>
        <p:txBody>
          <a:bodyPr/>
          <a:lstStyle/>
          <a:p>
            <a:pPr algn="just"/>
            <a:r>
              <a:rPr lang="en-US" dirty="0"/>
              <a:t>In COCOMO, projects are categorized into three types:</a:t>
            </a:r>
          </a:p>
        </p:txBody>
      </p:sp>
      <p:sp>
        <p:nvSpPr>
          <p:cNvPr id="3" name="Content Placeholder 2">
            <a:extLst>
              <a:ext uri="{FF2B5EF4-FFF2-40B4-BE49-F238E27FC236}">
                <a16:creationId xmlns:a16="http://schemas.microsoft.com/office/drawing/2014/main" id="{4E730F55-D4D4-4DC1-914B-BA3971FE8A8D}"/>
              </a:ext>
            </a:extLst>
          </p:cNvPr>
          <p:cNvSpPr>
            <a:spLocks noGrp="1"/>
          </p:cNvSpPr>
          <p:nvPr>
            <p:ph idx="1"/>
          </p:nvPr>
        </p:nvSpPr>
        <p:spPr>
          <a:xfrm>
            <a:off x="838200" y="2362200"/>
            <a:ext cx="8229600" cy="4495800"/>
          </a:xfrm>
        </p:spPr>
        <p:txBody>
          <a:bodyPr/>
          <a:lstStyle/>
          <a:p>
            <a:pPr algn="just"/>
            <a:r>
              <a:rPr lang="en-US" sz="1600" dirty="0"/>
              <a:t>1.</a:t>
            </a:r>
            <a:r>
              <a:rPr lang="en-US" sz="1600" dirty="0">
                <a:solidFill>
                  <a:srgbClr val="FF0000"/>
                </a:solidFill>
              </a:rPr>
              <a:t>Organic</a:t>
            </a:r>
            <a:r>
              <a:rPr lang="en-US" sz="1600" dirty="0"/>
              <a:t>: A development project can be treated of the organic type, if the project deals with developing a well-understood application program, the size of the development team is reasonably small, and the team members are experienced in developing similar methods of projects. Examples of this type of projects are simple business systems, simple inventory management systems, and data processing systems.</a:t>
            </a:r>
          </a:p>
          <a:p>
            <a:pPr algn="just"/>
            <a:endParaRPr lang="en-US" sz="900" dirty="0"/>
          </a:p>
          <a:p>
            <a:pPr algn="just"/>
            <a:r>
              <a:rPr lang="en-US" sz="1600" dirty="0"/>
              <a:t>2. </a:t>
            </a:r>
            <a:r>
              <a:rPr lang="en-US" sz="1600" dirty="0">
                <a:solidFill>
                  <a:srgbClr val="FF0000"/>
                </a:solidFill>
              </a:rPr>
              <a:t>Semidetached</a:t>
            </a:r>
            <a:r>
              <a:rPr lang="en-US" sz="1600" dirty="0"/>
              <a:t>: A development project can be treated with semidetached type if the development consists of a mixture of experienced and inexperienced staff. Team members may have finite experience in related systems but may be unfamiliar with some aspects of the order being developed. Example of Semidetached system includes developing a new operating system (OS), a Database Management System (DBMS), and complex inventory management system.</a:t>
            </a:r>
          </a:p>
          <a:p>
            <a:pPr algn="just"/>
            <a:endParaRPr lang="en-US" sz="900" dirty="0"/>
          </a:p>
          <a:p>
            <a:pPr algn="just"/>
            <a:r>
              <a:rPr lang="en-US" sz="1600" dirty="0"/>
              <a:t>3. </a:t>
            </a:r>
            <a:r>
              <a:rPr lang="en-US" sz="1600" dirty="0">
                <a:solidFill>
                  <a:srgbClr val="FF0000"/>
                </a:solidFill>
              </a:rPr>
              <a:t>Embedded</a:t>
            </a:r>
            <a:r>
              <a:rPr lang="en-US" sz="1600" dirty="0"/>
              <a:t>: A development project is treated to be of an embedded type, if the software being developed is strongly coupled to complex hardware, or if the stringent regulations on the operational method exist. For Example: ATM, Air Traffic control.</a:t>
            </a:r>
          </a:p>
        </p:txBody>
      </p:sp>
    </p:spTree>
    <p:extLst>
      <p:ext uri="{BB962C8B-B14F-4D97-AF65-F5344CB8AC3E}">
        <p14:creationId xmlns:p14="http://schemas.microsoft.com/office/powerpoint/2010/main" val="233111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3245-4F3B-4C97-AB7A-80EB4D9BCC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2DADF2-A682-460C-A48F-70309D9A3DD5}"/>
              </a:ext>
            </a:extLst>
          </p:cNvPr>
          <p:cNvSpPr>
            <a:spLocks noGrp="1"/>
          </p:cNvSpPr>
          <p:nvPr>
            <p:ph idx="1"/>
          </p:nvPr>
        </p:nvSpPr>
        <p:spPr/>
        <p:txBody>
          <a:bodyPr/>
          <a:lstStyle/>
          <a:p>
            <a:pPr algn="just"/>
            <a:r>
              <a:rPr lang="en-US" dirty="0"/>
              <a:t>According to Boehm, software cost estimation should be done through three stages:</a:t>
            </a:r>
          </a:p>
          <a:p>
            <a:endParaRPr lang="en-US" dirty="0"/>
          </a:p>
          <a:p>
            <a:r>
              <a:rPr lang="en-US" dirty="0"/>
              <a:t>Basic Model</a:t>
            </a:r>
          </a:p>
          <a:p>
            <a:r>
              <a:rPr lang="en-US" dirty="0"/>
              <a:t>Intermediate Model</a:t>
            </a:r>
          </a:p>
          <a:p>
            <a:r>
              <a:rPr lang="en-US" dirty="0"/>
              <a:t>Detailed Model</a:t>
            </a:r>
          </a:p>
        </p:txBody>
      </p:sp>
    </p:spTree>
    <p:extLst>
      <p:ext uri="{BB962C8B-B14F-4D97-AF65-F5344CB8AC3E}">
        <p14:creationId xmlns:p14="http://schemas.microsoft.com/office/powerpoint/2010/main" val="4031677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94B4-41F4-4F35-84CB-02B4EA849F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921A83-BED4-44BE-A3E2-3848725FBE9E}"/>
              </a:ext>
            </a:extLst>
          </p:cNvPr>
          <p:cNvSpPr>
            <a:spLocks noGrp="1"/>
          </p:cNvSpPr>
          <p:nvPr>
            <p:ph idx="1"/>
          </p:nvPr>
        </p:nvSpPr>
        <p:spPr/>
        <p:txBody>
          <a:bodyPr/>
          <a:lstStyle/>
          <a:p>
            <a:pPr algn="just"/>
            <a:r>
              <a:rPr lang="en-US" sz="2400" dirty="0"/>
              <a:t>1. Basic COCOMO Model: The basic COCOMO model provide an accurate size of the project parameters. The following expressions give the basic COCOMO estimation model:</a:t>
            </a:r>
          </a:p>
          <a:p>
            <a:pPr marL="1714500" lvl="4" indent="0" algn="just">
              <a:buNone/>
            </a:pPr>
            <a:r>
              <a:rPr lang="en-US" dirty="0">
                <a:solidFill>
                  <a:srgbClr val="FF0000"/>
                </a:solidFill>
              </a:rPr>
              <a:t>Effort=a1*(KLOC) a2 PM</a:t>
            </a:r>
          </a:p>
          <a:p>
            <a:pPr marL="1714500" lvl="4" indent="0" algn="just">
              <a:buNone/>
            </a:pPr>
            <a:r>
              <a:rPr lang="en-US" dirty="0" err="1">
                <a:solidFill>
                  <a:srgbClr val="FF0000"/>
                </a:solidFill>
              </a:rPr>
              <a:t>Tdev</a:t>
            </a:r>
            <a:r>
              <a:rPr lang="en-US" dirty="0">
                <a:solidFill>
                  <a:srgbClr val="FF0000"/>
                </a:solidFill>
              </a:rPr>
              <a:t>=b1*(efforts)b2 Months</a:t>
            </a:r>
          </a:p>
          <a:p>
            <a:pPr marL="0" indent="0" algn="just">
              <a:buNone/>
            </a:pPr>
            <a:r>
              <a:rPr lang="en-US" sz="2000" dirty="0"/>
              <a:t>Where</a:t>
            </a:r>
          </a:p>
          <a:p>
            <a:pPr marL="0" indent="0" algn="just">
              <a:buNone/>
            </a:pPr>
            <a:r>
              <a:rPr lang="en-US" sz="2000" dirty="0"/>
              <a:t>KLOC is the estimated size of the software product indicate in Kilo Lines of Code, a1,a2,b1,b2 are constants for each group of software products,</a:t>
            </a:r>
          </a:p>
          <a:p>
            <a:pPr marL="0" indent="0" algn="just">
              <a:buNone/>
            </a:pPr>
            <a:r>
              <a:rPr lang="en-US" sz="2000" dirty="0" err="1"/>
              <a:t>Tdev</a:t>
            </a:r>
            <a:r>
              <a:rPr lang="en-US" sz="2000" dirty="0"/>
              <a:t> is the estimated time to develop the software, expressed in months, Effort is the total effort required to develop the software product, expressed in person months (PMs).</a:t>
            </a:r>
          </a:p>
          <a:p>
            <a:endParaRPr lang="en-US" sz="2400" dirty="0"/>
          </a:p>
          <a:p>
            <a:endParaRPr lang="en-US" sz="2400" dirty="0"/>
          </a:p>
        </p:txBody>
      </p:sp>
    </p:spTree>
    <p:extLst>
      <p:ext uri="{BB962C8B-B14F-4D97-AF65-F5344CB8AC3E}">
        <p14:creationId xmlns:p14="http://schemas.microsoft.com/office/powerpoint/2010/main" val="293798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479F-B413-4FA7-989E-186F51C8DEA3}"/>
              </a:ext>
            </a:extLst>
          </p:cNvPr>
          <p:cNvSpPr>
            <a:spLocks noGrp="1"/>
          </p:cNvSpPr>
          <p:nvPr>
            <p:ph type="title"/>
          </p:nvPr>
        </p:nvSpPr>
        <p:spPr/>
        <p:txBody>
          <a:bodyPr/>
          <a:lstStyle/>
          <a:p>
            <a:r>
              <a:rPr lang="en-US" dirty="0"/>
              <a:t>Estimation of development effort</a:t>
            </a:r>
          </a:p>
        </p:txBody>
      </p:sp>
      <p:sp>
        <p:nvSpPr>
          <p:cNvPr id="3" name="Content Placeholder 2">
            <a:extLst>
              <a:ext uri="{FF2B5EF4-FFF2-40B4-BE49-F238E27FC236}">
                <a16:creationId xmlns:a16="http://schemas.microsoft.com/office/drawing/2014/main" id="{4BA797F6-D47C-45BC-911A-81976A4DD4BF}"/>
              </a:ext>
            </a:extLst>
          </p:cNvPr>
          <p:cNvSpPr>
            <a:spLocks noGrp="1"/>
          </p:cNvSpPr>
          <p:nvPr>
            <p:ph idx="1"/>
          </p:nvPr>
        </p:nvSpPr>
        <p:spPr/>
        <p:txBody>
          <a:bodyPr/>
          <a:lstStyle/>
          <a:p>
            <a:r>
              <a:rPr lang="en-US" sz="2000" dirty="0"/>
              <a:t>For the three classes of software products, the formulas for estimating the effort based on the code size are shown below:</a:t>
            </a:r>
          </a:p>
          <a:p>
            <a:endParaRPr lang="en-US" sz="2000" dirty="0"/>
          </a:p>
          <a:p>
            <a:r>
              <a:rPr lang="en-US" sz="2000" dirty="0"/>
              <a:t>Organic: Effort = 2.4(KLOC) 1.05 PM</a:t>
            </a:r>
          </a:p>
          <a:p>
            <a:endParaRPr lang="en-US" sz="2000" dirty="0"/>
          </a:p>
          <a:p>
            <a:r>
              <a:rPr lang="en-US" sz="2000" dirty="0"/>
              <a:t>Semi-detached: Effort = 3.0(KLOC) 1.12 PM</a:t>
            </a:r>
          </a:p>
          <a:p>
            <a:endParaRPr lang="en-US" sz="2000" dirty="0"/>
          </a:p>
          <a:p>
            <a:r>
              <a:rPr lang="en-US" sz="2000" dirty="0"/>
              <a:t>Embedded: Effort = 3.6(KLOC) 1.20 PM</a:t>
            </a:r>
          </a:p>
        </p:txBody>
      </p:sp>
    </p:spTree>
    <p:extLst>
      <p:ext uri="{BB962C8B-B14F-4D97-AF65-F5344CB8AC3E}">
        <p14:creationId xmlns:p14="http://schemas.microsoft.com/office/powerpoint/2010/main" val="392248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E998-CBCA-434C-B102-8A28E78DD8CC}"/>
              </a:ext>
            </a:extLst>
          </p:cNvPr>
          <p:cNvSpPr>
            <a:spLocks noGrp="1"/>
          </p:cNvSpPr>
          <p:nvPr>
            <p:ph type="title"/>
          </p:nvPr>
        </p:nvSpPr>
        <p:spPr/>
        <p:txBody>
          <a:bodyPr/>
          <a:lstStyle/>
          <a:p>
            <a:r>
              <a:rPr lang="en-US" dirty="0"/>
              <a:t>Estimation of development time</a:t>
            </a:r>
          </a:p>
        </p:txBody>
      </p:sp>
      <p:sp>
        <p:nvSpPr>
          <p:cNvPr id="3" name="Content Placeholder 2">
            <a:extLst>
              <a:ext uri="{FF2B5EF4-FFF2-40B4-BE49-F238E27FC236}">
                <a16:creationId xmlns:a16="http://schemas.microsoft.com/office/drawing/2014/main" id="{28FEB196-1036-4A6C-A49A-8A715D39CDD4}"/>
              </a:ext>
            </a:extLst>
          </p:cNvPr>
          <p:cNvSpPr>
            <a:spLocks noGrp="1"/>
          </p:cNvSpPr>
          <p:nvPr>
            <p:ph idx="1"/>
          </p:nvPr>
        </p:nvSpPr>
        <p:spPr/>
        <p:txBody>
          <a:bodyPr/>
          <a:lstStyle/>
          <a:p>
            <a:r>
              <a:rPr lang="en-US" sz="2400" dirty="0"/>
              <a:t>For the three classes of software products, the formulas for estimating the development time based on the effort are given below:</a:t>
            </a:r>
          </a:p>
          <a:p>
            <a:endParaRPr lang="en-US" dirty="0"/>
          </a:p>
          <a:p>
            <a:r>
              <a:rPr lang="en-US" sz="2400" dirty="0"/>
              <a:t>Organic: </a:t>
            </a:r>
            <a:r>
              <a:rPr lang="en-US" sz="2400" dirty="0" err="1"/>
              <a:t>Tdev</a:t>
            </a:r>
            <a:r>
              <a:rPr lang="en-US" sz="2400" dirty="0"/>
              <a:t> = 2.5(Effort) 0.38 Months</a:t>
            </a:r>
          </a:p>
          <a:p>
            <a:r>
              <a:rPr lang="en-US" sz="2400" dirty="0"/>
              <a:t>Semi-detached: </a:t>
            </a:r>
            <a:r>
              <a:rPr lang="en-US" sz="2400" dirty="0" err="1"/>
              <a:t>Tdev</a:t>
            </a:r>
            <a:r>
              <a:rPr lang="en-US" sz="2400" dirty="0"/>
              <a:t> = 2.5(Effort) 0.35 Months</a:t>
            </a:r>
          </a:p>
          <a:p>
            <a:r>
              <a:rPr lang="en-US" sz="2400" dirty="0"/>
              <a:t>Embedded: </a:t>
            </a:r>
            <a:r>
              <a:rPr lang="en-US" sz="2400" dirty="0" err="1"/>
              <a:t>Tdev</a:t>
            </a:r>
            <a:r>
              <a:rPr lang="en-US" sz="2400" dirty="0"/>
              <a:t> = 2.5(Effort) 0.32 Months</a:t>
            </a:r>
          </a:p>
        </p:txBody>
      </p:sp>
    </p:spTree>
    <p:extLst>
      <p:ext uri="{BB962C8B-B14F-4D97-AF65-F5344CB8AC3E}">
        <p14:creationId xmlns:p14="http://schemas.microsoft.com/office/powerpoint/2010/main" val="4123158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B4BB-0C58-4912-BFBD-C27160B05C2E}"/>
              </a:ext>
            </a:extLst>
          </p:cNvPr>
          <p:cNvSpPr>
            <a:spLocks noGrp="1"/>
          </p:cNvSpPr>
          <p:nvPr>
            <p:ph type="title"/>
          </p:nvPr>
        </p:nvSpPr>
        <p:spPr/>
        <p:txBody>
          <a:bodyPr/>
          <a:lstStyle/>
          <a:p>
            <a:r>
              <a:rPr lang="en-US" sz="2400" dirty="0"/>
              <a:t>Some insight into the basic COCOMO model can be obtained by plotting the estimated characteristics for different software sizes. </a:t>
            </a:r>
          </a:p>
        </p:txBody>
      </p:sp>
      <p:pic>
        <p:nvPicPr>
          <p:cNvPr id="7" name="Content Placeholder 6">
            <a:extLst>
              <a:ext uri="{FF2B5EF4-FFF2-40B4-BE49-F238E27FC236}">
                <a16:creationId xmlns:a16="http://schemas.microsoft.com/office/drawing/2014/main" id="{D14752B3-0C37-4B61-A3BD-1878338F5A86}"/>
              </a:ext>
            </a:extLst>
          </p:cNvPr>
          <p:cNvPicPr>
            <a:picLocks noGrp="1" noChangeAspect="1"/>
          </p:cNvPicPr>
          <p:nvPr>
            <p:ph idx="1"/>
          </p:nvPr>
        </p:nvPicPr>
        <p:blipFill>
          <a:blip r:embed="rId2"/>
          <a:stretch>
            <a:fillRect/>
          </a:stretch>
        </p:blipFill>
        <p:spPr>
          <a:xfrm>
            <a:off x="2141061" y="2323836"/>
            <a:ext cx="5166677" cy="4305564"/>
          </a:xfrm>
          <a:prstGeom prst="rect">
            <a:avLst/>
          </a:prstGeom>
        </p:spPr>
      </p:pic>
      <p:sp>
        <p:nvSpPr>
          <p:cNvPr id="5" name="AutoShape 4" descr="COCOMO Model">
            <a:extLst>
              <a:ext uri="{FF2B5EF4-FFF2-40B4-BE49-F238E27FC236}">
                <a16:creationId xmlns:a16="http://schemas.microsoft.com/office/drawing/2014/main" id="{8875F587-7407-4D37-84FB-0485CE55B87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COCOMO Model">
            <a:extLst>
              <a:ext uri="{FF2B5EF4-FFF2-40B4-BE49-F238E27FC236}">
                <a16:creationId xmlns:a16="http://schemas.microsoft.com/office/drawing/2014/main" id="{C9A8E4A7-AB6C-417A-846C-68F3FA48D0C7}"/>
              </a:ext>
            </a:extLst>
          </p:cNvPr>
          <p:cNvSpPr>
            <a:spLocks noChangeAspect="1" noChangeArrowheads="1"/>
          </p:cNvSpPr>
          <p:nvPr/>
        </p:nvSpPr>
        <p:spPr bwMode="auto">
          <a:xfrm>
            <a:off x="4572000" y="228600"/>
            <a:ext cx="3505200"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004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1BEC-974E-41A9-9560-56CEFD8FCC74}"/>
              </a:ext>
            </a:extLst>
          </p:cNvPr>
          <p:cNvSpPr>
            <a:spLocks noGrp="1"/>
          </p:cNvSpPr>
          <p:nvPr>
            <p:ph type="title"/>
          </p:nvPr>
        </p:nvSpPr>
        <p:spPr/>
        <p:txBody>
          <a:bodyPr/>
          <a:lstStyle/>
          <a:p>
            <a:r>
              <a:rPr lang="en-US" sz="2000" dirty="0">
                <a:solidFill>
                  <a:schemeClr val="tx1"/>
                </a:solidFill>
              </a:rPr>
              <a:t>Example1: Suppose a project was estimated to be 400 KLOC. Calculate the effort and development time for each of the three model i.e., organic, semi-detached &amp; embedded.</a:t>
            </a:r>
          </a:p>
        </p:txBody>
      </p:sp>
      <p:sp>
        <p:nvSpPr>
          <p:cNvPr id="3" name="Content Placeholder 2">
            <a:extLst>
              <a:ext uri="{FF2B5EF4-FFF2-40B4-BE49-F238E27FC236}">
                <a16:creationId xmlns:a16="http://schemas.microsoft.com/office/drawing/2014/main" id="{578B6919-B63B-49B8-828D-ADF9C1D506CD}"/>
              </a:ext>
            </a:extLst>
          </p:cNvPr>
          <p:cNvSpPr>
            <a:spLocks noGrp="1"/>
          </p:cNvSpPr>
          <p:nvPr>
            <p:ph idx="1"/>
          </p:nvPr>
        </p:nvSpPr>
        <p:spPr/>
        <p:txBody>
          <a:bodyPr/>
          <a:lstStyle/>
          <a:p>
            <a:pPr marL="0" indent="0">
              <a:buNone/>
            </a:pPr>
            <a:r>
              <a:rPr lang="en-US" sz="1800" dirty="0"/>
              <a:t>(</a:t>
            </a:r>
            <a:r>
              <a:rPr lang="en-US" sz="1800" dirty="0" err="1"/>
              <a:t>i</a:t>
            </a:r>
            <a:r>
              <a:rPr lang="en-US" sz="1800" dirty="0"/>
              <a:t>)Organic Mode</a:t>
            </a:r>
          </a:p>
          <a:p>
            <a:pPr marL="0" indent="0">
              <a:buNone/>
            </a:pPr>
            <a:r>
              <a:rPr lang="en-US" sz="1800" dirty="0"/>
              <a:t>                E = 2.4 * (400)1.05 = 1295.31 PM</a:t>
            </a:r>
          </a:p>
          <a:p>
            <a:pPr marL="0" indent="0">
              <a:buNone/>
            </a:pPr>
            <a:r>
              <a:rPr lang="en-US" sz="1800" dirty="0"/>
              <a:t>                D = 2.5 * (1295.31)0.38=38.07 PM</a:t>
            </a:r>
          </a:p>
          <a:p>
            <a:pPr marL="0" indent="0">
              <a:buNone/>
            </a:pPr>
            <a:endParaRPr lang="en-US" sz="1800" dirty="0"/>
          </a:p>
          <a:p>
            <a:pPr marL="0" indent="0">
              <a:buNone/>
            </a:pPr>
            <a:r>
              <a:rPr lang="en-US" sz="1800" dirty="0"/>
              <a:t>(ii)Semidetached Mode</a:t>
            </a:r>
          </a:p>
          <a:p>
            <a:pPr marL="0" indent="0">
              <a:buNone/>
            </a:pPr>
            <a:r>
              <a:rPr lang="en-US" sz="1800" dirty="0"/>
              <a:t>                E = 3.0 * (400)1.12=2462.79 PM</a:t>
            </a:r>
          </a:p>
          <a:p>
            <a:pPr marL="0" indent="0">
              <a:buNone/>
            </a:pPr>
            <a:r>
              <a:rPr lang="en-US" sz="1800" dirty="0"/>
              <a:t>                D = 2.5 * (2462.79)0.35=38.45 PM</a:t>
            </a:r>
          </a:p>
          <a:p>
            <a:pPr marL="0" indent="0">
              <a:buNone/>
            </a:pPr>
            <a:endParaRPr lang="en-US" sz="1800" dirty="0"/>
          </a:p>
          <a:p>
            <a:pPr marL="0" indent="0">
              <a:buNone/>
            </a:pPr>
            <a:r>
              <a:rPr lang="en-US" sz="1800" dirty="0"/>
              <a:t>(iii) Embedded Mode</a:t>
            </a:r>
          </a:p>
          <a:p>
            <a:pPr marL="0" indent="0">
              <a:buNone/>
            </a:pPr>
            <a:endParaRPr lang="en-US" sz="1800" dirty="0"/>
          </a:p>
          <a:p>
            <a:pPr marL="0" indent="0">
              <a:buNone/>
            </a:pPr>
            <a:r>
              <a:rPr lang="en-US" sz="1800" dirty="0"/>
              <a:t>                E = 3.6 * (400)1.20 = 4772.81 PM</a:t>
            </a:r>
          </a:p>
          <a:p>
            <a:pPr marL="0" indent="0">
              <a:buNone/>
            </a:pPr>
            <a:r>
              <a:rPr lang="en-US" sz="1800" dirty="0"/>
              <a:t>                D = 2.5 * (4772.8)0.32 = 38 PM</a:t>
            </a:r>
          </a:p>
        </p:txBody>
      </p:sp>
    </p:spTree>
    <p:extLst>
      <p:ext uri="{BB962C8B-B14F-4D97-AF65-F5344CB8AC3E}">
        <p14:creationId xmlns:p14="http://schemas.microsoft.com/office/powerpoint/2010/main" val="322949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F7B0-12E0-49F9-932E-B50BD9375897}"/>
              </a:ext>
            </a:extLst>
          </p:cNvPr>
          <p:cNvSpPr>
            <a:spLocks noGrp="1"/>
          </p:cNvSpPr>
          <p:nvPr>
            <p:ph type="title"/>
          </p:nvPr>
        </p:nvSpPr>
        <p:spPr/>
        <p:txBody>
          <a:bodyPr/>
          <a:lstStyle/>
          <a:p>
            <a:r>
              <a:rPr lang="en-US" dirty="0"/>
              <a:t>Intermediate Model:</a:t>
            </a:r>
          </a:p>
        </p:txBody>
      </p:sp>
      <p:sp>
        <p:nvSpPr>
          <p:cNvPr id="3" name="Content Placeholder 2">
            <a:extLst>
              <a:ext uri="{FF2B5EF4-FFF2-40B4-BE49-F238E27FC236}">
                <a16:creationId xmlns:a16="http://schemas.microsoft.com/office/drawing/2014/main" id="{A890BC6A-4E2E-4D4A-BC1E-C9FCFC36E633}"/>
              </a:ext>
            </a:extLst>
          </p:cNvPr>
          <p:cNvSpPr>
            <a:spLocks noGrp="1"/>
          </p:cNvSpPr>
          <p:nvPr>
            <p:ph idx="1"/>
          </p:nvPr>
        </p:nvSpPr>
        <p:spPr/>
        <p:txBody>
          <a:bodyPr/>
          <a:lstStyle/>
          <a:p>
            <a:pPr algn="just"/>
            <a:r>
              <a:rPr lang="en-US" sz="2400" dirty="0"/>
              <a:t>The basic </a:t>
            </a:r>
            <a:r>
              <a:rPr lang="en-US" sz="2400" dirty="0" err="1"/>
              <a:t>Cocomo</a:t>
            </a:r>
            <a:r>
              <a:rPr lang="en-US" sz="2400" dirty="0"/>
              <a:t> model considers that the effort is only a function of the number of lines of code and some constants calculated according to the various software systems. The intermediate COCOMO model recognizes these facts and refines the initial estimates obtained through the basic COCOMO model by using a set of 15 cost drivers based on various attributes of software engineering.</a:t>
            </a:r>
          </a:p>
          <a:p>
            <a:pPr marL="0" indent="0" algn="just">
              <a:buNone/>
            </a:pPr>
            <a:r>
              <a:rPr lang="it-IT" sz="2000" dirty="0"/>
              <a:t>Intermediate COCOMO equation:</a:t>
            </a:r>
          </a:p>
          <a:p>
            <a:pPr marL="0" indent="0" algn="just">
              <a:buNone/>
            </a:pPr>
            <a:r>
              <a:rPr lang="it-IT" sz="2000" dirty="0"/>
              <a:t>                E=ai (KLOC) bi*EAF</a:t>
            </a:r>
          </a:p>
          <a:p>
            <a:pPr marL="0" indent="0" algn="just">
              <a:buNone/>
            </a:pPr>
            <a:r>
              <a:rPr lang="it-IT" sz="2000" dirty="0"/>
              <a:t>                D=ci (E)di</a:t>
            </a:r>
            <a:endParaRPr lang="en-US" sz="2000" dirty="0"/>
          </a:p>
        </p:txBody>
      </p:sp>
    </p:spTree>
    <p:extLst>
      <p:ext uri="{BB962C8B-B14F-4D97-AF65-F5344CB8AC3E}">
        <p14:creationId xmlns:p14="http://schemas.microsoft.com/office/powerpoint/2010/main" val="2663417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F0A5-61C9-400D-849A-21062890B5E8}"/>
              </a:ext>
            </a:extLst>
          </p:cNvPr>
          <p:cNvSpPr>
            <a:spLocks noGrp="1"/>
          </p:cNvSpPr>
          <p:nvPr>
            <p:ph type="title"/>
          </p:nvPr>
        </p:nvSpPr>
        <p:spPr/>
        <p:txBody>
          <a:bodyPr/>
          <a:lstStyle/>
          <a:p>
            <a:r>
              <a:rPr lang="en-US" dirty="0"/>
              <a:t>Detailed COCOMO </a:t>
            </a:r>
          </a:p>
        </p:txBody>
      </p:sp>
      <p:sp>
        <p:nvSpPr>
          <p:cNvPr id="3" name="Content Placeholder 2">
            <a:extLst>
              <a:ext uri="{FF2B5EF4-FFF2-40B4-BE49-F238E27FC236}">
                <a16:creationId xmlns:a16="http://schemas.microsoft.com/office/drawing/2014/main" id="{AF7373C9-9243-403F-B24D-DB2484DCDECD}"/>
              </a:ext>
            </a:extLst>
          </p:cNvPr>
          <p:cNvSpPr>
            <a:spLocks noGrp="1"/>
          </p:cNvSpPr>
          <p:nvPr>
            <p:ph idx="1"/>
          </p:nvPr>
        </p:nvSpPr>
        <p:spPr/>
        <p:txBody>
          <a:bodyPr/>
          <a:lstStyle/>
          <a:p>
            <a:pPr algn="just"/>
            <a:r>
              <a:rPr lang="en-US" sz="1600" dirty="0"/>
              <a:t>Detailed COCOMO incorporates all qualities of the standard version with an assessment of the cost </a:t>
            </a:r>
            <a:r>
              <a:rPr lang="en-US" sz="1600" dirty="0" err="1"/>
              <a:t>driver?s</a:t>
            </a:r>
            <a:r>
              <a:rPr lang="en-US" sz="1600" dirty="0"/>
              <a:t> effect on each method of the software engineering process. The detailed model uses various effort multipliers for each cost driver property. In detailed </a:t>
            </a:r>
            <a:r>
              <a:rPr lang="en-US" sz="1600" dirty="0" err="1"/>
              <a:t>cocomo</a:t>
            </a:r>
            <a:r>
              <a:rPr lang="en-US" sz="1600" dirty="0"/>
              <a:t>, the whole software is differentiated into multiple modules, and then we apply COCOMO in various modules to estimate effort and then sum the effort.</a:t>
            </a:r>
          </a:p>
          <a:p>
            <a:endParaRPr lang="en-US" sz="1600" dirty="0"/>
          </a:p>
          <a:p>
            <a:pPr marL="0" indent="0">
              <a:buNone/>
            </a:pPr>
            <a:r>
              <a:rPr lang="en-US" sz="1600" dirty="0"/>
              <a:t>The Six phases of detailed COCOMO are:</a:t>
            </a:r>
          </a:p>
          <a:p>
            <a:r>
              <a:rPr lang="en-US" sz="1600" dirty="0"/>
              <a:t>Planning and requirements</a:t>
            </a:r>
          </a:p>
          <a:p>
            <a:r>
              <a:rPr lang="en-US" sz="1600" dirty="0"/>
              <a:t>System structure</a:t>
            </a:r>
          </a:p>
          <a:p>
            <a:r>
              <a:rPr lang="en-US" sz="1600" dirty="0"/>
              <a:t>Complete structure</a:t>
            </a:r>
          </a:p>
          <a:p>
            <a:r>
              <a:rPr lang="en-US" sz="1600" dirty="0"/>
              <a:t>Module code and test</a:t>
            </a:r>
          </a:p>
          <a:p>
            <a:r>
              <a:rPr lang="en-US" sz="1600" dirty="0"/>
              <a:t>Integration and test</a:t>
            </a:r>
          </a:p>
          <a:p>
            <a:r>
              <a:rPr lang="en-US" sz="1600" dirty="0"/>
              <a:t>Cost Constructive model</a:t>
            </a:r>
          </a:p>
        </p:txBody>
      </p:sp>
    </p:spTree>
    <p:extLst>
      <p:ext uri="{BB962C8B-B14F-4D97-AF65-F5344CB8AC3E}">
        <p14:creationId xmlns:p14="http://schemas.microsoft.com/office/powerpoint/2010/main" val="153007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cost components</a:t>
            </a:r>
          </a:p>
        </p:txBody>
      </p:sp>
      <p:sp>
        <p:nvSpPr>
          <p:cNvPr id="3" name="Content Placeholder 2"/>
          <p:cNvSpPr>
            <a:spLocks noGrp="1"/>
          </p:cNvSpPr>
          <p:nvPr>
            <p:ph idx="1"/>
          </p:nvPr>
        </p:nvSpPr>
        <p:spPr>
          <a:xfrm>
            <a:off x="838200" y="2362200"/>
            <a:ext cx="8077200" cy="4343400"/>
          </a:xfrm>
        </p:spPr>
        <p:txBody>
          <a:bodyPr/>
          <a:lstStyle/>
          <a:p>
            <a:pPr marL="0" indent="0">
              <a:buNone/>
            </a:pPr>
            <a:r>
              <a:rPr lang="en-US" sz="2000" dirty="0">
                <a:solidFill>
                  <a:srgbClr val="000000"/>
                </a:solidFill>
              </a:rPr>
              <a:t>Three parameters to compute total cost of software development project:</a:t>
            </a:r>
          </a:p>
          <a:p>
            <a:r>
              <a:rPr lang="en-US" sz="2000" dirty="0">
                <a:solidFill>
                  <a:srgbClr val="000000"/>
                </a:solidFill>
              </a:rPr>
              <a:t>Hardware and software costs including maintenance.</a:t>
            </a:r>
          </a:p>
          <a:p>
            <a:r>
              <a:rPr lang="en-US" sz="2000" dirty="0">
                <a:solidFill>
                  <a:srgbClr val="000000"/>
                </a:solidFill>
              </a:rPr>
              <a:t>Travel and training costs.</a:t>
            </a:r>
          </a:p>
          <a:p>
            <a:r>
              <a:rPr lang="en-US" sz="2000" dirty="0">
                <a:solidFill>
                  <a:srgbClr val="000000"/>
                </a:solidFill>
              </a:rPr>
              <a:t>Effort costs (the dominant factor in most projects)</a:t>
            </a:r>
          </a:p>
          <a:p>
            <a:pPr marL="0" indent="0">
              <a:buNone/>
            </a:pPr>
            <a:r>
              <a:rPr lang="en-US" sz="2000" dirty="0">
                <a:solidFill>
                  <a:srgbClr val="000000"/>
                </a:solidFill>
              </a:rPr>
              <a:t>          -The salaries of engineers involved in the project;</a:t>
            </a:r>
          </a:p>
          <a:p>
            <a:pPr marL="0" indent="0">
              <a:buNone/>
            </a:pPr>
            <a:r>
              <a:rPr lang="en-US" sz="2000" dirty="0">
                <a:solidFill>
                  <a:srgbClr val="000000"/>
                </a:solidFill>
              </a:rPr>
              <a:t>          -Social and insurance costs.</a:t>
            </a:r>
          </a:p>
          <a:p>
            <a:r>
              <a:rPr lang="en-US" sz="2000" dirty="0">
                <a:solidFill>
                  <a:srgbClr val="000000"/>
                </a:solidFill>
              </a:rPr>
              <a:t>Effort costs must take overheads into account</a:t>
            </a:r>
          </a:p>
          <a:p>
            <a:pPr marL="0" indent="0">
              <a:buNone/>
            </a:pPr>
            <a:r>
              <a:rPr lang="en-US" sz="2000" dirty="0">
                <a:solidFill>
                  <a:srgbClr val="000000"/>
                </a:solidFill>
              </a:rPr>
              <a:t>          - Costs of building, heating, lighting.</a:t>
            </a:r>
          </a:p>
          <a:p>
            <a:pPr marL="0" indent="0">
              <a:buNone/>
            </a:pPr>
            <a:r>
              <a:rPr lang="en-US" sz="2000" dirty="0">
                <a:solidFill>
                  <a:srgbClr val="000000"/>
                </a:solidFill>
              </a:rPr>
              <a:t>          -Costs of networking and communications.</a:t>
            </a:r>
          </a:p>
          <a:p>
            <a:pPr marL="0" indent="0">
              <a:buNone/>
            </a:pPr>
            <a:r>
              <a:rPr lang="en-US" sz="2000" dirty="0">
                <a:solidFill>
                  <a:srgbClr val="000000"/>
                </a:solidFill>
              </a:rPr>
              <a:t>          - Costs of shared facilities (</a:t>
            </a:r>
            <a:r>
              <a:rPr lang="en-US" sz="2000" dirty="0" err="1">
                <a:solidFill>
                  <a:srgbClr val="000000"/>
                </a:solidFill>
              </a:rPr>
              <a:t>e.g</a:t>
            </a:r>
            <a:r>
              <a:rPr lang="en-US" sz="2000" dirty="0">
                <a:solidFill>
                  <a:srgbClr val="000000"/>
                </a:solidFill>
              </a:rPr>
              <a:t> library, staff restaurant, etc.).</a:t>
            </a:r>
          </a:p>
        </p:txBody>
      </p:sp>
    </p:spTree>
    <p:extLst>
      <p:ext uri="{BB962C8B-B14F-4D97-AF65-F5344CB8AC3E}">
        <p14:creationId xmlns:p14="http://schemas.microsoft.com/office/powerpoint/2010/main" val="277566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Six Sigma for Software Engineering</a:t>
            </a:r>
          </a:p>
        </p:txBody>
      </p:sp>
      <p:sp>
        <p:nvSpPr>
          <p:cNvPr id="3" name="Content Placeholder 2"/>
          <p:cNvSpPr>
            <a:spLocks noGrp="1"/>
          </p:cNvSpPr>
          <p:nvPr>
            <p:ph idx="1"/>
          </p:nvPr>
        </p:nvSpPr>
        <p:spPr>
          <a:xfrm>
            <a:off x="762000" y="2286000"/>
            <a:ext cx="8382000" cy="4572000"/>
          </a:xfrm>
        </p:spPr>
        <p:txBody>
          <a:bodyPr/>
          <a:lstStyle/>
          <a:p>
            <a:r>
              <a:rPr lang="en-US" sz="2200" dirty="0">
                <a:solidFill>
                  <a:srgbClr val="000000"/>
                </a:solidFill>
              </a:rPr>
              <a:t>Six Sigma is the most widely used strategy for statistical quality assurance. The Six Sigma strategy “is a rigorous and disciplined methodology that uses data and statistical analysis to measure and improve a company’s operational performance by identifying and eliminating defects’ in manufacturing and service-related processes.</a:t>
            </a:r>
          </a:p>
          <a:p>
            <a:r>
              <a:rPr lang="en-US" sz="2200" dirty="0">
                <a:solidFill>
                  <a:srgbClr val="000000"/>
                </a:solidFill>
              </a:rPr>
              <a:t>The Six Sigma methodology defines three core steps:</a:t>
            </a:r>
          </a:p>
          <a:p>
            <a:pPr marL="0" indent="0">
              <a:buNone/>
            </a:pPr>
            <a:r>
              <a:rPr lang="en-US" sz="2200" dirty="0">
                <a:solidFill>
                  <a:srgbClr val="000000"/>
                </a:solidFill>
              </a:rPr>
              <a:t>         -Define customer requirements and deliverables and project goals via well defined methods of customer communication.</a:t>
            </a:r>
          </a:p>
          <a:p>
            <a:pPr marL="0" indent="0">
              <a:buNone/>
            </a:pPr>
            <a:r>
              <a:rPr lang="en-US" sz="2200" dirty="0">
                <a:solidFill>
                  <a:srgbClr val="000000"/>
                </a:solidFill>
              </a:rPr>
              <a:t>         - Measure the existing process and its output to determine current quality performance (collect defect metrics).</a:t>
            </a:r>
          </a:p>
          <a:p>
            <a:pPr marL="0" indent="0">
              <a:buNone/>
            </a:pPr>
            <a:r>
              <a:rPr lang="en-US" sz="2200" dirty="0">
                <a:solidFill>
                  <a:srgbClr val="000000"/>
                </a:solidFill>
              </a:rPr>
              <a:t>         - Analyze defect metrics and determine the vital few causes.</a:t>
            </a:r>
          </a:p>
          <a:p>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862415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Six Sigma for Software Engineering</a:t>
            </a:r>
          </a:p>
        </p:txBody>
      </p:sp>
      <p:sp>
        <p:nvSpPr>
          <p:cNvPr id="3" name="Content Placeholder 2"/>
          <p:cNvSpPr>
            <a:spLocks noGrp="1"/>
          </p:cNvSpPr>
          <p:nvPr>
            <p:ph idx="1"/>
          </p:nvPr>
        </p:nvSpPr>
        <p:spPr>
          <a:xfrm>
            <a:off x="838200" y="2362200"/>
            <a:ext cx="8305800" cy="4495800"/>
          </a:xfrm>
        </p:spPr>
        <p:txBody>
          <a:bodyPr/>
          <a:lstStyle/>
          <a:p>
            <a:r>
              <a:rPr lang="en-US" sz="2000" dirty="0">
                <a:solidFill>
                  <a:srgbClr val="000000"/>
                </a:solidFill>
              </a:rPr>
              <a:t>If an existing software process is in place, but improvement is required, Six Sigma suggests two additional steps:</a:t>
            </a:r>
          </a:p>
          <a:p>
            <a:pPr marL="0" indent="0">
              <a:buNone/>
            </a:pPr>
            <a:r>
              <a:rPr lang="en-US" sz="2000" dirty="0">
                <a:solidFill>
                  <a:srgbClr val="000000"/>
                </a:solidFill>
              </a:rPr>
              <a:t>        - Improve the process by eliminating the root causes of defects.</a:t>
            </a:r>
          </a:p>
          <a:p>
            <a:pPr marL="0" indent="0">
              <a:buNone/>
            </a:pPr>
            <a:r>
              <a:rPr lang="en-US" sz="2000" dirty="0">
                <a:solidFill>
                  <a:srgbClr val="000000"/>
                </a:solidFill>
              </a:rPr>
              <a:t>        -Control the process to ensure that future work does not reintroduce the causes of defects.</a:t>
            </a:r>
          </a:p>
          <a:p>
            <a:r>
              <a:rPr lang="en-US" sz="2000" dirty="0">
                <a:solidFill>
                  <a:srgbClr val="000000"/>
                </a:solidFill>
              </a:rPr>
              <a:t>If an organization is developing a software process (rather than improving an existing process), the core steps are augmented as follows:</a:t>
            </a:r>
          </a:p>
          <a:p>
            <a:pPr marL="0" indent="0">
              <a:buNone/>
            </a:pPr>
            <a:r>
              <a:rPr lang="en-US" sz="2000" dirty="0">
                <a:solidFill>
                  <a:srgbClr val="000000"/>
                </a:solidFill>
              </a:rPr>
              <a:t>         -Design the process to: </a:t>
            </a:r>
          </a:p>
          <a:p>
            <a:pPr marL="457200" indent="-457200">
              <a:buAutoNum type="arabicParenBoth"/>
            </a:pPr>
            <a:r>
              <a:rPr lang="en-US" sz="2000" dirty="0">
                <a:solidFill>
                  <a:srgbClr val="000000"/>
                </a:solidFill>
              </a:rPr>
              <a:t>avoid the root causes of defects and</a:t>
            </a:r>
          </a:p>
          <a:p>
            <a:pPr marL="457200" indent="-457200">
              <a:buAutoNum type="arabicParenBoth"/>
            </a:pPr>
            <a:r>
              <a:rPr lang="en-US" sz="2000" dirty="0">
                <a:solidFill>
                  <a:srgbClr val="000000"/>
                </a:solidFill>
              </a:rPr>
              <a:t>to meet customer requirements.</a:t>
            </a:r>
          </a:p>
          <a:p>
            <a:pPr marL="0" indent="0">
              <a:buNone/>
            </a:pPr>
            <a:r>
              <a:rPr lang="en-US" sz="2000" dirty="0">
                <a:solidFill>
                  <a:srgbClr val="000000"/>
                </a:solidFill>
              </a:rPr>
              <a:t>          - Verify that the process model will, in fact, avoid defects and meet customer requirements</a:t>
            </a:r>
            <a:endParaRPr lang="en-US" sz="20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1351547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ISO 9000 </a:t>
            </a:r>
            <a:r>
              <a:rPr lang="en-US"/>
              <a:t>Quality Standards</a:t>
            </a:r>
            <a:endParaRPr lang="en-US" dirty="0"/>
          </a:p>
        </p:txBody>
      </p:sp>
      <p:sp>
        <p:nvSpPr>
          <p:cNvPr id="3" name="Content Placeholder 2"/>
          <p:cNvSpPr>
            <a:spLocks noGrp="1"/>
          </p:cNvSpPr>
          <p:nvPr>
            <p:ph idx="1"/>
          </p:nvPr>
        </p:nvSpPr>
        <p:spPr>
          <a:xfrm>
            <a:off x="838200" y="2362200"/>
            <a:ext cx="8153400" cy="4267200"/>
          </a:xfrm>
        </p:spPr>
        <p:txBody>
          <a:bodyPr/>
          <a:lstStyle/>
          <a:p>
            <a:r>
              <a:rPr lang="en-US" sz="2400" dirty="0">
                <a:solidFill>
                  <a:srgbClr val="000000"/>
                </a:solidFill>
              </a:rPr>
              <a:t>ISO(International Organization for Standardization</a:t>
            </a:r>
            <a:r>
              <a:rPr lang="en-US" sz="2400" dirty="0"/>
              <a:t>) </a:t>
            </a:r>
            <a:r>
              <a:rPr lang="en-US" sz="2400" dirty="0">
                <a:solidFill>
                  <a:srgbClr val="000000"/>
                </a:solidFill>
              </a:rPr>
              <a:t>9000 is a set of international standards on quality management and quality assurance developed to help companies effectively document the quality system elements to be implemented to maintain an efficient quality system. They are not specific to any one industry and can be applied to organizations of any size.</a:t>
            </a:r>
          </a:p>
          <a:p>
            <a:r>
              <a:rPr lang="en-US" sz="2400" dirty="0">
                <a:solidFill>
                  <a:srgbClr val="000000"/>
                </a:solidFill>
              </a:rPr>
              <a:t>Individuals and organizations cannot be certified to ISO 9000. ISO 9001 is the only standard within the ISO 9000 family to which organizations can certify.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ISO 9000 principles of quality management</a:t>
            </a:r>
          </a:p>
        </p:txBody>
      </p:sp>
      <p:sp>
        <p:nvSpPr>
          <p:cNvPr id="3" name="Content Placeholder 2"/>
          <p:cNvSpPr>
            <a:spLocks noGrp="1"/>
          </p:cNvSpPr>
          <p:nvPr>
            <p:ph idx="1"/>
          </p:nvPr>
        </p:nvSpPr>
        <p:spPr>
          <a:xfrm>
            <a:off x="838200" y="2362200"/>
            <a:ext cx="8305800" cy="4343400"/>
          </a:xfrm>
        </p:spPr>
        <p:txBody>
          <a:bodyPr/>
          <a:lstStyle/>
          <a:p>
            <a:r>
              <a:rPr lang="en-US" sz="2000" dirty="0">
                <a:solidFill>
                  <a:srgbClr val="000000"/>
                </a:solidFill>
              </a:rPr>
              <a:t>The ISO 9000:2015 and ISO 9001:2015 standards are based on seven quality management principles that senior management can apply for organizational improvement:</a:t>
            </a:r>
          </a:p>
          <a:p>
            <a:pPr>
              <a:buFont typeface="Wingdings" pitchFamily="2" charset="2"/>
              <a:buChar char="Ø"/>
            </a:pPr>
            <a:r>
              <a:rPr lang="en-US" sz="2000" dirty="0">
                <a:solidFill>
                  <a:srgbClr val="000000"/>
                </a:solidFill>
              </a:rPr>
              <a:t>Customer focus</a:t>
            </a:r>
          </a:p>
          <a:p>
            <a:pPr>
              <a:buFont typeface="Wingdings" pitchFamily="2" charset="2"/>
              <a:buChar char="Ø"/>
            </a:pPr>
            <a:r>
              <a:rPr lang="en-US" sz="2000" dirty="0">
                <a:solidFill>
                  <a:srgbClr val="000000"/>
                </a:solidFill>
              </a:rPr>
              <a:t>Leadership</a:t>
            </a:r>
          </a:p>
          <a:p>
            <a:pPr>
              <a:buFont typeface="Wingdings" pitchFamily="2" charset="2"/>
              <a:buChar char="Ø"/>
            </a:pPr>
            <a:r>
              <a:rPr lang="en-US" sz="2000" dirty="0">
                <a:solidFill>
                  <a:srgbClr val="000000"/>
                </a:solidFill>
              </a:rPr>
              <a:t>Engagement of people</a:t>
            </a:r>
          </a:p>
          <a:p>
            <a:pPr>
              <a:buFont typeface="Wingdings" pitchFamily="2" charset="2"/>
              <a:buChar char="Ø"/>
            </a:pPr>
            <a:r>
              <a:rPr lang="en-US" sz="2000" dirty="0">
                <a:solidFill>
                  <a:srgbClr val="000000"/>
                </a:solidFill>
              </a:rPr>
              <a:t>Process approach</a:t>
            </a:r>
          </a:p>
          <a:p>
            <a:pPr>
              <a:buFont typeface="Wingdings" pitchFamily="2" charset="2"/>
              <a:buChar char="Ø"/>
            </a:pPr>
            <a:r>
              <a:rPr lang="en-US" sz="2000" dirty="0">
                <a:solidFill>
                  <a:srgbClr val="000000"/>
                </a:solidFill>
              </a:rPr>
              <a:t>Improvement</a:t>
            </a:r>
          </a:p>
          <a:p>
            <a:pPr>
              <a:buFont typeface="Wingdings" pitchFamily="2" charset="2"/>
              <a:buChar char="Ø"/>
            </a:pPr>
            <a:r>
              <a:rPr lang="en-US" sz="2000" dirty="0">
                <a:solidFill>
                  <a:srgbClr val="000000"/>
                </a:solidFill>
              </a:rPr>
              <a:t>Evidence-based decision making</a:t>
            </a:r>
          </a:p>
          <a:p>
            <a:pPr>
              <a:buFont typeface="Wingdings" pitchFamily="2" charset="2"/>
              <a:buChar char="Ø"/>
            </a:pPr>
            <a:r>
              <a:rPr lang="en-US" sz="2000" dirty="0">
                <a:solidFill>
                  <a:srgbClr val="000000"/>
                </a:solidFill>
              </a:rPr>
              <a:t>Relationship management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SEI CMM</a:t>
            </a:r>
          </a:p>
        </p:txBody>
      </p:sp>
      <p:sp>
        <p:nvSpPr>
          <p:cNvPr id="3" name="Content Placeholder 2"/>
          <p:cNvSpPr>
            <a:spLocks noGrp="1"/>
          </p:cNvSpPr>
          <p:nvPr>
            <p:ph idx="1"/>
          </p:nvPr>
        </p:nvSpPr>
        <p:spPr>
          <a:xfrm>
            <a:off x="838200" y="2362200"/>
            <a:ext cx="8001000" cy="4343400"/>
          </a:xfrm>
        </p:spPr>
        <p:txBody>
          <a:bodyPr/>
          <a:lstStyle/>
          <a:p>
            <a:r>
              <a:rPr lang="en-US" sz="2000" dirty="0">
                <a:solidFill>
                  <a:srgbClr val="000000"/>
                </a:solidFill>
              </a:rPr>
              <a:t>CMM stands for Capability Maturity Model.</a:t>
            </a:r>
          </a:p>
          <a:p>
            <a:r>
              <a:rPr lang="en-US" sz="2000" dirty="0">
                <a:solidFill>
                  <a:srgbClr val="000000"/>
                </a:solidFill>
              </a:rPr>
              <a:t>Focuses on elements of essential practices and processes from various bodies of knowledge.</a:t>
            </a:r>
          </a:p>
          <a:p>
            <a:r>
              <a:rPr lang="en-US" sz="2000" dirty="0">
                <a:solidFill>
                  <a:srgbClr val="000000"/>
                </a:solidFill>
              </a:rPr>
              <a:t>CMM is a method to evaluate and measure the maturity of the software development process of an organizations.</a:t>
            </a:r>
          </a:p>
          <a:p>
            <a:r>
              <a:rPr lang="en-US" sz="2000" dirty="0">
                <a:solidFill>
                  <a:srgbClr val="000000"/>
                </a:solidFill>
              </a:rPr>
              <a:t>CMM measures the maturity of the software development process on a scale of 1 to 5.</a:t>
            </a:r>
          </a:p>
          <a:p>
            <a:r>
              <a:rPr lang="en-US" sz="2000" dirty="0">
                <a:solidFill>
                  <a:srgbClr val="000000"/>
                </a:solidFill>
              </a:rPr>
              <a:t>CMM v1.0 was developed by the </a:t>
            </a:r>
            <a:r>
              <a:rPr lang="en-US" sz="2000" b="1" dirty="0">
                <a:solidFill>
                  <a:srgbClr val="000000"/>
                </a:solidFill>
              </a:rPr>
              <a:t>Software Engineering Institute (SEI)</a:t>
            </a:r>
            <a:r>
              <a:rPr lang="en-US" sz="2000" dirty="0">
                <a:solidFill>
                  <a:srgbClr val="000000"/>
                </a:solidFill>
              </a:rPr>
              <a:t> at Carnegie Mellon University in Pittsburgh, USA.</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CMM's Five Maturity Levels </a:t>
            </a:r>
          </a:p>
        </p:txBody>
      </p:sp>
      <p:sp>
        <p:nvSpPr>
          <p:cNvPr id="3" name="Content Placeholder 2"/>
          <p:cNvSpPr>
            <a:spLocks noGrp="1"/>
          </p:cNvSpPr>
          <p:nvPr>
            <p:ph idx="1"/>
          </p:nvPr>
        </p:nvSpPr>
        <p:spPr>
          <a:xfrm>
            <a:off x="838200" y="2362200"/>
            <a:ext cx="8229600" cy="4191000"/>
          </a:xfrm>
        </p:spPr>
        <p:txBody>
          <a:bodyPr/>
          <a:lstStyle/>
          <a:p>
            <a:r>
              <a:rPr lang="en-US" sz="2400" dirty="0">
                <a:solidFill>
                  <a:srgbClr val="000000"/>
                </a:solidFill>
              </a:rPr>
              <a:t>CMM's Five Maturity Levels of Software Processes:</a:t>
            </a:r>
          </a:p>
          <a:p>
            <a:r>
              <a:rPr lang="en-US" sz="2400" dirty="0">
                <a:solidFill>
                  <a:srgbClr val="000000"/>
                </a:solidFill>
              </a:rPr>
              <a:t>At the </a:t>
            </a:r>
            <a:r>
              <a:rPr lang="en-US" sz="2400" b="1" dirty="0">
                <a:solidFill>
                  <a:srgbClr val="000000"/>
                </a:solidFill>
              </a:rPr>
              <a:t>initial level</a:t>
            </a:r>
            <a:r>
              <a:rPr lang="en-US" sz="2400" dirty="0">
                <a:solidFill>
                  <a:srgbClr val="000000"/>
                </a:solidFill>
              </a:rPr>
              <a:t>, processes are disorganized, even chaotic. Success is likely to depend on individual efforts, and is not considered to be repeatable, because processes would not be sufficiently defined and documented to allow them to be replicated.</a:t>
            </a:r>
          </a:p>
          <a:p>
            <a:r>
              <a:rPr lang="en-US" sz="2400" dirty="0">
                <a:solidFill>
                  <a:srgbClr val="000000"/>
                </a:solidFill>
              </a:rPr>
              <a:t>At the </a:t>
            </a:r>
            <a:r>
              <a:rPr lang="en-US" sz="2400" b="1" dirty="0">
                <a:solidFill>
                  <a:srgbClr val="000000"/>
                </a:solidFill>
              </a:rPr>
              <a:t>repeatable level</a:t>
            </a:r>
            <a:r>
              <a:rPr lang="en-US" sz="2400" dirty="0">
                <a:solidFill>
                  <a:srgbClr val="000000"/>
                </a:solidFill>
              </a:rPr>
              <a:t>, basic project management techniques are established, and successes could be repeated, because the requisite processes would have been made established, defined, and documented.</a:t>
            </a:r>
          </a:p>
        </p:txBody>
      </p:sp>
    </p:spTree>
    <p:extLst>
      <p:ext uri="{BB962C8B-B14F-4D97-AF65-F5344CB8AC3E}">
        <p14:creationId xmlns:p14="http://schemas.microsoft.com/office/powerpoint/2010/main" val="1298075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CMM's Five Maturity Levels </a:t>
            </a:r>
          </a:p>
        </p:txBody>
      </p:sp>
      <p:sp>
        <p:nvSpPr>
          <p:cNvPr id="3" name="Content Placeholder 2"/>
          <p:cNvSpPr>
            <a:spLocks noGrp="1"/>
          </p:cNvSpPr>
          <p:nvPr>
            <p:ph idx="1"/>
          </p:nvPr>
        </p:nvSpPr>
        <p:spPr>
          <a:xfrm>
            <a:off x="838200" y="2362200"/>
            <a:ext cx="8077200" cy="4343400"/>
          </a:xfrm>
        </p:spPr>
        <p:txBody>
          <a:bodyPr/>
          <a:lstStyle/>
          <a:p>
            <a:r>
              <a:rPr lang="en-US" sz="2400" dirty="0">
                <a:solidFill>
                  <a:srgbClr val="000000"/>
                </a:solidFill>
              </a:rPr>
              <a:t>At the </a:t>
            </a:r>
            <a:r>
              <a:rPr lang="en-US" sz="2400" b="1" dirty="0">
                <a:solidFill>
                  <a:srgbClr val="000000"/>
                </a:solidFill>
              </a:rPr>
              <a:t>defined level</a:t>
            </a:r>
            <a:r>
              <a:rPr lang="en-US" sz="2400" dirty="0">
                <a:solidFill>
                  <a:srgbClr val="000000"/>
                </a:solidFill>
              </a:rPr>
              <a:t>, an organization has developed its own standard software process through greater attention to documentation, standardization, and integration.</a:t>
            </a:r>
          </a:p>
          <a:p>
            <a:r>
              <a:rPr lang="en-US" sz="2400" dirty="0">
                <a:solidFill>
                  <a:srgbClr val="000000"/>
                </a:solidFill>
              </a:rPr>
              <a:t>At the </a:t>
            </a:r>
            <a:r>
              <a:rPr lang="en-US" sz="2400" b="1" dirty="0">
                <a:solidFill>
                  <a:srgbClr val="000000"/>
                </a:solidFill>
              </a:rPr>
              <a:t>managed level</a:t>
            </a:r>
            <a:r>
              <a:rPr lang="en-US" sz="2400" dirty="0">
                <a:solidFill>
                  <a:srgbClr val="000000"/>
                </a:solidFill>
              </a:rPr>
              <a:t>, an organization monitors and controls its own processes through data collection and analysis.</a:t>
            </a:r>
          </a:p>
          <a:p>
            <a:r>
              <a:rPr lang="en-US" sz="2400" dirty="0">
                <a:solidFill>
                  <a:srgbClr val="000000"/>
                </a:solidFill>
              </a:rPr>
              <a:t>At the </a:t>
            </a:r>
            <a:r>
              <a:rPr lang="en-US" sz="2400" b="1" dirty="0">
                <a:solidFill>
                  <a:srgbClr val="000000"/>
                </a:solidFill>
              </a:rPr>
              <a:t>optimizing level</a:t>
            </a:r>
            <a:r>
              <a:rPr lang="en-US" sz="2400" dirty="0">
                <a:solidFill>
                  <a:srgbClr val="000000"/>
                </a:solidFill>
              </a:rPr>
              <a:t>, processes are constantly being improved through monitoring feedback from current processes and introducing innovative processes to better serve the organization's particular needs.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Difference between ISO 9000 and CMM(ISO 9000 VS CMM)</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1088927"/>
              </p:ext>
            </p:extLst>
          </p:nvPr>
        </p:nvGraphicFramePr>
        <p:xfrm>
          <a:off x="762000" y="2407920"/>
          <a:ext cx="8382000" cy="4450080"/>
        </p:xfrm>
        <a:graphic>
          <a:graphicData uri="http://schemas.openxmlformats.org/drawingml/2006/table">
            <a:tbl>
              <a:tblPr firstRow="1" bandRow="1">
                <a:tableStyleId>{0E3FDE45-AF77-4B5C-9715-49D594BDF05E}</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algn="ctr"/>
                      <a:r>
                        <a:rPr lang="en-US" dirty="0"/>
                        <a:t>ISO 900(INTERNATIONAL STANDARD ORGANISATION)</a:t>
                      </a:r>
                    </a:p>
                    <a:p>
                      <a:pPr algn="ctr"/>
                      <a:endParaRPr lang="en-US" dirty="0"/>
                    </a:p>
                  </a:txBody>
                  <a:tcPr/>
                </a:tc>
                <a:tc>
                  <a:txBody>
                    <a:bodyPr/>
                    <a:lstStyle/>
                    <a:p>
                      <a:pPr algn="ctr"/>
                      <a:r>
                        <a:rPr lang="en-US" dirty="0"/>
                        <a:t>CMM (CABABILITY MATURITY MODEL)</a:t>
                      </a:r>
                    </a:p>
                  </a:txBody>
                  <a:tcPr/>
                </a:tc>
                <a:extLst>
                  <a:ext uri="{0D108BD9-81ED-4DB2-BD59-A6C34878D82A}">
                    <a16:rowId xmlns:a16="http://schemas.microsoft.com/office/drawing/2014/main" val="10000"/>
                  </a:ext>
                </a:extLst>
              </a:tr>
              <a:tr h="370840">
                <a:tc>
                  <a:txBody>
                    <a:bodyPr/>
                    <a:lstStyle/>
                    <a:p>
                      <a:r>
                        <a:rPr lang="en-US" sz="2000" dirty="0">
                          <a:solidFill>
                            <a:srgbClr val="000000"/>
                          </a:solidFill>
                        </a:rPr>
                        <a:t>ISO certification is usually prompted because certification is needed to get contracts.</a:t>
                      </a:r>
                    </a:p>
                  </a:txBody>
                  <a:tcPr/>
                </a:tc>
                <a:tc>
                  <a:txBody>
                    <a:bodyPr/>
                    <a:lstStyle/>
                    <a:p>
                      <a:r>
                        <a:rPr lang="en-US" sz="2000" dirty="0">
                          <a:solidFill>
                            <a:srgbClr val="000000"/>
                          </a:solidFill>
                        </a:rPr>
                        <a:t>CMM review is usually done to improve and</a:t>
                      </a:r>
                      <a:r>
                        <a:rPr lang="en-US" sz="2000" baseline="0" dirty="0">
                          <a:solidFill>
                            <a:srgbClr val="000000"/>
                          </a:solidFill>
                        </a:rPr>
                        <a:t> </a:t>
                      </a:r>
                      <a:r>
                        <a:rPr lang="en-US" sz="2000" dirty="0">
                          <a:solidFill>
                            <a:srgbClr val="000000"/>
                          </a:solidFill>
                        </a:rPr>
                        <a:t>involves a more</a:t>
                      </a:r>
                      <a:r>
                        <a:rPr lang="en-US" sz="2000" baseline="0" dirty="0">
                          <a:solidFill>
                            <a:srgbClr val="000000"/>
                          </a:solidFill>
                        </a:rPr>
                        <a:t> </a:t>
                      </a:r>
                      <a:r>
                        <a:rPr lang="en-US" sz="2000" dirty="0">
                          <a:solidFill>
                            <a:srgbClr val="000000"/>
                          </a:solidFill>
                        </a:rPr>
                        <a:t>detailed study than does an</a:t>
                      </a:r>
                      <a:r>
                        <a:rPr lang="en-US" sz="2000" baseline="0" dirty="0">
                          <a:solidFill>
                            <a:srgbClr val="000000"/>
                          </a:solidFill>
                        </a:rPr>
                        <a:t> </a:t>
                      </a:r>
                      <a:r>
                        <a:rPr lang="en-US" sz="2000" dirty="0">
                          <a:solidFill>
                            <a:srgbClr val="000000"/>
                          </a:solidFill>
                        </a:rPr>
                        <a:t>ISO review.</a:t>
                      </a:r>
                    </a:p>
                  </a:txBody>
                  <a:tcPr/>
                </a:tc>
                <a:extLst>
                  <a:ext uri="{0D108BD9-81ED-4DB2-BD59-A6C34878D82A}">
                    <a16:rowId xmlns:a16="http://schemas.microsoft.com/office/drawing/2014/main" val="10001"/>
                  </a:ext>
                </a:extLst>
              </a:tr>
              <a:tr h="370840">
                <a:tc>
                  <a:txBody>
                    <a:bodyPr/>
                    <a:lstStyle/>
                    <a:p>
                      <a:r>
                        <a:rPr lang="en-US" sz="2000" dirty="0">
                          <a:solidFill>
                            <a:srgbClr val="000000"/>
                          </a:solidFill>
                        </a:rPr>
                        <a:t>Continuous improvement is almost</a:t>
                      </a:r>
                      <a:r>
                        <a:rPr lang="en-US" sz="2000" baseline="0" dirty="0">
                          <a:solidFill>
                            <a:srgbClr val="000000"/>
                          </a:solidFill>
                        </a:rPr>
                        <a:t> </a:t>
                      </a:r>
                      <a:r>
                        <a:rPr lang="en-US" sz="2000" dirty="0">
                          <a:solidFill>
                            <a:srgbClr val="000000"/>
                          </a:solidFill>
                        </a:rPr>
                        <a:t>totally absent. It merely</a:t>
                      </a:r>
                      <a:r>
                        <a:rPr lang="en-US" sz="2000" baseline="0" dirty="0">
                          <a:solidFill>
                            <a:srgbClr val="000000"/>
                          </a:solidFill>
                        </a:rPr>
                        <a:t> </a:t>
                      </a:r>
                      <a:r>
                        <a:rPr lang="en-US" sz="2000" dirty="0">
                          <a:solidFill>
                            <a:srgbClr val="000000"/>
                          </a:solidFill>
                        </a:rPr>
                        <a:t>addresses the control of a nonconforming</a:t>
                      </a:r>
                      <a:r>
                        <a:rPr lang="en-US" sz="2000" baseline="0" dirty="0">
                          <a:solidFill>
                            <a:srgbClr val="000000"/>
                          </a:solidFill>
                        </a:rPr>
                        <a:t> </a:t>
                      </a:r>
                      <a:r>
                        <a:rPr lang="en-US" sz="2000" dirty="0">
                          <a:solidFill>
                            <a:srgbClr val="000000"/>
                          </a:solidFill>
                        </a:rPr>
                        <a:t>product and</a:t>
                      </a:r>
                      <a:r>
                        <a:rPr lang="en-US" sz="2000" baseline="0" dirty="0">
                          <a:solidFill>
                            <a:srgbClr val="000000"/>
                          </a:solidFill>
                        </a:rPr>
                        <a:t> </a:t>
                      </a:r>
                      <a:r>
                        <a:rPr lang="en-US" sz="2000" dirty="0">
                          <a:solidFill>
                            <a:srgbClr val="000000"/>
                          </a:solidFill>
                        </a:rPr>
                        <a:t>recommends corrective and preventive action.</a:t>
                      </a:r>
                    </a:p>
                    <a:p>
                      <a:endParaRPr lang="en-US" sz="2000" dirty="0">
                        <a:solidFill>
                          <a:srgbClr val="000000"/>
                        </a:solidFill>
                      </a:endParaRPr>
                    </a:p>
                  </a:txBody>
                  <a:tcPr/>
                </a:tc>
                <a:tc>
                  <a:txBody>
                    <a:bodyPr/>
                    <a:lstStyle/>
                    <a:p>
                      <a:r>
                        <a:rPr lang="en-US" sz="2000" dirty="0">
                          <a:solidFill>
                            <a:srgbClr val="000000"/>
                          </a:solidFill>
                        </a:rPr>
                        <a:t>Software products are inherently complex and challenging to</a:t>
                      </a:r>
                      <a:r>
                        <a:rPr lang="en-US" sz="2000" baseline="0" dirty="0">
                          <a:solidFill>
                            <a:srgbClr val="000000"/>
                          </a:solidFill>
                        </a:rPr>
                        <a:t> </a:t>
                      </a:r>
                      <a:r>
                        <a:rPr lang="en-US" sz="2000" dirty="0">
                          <a:solidFill>
                            <a:srgbClr val="000000"/>
                          </a:solidFill>
                        </a:rPr>
                        <a:t>scope, develop, implement, verify, validate, and maintain. This</a:t>
                      </a:r>
                      <a:r>
                        <a:rPr lang="en-US" sz="2000" baseline="0" dirty="0">
                          <a:solidFill>
                            <a:srgbClr val="000000"/>
                          </a:solidFill>
                        </a:rPr>
                        <a:t> </a:t>
                      </a:r>
                      <a:r>
                        <a:rPr lang="en-US" sz="2000" dirty="0">
                          <a:solidFill>
                            <a:srgbClr val="000000"/>
                          </a:solidFill>
                        </a:rPr>
                        <a:t>requires a total quality approach focused on customer</a:t>
                      </a:r>
                      <a:r>
                        <a:rPr lang="en-US" sz="2000" baseline="0" dirty="0">
                          <a:solidFill>
                            <a:srgbClr val="000000"/>
                          </a:solidFill>
                        </a:rPr>
                        <a:t> </a:t>
                      </a:r>
                      <a:r>
                        <a:rPr lang="en-US" sz="2000" dirty="0">
                          <a:solidFill>
                            <a:srgbClr val="000000"/>
                          </a:solidFill>
                        </a:rPr>
                        <a:t>satisfaction and continuous improvement.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Difference between ISO 9000 and CMM(ISO 9000 VS CMM)</a:t>
            </a:r>
          </a:p>
        </p:txBody>
      </p:sp>
      <p:sp>
        <p:nvSpPr>
          <p:cNvPr id="3" name="Content Placeholder 2"/>
          <p:cNvSpPr>
            <a:spLocks noGrp="1"/>
          </p:cNvSpPr>
          <p:nvPr>
            <p:ph idx="1"/>
          </p:nvPr>
        </p:nvSpPr>
        <p:spPr>
          <a:xfrm>
            <a:off x="838200" y="2362200"/>
            <a:ext cx="8001000" cy="4267200"/>
          </a:xfrm>
        </p:spPr>
        <p:txBody>
          <a:bodyPr/>
          <a:lstStyle/>
          <a:p>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8276444"/>
              </p:ext>
            </p:extLst>
          </p:nvPr>
        </p:nvGraphicFramePr>
        <p:xfrm>
          <a:off x="1066800" y="2590800"/>
          <a:ext cx="7848600" cy="4236720"/>
        </p:xfrm>
        <a:graphic>
          <a:graphicData uri="http://schemas.openxmlformats.org/drawingml/2006/table">
            <a:tbl>
              <a:tblPr firstRow="1" bandRow="1">
                <a:tableStyleId>{0E3FDE45-AF77-4B5C-9715-49D594BDF05E}</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370840">
                <a:tc>
                  <a:txBody>
                    <a:bodyPr/>
                    <a:lstStyle/>
                    <a:p>
                      <a:pPr algn="ctr"/>
                      <a:r>
                        <a:rPr lang="en-US" dirty="0"/>
                        <a:t>ISO 900(INTERNATIONAL STANDARD ORGANISATION)</a:t>
                      </a:r>
                    </a:p>
                    <a:p>
                      <a:pPr algn="ctr"/>
                      <a:endParaRPr lang="en-US" dirty="0"/>
                    </a:p>
                  </a:txBody>
                  <a:tcPr/>
                </a:tc>
                <a:tc>
                  <a:txBody>
                    <a:bodyPr/>
                    <a:lstStyle/>
                    <a:p>
                      <a:pPr algn="ctr"/>
                      <a:r>
                        <a:rPr lang="en-US" dirty="0"/>
                        <a:t>CMM (CABABILITY MATURITY MODEL)</a:t>
                      </a:r>
                    </a:p>
                    <a:p>
                      <a:pPr algn="ctr"/>
                      <a:endParaRPr lang="en-US" dirty="0"/>
                    </a:p>
                  </a:txBody>
                  <a:tcPr/>
                </a:tc>
                <a:extLst>
                  <a:ext uri="{0D108BD9-81ED-4DB2-BD59-A6C34878D82A}">
                    <a16:rowId xmlns:a16="http://schemas.microsoft.com/office/drawing/2014/main" val="10000"/>
                  </a:ext>
                </a:extLst>
              </a:tr>
              <a:tr h="370840">
                <a:tc>
                  <a:txBody>
                    <a:bodyPr/>
                    <a:lstStyle/>
                    <a:p>
                      <a:r>
                        <a:rPr lang="en-US" sz="2000" dirty="0">
                          <a:solidFill>
                            <a:srgbClr val="000000"/>
                          </a:solidFill>
                        </a:rPr>
                        <a:t>It applies to any type of industry .</a:t>
                      </a:r>
                    </a:p>
                  </a:txBody>
                  <a:tcPr/>
                </a:tc>
                <a:tc>
                  <a:txBody>
                    <a:bodyPr/>
                    <a:lstStyle/>
                    <a:p>
                      <a:r>
                        <a:rPr lang="en-US" sz="2000" dirty="0">
                          <a:solidFill>
                            <a:srgbClr val="000000"/>
                          </a:solidFill>
                        </a:rPr>
                        <a:t>CMM is specially developed for </a:t>
                      </a:r>
                      <a:r>
                        <a:rPr lang="en-US" sz="2000">
                          <a:solidFill>
                            <a:srgbClr val="000000"/>
                          </a:solidFill>
                        </a:rPr>
                        <a:t>software industry.</a:t>
                      </a:r>
                      <a:endParaRPr lang="en-US" sz="20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2000" dirty="0">
                          <a:solidFill>
                            <a:srgbClr val="000000"/>
                          </a:solidFill>
                        </a:rPr>
                        <a:t>ISO 9000 provides pass or fail criteria.</a:t>
                      </a:r>
                    </a:p>
                  </a:txBody>
                  <a:tcPr/>
                </a:tc>
                <a:tc>
                  <a:txBody>
                    <a:bodyPr/>
                    <a:lstStyle/>
                    <a:p>
                      <a:r>
                        <a:rPr lang="en-US" sz="2000" dirty="0">
                          <a:solidFill>
                            <a:srgbClr val="000000"/>
                          </a:solidFill>
                        </a:rPr>
                        <a:t>It provides grade for process maturity.</a:t>
                      </a:r>
                    </a:p>
                  </a:txBody>
                  <a:tcPr/>
                </a:tc>
                <a:extLst>
                  <a:ext uri="{0D108BD9-81ED-4DB2-BD59-A6C34878D82A}">
                    <a16:rowId xmlns:a16="http://schemas.microsoft.com/office/drawing/2014/main" val="10002"/>
                  </a:ext>
                </a:extLst>
              </a:tr>
              <a:tr h="370840">
                <a:tc>
                  <a:txBody>
                    <a:bodyPr/>
                    <a:lstStyle/>
                    <a:p>
                      <a:r>
                        <a:rPr lang="en-US" sz="2000" dirty="0">
                          <a:solidFill>
                            <a:srgbClr val="000000"/>
                          </a:solidFill>
                        </a:rPr>
                        <a:t>ISO 9000 has no levels.</a:t>
                      </a:r>
                    </a:p>
                  </a:txBody>
                  <a:tcPr/>
                </a:tc>
                <a:tc>
                  <a:txBody>
                    <a:bodyPr/>
                    <a:lstStyle/>
                    <a:p>
                      <a:r>
                        <a:rPr lang="en-US" sz="2000" dirty="0">
                          <a:solidFill>
                            <a:srgbClr val="000000"/>
                          </a:solidFill>
                        </a:rPr>
                        <a:t>CMM has  5 levels:</a:t>
                      </a:r>
                    </a:p>
                    <a:p>
                      <a:r>
                        <a:rPr lang="en-US" sz="2000" dirty="0">
                          <a:solidFill>
                            <a:srgbClr val="000000"/>
                          </a:solidFill>
                        </a:rPr>
                        <a:t>       -Initial</a:t>
                      </a:r>
                    </a:p>
                    <a:p>
                      <a:r>
                        <a:rPr lang="en-US" sz="2000" dirty="0">
                          <a:solidFill>
                            <a:srgbClr val="000000"/>
                          </a:solidFill>
                        </a:rPr>
                        <a:t>       -Repeatable</a:t>
                      </a:r>
                    </a:p>
                    <a:p>
                      <a:r>
                        <a:rPr lang="en-US" sz="2000" dirty="0">
                          <a:solidFill>
                            <a:srgbClr val="000000"/>
                          </a:solidFill>
                        </a:rPr>
                        <a:t>       -Defined</a:t>
                      </a:r>
                    </a:p>
                    <a:p>
                      <a:r>
                        <a:rPr lang="en-US" sz="2000" dirty="0">
                          <a:solidFill>
                            <a:srgbClr val="000000"/>
                          </a:solidFill>
                        </a:rPr>
                        <a:t>       -Managed</a:t>
                      </a:r>
                    </a:p>
                    <a:p>
                      <a:r>
                        <a:rPr lang="en-US" sz="2000" dirty="0">
                          <a:solidFill>
                            <a:srgbClr val="000000"/>
                          </a:solidFill>
                        </a:rPr>
                        <a:t>       -Optimization</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1143000"/>
          </a:xfrm>
        </p:spPr>
        <p:txBody>
          <a:bodyPr/>
          <a:lstStyle/>
          <a:p>
            <a:pPr algn="ctr"/>
            <a:r>
              <a:rPr lang="en-US" dirty="0"/>
              <a:t>Software pricing factors</a:t>
            </a:r>
          </a:p>
        </p:txBody>
      </p:sp>
      <p:pic>
        <p:nvPicPr>
          <p:cNvPr id="1027" name="Picture 3" descr="C:\Users\Rumman\Desktop\Capture.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0"/>
            <a:ext cx="7924800" cy="838200"/>
          </a:xfrm>
        </p:spPr>
        <p:txBody>
          <a:bodyPr/>
          <a:lstStyle/>
          <a:p>
            <a:pPr algn="ctr"/>
            <a:br>
              <a:rPr lang="en-US" dirty="0"/>
            </a:br>
            <a:br>
              <a:rPr lang="en-US" dirty="0"/>
            </a:br>
            <a:br>
              <a:rPr lang="en-US" dirty="0"/>
            </a:br>
            <a:br>
              <a:rPr lang="en-US" dirty="0"/>
            </a:br>
            <a:r>
              <a:rPr lang="en-US" dirty="0"/>
              <a:t>Estimation techniques</a:t>
            </a:r>
            <a:br>
              <a:rPr lang="en-US" dirty="0"/>
            </a:br>
            <a:endParaRPr lang="en-US" dirty="0"/>
          </a:p>
        </p:txBody>
      </p:sp>
      <p:sp>
        <p:nvSpPr>
          <p:cNvPr id="3" name="Content Placeholder 2"/>
          <p:cNvSpPr>
            <a:spLocks noGrp="1"/>
          </p:cNvSpPr>
          <p:nvPr>
            <p:ph idx="1"/>
          </p:nvPr>
        </p:nvSpPr>
        <p:spPr>
          <a:xfrm>
            <a:off x="838200" y="2362200"/>
            <a:ext cx="8153400" cy="4038600"/>
          </a:xfrm>
        </p:spPr>
        <p:txBody>
          <a:bodyPr/>
          <a:lstStyle/>
          <a:p>
            <a:r>
              <a:rPr lang="en-US" sz="2000" dirty="0">
                <a:solidFill>
                  <a:srgbClr val="000000"/>
                </a:solidFill>
              </a:rPr>
              <a:t>There is no simple way to make an accurate estimate of the effort required to develop a software system.</a:t>
            </a:r>
          </a:p>
          <a:p>
            <a:pPr marL="0" indent="0">
              <a:buNone/>
            </a:pPr>
            <a:r>
              <a:rPr lang="en-US" sz="2000" dirty="0">
                <a:solidFill>
                  <a:srgbClr val="000000"/>
                </a:solidFill>
              </a:rPr>
              <a:t>           -Initial estimates are based on inadequate information in a user requirements definition;</a:t>
            </a:r>
          </a:p>
          <a:p>
            <a:pPr marL="0" indent="0">
              <a:buNone/>
            </a:pPr>
            <a:r>
              <a:rPr lang="en-US" sz="2000" dirty="0">
                <a:solidFill>
                  <a:srgbClr val="000000"/>
                </a:solidFill>
              </a:rPr>
              <a:t>           -The software may run on unfamiliar computers or use new technology;</a:t>
            </a:r>
          </a:p>
          <a:p>
            <a:pPr marL="0" indent="0">
              <a:buNone/>
            </a:pPr>
            <a:r>
              <a:rPr lang="en-US" sz="2000" dirty="0">
                <a:solidFill>
                  <a:srgbClr val="000000"/>
                </a:solidFill>
              </a:rPr>
              <a:t>           - The people in the project may be unknown.</a:t>
            </a:r>
          </a:p>
          <a:p>
            <a:pPr marL="0" indent="0">
              <a:buNone/>
            </a:pPr>
            <a:r>
              <a:rPr lang="en-US" sz="2000" dirty="0">
                <a:solidFill>
                  <a:srgbClr val="000000"/>
                </a:solidFill>
              </a:rPr>
              <a:t>           -Project cost estimates may be self fulfilling</a:t>
            </a:r>
          </a:p>
          <a:p>
            <a:pPr marL="0" indent="0">
              <a:buNone/>
            </a:pPr>
            <a:r>
              <a:rPr lang="en-US" sz="2000" dirty="0">
                <a:solidFill>
                  <a:srgbClr val="000000"/>
                </a:solidFill>
              </a:rPr>
              <a:t>           - The estimate defines the budget and the product is adjusted to meet the budget</a:t>
            </a:r>
            <a:r>
              <a:rPr lang="en-US" sz="2400" dirty="0">
                <a:solidFill>
                  <a:srgbClr val="000000"/>
                </a:solidFill>
              </a:rPr>
              <a:t>.</a:t>
            </a:r>
          </a:p>
        </p:txBody>
      </p:sp>
    </p:spTree>
    <p:extLst>
      <p:ext uri="{BB962C8B-B14F-4D97-AF65-F5344CB8AC3E}">
        <p14:creationId xmlns:p14="http://schemas.microsoft.com/office/powerpoint/2010/main" val="156228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C:\Users\Rumman\Desktop\tchnq.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Algorithmic cost modeling</a:t>
            </a:r>
          </a:p>
        </p:txBody>
      </p:sp>
      <p:sp>
        <p:nvSpPr>
          <p:cNvPr id="4" name="Content Placeholder 3"/>
          <p:cNvSpPr>
            <a:spLocks noGrp="1"/>
          </p:cNvSpPr>
          <p:nvPr>
            <p:ph idx="1"/>
          </p:nvPr>
        </p:nvSpPr>
        <p:spPr>
          <a:xfrm>
            <a:off x="838200" y="2362200"/>
            <a:ext cx="8153400" cy="4419600"/>
          </a:xfrm>
        </p:spPr>
        <p:txBody>
          <a:bodyPr/>
          <a:lstStyle/>
          <a:p>
            <a:r>
              <a:rPr lang="en-US" sz="2000" dirty="0">
                <a:solidFill>
                  <a:srgbClr val="000000"/>
                </a:solidFill>
              </a:rPr>
              <a:t>Algorithmic cost modeling uses a mathematical formula to predict project costs based on estimates of the project size, the number of software engineers, and other process and product factors.</a:t>
            </a:r>
          </a:p>
          <a:p>
            <a:r>
              <a:rPr lang="en-US" sz="2000" dirty="0">
                <a:solidFill>
                  <a:srgbClr val="000000"/>
                </a:solidFill>
              </a:rPr>
              <a:t> An algorithmic cost model can be built by analyzing the costs and attributes of completed projects and finding the closest fit formula to actual experience.</a:t>
            </a:r>
          </a:p>
          <a:p>
            <a:r>
              <a:rPr lang="en-US" sz="2000" dirty="0">
                <a:solidFill>
                  <a:srgbClr val="000000"/>
                </a:solidFill>
              </a:rPr>
              <a:t>An algorithmic cost estimate for software cost can be expressed as:</a:t>
            </a:r>
          </a:p>
          <a:p>
            <a:pPr>
              <a:buNone/>
            </a:pPr>
            <a:r>
              <a:rPr lang="en-US" sz="2000" dirty="0">
                <a:solidFill>
                  <a:srgbClr val="000000"/>
                </a:solidFill>
              </a:rPr>
              <a:t>                                 Effort = A *</a:t>
            </a:r>
            <a:r>
              <a:rPr lang="en-US" sz="2000" dirty="0" err="1">
                <a:solidFill>
                  <a:srgbClr val="000000"/>
                </a:solidFill>
              </a:rPr>
              <a:t>Size^B</a:t>
            </a:r>
            <a:r>
              <a:rPr lang="en-US" sz="2000" dirty="0">
                <a:solidFill>
                  <a:srgbClr val="000000"/>
                </a:solidFill>
              </a:rPr>
              <a:t> * M</a:t>
            </a:r>
          </a:p>
          <a:p>
            <a:r>
              <a:rPr lang="en-US" sz="2000" dirty="0">
                <a:solidFill>
                  <a:srgbClr val="000000"/>
                </a:solidFill>
              </a:rPr>
              <a:t>A is a constant factor, Size may be either an assessment of the code size of the software or a functionality estimate expressed in function or object points, value of exponent B usually lies between 1 and 1.5. M is a multiplier made by combining process, product and development attributes.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Algorithmic cost modeling</a:t>
            </a:r>
          </a:p>
        </p:txBody>
      </p:sp>
      <p:sp>
        <p:nvSpPr>
          <p:cNvPr id="3" name="Content Placeholder 2"/>
          <p:cNvSpPr>
            <a:spLocks noGrp="1"/>
          </p:cNvSpPr>
          <p:nvPr>
            <p:ph idx="1"/>
          </p:nvPr>
        </p:nvSpPr>
        <p:spPr/>
        <p:txBody>
          <a:bodyPr/>
          <a:lstStyle/>
          <a:p>
            <a:pPr algn="just"/>
            <a:r>
              <a:rPr lang="en-US" sz="2400" dirty="0">
                <a:solidFill>
                  <a:srgbClr val="000000"/>
                </a:solidFill>
              </a:rPr>
              <a:t>Most algorithmic estimation models have an exponential component (B in the above equation) that is associated with the size estimate. </a:t>
            </a:r>
          </a:p>
          <a:p>
            <a:pPr algn="just"/>
            <a:r>
              <a:rPr lang="en-US" sz="2400" dirty="0">
                <a:solidFill>
                  <a:srgbClr val="000000"/>
                </a:solidFill>
              </a:rPr>
              <a:t>This reflects the fact that costs do not normally increase linearly with project size. As the size of the software increases, extra costs are incurred because of the communication overhead of larger teams, more complex configuration management, more difficult system integration, and so on.</a:t>
            </a:r>
          </a:p>
          <a:p>
            <a:pPr algn="just"/>
            <a:r>
              <a:rPr lang="en-US" sz="2400" dirty="0">
                <a:solidFill>
                  <a:srgbClr val="000000"/>
                </a:solidFill>
              </a:rPr>
              <a:t>Therefore, the larger the system, the larger the value of this exponent.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Algorithmic cost modeling</a:t>
            </a:r>
          </a:p>
        </p:txBody>
      </p:sp>
      <p:sp>
        <p:nvSpPr>
          <p:cNvPr id="3" name="Content Placeholder 2"/>
          <p:cNvSpPr>
            <a:spLocks noGrp="1"/>
          </p:cNvSpPr>
          <p:nvPr>
            <p:ph idx="1"/>
          </p:nvPr>
        </p:nvSpPr>
        <p:spPr>
          <a:xfrm>
            <a:off x="838200" y="2362200"/>
            <a:ext cx="8305800" cy="4114800"/>
          </a:xfrm>
        </p:spPr>
        <p:txBody>
          <a:bodyPr/>
          <a:lstStyle/>
          <a:p>
            <a:pPr algn="just"/>
            <a:r>
              <a:rPr lang="en-US" sz="2400" dirty="0">
                <a:solidFill>
                  <a:srgbClr val="000000"/>
                </a:solidFill>
              </a:rPr>
              <a:t>All algorithmic models suffer from the same </a:t>
            </a:r>
            <a:r>
              <a:rPr lang="en-US" sz="2400" b="1" dirty="0">
                <a:solidFill>
                  <a:srgbClr val="000000"/>
                </a:solidFill>
              </a:rPr>
              <a:t>fundamental difficulties:</a:t>
            </a:r>
          </a:p>
          <a:p>
            <a:pPr algn="just">
              <a:buNone/>
            </a:pPr>
            <a:r>
              <a:rPr lang="en-US" sz="2400" dirty="0">
                <a:solidFill>
                  <a:srgbClr val="000000"/>
                </a:solidFill>
              </a:rPr>
              <a:t>   1. It is often difficult to estimate Size at an early stage in a project when only a specification is available. Function-point and object-point estimates are easier to produce than estimates of code size but are often still inaccurate.</a:t>
            </a:r>
          </a:p>
          <a:p>
            <a:pPr algn="just">
              <a:buNone/>
            </a:pPr>
            <a:r>
              <a:rPr lang="en-US" sz="2400" dirty="0">
                <a:solidFill>
                  <a:srgbClr val="000000"/>
                </a:solidFill>
              </a:rPr>
              <a:t>   2. The estimates of the factors contributing to B and M are subjective. Estimates vary from one person to another, depending on their background and experience with the type of system that is being developed.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COCOMO (Constructive Cost Model)</a:t>
            </a:r>
          </a:p>
        </p:txBody>
      </p:sp>
      <p:sp>
        <p:nvSpPr>
          <p:cNvPr id="3" name="Content Placeholder 2"/>
          <p:cNvSpPr>
            <a:spLocks noGrp="1"/>
          </p:cNvSpPr>
          <p:nvPr>
            <p:ph idx="1"/>
          </p:nvPr>
        </p:nvSpPr>
        <p:spPr>
          <a:xfrm>
            <a:off x="838200" y="2362200"/>
            <a:ext cx="8077200" cy="3886200"/>
          </a:xfrm>
        </p:spPr>
        <p:txBody>
          <a:bodyPr/>
          <a:lstStyle/>
          <a:p>
            <a:pPr algn="just"/>
            <a:r>
              <a:rPr lang="en-US" sz="2400" dirty="0">
                <a:solidFill>
                  <a:srgbClr val="000000"/>
                </a:solidFill>
              </a:rPr>
              <a:t>Boehm proposed COCOMO (Constructive Cost Estimation Model) in 1981.COCOMO is one of the most generally used software estimation models in the world. COCOMO predicts the efforts and schedule of a software product based on the size of the software.</a:t>
            </a:r>
          </a:p>
          <a:p>
            <a:pPr algn="just"/>
            <a:r>
              <a:rPr lang="en-US" sz="2400" dirty="0">
                <a:solidFill>
                  <a:srgbClr val="000000"/>
                </a:solidFill>
              </a:rPr>
              <a:t>To determine the initial effort </a:t>
            </a:r>
            <a:r>
              <a:rPr lang="en-US" sz="2400" dirty="0" err="1">
                <a:solidFill>
                  <a:srgbClr val="000000"/>
                </a:solidFill>
              </a:rPr>
              <a:t>Ei</a:t>
            </a:r>
            <a:r>
              <a:rPr lang="en-US" sz="2400" dirty="0">
                <a:solidFill>
                  <a:srgbClr val="000000"/>
                </a:solidFill>
              </a:rPr>
              <a:t> in person-months the equation used is of the type is shown below</a:t>
            </a:r>
          </a:p>
          <a:p>
            <a:pPr algn="just"/>
            <a:endParaRPr lang="en-US" sz="2400" dirty="0">
              <a:solidFill>
                <a:srgbClr val="000000"/>
              </a:solidFill>
            </a:endParaRPr>
          </a:p>
          <a:p>
            <a:pPr algn="just"/>
            <a:r>
              <a:rPr lang="en-US" sz="2400" dirty="0">
                <a:solidFill>
                  <a:srgbClr val="000000"/>
                </a:solidFill>
              </a:rPr>
              <a:t>                </a:t>
            </a:r>
            <a:r>
              <a:rPr lang="en-US" sz="2400" dirty="0" err="1">
                <a:solidFill>
                  <a:srgbClr val="000000"/>
                </a:solidFill>
              </a:rPr>
              <a:t>Ei</a:t>
            </a:r>
            <a:r>
              <a:rPr lang="en-US" sz="2400" dirty="0">
                <a:solidFill>
                  <a:srgbClr val="000000"/>
                </a:solidFill>
              </a:rPr>
              <a:t>=a*(KDLOC)b</a:t>
            </a:r>
          </a:p>
        </p:txBody>
      </p:sp>
    </p:spTree>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1816</TotalTime>
  <Words>2246</Words>
  <Application>Microsoft Office PowerPoint</Application>
  <PresentationFormat>On-screen Show (4:3)</PresentationFormat>
  <Paragraphs>166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Capsules design template</vt:lpstr>
      <vt:lpstr>Software Cost Estimation &amp; Quality Assurance</vt:lpstr>
      <vt:lpstr>Software cost components</vt:lpstr>
      <vt:lpstr>Software pricing factors</vt:lpstr>
      <vt:lpstr>    Estimation techniques </vt:lpstr>
      <vt:lpstr>PowerPoint Presentation</vt:lpstr>
      <vt:lpstr>Algorithmic cost modeling</vt:lpstr>
      <vt:lpstr>Algorithmic cost modeling</vt:lpstr>
      <vt:lpstr>Algorithmic cost modeling</vt:lpstr>
      <vt:lpstr>The COCOMO (Constructive Cost Model)</vt:lpstr>
      <vt:lpstr>       The necessary steps in this model are: </vt:lpstr>
      <vt:lpstr>In COCOMO, projects are categorized into three types:</vt:lpstr>
      <vt:lpstr>PowerPoint Presentation</vt:lpstr>
      <vt:lpstr>PowerPoint Presentation</vt:lpstr>
      <vt:lpstr>Estimation of development effort</vt:lpstr>
      <vt:lpstr>Estimation of development time</vt:lpstr>
      <vt:lpstr>Some insight into the basic COCOMO model can be obtained by plotting the estimated characteristics for different software sizes. </vt:lpstr>
      <vt:lpstr>Example1: Suppose a project was estimated to be 400 KLOC. Calculate the effort and development time for each of the three model i.e., organic, semi-detached &amp; embedded.</vt:lpstr>
      <vt:lpstr>Intermediate Model:</vt:lpstr>
      <vt:lpstr>Detailed COCOMO </vt:lpstr>
      <vt:lpstr>Six Sigma for Software Engineering</vt:lpstr>
      <vt:lpstr>Six Sigma for Software Engineering</vt:lpstr>
      <vt:lpstr>The ISO 9000 Quality Standards</vt:lpstr>
      <vt:lpstr>ISO 9000 principles of quality management</vt:lpstr>
      <vt:lpstr>SEI CMM</vt:lpstr>
      <vt:lpstr>CMM's Five Maturity Levels </vt:lpstr>
      <vt:lpstr>CMM's Five Maturity Levels </vt:lpstr>
      <vt:lpstr>Difference between ISO 9000 and CMM(ISO 9000 VS CMM)</vt:lpstr>
      <vt:lpstr>Difference between ISO 9000 and CMM(ISO 9000 VS CMM)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HP</cp:lastModifiedBy>
  <cp:revision>330</cp:revision>
  <cp:lastPrinted>1601-01-01T00:00:00Z</cp:lastPrinted>
  <dcterms:created xsi:type="dcterms:W3CDTF">2016-01-12T00:51:39Z</dcterms:created>
  <dcterms:modified xsi:type="dcterms:W3CDTF">2025-01-23T04:02:46Z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