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sldIdLst>
    <p:sldId id="256" r:id="rId2"/>
    <p:sldId id="329" r:id="rId3"/>
    <p:sldId id="330" r:id="rId4"/>
    <p:sldId id="321" r:id="rId5"/>
    <p:sldId id="323" r:id="rId6"/>
    <p:sldId id="324" r:id="rId7"/>
    <p:sldId id="325" r:id="rId8"/>
    <p:sldId id="326" r:id="rId9"/>
    <p:sldId id="327" r:id="rId10"/>
    <p:sldId id="328" r:id="rId11"/>
    <p:sldId id="265" r:id="rId12"/>
    <p:sldId id="303" r:id="rId13"/>
    <p:sldId id="266" r:id="rId14"/>
    <p:sldId id="268" r:id="rId15"/>
    <p:sldId id="273" r:id="rId16"/>
    <p:sldId id="275" r:id="rId17"/>
    <p:sldId id="304" r:id="rId18"/>
    <p:sldId id="278" r:id="rId19"/>
    <p:sldId id="319" r:id="rId20"/>
    <p:sldId id="320" r:id="rId21"/>
    <p:sldId id="279" r:id="rId22"/>
    <p:sldId id="280" r:id="rId23"/>
    <p:sldId id="271" r:id="rId24"/>
    <p:sldId id="272" r:id="rId25"/>
    <p:sldId id="290" r:id="rId26"/>
    <p:sldId id="305" r:id="rId27"/>
    <p:sldId id="302" r:id="rId28"/>
    <p:sldId id="297" r:id="rId29"/>
    <p:sldId id="298" r:id="rId30"/>
    <p:sldId id="291" r:id="rId31"/>
    <p:sldId id="292" r:id="rId32"/>
    <p:sldId id="300" r:id="rId33"/>
    <p:sldId id="288" r:id="rId34"/>
    <p:sldId id="307" r:id="rId35"/>
    <p:sldId id="308" r:id="rId36"/>
    <p:sldId id="309" r:id="rId37"/>
    <p:sldId id="310" r:id="rId38"/>
    <p:sldId id="316" r:id="rId39"/>
    <p:sldId id="318" r:id="rId40"/>
    <p:sldId id="312" r:id="rId41"/>
    <p:sldId id="313" r:id="rId4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70" d="100"/>
          <a:sy n="70" d="100"/>
        </p:scale>
        <p:origin x="-138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213" name="Group 21"/>
          <p:cNvGrpSpPr>
            <a:grpSpLocks/>
          </p:cNvGrpSpPr>
          <p:nvPr/>
        </p:nvGrpSpPr>
        <p:grpSpPr bwMode="auto">
          <a:xfrm>
            <a:off x="0" y="0"/>
            <a:ext cx="5867400" cy="6858000"/>
            <a:chOff x="0" y="0"/>
            <a:chExt cx="3696" cy="4320"/>
          </a:xfrm>
        </p:grpSpPr>
        <p:sp>
          <p:nvSpPr>
            <p:cNvPr id="8194" name="Rectangle 2"/>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sp>
          <p:nvSpPr>
            <p:cNvPr id="8195" name="AutoShape 3"/>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imes New Roman" pitchFamily="18" charset="0"/>
              </a:endParaRPr>
            </a:p>
          </p:txBody>
        </p:sp>
      </p:grpSp>
      <p:grpSp>
        <p:nvGrpSpPr>
          <p:cNvPr id="8210" name="Group 18"/>
          <p:cNvGrpSpPr>
            <a:grpSpLocks/>
          </p:cNvGrpSpPr>
          <p:nvPr/>
        </p:nvGrpSpPr>
        <p:grpSpPr bwMode="auto">
          <a:xfrm>
            <a:off x="3632200" y="4889500"/>
            <a:ext cx="4876800" cy="319088"/>
            <a:chOff x="2288" y="3080"/>
            <a:chExt cx="3072" cy="201"/>
          </a:xfrm>
        </p:grpSpPr>
        <p:sp>
          <p:nvSpPr>
            <p:cNvPr id="8204" name="AutoShape 12"/>
            <p:cNvSpPr>
              <a:spLocks noChangeArrowheads="1"/>
            </p:cNvSpPr>
            <p:nvPr/>
          </p:nvSpPr>
          <p:spPr bwMode="auto">
            <a:xfrm flipH="1">
              <a:off x="2288" y="3080"/>
              <a:ext cx="2914"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5" name="AutoShape 13"/>
            <p:cNvSpPr>
              <a:spLocks noChangeArrowheads="1"/>
            </p:cNvSpPr>
            <p:nvPr/>
          </p:nvSpPr>
          <p:spPr bwMode="auto">
            <a:xfrm>
              <a:off x="5196" y="3080"/>
              <a:ext cx="164"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8197" name="Rectangle 5"/>
          <p:cNvSpPr>
            <a:spLocks noGrp="1" noChangeArrowheads="1"/>
          </p:cNvSpPr>
          <p:nvPr>
            <p:ph type="subTitle" idx="1"/>
          </p:nvPr>
        </p:nvSpPr>
        <p:spPr>
          <a:xfrm>
            <a:off x="4673600" y="2927350"/>
            <a:ext cx="4013200" cy="1822450"/>
          </a:xfrm>
        </p:spPr>
        <p:txBody>
          <a:bodyPr anchor="b"/>
          <a:lstStyle>
            <a:lvl1pPr marL="0" indent="0">
              <a:buFont typeface="Wingdings" pitchFamily="2" charset="2"/>
              <a:buNone/>
              <a:defRPr>
                <a:solidFill>
                  <a:schemeClr val="tx2"/>
                </a:solidFill>
              </a:defRPr>
            </a:lvl1pPr>
          </a:lstStyle>
          <a:p>
            <a:pPr lvl="0"/>
            <a:r>
              <a:rPr lang="en-US" altLang="en-US" noProof="0" smtClean="0"/>
              <a:t>Click to edit Master subtitle style</a:t>
            </a:r>
          </a:p>
        </p:txBody>
      </p:sp>
      <p:sp>
        <p:nvSpPr>
          <p:cNvPr id="8206" name="Rectangle 14"/>
          <p:cNvSpPr>
            <a:spLocks noGrp="1" noChangeArrowheads="1"/>
          </p:cNvSpPr>
          <p:nvPr>
            <p:ph type="dt" sz="quarter" idx="2"/>
          </p:nvPr>
        </p:nvSpPr>
        <p:spPr/>
        <p:txBody>
          <a:bodyPr/>
          <a:lstStyle>
            <a:lvl1pPr>
              <a:defRPr>
                <a:solidFill>
                  <a:schemeClr val="bg1"/>
                </a:solidFill>
              </a:defRPr>
            </a:lvl1pPr>
          </a:lstStyle>
          <a:p>
            <a:endParaRPr lang="en-US" altLang="en-US"/>
          </a:p>
        </p:txBody>
      </p:sp>
      <p:sp>
        <p:nvSpPr>
          <p:cNvPr id="8207" name="Rectangle 15"/>
          <p:cNvSpPr>
            <a:spLocks noGrp="1" noChangeArrowheads="1"/>
          </p:cNvSpPr>
          <p:nvPr>
            <p:ph type="ftr" sz="quarter" idx="3"/>
          </p:nvPr>
        </p:nvSpPr>
        <p:spPr/>
        <p:txBody>
          <a:bodyPr/>
          <a:lstStyle>
            <a:lvl1pPr algn="r">
              <a:defRPr/>
            </a:lvl1pPr>
          </a:lstStyle>
          <a:p>
            <a:endParaRPr lang="en-US" altLang="en-US"/>
          </a:p>
        </p:txBody>
      </p:sp>
      <p:sp>
        <p:nvSpPr>
          <p:cNvPr id="8209" name="Rectangle 17"/>
          <p:cNvSpPr>
            <a:spLocks noGrp="1" noChangeArrowheads="1"/>
          </p:cNvSpPr>
          <p:nvPr>
            <p:ph type="sldNum" sz="quarter" idx="4"/>
          </p:nvPr>
        </p:nvSpPr>
        <p:spPr>
          <a:xfrm>
            <a:off x="76200" y="6248400"/>
            <a:ext cx="587375" cy="488950"/>
          </a:xfrm>
        </p:spPr>
        <p:txBody>
          <a:bodyPr anchorCtr="0"/>
          <a:lstStyle>
            <a:lvl1pPr>
              <a:defRPr/>
            </a:lvl1pPr>
          </a:lstStyle>
          <a:p>
            <a:fld id="{9E039716-5DDC-41BB-9C21-EC589C7FBCFC}" type="slidenum">
              <a:rPr lang="en-US" altLang="en-US"/>
              <a:pPr/>
              <a:t>‹#›</a:t>
            </a:fld>
            <a:endParaRPr lang="en-US" altLang="en-US"/>
          </a:p>
        </p:txBody>
      </p:sp>
      <p:sp>
        <p:nvSpPr>
          <p:cNvPr id="8211" name="AutoShape 19"/>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smtClean="0"/>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1893AC5-3C9E-488E-93BC-644A0BCFA574}" type="slidenum">
              <a:rPr lang="en-US" altLang="en-US"/>
              <a:pPr/>
              <a:t>‹#›</a:t>
            </a:fld>
            <a:endParaRPr lang="en-US" altLang="en-US"/>
          </a:p>
        </p:txBody>
      </p:sp>
    </p:spTree>
    <p:extLst>
      <p:ext uri="{BB962C8B-B14F-4D97-AF65-F5344CB8AC3E}">
        <p14:creationId xmlns:p14="http://schemas.microsoft.com/office/powerpoint/2010/main" val="235618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762000"/>
            <a:ext cx="1981200" cy="53244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762000"/>
            <a:ext cx="5791200" cy="53244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F7EE6B08-057B-4CB6-BE07-52AF38D55122}" type="slidenum">
              <a:rPr lang="en-US" altLang="en-US"/>
              <a:pPr/>
              <a:t>‹#›</a:t>
            </a:fld>
            <a:endParaRPr lang="en-US" altLang="en-US"/>
          </a:p>
        </p:txBody>
      </p:sp>
    </p:spTree>
    <p:extLst>
      <p:ext uri="{BB962C8B-B14F-4D97-AF65-F5344CB8AC3E}">
        <p14:creationId xmlns:p14="http://schemas.microsoft.com/office/powerpoint/2010/main" val="352854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268D4270-C1FE-43C7-AED2-B7353DE0872B}" type="slidenum">
              <a:rPr lang="en-US" altLang="en-US"/>
              <a:pPr/>
              <a:t>‹#›</a:t>
            </a:fld>
            <a:endParaRPr lang="en-US" altLang="en-US"/>
          </a:p>
        </p:txBody>
      </p:sp>
    </p:spTree>
    <p:extLst>
      <p:ext uri="{BB962C8B-B14F-4D97-AF65-F5344CB8AC3E}">
        <p14:creationId xmlns:p14="http://schemas.microsoft.com/office/powerpoint/2010/main" val="1454138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03213E64-40E1-4229-A02F-B8A2F14A112E}" type="slidenum">
              <a:rPr lang="en-US" altLang="en-US"/>
              <a:pPr/>
              <a:t>‹#›</a:t>
            </a:fld>
            <a:endParaRPr lang="en-US" altLang="en-US"/>
          </a:p>
        </p:txBody>
      </p:sp>
    </p:spTree>
    <p:extLst>
      <p:ext uri="{BB962C8B-B14F-4D97-AF65-F5344CB8AC3E}">
        <p14:creationId xmlns:p14="http://schemas.microsoft.com/office/powerpoint/2010/main" val="375706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1CDAF1AD-D3BF-4907-9AC8-B2C6DEC3EB02}" type="slidenum">
              <a:rPr lang="en-US" altLang="en-US"/>
              <a:pPr/>
              <a:t>‹#›</a:t>
            </a:fld>
            <a:endParaRPr lang="en-US" altLang="en-US"/>
          </a:p>
        </p:txBody>
      </p:sp>
    </p:spTree>
    <p:extLst>
      <p:ext uri="{BB962C8B-B14F-4D97-AF65-F5344CB8AC3E}">
        <p14:creationId xmlns:p14="http://schemas.microsoft.com/office/powerpoint/2010/main" val="2634296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3A7097E7-DC20-4E02-A883-E585F5FD5DB4}" type="slidenum">
              <a:rPr lang="en-US" altLang="en-US"/>
              <a:pPr/>
              <a:t>‹#›</a:t>
            </a:fld>
            <a:endParaRPr lang="en-US" altLang="en-US"/>
          </a:p>
        </p:txBody>
      </p:sp>
    </p:spTree>
    <p:extLst>
      <p:ext uri="{BB962C8B-B14F-4D97-AF65-F5344CB8AC3E}">
        <p14:creationId xmlns:p14="http://schemas.microsoft.com/office/powerpoint/2010/main" val="2002753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0CF1EFC9-242D-4A43-BFAB-9E1F68743311}" type="slidenum">
              <a:rPr lang="en-US" altLang="en-US"/>
              <a:pPr/>
              <a:t>‹#›</a:t>
            </a:fld>
            <a:endParaRPr lang="en-US" altLang="en-US"/>
          </a:p>
        </p:txBody>
      </p:sp>
    </p:spTree>
    <p:extLst>
      <p:ext uri="{BB962C8B-B14F-4D97-AF65-F5344CB8AC3E}">
        <p14:creationId xmlns:p14="http://schemas.microsoft.com/office/powerpoint/2010/main" val="80373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E8E6F47-73DE-4DAA-8E09-D151E1F96E28}" type="slidenum">
              <a:rPr lang="en-US" altLang="en-US"/>
              <a:pPr/>
              <a:t>‹#›</a:t>
            </a:fld>
            <a:endParaRPr lang="en-US" altLang="en-US"/>
          </a:p>
        </p:txBody>
      </p:sp>
    </p:spTree>
    <p:extLst>
      <p:ext uri="{BB962C8B-B14F-4D97-AF65-F5344CB8AC3E}">
        <p14:creationId xmlns:p14="http://schemas.microsoft.com/office/powerpoint/2010/main" val="388446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0A1C9C78-C8C4-47B6-83BA-24B3675DDD80}" type="slidenum">
              <a:rPr lang="en-US" altLang="en-US"/>
              <a:pPr/>
              <a:t>‹#›</a:t>
            </a:fld>
            <a:endParaRPr lang="en-US" altLang="en-US"/>
          </a:p>
        </p:txBody>
      </p:sp>
    </p:spTree>
    <p:extLst>
      <p:ext uri="{BB962C8B-B14F-4D97-AF65-F5344CB8AC3E}">
        <p14:creationId xmlns:p14="http://schemas.microsoft.com/office/powerpoint/2010/main" val="3639761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C8A9E1C1-AD83-4707-BE2B-A8D7DE18DA41}" type="slidenum">
              <a:rPr lang="en-US" altLang="en-US"/>
              <a:pPr/>
              <a:t>‹#›</a:t>
            </a:fld>
            <a:endParaRPr lang="en-US" altLang="en-US"/>
          </a:p>
        </p:txBody>
      </p:sp>
    </p:spTree>
    <p:extLst>
      <p:ext uri="{BB962C8B-B14F-4D97-AF65-F5344CB8AC3E}">
        <p14:creationId xmlns:p14="http://schemas.microsoft.com/office/powerpoint/2010/main" val="3012728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52" name="Group 28"/>
          <p:cNvGrpSpPr>
            <a:grpSpLocks/>
          </p:cNvGrpSpPr>
          <p:nvPr/>
        </p:nvGrpSpPr>
        <p:grpSpPr bwMode="auto">
          <a:xfrm>
            <a:off x="0" y="0"/>
            <a:ext cx="7620000" cy="6858000"/>
            <a:chOff x="0" y="0"/>
            <a:chExt cx="4800" cy="4320"/>
          </a:xfrm>
        </p:grpSpPr>
        <p:grpSp>
          <p:nvGrpSpPr>
            <p:cNvPr id="1050" name="Group 26"/>
            <p:cNvGrpSpPr>
              <a:grpSpLocks/>
            </p:cNvGrpSpPr>
            <p:nvPr userDrawn="1"/>
          </p:nvGrpSpPr>
          <p:grpSpPr bwMode="auto">
            <a:xfrm>
              <a:off x="0" y="0"/>
              <a:ext cx="2016" cy="4320"/>
              <a:chOff x="0" y="0"/>
              <a:chExt cx="2016" cy="4320"/>
            </a:xfrm>
          </p:grpSpPr>
          <p:sp>
            <p:nvSpPr>
              <p:cNvPr id="1027" name="Rectangle 3"/>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8" name="Freeform 24"/>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grpSp>
          <p:nvGrpSpPr>
            <p:cNvPr id="1045" name="Group 21"/>
            <p:cNvGrpSpPr>
              <a:grpSpLocks/>
            </p:cNvGrpSpPr>
            <p:nvPr/>
          </p:nvGrpSpPr>
          <p:grpSpPr bwMode="auto">
            <a:xfrm>
              <a:off x="144" y="1248"/>
              <a:ext cx="4656" cy="201"/>
              <a:chOff x="144" y="1248"/>
              <a:chExt cx="4656" cy="201"/>
            </a:xfrm>
          </p:grpSpPr>
          <p:sp>
            <p:nvSpPr>
              <p:cNvPr id="1036" name="AutoShape 12"/>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44" name="AutoShape 20"/>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1031" name="AutoShape 7"/>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32" name="Rectangle 8"/>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7" name="Rectangle 13"/>
          <p:cNvSpPr>
            <a:spLocks noGrp="1" noChangeArrowheads="1"/>
          </p:cNvSpPr>
          <p:nvPr>
            <p:ph type="dt" sz="half" idx="2"/>
          </p:nvPr>
        </p:nvSpPr>
        <p:spPr bwMode="auto">
          <a:xfrm>
            <a:off x="2438400" y="6248400"/>
            <a:ext cx="2130425"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endParaRPr lang="en-US" altLang="en-US"/>
          </a:p>
        </p:txBody>
      </p:sp>
      <p:sp>
        <p:nvSpPr>
          <p:cNvPr id="1038" name="Rectangle 14"/>
          <p:cNvSpPr>
            <a:spLocks noGrp="1" noChangeArrowheads="1"/>
          </p:cNvSpPr>
          <p:nvPr>
            <p:ph type="ftr" sz="quarter" idx="3"/>
          </p:nvPr>
        </p:nvSpPr>
        <p:spPr bwMode="auto">
          <a:xfrm>
            <a:off x="5791200" y="6248400"/>
            <a:ext cx="2897188"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endParaRPr lang="en-US" altLang="en-US"/>
          </a:p>
        </p:txBody>
      </p:sp>
      <p:sp>
        <p:nvSpPr>
          <p:cNvPr id="1039" name="Rectangle 15"/>
          <p:cNvSpPr>
            <a:spLocks noGrp="1" noChangeArrowheads="1"/>
          </p:cNvSpPr>
          <p:nvPr>
            <p:ph type="sldNum" sz="quarter" idx="4"/>
          </p:nvPr>
        </p:nvSpPr>
        <p:spPr bwMode="auto">
          <a:xfrm>
            <a:off x="84138" y="6242050"/>
            <a:ext cx="587375"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eaLnBrk="1" hangingPunct="1">
              <a:defRPr sz="2600" b="1">
                <a:solidFill>
                  <a:schemeClr val="bg1"/>
                </a:solidFill>
              </a:defRPr>
            </a:lvl1pPr>
          </a:lstStyle>
          <a:p>
            <a:fld id="{D143989A-D7A3-413E-AA94-DCC0321973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rtl="0" eaLnBrk="1" fontAlgn="base" hangingPunct="1">
        <a:lnSpc>
          <a:spcPct val="90000"/>
        </a:lnSpc>
        <a:spcBef>
          <a:spcPct val="0"/>
        </a:spcBef>
        <a:spcAft>
          <a:spcPct val="0"/>
        </a:spcAft>
        <a:defRPr sz="3600" b="1">
          <a:solidFill>
            <a:schemeClr val="tx2"/>
          </a:solidFill>
          <a:latin typeface="+mj-lt"/>
          <a:ea typeface="+mj-ea"/>
          <a:cs typeface="+mj-cs"/>
        </a:defRPr>
      </a:lvl1pPr>
      <a:lvl2pPr algn="l" rtl="0" eaLnBrk="1" fontAlgn="base" hangingPunct="1">
        <a:lnSpc>
          <a:spcPct val="90000"/>
        </a:lnSpc>
        <a:spcBef>
          <a:spcPct val="0"/>
        </a:spcBef>
        <a:spcAft>
          <a:spcPct val="0"/>
        </a:spcAft>
        <a:defRPr sz="3600" b="1">
          <a:solidFill>
            <a:schemeClr val="tx2"/>
          </a:solidFill>
          <a:latin typeface="Arial" charset="0"/>
        </a:defRPr>
      </a:lvl2pPr>
      <a:lvl3pPr algn="l" rtl="0" eaLnBrk="1" fontAlgn="base" hangingPunct="1">
        <a:lnSpc>
          <a:spcPct val="90000"/>
        </a:lnSpc>
        <a:spcBef>
          <a:spcPct val="0"/>
        </a:spcBef>
        <a:spcAft>
          <a:spcPct val="0"/>
        </a:spcAft>
        <a:defRPr sz="3600" b="1">
          <a:solidFill>
            <a:schemeClr val="tx2"/>
          </a:solidFill>
          <a:latin typeface="Arial" charset="0"/>
        </a:defRPr>
      </a:lvl3pPr>
      <a:lvl4pPr algn="l" rtl="0" eaLnBrk="1" fontAlgn="base" hangingPunct="1">
        <a:lnSpc>
          <a:spcPct val="90000"/>
        </a:lnSpc>
        <a:spcBef>
          <a:spcPct val="0"/>
        </a:spcBef>
        <a:spcAft>
          <a:spcPct val="0"/>
        </a:spcAft>
        <a:defRPr sz="3600" b="1">
          <a:solidFill>
            <a:schemeClr val="tx2"/>
          </a:solidFill>
          <a:latin typeface="Arial" charset="0"/>
        </a:defRPr>
      </a:lvl4pPr>
      <a:lvl5pPr algn="l" rtl="0" eaLnBrk="1" fontAlgn="base" hangingPunct="1">
        <a:lnSpc>
          <a:spcPct val="90000"/>
        </a:lnSpc>
        <a:spcBef>
          <a:spcPct val="0"/>
        </a:spcBef>
        <a:spcAft>
          <a:spcPct val="0"/>
        </a:spcAft>
        <a:defRPr sz="3600" b="1">
          <a:solidFill>
            <a:schemeClr val="tx2"/>
          </a:solidFill>
          <a:latin typeface="Arial" charset="0"/>
        </a:defRPr>
      </a:lvl5pPr>
      <a:lvl6pPr marL="457200" algn="l" rtl="0" eaLnBrk="1" fontAlgn="base" hangingPunct="1">
        <a:lnSpc>
          <a:spcPct val="90000"/>
        </a:lnSpc>
        <a:spcBef>
          <a:spcPct val="0"/>
        </a:spcBef>
        <a:spcAft>
          <a:spcPct val="0"/>
        </a:spcAft>
        <a:defRPr sz="3600" b="1">
          <a:solidFill>
            <a:schemeClr val="tx2"/>
          </a:solidFill>
          <a:latin typeface="Arial" charset="0"/>
        </a:defRPr>
      </a:lvl6pPr>
      <a:lvl7pPr marL="914400" algn="l" rtl="0" eaLnBrk="1" fontAlgn="base" hangingPunct="1">
        <a:lnSpc>
          <a:spcPct val="90000"/>
        </a:lnSpc>
        <a:spcBef>
          <a:spcPct val="0"/>
        </a:spcBef>
        <a:spcAft>
          <a:spcPct val="0"/>
        </a:spcAft>
        <a:defRPr sz="3600" b="1">
          <a:solidFill>
            <a:schemeClr val="tx2"/>
          </a:solidFill>
          <a:latin typeface="Arial" charset="0"/>
        </a:defRPr>
      </a:lvl7pPr>
      <a:lvl8pPr marL="1371600" algn="l" rtl="0" eaLnBrk="1" fontAlgn="base" hangingPunct="1">
        <a:lnSpc>
          <a:spcPct val="90000"/>
        </a:lnSpc>
        <a:spcBef>
          <a:spcPct val="0"/>
        </a:spcBef>
        <a:spcAft>
          <a:spcPct val="0"/>
        </a:spcAft>
        <a:defRPr sz="3600" b="1">
          <a:solidFill>
            <a:schemeClr val="tx2"/>
          </a:solidFill>
          <a:latin typeface="Arial" charset="0"/>
        </a:defRPr>
      </a:lvl8pPr>
      <a:lvl9pPr marL="1828800" algn="l" rtl="0" eaLnBrk="1" fontAlgn="base" hangingPunct="1">
        <a:lnSpc>
          <a:spcPct val="90000"/>
        </a:lnSpc>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75000"/>
        <a:buChar char="–"/>
        <a:defRPr sz="2400">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pitchFamily="2" charset="2"/>
        <a:buChar char="l"/>
        <a:defRPr sz="2000">
          <a:solidFill>
            <a:schemeClr val="tx1"/>
          </a:solidFill>
          <a:latin typeface="+mn-lt"/>
        </a:defRPr>
      </a:lvl3pPr>
      <a:lvl4pPr marL="1600200" indent="-228600" algn="l" rtl="0" eaLnBrk="1" fontAlgn="base" hangingPunct="1">
        <a:spcBef>
          <a:spcPct val="20000"/>
        </a:spcBef>
        <a:spcAft>
          <a:spcPct val="0"/>
        </a:spcAft>
        <a:buClr>
          <a:schemeClr val="tx1"/>
        </a:buClr>
        <a:buSzPct val="80000"/>
        <a:buChar char="–"/>
        <a:defRPr>
          <a:solidFill>
            <a:schemeClr val="tx1"/>
          </a:solidFill>
          <a:latin typeface="+mn-lt"/>
        </a:defRPr>
      </a:lvl4pPr>
      <a:lvl5pPr marL="20574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5pPr>
      <a:lvl6pPr marL="25146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6pPr>
      <a:lvl7pPr marL="29718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7pPr>
      <a:lvl8pPr marL="34290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8pPr>
      <a:lvl9pPr marL="3886200" indent="-228600" algn="l" rtl="0" eaLnBrk="1" fontAlgn="base" hangingPunct="1">
        <a:spcBef>
          <a:spcPct val="20000"/>
        </a:spcBef>
        <a:spcAft>
          <a:spcPct val="0"/>
        </a:spcAft>
        <a:buClr>
          <a:schemeClr val="tx1"/>
        </a:buClr>
        <a:buSzPct val="65000"/>
        <a:buFont typeface="Wingdings" pitchFamily="2" charset="2"/>
        <a:buChar char="l"/>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smtClean="0"/>
              <a:t>SDLC Models</a:t>
            </a:r>
            <a:endParaRPr lang="en-US" dirty="0"/>
          </a:p>
        </p:txBody>
      </p:sp>
    </p:spTree>
    <p:extLst>
      <p:ext uri="{BB962C8B-B14F-4D97-AF65-F5344CB8AC3E}">
        <p14:creationId xmlns:p14="http://schemas.microsoft.com/office/powerpoint/2010/main" val="1830528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Advantage &amp; Disadvantage of  Waterfall model</a:t>
            </a:r>
          </a:p>
        </p:txBody>
      </p:sp>
      <p:sp>
        <p:nvSpPr>
          <p:cNvPr id="3" name="Content Placeholder 2"/>
          <p:cNvSpPr>
            <a:spLocks noGrp="1"/>
          </p:cNvSpPr>
          <p:nvPr>
            <p:ph idx="1"/>
          </p:nvPr>
        </p:nvSpPr>
        <p:spPr/>
        <p:txBody>
          <a:bodyPr/>
          <a:lstStyle/>
          <a:p>
            <a:pPr marL="0" indent="0">
              <a:buNone/>
            </a:pPr>
            <a:r>
              <a:rPr lang="en-US" sz="2400" dirty="0" smtClean="0">
                <a:solidFill>
                  <a:srgbClr val="000000"/>
                </a:solidFill>
                <a:latin typeface="Calibri" pitchFamily="34" charset="0"/>
                <a:cs typeface="Calibri" pitchFamily="34" charset="0"/>
              </a:rPr>
              <a:t>Disadvantage:</a:t>
            </a:r>
          </a:p>
          <a:p>
            <a:r>
              <a:rPr lang="en-US" sz="2000" dirty="0">
                <a:solidFill>
                  <a:srgbClr val="000000"/>
                </a:solidFill>
                <a:latin typeface="Calibri" pitchFamily="34" charset="0"/>
                <a:cs typeface="Calibri" pitchFamily="34" charset="0"/>
              </a:rPr>
              <a:t>T</a:t>
            </a:r>
            <a:r>
              <a:rPr lang="en-US" sz="2000" dirty="0" smtClean="0">
                <a:solidFill>
                  <a:srgbClr val="000000"/>
                </a:solidFill>
                <a:latin typeface="Calibri" pitchFamily="34" charset="0"/>
                <a:cs typeface="Calibri" pitchFamily="34" charset="0"/>
              </a:rPr>
              <a:t>he </a:t>
            </a:r>
            <a:r>
              <a:rPr lang="en-US" sz="2000" dirty="0">
                <a:solidFill>
                  <a:srgbClr val="000000"/>
                </a:solidFill>
                <a:latin typeface="Calibri" pitchFamily="34" charset="0"/>
                <a:cs typeface="Calibri" pitchFamily="34" charset="0"/>
              </a:rPr>
              <a:t>waterfall model is the difficulty of accommodating change after the process is underway. One phase has to be complete before moving onto the next phase.</a:t>
            </a:r>
          </a:p>
          <a:p>
            <a:r>
              <a:rPr lang="en-US" sz="2000" dirty="0">
                <a:solidFill>
                  <a:srgbClr val="000000"/>
                </a:solidFill>
                <a:latin typeface="Calibri" pitchFamily="34" charset="0"/>
                <a:cs typeface="Calibri" pitchFamily="34" charset="0"/>
              </a:rPr>
              <a:t>Unidirectional</a:t>
            </a:r>
          </a:p>
          <a:p>
            <a:r>
              <a:rPr lang="en-US" sz="2000" dirty="0">
                <a:solidFill>
                  <a:srgbClr val="000000"/>
                </a:solidFill>
                <a:latin typeface="Calibri" pitchFamily="34" charset="0"/>
                <a:cs typeface="Calibri" pitchFamily="34" charset="0"/>
              </a:rPr>
              <a:t>Unclear requirements lead to confusion.</a:t>
            </a:r>
          </a:p>
          <a:p>
            <a:r>
              <a:rPr lang="en-US" sz="2000" dirty="0">
                <a:solidFill>
                  <a:srgbClr val="000000"/>
                </a:solidFill>
                <a:latin typeface="Calibri" pitchFamily="34" charset="0"/>
                <a:cs typeface="Calibri" pitchFamily="34" charset="0"/>
              </a:rPr>
              <a:t>Client’s approval is in the final stage.</a:t>
            </a:r>
          </a:p>
          <a:p>
            <a:r>
              <a:rPr lang="en-US" sz="2000" dirty="0">
                <a:solidFill>
                  <a:srgbClr val="000000"/>
                </a:solidFill>
                <a:latin typeface="Calibri" pitchFamily="34" charset="0"/>
                <a:cs typeface="Calibri" pitchFamily="34" charset="0"/>
              </a:rPr>
              <a:t>Difficult to integrate risk management</a:t>
            </a:r>
          </a:p>
          <a:p>
            <a:r>
              <a:rPr lang="en-US" sz="2000" dirty="0" smtClean="0">
                <a:solidFill>
                  <a:srgbClr val="000000"/>
                </a:solidFill>
                <a:latin typeface="Calibri" pitchFamily="34" charset="0"/>
                <a:cs typeface="Calibri" pitchFamily="34" charset="0"/>
              </a:rPr>
              <a:t>Idealized, </a:t>
            </a:r>
            <a:r>
              <a:rPr lang="en-US" sz="2000" dirty="0">
                <a:solidFill>
                  <a:srgbClr val="000000"/>
                </a:solidFill>
                <a:latin typeface="Calibri" pitchFamily="34" charset="0"/>
                <a:cs typeface="Calibri" pitchFamily="34" charset="0"/>
              </a:rPr>
              <a:t>doesn’t match reality well.</a:t>
            </a:r>
          </a:p>
          <a:p>
            <a:r>
              <a:rPr lang="en-US" sz="2000" dirty="0">
                <a:solidFill>
                  <a:srgbClr val="000000"/>
                </a:solidFill>
                <a:latin typeface="Calibri" pitchFamily="34" charset="0"/>
                <a:cs typeface="Calibri" pitchFamily="34" charset="0"/>
              </a:rPr>
              <a:t>Doesn’t reflect iterative nature of exploratory development</a:t>
            </a:r>
          </a:p>
          <a:p>
            <a:endParaRPr lang="en-US" dirty="0"/>
          </a:p>
        </p:txBody>
      </p:sp>
    </p:spTree>
    <p:extLst>
      <p:ext uri="{BB962C8B-B14F-4D97-AF65-F5344CB8AC3E}">
        <p14:creationId xmlns:p14="http://schemas.microsoft.com/office/powerpoint/2010/main" val="1771664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8001000" cy="914400"/>
          </a:xfrm>
        </p:spPr>
        <p:txBody>
          <a:bodyPr/>
          <a:lstStyle/>
          <a:p>
            <a:pPr algn="ctr"/>
            <a:r>
              <a:rPr lang="en-US" dirty="0">
                <a:solidFill>
                  <a:schemeClr val="tx1"/>
                </a:solidFill>
                <a:cs typeface="Calibri" pitchFamily="34" charset="0"/>
              </a:rPr>
              <a:t>The Incremental model</a:t>
            </a:r>
          </a:p>
        </p:txBody>
      </p:sp>
      <p:sp>
        <p:nvSpPr>
          <p:cNvPr id="3" name="Content Placeholder 2"/>
          <p:cNvSpPr>
            <a:spLocks noGrp="1"/>
          </p:cNvSpPr>
          <p:nvPr>
            <p:ph idx="1"/>
          </p:nvPr>
        </p:nvSpPr>
        <p:spPr>
          <a:xfrm>
            <a:off x="838200" y="2438400"/>
            <a:ext cx="7693025" cy="4038600"/>
          </a:xfrm>
        </p:spPr>
        <p:txBody>
          <a:bodyPr/>
          <a:lstStyle/>
          <a:p>
            <a:r>
              <a:rPr lang="en-US" sz="2400" dirty="0" smtClean="0">
                <a:solidFill>
                  <a:srgbClr val="000000"/>
                </a:solidFill>
                <a:latin typeface="Calibri" pitchFamily="34" charset="0"/>
                <a:cs typeface="Calibri" pitchFamily="34" charset="0"/>
              </a:rPr>
              <a:t>Construct a partial implementation of a total system</a:t>
            </a:r>
          </a:p>
          <a:p>
            <a:r>
              <a:rPr lang="en-US" sz="2400" dirty="0" smtClean="0">
                <a:solidFill>
                  <a:srgbClr val="000000"/>
                </a:solidFill>
                <a:latin typeface="Calibri" pitchFamily="34" charset="0"/>
                <a:cs typeface="Calibri" pitchFamily="34" charset="0"/>
              </a:rPr>
              <a:t>Then slowly add increased functionality</a:t>
            </a:r>
          </a:p>
          <a:p>
            <a:r>
              <a:rPr lang="en-US" sz="2400" dirty="0" smtClean="0">
                <a:solidFill>
                  <a:srgbClr val="000000"/>
                </a:solidFill>
                <a:latin typeface="Calibri" pitchFamily="34" charset="0"/>
                <a:cs typeface="Calibri" pitchFamily="34" charset="0"/>
              </a:rPr>
              <a:t>The incremental model prioritizes requirements of the system and then implements them in groups.</a:t>
            </a:r>
          </a:p>
          <a:p>
            <a:r>
              <a:rPr lang="en-US" sz="2400" dirty="0" smtClean="0">
                <a:solidFill>
                  <a:srgbClr val="000000"/>
                </a:solidFill>
                <a:latin typeface="Calibri" pitchFamily="34" charset="0"/>
                <a:cs typeface="Calibri" pitchFamily="34" charset="0"/>
              </a:rPr>
              <a:t>Each subsequence release of the system adds function to the previous release, until all designed functionality has been implemented.</a:t>
            </a:r>
            <a:endParaRPr lang="en-US" sz="24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188160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The Incremental model</a:t>
            </a:r>
            <a:endParaRPr lang="en-US" dirty="0">
              <a:solidFill>
                <a:schemeClr val="tx1"/>
              </a:solidFill>
            </a:endParaRPr>
          </a:p>
        </p:txBody>
      </p:sp>
      <p:pic>
        <p:nvPicPr>
          <p:cNvPr id="2050" name="Picture 2" descr="C:\Users\Sabina\Desktop\index.jpg"/>
          <p:cNvPicPr>
            <a:picLocks noGrp="1" noChangeAspect="1" noChangeArrowheads="1"/>
          </p:cNvPicPr>
          <p:nvPr>
            <p:ph idx="1"/>
          </p:nvPr>
        </p:nvPicPr>
        <p:blipFill>
          <a:blip r:embed="rId2"/>
          <a:srcRect/>
          <a:stretch>
            <a:fillRect/>
          </a:stretch>
        </p:blipFill>
        <p:spPr bwMode="auto">
          <a:xfrm>
            <a:off x="838200" y="2286000"/>
            <a:ext cx="8305800" cy="35052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8077200" cy="1066800"/>
          </a:xfrm>
        </p:spPr>
        <p:txBody>
          <a:bodyPr/>
          <a:lstStyle/>
          <a:p>
            <a:pPr algn="ctr"/>
            <a:r>
              <a:rPr lang="en-US" dirty="0">
                <a:solidFill>
                  <a:schemeClr val="tx1"/>
                </a:solidFill>
              </a:rPr>
              <a:t>The Incremental model</a:t>
            </a:r>
          </a:p>
        </p:txBody>
      </p:sp>
      <p:pic>
        <p:nvPicPr>
          <p:cNvPr id="35843" name="Picture 3" descr="C:\Users\Sabina\Desktop\Image9.gif"/>
          <p:cNvPicPr>
            <a:picLocks noGrp="1" noChangeAspect="1" noChangeArrowheads="1"/>
          </p:cNvPicPr>
          <p:nvPr>
            <p:ph idx="1"/>
          </p:nvPr>
        </p:nvPicPr>
        <p:blipFill>
          <a:blip r:embed="rId2"/>
          <a:srcRect/>
          <a:stretch>
            <a:fillRect/>
          </a:stretch>
        </p:blipFill>
        <p:spPr bwMode="auto">
          <a:xfrm>
            <a:off x="0" y="2362200"/>
            <a:ext cx="9143999" cy="44958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r>
            <a:br>
              <a:rPr lang="en-US" dirty="0" smtClean="0"/>
            </a:br>
            <a:r>
              <a:rPr lang="en-US" sz="3200" dirty="0" smtClean="0">
                <a:solidFill>
                  <a:schemeClr val="tx1"/>
                </a:solidFill>
              </a:rPr>
              <a:t>Advantages of</a:t>
            </a:r>
            <a:r>
              <a:rPr lang="en-US" dirty="0">
                <a:solidFill>
                  <a:schemeClr val="tx1"/>
                </a:solidFill>
              </a:rPr>
              <a:t/>
            </a:r>
            <a:br>
              <a:rPr lang="en-US" dirty="0">
                <a:solidFill>
                  <a:schemeClr val="tx1"/>
                </a:solidFill>
              </a:rPr>
            </a:br>
            <a:r>
              <a:rPr lang="en-US" dirty="0" smtClean="0">
                <a:solidFill>
                  <a:schemeClr val="tx1"/>
                </a:solidFill>
              </a:rPr>
              <a:t>The </a:t>
            </a:r>
            <a:r>
              <a:rPr lang="en-US" dirty="0">
                <a:solidFill>
                  <a:schemeClr val="tx1"/>
                </a:solidFill>
              </a:rPr>
              <a:t>Incremental model</a:t>
            </a:r>
          </a:p>
        </p:txBody>
      </p:sp>
      <p:sp>
        <p:nvSpPr>
          <p:cNvPr id="3" name="Content Placeholder 2"/>
          <p:cNvSpPr>
            <a:spLocks noGrp="1"/>
          </p:cNvSpPr>
          <p:nvPr>
            <p:ph idx="1"/>
          </p:nvPr>
        </p:nvSpPr>
        <p:spPr/>
        <p:txBody>
          <a:bodyPr/>
          <a:lstStyle/>
          <a:p>
            <a:r>
              <a:rPr lang="en-US" sz="2400" dirty="0" smtClean="0">
                <a:solidFill>
                  <a:srgbClr val="000000"/>
                </a:solidFill>
                <a:latin typeface="Calibri" pitchFamily="34" charset="0"/>
                <a:cs typeface="Calibri" pitchFamily="34" charset="0"/>
              </a:rPr>
              <a:t>Develop high risk or major function first.</a:t>
            </a:r>
          </a:p>
          <a:p>
            <a:r>
              <a:rPr lang="en-US" sz="2400" dirty="0" smtClean="0">
                <a:solidFill>
                  <a:srgbClr val="000000"/>
                </a:solidFill>
                <a:latin typeface="Calibri" pitchFamily="34" charset="0"/>
                <a:cs typeface="Calibri" pitchFamily="34" charset="0"/>
              </a:rPr>
              <a:t>Each release delivers an operational product.</a:t>
            </a:r>
          </a:p>
          <a:p>
            <a:r>
              <a:rPr lang="en-US" sz="2400" dirty="0" smtClean="0">
                <a:solidFill>
                  <a:srgbClr val="000000"/>
                </a:solidFill>
                <a:latin typeface="Calibri" pitchFamily="34" charset="0"/>
                <a:cs typeface="Calibri" pitchFamily="34" charset="0"/>
              </a:rPr>
              <a:t>Customer can respond to each build.</a:t>
            </a:r>
          </a:p>
          <a:p>
            <a:r>
              <a:rPr lang="en-US" sz="2400" dirty="0" smtClean="0">
                <a:solidFill>
                  <a:srgbClr val="000000"/>
                </a:solidFill>
                <a:latin typeface="Calibri" pitchFamily="34" charset="0"/>
                <a:cs typeface="Calibri" pitchFamily="34" charset="0"/>
              </a:rPr>
              <a:t>Uses “divide and Conquer” break down of task.</a:t>
            </a:r>
          </a:p>
          <a:p>
            <a:r>
              <a:rPr lang="en-US" sz="2400" dirty="0" smtClean="0">
                <a:solidFill>
                  <a:srgbClr val="000000"/>
                </a:solidFill>
                <a:latin typeface="Calibri" pitchFamily="34" charset="0"/>
                <a:cs typeface="Calibri" pitchFamily="34" charset="0"/>
              </a:rPr>
              <a:t>Lower initial delivery cost.</a:t>
            </a:r>
          </a:p>
          <a:p>
            <a:r>
              <a:rPr lang="en-US" sz="2400" dirty="0" smtClean="0">
                <a:solidFill>
                  <a:srgbClr val="000000"/>
                </a:solidFill>
                <a:latin typeface="Calibri" pitchFamily="34" charset="0"/>
                <a:cs typeface="Calibri" pitchFamily="34" charset="0"/>
              </a:rPr>
              <a:t>Initial product delivery is faster.</a:t>
            </a:r>
          </a:p>
          <a:p>
            <a:r>
              <a:rPr lang="en-US" sz="2400" dirty="0" smtClean="0">
                <a:solidFill>
                  <a:srgbClr val="000000"/>
                </a:solidFill>
                <a:latin typeface="Calibri" pitchFamily="34" charset="0"/>
                <a:cs typeface="Calibri" pitchFamily="34" charset="0"/>
              </a:rPr>
              <a:t>Customers get important functionality early.</a:t>
            </a:r>
          </a:p>
          <a:p>
            <a:r>
              <a:rPr lang="en-US" sz="2400" dirty="0" smtClean="0">
                <a:solidFill>
                  <a:srgbClr val="000000"/>
                </a:solidFill>
                <a:latin typeface="Calibri" pitchFamily="34" charset="0"/>
                <a:cs typeface="Calibri" pitchFamily="34" charset="0"/>
              </a:rPr>
              <a:t>Risk of changing requirements is reduced.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990600"/>
          </a:xfrm>
        </p:spPr>
        <p:txBody>
          <a:bodyPr/>
          <a:lstStyle/>
          <a:p>
            <a:pPr algn="ctr"/>
            <a:r>
              <a:rPr lang="en-US" sz="2800" dirty="0" smtClean="0">
                <a:solidFill>
                  <a:schemeClr val="tx1"/>
                </a:solidFill>
              </a:rPr>
              <a:t>Disadvantages </a:t>
            </a:r>
            <a:r>
              <a:rPr lang="en-US" sz="2800" dirty="0">
                <a:solidFill>
                  <a:schemeClr val="tx1"/>
                </a:solidFill>
              </a:rPr>
              <a:t>of</a:t>
            </a:r>
            <a:r>
              <a:rPr lang="en-US" dirty="0">
                <a:solidFill>
                  <a:schemeClr val="tx1"/>
                </a:solidFill>
              </a:rPr>
              <a:t/>
            </a:r>
            <a:br>
              <a:rPr lang="en-US" dirty="0">
                <a:solidFill>
                  <a:schemeClr val="tx1"/>
                </a:solidFill>
              </a:rPr>
            </a:br>
            <a:r>
              <a:rPr lang="en-US" dirty="0">
                <a:solidFill>
                  <a:schemeClr val="tx1"/>
                </a:solidFill>
              </a:rPr>
              <a:t>The Incremental model</a:t>
            </a:r>
          </a:p>
        </p:txBody>
      </p:sp>
      <p:sp>
        <p:nvSpPr>
          <p:cNvPr id="3" name="Content Placeholder 2"/>
          <p:cNvSpPr>
            <a:spLocks noGrp="1"/>
          </p:cNvSpPr>
          <p:nvPr>
            <p:ph idx="1"/>
          </p:nvPr>
        </p:nvSpPr>
        <p:spPr>
          <a:xfrm>
            <a:off x="838200" y="2438400"/>
            <a:ext cx="7693025" cy="3724275"/>
          </a:xfrm>
        </p:spPr>
        <p:txBody>
          <a:bodyPr/>
          <a:lstStyle/>
          <a:p>
            <a:r>
              <a:rPr lang="en-US" sz="2400" dirty="0" smtClean="0">
                <a:solidFill>
                  <a:srgbClr val="000000"/>
                </a:solidFill>
                <a:latin typeface="Calibri" pitchFamily="34" charset="0"/>
                <a:cs typeface="Calibri" pitchFamily="34" charset="0"/>
              </a:rPr>
              <a:t>Require good planning and design.</a:t>
            </a:r>
          </a:p>
          <a:p>
            <a:r>
              <a:rPr lang="en-US" sz="2400" dirty="0" smtClean="0">
                <a:solidFill>
                  <a:srgbClr val="000000"/>
                </a:solidFill>
                <a:latin typeface="Calibri" pitchFamily="34" charset="0"/>
                <a:cs typeface="Calibri" pitchFamily="34" charset="0"/>
              </a:rPr>
              <a:t>Requires early definition of a complete and fully functional system to allow for the definition of increments.</a:t>
            </a:r>
          </a:p>
          <a:p>
            <a:r>
              <a:rPr lang="en-US" sz="2400" dirty="0" smtClean="0">
                <a:solidFill>
                  <a:srgbClr val="000000"/>
                </a:solidFill>
                <a:latin typeface="Calibri" pitchFamily="34" charset="0"/>
                <a:cs typeface="Calibri" pitchFamily="34" charset="0"/>
              </a:rPr>
              <a:t>Well-defined module interfaces are required.</a:t>
            </a:r>
          </a:p>
          <a:p>
            <a:r>
              <a:rPr lang="en-US" sz="2400" dirty="0" smtClean="0">
                <a:solidFill>
                  <a:srgbClr val="000000"/>
                </a:solidFill>
                <a:latin typeface="Calibri" pitchFamily="34" charset="0"/>
                <a:cs typeface="Calibri" pitchFamily="34" charset="0"/>
              </a:rPr>
              <a:t>Total cost of complete system is not lower.</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When to use Incremental Model</a:t>
            </a:r>
            <a:endParaRPr lang="en-US" dirty="0">
              <a:solidFill>
                <a:schemeClr val="tx1"/>
              </a:solidFill>
            </a:endParaRPr>
          </a:p>
        </p:txBody>
      </p:sp>
      <p:sp>
        <p:nvSpPr>
          <p:cNvPr id="3" name="Content Placeholder 2"/>
          <p:cNvSpPr>
            <a:spLocks noGrp="1"/>
          </p:cNvSpPr>
          <p:nvPr>
            <p:ph idx="1"/>
          </p:nvPr>
        </p:nvSpPr>
        <p:spPr>
          <a:xfrm>
            <a:off x="838200" y="2362200"/>
            <a:ext cx="7693025" cy="4191000"/>
          </a:xfrm>
        </p:spPr>
        <p:txBody>
          <a:bodyPr/>
          <a:lstStyle/>
          <a:p>
            <a:r>
              <a:rPr lang="en-US" sz="2400" dirty="0" smtClean="0">
                <a:solidFill>
                  <a:srgbClr val="000000"/>
                </a:solidFill>
                <a:latin typeface="Calibri" pitchFamily="34" charset="0"/>
                <a:cs typeface="Calibri" pitchFamily="34" charset="0"/>
              </a:rPr>
              <a:t>Risk, funding, schedule, program complexity, or need for early realization of benefits.</a:t>
            </a:r>
          </a:p>
          <a:p>
            <a:r>
              <a:rPr lang="en-US" sz="2400" dirty="0" smtClean="0">
                <a:solidFill>
                  <a:srgbClr val="000000"/>
                </a:solidFill>
                <a:latin typeface="Calibri" pitchFamily="34" charset="0"/>
                <a:cs typeface="Calibri" pitchFamily="34" charset="0"/>
              </a:rPr>
              <a:t>Most of the requirements are known up-front but are expected to evolve over time.</a:t>
            </a:r>
          </a:p>
          <a:p>
            <a:r>
              <a:rPr lang="en-US" sz="2400" dirty="0" smtClean="0">
                <a:solidFill>
                  <a:srgbClr val="000000"/>
                </a:solidFill>
                <a:latin typeface="Calibri" pitchFamily="34" charset="0"/>
                <a:cs typeface="Calibri" pitchFamily="34" charset="0"/>
              </a:rPr>
              <a:t>A need to get basic functionality to the market early.</a:t>
            </a:r>
          </a:p>
          <a:p>
            <a:r>
              <a:rPr lang="en-US" sz="2400" dirty="0" smtClean="0">
                <a:solidFill>
                  <a:srgbClr val="000000"/>
                </a:solidFill>
                <a:latin typeface="Calibri" pitchFamily="34" charset="0"/>
                <a:cs typeface="Calibri" pitchFamily="34" charset="0"/>
              </a:rPr>
              <a:t>On projects which have lengthy development schedules.</a:t>
            </a:r>
          </a:p>
          <a:p>
            <a:r>
              <a:rPr lang="en-US" sz="2400" dirty="0" smtClean="0">
                <a:solidFill>
                  <a:srgbClr val="000000"/>
                </a:solidFill>
                <a:latin typeface="Calibri" pitchFamily="34" charset="0"/>
                <a:cs typeface="Calibri" pitchFamily="34" charset="0"/>
              </a:rPr>
              <a:t>On a project with new technology.</a:t>
            </a:r>
          </a:p>
          <a:p>
            <a:r>
              <a:rPr lang="en-US" sz="2400" dirty="0">
                <a:solidFill>
                  <a:srgbClr val="000000"/>
                </a:solidFill>
                <a:latin typeface="Calibri" pitchFamily="34" charset="0"/>
                <a:cs typeface="Calibri" pitchFamily="34" charset="0"/>
              </a:rPr>
              <a:t>Mostly such model is used in web applications and product based companies.</a:t>
            </a:r>
          </a:p>
          <a:p>
            <a:endParaRPr lang="en-US" sz="2400" dirty="0">
              <a:latin typeface="Calibri" pitchFamily="34" charset="0"/>
              <a:cs typeface="Calibri"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Spiral Model</a:t>
            </a:r>
            <a:endParaRPr lang="en-US" dirty="0">
              <a:solidFill>
                <a:schemeClr val="tx1"/>
              </a:solidFill>
            </a:endParaRPr>
          </a:p>
        </p:txBody>
      </p:sp>
      <p:sp>
        <p:nvSpPr>
          <p:cNvPr id="3" name="Content Placeholder 2"/>
          <p:cNvSpPr>
            <a:spLocks noGrp="1"/>
          </p:cNvSpPr>
          <p:nvPr>
            <p:ph idx="1"/>
          </p:nvPr>
        </p:nvSpPr>
        <p:spPr/>
        <p:txBody>
          <a:bodyPr/>
          <a:lstStyle/>
          <a:p>
            <a:r>
              <a:rPr lang="en-US" sz="2400" dirty="0" smtClean="0">
                <a:solidFill>
                  <a:srgbClr val="000000"/>
                </a:solidFill>
                <a:latin typeface="Calibri" pitchFamily="34" charset="0"/>
                <a:cs typeface="Calibri" pitchFamily="34" charset="0"/>
              </a:rPr>
              <a:t>Spiral model is a combination of iterative development process model and sequential linear development model i.e. waterfall model with very high emphasis on risk analysis.</a:t>
            </a:r>
          </a:p>
          <a:p>
            <a:r>
              <a:rPr lang="en-US" sz="2400" dirty="0" smtClean="0">
                <a:solidFill>
                  <a:srgbClr val="000000"/>
                </a:solidFill>
                <a:latin typeface="Calibri" pitchFamily="34" charset="0"/>
                <a:cs typeface="Calibri" pitchFamily="34" charset="0"/>
              </a:rPr>
              <a:t>It allows for incremental releases of the product, or incremental refinement through each iteration around the spiral.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US" dirty="0"/>
          </a:p>
        </p:txBody>
      </p:sp>
      <p:pic>
        <p:nvPicPr>
          <p:cNvPr id="29697" name="Picture 1" descr="F:\SE Class\WEB DOC\spiral.JPG"/>
          <p:cNvPicPr>
            <a:picLocks noGrp="1" noChangeAspect="1" noChangeArrowheads="1"/>
          </p:cNvPicPr>
          <p:nvPr>
            <p:ph idx="1"/>
          </p:nvPr>
        </p:nvPicPr>
        <p:blipFill>
          <a:blip r:embed="rId2"/>
          <a:srcRect/>
          <a:stretch>
            <a:fillRect/>
          </a:stretch>
        </p:blipFill>
        <p:spPr bwMode="auto">
          <a:xfrm>
            <a:off x="0" y="0"/>
            <a:ext cx="9601200" cy="6858000"/>
          </a:xfrm>
          <a:prstGeom prst="rect">
            <a:avLst/>
          </a:prstGeom>
          <a:noFill/>
        </p:spPr>
      </p:pic>
    </p:spTree>
    <p:extLst>
      <p:ext uri="{BB962C8B-B14F-4D97-AF65-F5344CB8AC3E}">
        <p14:creationId xmlns:p14="http://schemas.microsoft.com/office/powerpoint/2010/main" val="4101205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Spiral Model</a:t>
            </a:r>
          </a:p>
        </p:txBody>
      </p:sp>
      <p:sp>
        <p:nvSpPr>
          <p:cNvPr id="3" name="Content Placeholder 2"/>
          <p:cNvSpPr>
            <a:spLocks noGrp="1"/>
          </p:cNvSpPr>
          <p:nvPr>
            <p:ph idx="1"/>
          </p:nvPr>
        </p:nvSpPr>
        <p:spPr>
          <a:xfrm>
            <a:off x="838200" y="2362200"/>
            <a:ext cx="8229600" cy="4419600"/>
          </a:xfrm>
        </p:spPr>
        <p:txBody>
          <a:bodyPr/>
          <a:lstStyle/>
          <a:p>
            <a:r>
              <a:rPr lang="en-US" sz="2400" dirty="0" smtClean="0">
                <a:solidFill>
                  <a:srgbClr val="000000"/>
                </a:solidFill>
                <a:latin typeface="Calibri" pitchFamily="34" charset="0"/>
                <a:cs typeface="Calibri" pitchFamily="34" charset="0"/>
              </a:rPr>
              <a:t>Each loop in the spiral represents a phase of the software process.</a:t>
            </a:r>
          </a:p>
          <a:p>
            <a:r>
              <a:rPr lang="en-US" sz="2400" dirty="0" smtClean="0">
                <a:solidFill>
                  <a:srgbClr val="000000"/>
                </a:solidFill>
                <a:latin typeface="Calibri" pitchFamily="34" charset="0"/>
                <a:cs typeface="Calibri" pitchFamily="34" charset="0"/>
              </a:rPr>
              <a:t>The innermost loop might be concerned with system feasibility, the next loop with requirement definition, the next loop with system design and so on.</a:t>
            </a:r>
          </a:p>
          <a:p>
            <a:r>
              <a:rPr lang="en-US" sz="2400" dirty="0" smtClean="0">
                <a:solidFill>
                  <a:srgbClr val="000000"/>
                </a:solidFill>
                <a:latin typeface="Calibri" pitchFamily="34" charset="0"/>
                <a:cs typeface="Calibri" pitchFamily="34" charset="0"/>
              </a:rPr>
              <a:t>Each loop in the spiral is split into four sectors.</a:t>
            </a:r>
          </a:p>
          <a:p>
            <a:r>
              <a:rPr lang="en-US" sz="2400" b="1" dirty="0" smtClean="0">
                <a:solidFill>
                  <a:srgbClr val="000000"/>
                </a:solidFill>
                <a:latin typeface="Calibri" pitchFamily="34" charset="0"/>
                <a:cs typeface="Calibri" pitchFamily="34" charset="0"/>
              </a:rPr>
              <a:t>Objective settings: </a:t>
            </a:r>
          </a:p>
          <a:p>
            <a:pPr marL="0" indent="0">
              <a:buNone/>
            </a:pPr>
            <a:r>
              <a:rPr lang="en-US" sz="2400" b="1" dirty="0">
                <a:solidFill>
                  <a:srgbClr val="000000"/>
                </a:solidFill>
                <a:latin typeface="Calibri" pitchFamily="34" charset="0"/>
                <a:cs typeface="Calibri" pitchFamily="34" charset="0"/>
              </a:rPr>
              <a:t> </a:t>
            </a:r>
            <a:r>
              <a:rPr lang="en-US" sz="2400" b="1" dirty="0" smtClean="0">
                <a:solidFill>
                  <a:srgbClr val="000000"/>
                </a:solidFill>
                <a:latin typeface="Calibri" pitchFamily="34" charset="0"/>
                <a:cs typeface="Calibri" pitchFamily="34" charset="0"/>
              </a:rPr>
              <a:t>                   -</a:t>
            </a:r>
            <a:r>
              <a:rPr lang="en-US" sz="2400" dirty="0" smtClean="0">
                <a:solidFill>
                  <a:srgbClr val="000000"/>
                </a:solidFill>
                <a:latin typeface="Calibri" pitchFamily="34" charset="0"/>
                <a:cs typeface="Calibri" pitchFamily="34" charset="0"/>
              </a:rPr>
              <a:t>Specific objectives for that phase of the project are defined.</a:t>
            </a:r>
          </a:p>
          <a:p>
            <a:pPr marL="0" indent="0">
              <a:buNone/>
            </a:pPr>
            <a:r>
              <a:rPr lang="en-US" sz="2400" dirty="0" smtClean="0">
                <a:solidFill>
                  <a:srgbClr val="000000"/>
                </a:solidFill>
                <a:latin typeface="Calibri" pitchFamily="34" charset="0"/>
                <a:cs typeface="Calibri" pitchFamily="34" charset="0"/>
              </a:rPr>
              <a:t>                    -Constraints on the process and product identified and detailed management plan is drawn up.</a:t>
            </a:r>
            <a:endParaRPr lang="en-US" sz="24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200774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kern="1200" dirty="0">
                <a:solidFill>
                  <a:srgbClr val="003366"/>
                </a:solidFill>
              </a:rPr>
              <a:t>Software Development Life Cycle Models</a:t>
            </a:r>
            <a:endParaRPr lang="en-US" dirty="0"/>
          </a:p>
        </p:txBody>
      </p:sp>
      <p:sp>
        <p:nvSpPr>
          <p:cNvPr id="3" name="Content Placeholder 2"/>
          <p:cNvSpPr>
            <a:spLocks noGrp="1"/>
          </p:cNvSpPr>
          <p:nvPr>
            <p:ph idx="1"/>
          </p:nvPr>
        </p:nvSpPr>
        <p:spPr/>
        <p:txBody>
          <a:bodyPr/>
          <a:lstStyle/>
          <a:p>
            <a:pPr lvl="0" algn="just">
              <a:buClr>
                <a:srgbClr val="9A0000"/>
              </a:buClr>
              <a:buFont typeface="Wingdings" panose="05000000000000000000" pitchFamily="2" charset="2"/>
              <a:buChar char="n"/>
            </a:pPr>
            <a:r>
              <a:rPr lang="en-US" sz="2000" kern="1200" dirty="0">
                <a:solidFill>
                  <a:srgbClr val="000000"/>
                </a:solidFill>
                <a:latin typeface="Helvetica"/>
              </a:rPr>
              <a:t>A software life cycle model (also called  process model) is a descriptive and diagrammatic representation of the software life cycle.  A life cycle model represents all the activities required to make a software product transit through its life cycle phases. It also captures the order in which these activities are to be undertaken. </a:t>
            </a:r>
          </a:p>
          <a:p>
            <a:pPr lvl="0" algn="just">
              <a:buClr>
                <a:srgbClr val="9A0000"/>
              </a:buClr>
              <a:buFont typeface="Wingdings" panose="05000000000000000000" pitchFamily="2" charset="2"/>
              <a:buChar char="n"/>
            </a:pPr>
            <a:endParaRPr lang="en-US" sz="2000" kern="1200" dirty="0">
              <a:solidFill>
                <a:srgbClr val="000000"/>
              </a:solidFill>
              <a:latin typeface="Helvetica"/>
            </a:endParaRPr>
          </a:p>
          <a:p>
            <a:pPr lvl="0" algn="just">
              <a:buClr>
                <a:srgbClr val="9A0000"/>
              </a:buClr>
              <a:buFont typeface="Wingdings" panose="05000000000000000000" pitchFamily="2" charset="2"/>
              <a:buChar char="n"/>
            </a:pPr>
            <a:r>
              <a:rPr lang="en-US" sz="2000" kern="1200" dirty="0">
                <a:solidFill>
                  <a:srgbClr val="000000"/>
                </a:solidFill>
                <a:latin typeface="Helvetica"/>
              </a:rPr>
              <a:t>Different life cycle models may map the basic development activities in different ways. </a:t>
            </a:r>
          </a:p>
          <a:p>
            <a:pPr lvl="1" algn="just">
              <a:buClr>
                <a:srgbClr val="9A0000"/>
              </a:buClr>
              <a:buSzPct val="70000"/>
              <a:buFont typeface="Wingdings" panose="05000000000000000000" pitchFamily="2" charset="2"/>
              <a:buChar char="n"/>
            </a:pPr>
            <a:r>
              <a:rPr lang="en-US" sz="2000" kern="1200" dirty="0">
                <a:solidFill>
                  <a:srgbClr val="000000"/>
                </a:solidFill>
                <a:latin typeface="Helvetica"/>
                <a:ea typeface="+mn-ea"/>
                <a:cs typeface="+mn-cs"/>
              </a:rPr>
              <a:t>Thus, no matter which life cycle model  is followed, the basic activities are included in all life cycle models though  the activities may be carried out in different orders in different life cycle models</a:t>
            </a:r>
          </a:p>
          <a:p>
            <a:endParaRPr lang="en-US" dirty="0"/>
          </a:p>
        </p:txBody>
      </p:sp>
    </p:spTree>
    <p:extLst>
      <p:ext uri="{BB962C8B-B14F-4D97-AF65-F5344CB8AC3E}">
        <p14:creationId xmlns:p14="http://schemas.microsoft.com/office/powerpoint/2010/main" val="3509231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Spiral Model</a:t>
            </a:r>
          </a:p>
        </p:txBody>
      </p:sp>
      <p:sp>
        <p:nvSpPr>
          <p:cNvPr id="3" name="Content Placeholder 2"/>
          <p:cNvSpPr>
            <a:spLocks noGrp="1"/>
          </p:cNvSpPr>
          <p:nvPr>
            <p:ph idx="1"/>
          </p:nvPr>
        </p:nvSpPr>
        <p:spPr>
          <a:xfrm>
            <a:off x="838200" y="2286000"/>
            <a:ext cx="8077200" cy="4495800"/>
          </a:xfrm>
        </p:spPr>
        <p:txBody>
          <a:bodyPr/>
          <a:lstStyle/>
          <a:p>
            <a:r>
              <a:rPr lang="en-US" sz="2400" b="1" dirty="0" smtClean="0">
                <a:solidFill>
                  <a:srgbClr val="000000"/>
                </a:solidFill>
                <a:latin typeface="Calibri" pitchFamily="34" charset="0"/>
                <a:cs typeface="Calibri" pitchFamily="34" charset="0"/>
              </a:rPr>
              <a:t>Risk assessment and reduction</a:t>
            </a:r>
            <a:r>
              <a:rPr lang="en-US" sz="2400" dirty="0" smtClean="0">
                <a:solidFill>
                  <a:srgbClr val="000000"/>
                </a:solidFill>
                <a:latin typeface="Calibri" pitchFamily="34" charset="0"/>
                <a:cs typeface="Calibri" pitchFamily="34" charset="0"/>
              </a:rPr>
              <a:t>: </a:t>
            </a:r>
          </a:p>
          <a:p>
            <a:pPr marL="0" indent="0">
              <a:buNone/>
            </a:pPr>
            <a:r>
              <a:rPr lang="en-US" sz="2400" dirty="0">
                <a:solidFill>
                  <a:srgbClr val="000000"/>
                </a:solidFill>
                <a:latin typeface="Calibri" pitchFamily="34" charset="0"/>
                <a:cs typeface="Calibri" pitchFamily="34" charset="0"/>
              </a:rPr>
              <a:t> </a:t>
            </a:r>
            <a:r>
              <a:rPr lang="en-US" sz="2400" dirty="0" smtClean="0">
                <a:solidFill>
                  <a:srgbClr val="000000"/>
                </a:solidFill>
                <a:latin typeface="Calibri" pitchFamily="34" charset="0"/>
                <a:cs typeface="Calibri" pitchFamily="34" charset="0"/>
              </a:rPr>
              <a:t>                   -Risk are identified and alternative strategies my be planned depending on these risk.</a:t>
            </a:r>
          </a:p>
          <a:p>
            <a:pPr marL="0" indent="0">
              <a:buNone/>
            </a:pPr>
            <a:r>
              <a:rPr lang="en-US" sz="2400" dirty="0" smtClean="0">
                <a:solidFill>
                  <a:srgbClr val="000000"/>
                </a:solidFill>
                <a:latin typeface="Calibri" pitchFamily="34" charset="0"/>
                <a:cs typeface="Calibri" pitchFamily="34" charset="0"/>
              </a:rPr>
              <a:t>                    -For each project risk detailed analysis is carried out.</a:t>
            </a:r>
          </a:p>
          <a:p>
            <a:pPr marL="0" indent="0">
              <a:buNone/>
            </a:pPr>
            <a:r>
              <a:rPr lang="en-US" sz="2400" dirty="0" smtClean="0">
                <a:solidFill>
                  <a:srgbClr val="000000"/>
                </a:solidFill>
                <a:latin typeface="Calibri" pitchFamily="34" charset="0"/>
                <a:cs typeface="Calibri" pitchFamily="34" charset="0"/>
              </a:rPr>
              <a:t>                    -Steps are taken to reduce risk.</a:t>
            </a:r>
          </a:p>
          <a:p>
            <a:r>
              <a:rPr lang="en-US" sz="2400" b="1" dirty="0" smtClean="0">
                <a:solidFill>
                  <a:srgbClr val="000000"/>
                </a:solidFill>
                <a:latin typeface="Calibri" pitchFamily="34" charset="0"/>
                <a:cs typeface="Calibri" pitchFamily="34" charset="0"/>
              </a:rPr>
              <a:t>Development and validation: </a:t>
            </a:r>
          </a:p>
          <a:p>
            <a:pPr marL="0" indent="0">
              <a:buNone/>
            </a:pPr>
            <a:r>
              <a:rPr lang="en-US" sz="2400" b="1" dirty="0">
                <a:solidFill>
                  <a:srgbClr val="000000"/>
                </a:solidFill>
                <a:latin typeface="Calibri" pitchFamily="34" charset="0"/>
                <a:cs typeface="Calibri" pitchFamily="34" charset="0"/>
              </a:rPr>
              <a:t> </a:t>
            </a:r>
            <a:r>
              <a:rPr lang="en-US" sz="2400" b="1" dirty="0" smtClean="0">
                <a:solidFill>
                  <a:srgbClr val="000000"/>
                </a:solidFill>
                <a:latin typeface="Calibri" pitchFamily="34" charset="0"/>
                <a:cs typeface="Calibri" pitchFamily="34" charset="0"/>
              </a:rPr>
              <a:t>                    -</a:t>
            </a:r>
            <a:r>
              <a:rPr lang="en-US" sz="2400" dirty="0" smtClean="0">
                <a:solidFill>
                  <a:srgbClr val="000000"/>
                </a:solidFill>
                <a:latin typeface="Calibri" pitchFamily="34" charset="0"/>
                <a:cs typeface="Calibri" pitchFamily="34" charset="0"/>
              </a:rPr>
              <a:t>After</a:t>
            </a:r>
            <a:r>
              <a:rPr lang="en-US" sz="2400" b="1" dirty="0" smtClean="0">
                <a:solidFill>
                  <a:srgbClr val="000000"/>
                </a:solidFill>
                <a:latin typeface="Calibri" pitchFamily="34" charset="0"/>
                <a:cs typeface="Calibri" pitchFamily="34" charset="0"/>
              </a:rPr>
              <a:t> </a:t>
            </a:r>
            <a:r>
              <a:rPr lang="en-US" sz="2400" dirty="0" smtClean="0">
                <a:solidFill>
                  <a:srgbClr val="000000"/>
                </a:solidFill>
                <a:latin typeface="Calibri" pitchFamily="34" charset="0"/>
                <a:cs typeface="Calibri" pitchFamily="34" charset="0"/>
              </a:rPr>
              <a:t>risk evaluation, a development model for the system is chosen.</a:t>
            </a:r>
          </a:p>
          <a:p>
            <a:r>
              <a:rPr lang="en-US" sz="2400" b="1" dirty="0" smtClean="0">
                <a:solidFill>
                  <a:srgbClr val="000000"/>
                </a:solidFill>
                <a:latin typeface="Calibri" pitchFamily="34" charset="0"/>
                <a:cs typeface="Calibri" pitchFamily="34" charset="0"/>
              </a:rPr>
              <a:t>Planning:</a:t>
            </a:r>
            <a:r>
              <a:rPr lang="en-US" sz="2400" dirty="0" smtClean="0">
                <a:solidFill>
                  <a:srgbClr val="000000"/>
                </a:solidFill>
                <a:latin typeface="Calibri" pitchFamily="34" charset="0"/>
                <a:cs typeface="Calibri" pitchFamily="34" charset="0"/>
              </a:rPr>
              <a:t> </a:t>
            </a:r>
          </a:p>
          <a:p>
            <a:pPr marL="0" indent="0">
              <a:buNone/>
            </a:pPr>
            <a:r>
              <a:rPr lang="en-US" sz="2400" dirty="0">
                <a:solidFill>
                  <a:srgbClr val="000000"/>
                </a:solidFill>
                <a:latin typeface="Calibri" pitchFamily="34" charset="0"/>
                <a:cs typeface="Calibri" pitchFamily="34" charset="0"/>
              </a:rPr>
              <a:t> </a:t>
            </a:r>
            <a:r>
              <a:rPr lang="en-US" sz="2400" dirty="0" smtClean="0">
                <a:solidFill>
                  <a:srgbClr val="000000"/>
                </a:solidFill>
                <a:latin typeface="Calibri" pitchFamily="34" charset="0"/>
                <a:cs typeface="Calibri" pitchFamily="34" charset="0"/>
              </a:rPr>
              <a:t>                    -The project is reviewed and a decision made whether to continue with a further loop of the spiral.</a:t>
            </a:r>
            <a:endParaRPr lang="en-US" sz="24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204712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When to Use?</a:t>
            </a:r>
            <a:endParaRPr lang="en-US" dirty="0">
              <a:solidFill>
                <a:schemeClr val="tx1"/>
              </a:solidFill>
            </a:endParaRPr>
          </a:p>
        </p:txBody>
      </p:sp>
      <p:sp>
        <p:nvSpPr>
          <p:cNvPr id="3" name="Content Placeholder 2"/>
          <p:cNvSpPr>
            <a:spLocks noGrp="1"/>
          </p:cNvSpPr>
          <p:nvPr>
            <p:ph idx="1"/>
          </p:nvPr>
        </p:nvSpPr>
        <p:spPr/>
        <p:txBody>
          <a:bodyPr/>
          <a:lstStyle/>
          <a:p>
            <a:r>
              <a:rPr lang="en-US" sz="2400" dirty="0" smtClean="0">
                <a:solidFill>
                  <a:srgbClr val="000000"/>
                </a:solidFill>
                <a:latin typeface="Calibri" pitchFamily="34" charset="0"/>
                <a:cs typeface="Calibri" pitchFamily="34" charset="0"/>
              </a:rPr>
              <a:t>When the project is large.</a:t>
            </a:r>
          </a:p>
          <a:p>
            <a:r>
              <a:rPr lang="en-US" sz="2400" dirty="0" smtClean="0">
                <a:solidFill>
                  <a:srgbClr val="000000"/>
                </a:solidFill>
                <a:latin typeface="Calibri" pitchFamily="34" charset="0"/>
                <a:cs typeface="Calibri" pitchFamily="34" charset="0"/>
              </a:rPr>
              <a:t>Where the software needs continuous risk evaluation.</a:t>
            </a:r>
          </a:p>
          <a:p>
            <a:r>
              <a:rPr lang="en-US" sz="2400" dirty="0" smtClean="0">
                <a:solidFill>
                  <a:srgbClr val="000000"/>
                </a:solidFill>
                <a:latin typeface="Calibri" pitchFamily="34" charset="0"/>
                <a:cs typeface="Calibri" pitchFamily="34" charset="0"/>
              </a:rPr>
              <a:t>Requirements are a bit complicated and require continuous clarification.</a:t>
            </a:r>
          </a:p>
          <a:p>
            <a:r>
              <a:rPr lang="en-US" sz="2400" dirty="0" smtClean="0">
                <a:solidFill>
                  <a:srgbClr val="000000"/>
                </a:solidFill>
                <a:latin typeface="Calibri" pitchFamily="34" charset="0"/>
                <a:cs typeface="Calibri" pitchFamily="34" charset="0"/>
              </a:rPr>
              <a:t>Software requires significant changes.</a:t>
            </a:r>
          </a:p>
          <a:p>
            <a:r>
              <a:rPr lang="en-US" sz="2400" dirty="0" smtClean="0">
                <a:solidFill>
                  <a:srgbClr val="000000"/>
                </a:solidFill>
                <a:latin typeface="Calibri" pitchFamily="34" charset="0"/>
                <a:cs typeface="Calibri" pitchFamily="34" charset="0"/>
              </a:rPr>
              <a:t>Where enough time frame is their to get end user feedback.</a:t>
            </a:r>
          </a:p>
          <a:p>
            <a:r>
              <a:rPr lang="en-US" sz="2400" dirty="0" smtClean="0">
                <a:solidFill>
                  <a:srgbClr val="000000"/>
                </a:solidFill>
                <a:latin typeface="Calibri" pitchFamily="34" charset="0"/>
                <a:cs typeface="Calibri" pitchFamily="34" charset="0"/>
              </a:rPr>
              <a:t>Where releases are required to be frequent.</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88913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82000" cy="1143000"/>
          </a:xfrm>
        </p:spPr>
        <p:txBody>
          <a:bodyPr/>
          <a:lstStyle/>
          <a:p>
            <a:pPr algn="ctr"/>
            <a:r>
              <a:rPr lang="en-US" dirty="0" smtClean="0">
                <a:solidFill>
                  <a:schemeClr val="tx1"/>
                </a:solidFill>
              </a:rPr>
              <a:t>Advantages of using Spiral Model:</a:t>
            </a:r>
            <a:endParaRPr lang="en-US" dirty="0">
              <a:solidFill>
                <a:schemeClr val="tx1"/>
              </a:solidFill>
            </a:endParaRPr>
          </a:p>
        </p:txBody>
      </p:sp>
      <p:sp>
        <p:nvSpPr>
          <p:cNvPr id="3" name="Content Placeholder 2"/>
          <p:cNvSpPr>
            <a:spLocks noGrp="1"/>
          </p:cNvSpPr>
          <p:nvPr>
            <p:ph idx="1"/>
          </p:nvPr>
        </p:nvSpPr>
        <p:spPr/>
        <p:txBody>
          <a:bodyPr/>
          <a:lstStyle/>
          <a:p>
            <a:r>
              <a:rPr lang="en-US" sz="2400" dirty="0" smtClean="0">
                <a:solidFill>
                  <a:srgbClr val="000000"/>
                </a:solidFill>
                <a:latin typeface="Calibri" pitchFamily="34" charset="0"/>
                <a:cs typeface="Calibri" pitchFamily="34" charset="0"/>
              </a:rPr>
              <a:t>Development is fast</a:t>
            </a:r>
          </a:p>
          <a:p>
            <a:r>
              <a:rPr lang="en-US" sz="2400" dirty="0" smtClean="0">
                <a:solidFill>
                  <a:srgbClr val="000000"/>
                </a:solidFill>
                <a:latin typeface="Calibri" pitchFamily="34" charset="0"/>
                <a:cs typeface="Calibri" pitchFamily="34" charset="0"/>
              </a:rPr>
              <a:t>Larger projects / software are created and handled in a strategic way</a:t>
            </a:r>
          </a:p>
          <a:p>
            <a:r>
              <a:rPr lang="en-US" sz="2400" dirty="0" smtClean="0">
                <a:solidFill>
                  <a:srgbClr val="000000"/>
                </a:solidFill>
                <a:latin typeface="Calibri" pitchFamily="34" charset="0"/>
                <a:cs typeface="Calibri" pitchFamily="34" charset="0"/>
              </a:rPr>
              <a:t>Risk evaluation is proper.</a:t>
            </a:r>
          </a:p>
          <a:p>
            <a:r>
              <a:rPr lang="en-US" sz="2400" dirty="0" smtClean="0">
                <a:solidFill>
                  <a:srgbClr val="000000"/>
                </a:solidFill>
                <a:latin typeface="Calibri" pitchFamily="34" charset="0"/>
                <a:cs typeface="Calibri" pitchFamily="34" charset="0"/>
              </a:rPr>
              <a:t>Control towards all the phases of development.</a:t>
            </a:r>
          </a:p>
          <a:p>
            <a:r>
              <a:rPr lang="en-US" sz="2400" dirty="0" smtClean="0">
                <a:solidFill>
                  <a:srgbClr val="000000"/>
                </a:solidFill>
                <a:latin typeface="Calibri" pitchFamily="34" charset="0"/>
                <a:cs typeface="Calibri" pitchFamily="34" charset="0"/>
              </a:rPr>
              <a:t>More and more features are added in a systematic way.</a:t>
            </a:r>
          </a:p>
          <a:p>
            <a:r>
              <a:rPr lang="en-US" sz="2400" dirty="0" smtClean="0">
                <a:solidFill>
                  <a:srgbClr val="000000"/>
                </a:solidFill>
                <a:latin typeface="Calibri" pitchFamily="34" charset="0"/>
                <a:cs typeface="Calibri" pitchFamily="34" charset="0"/>
              </a:rPr>
              <a:t>Software is produced early.</a:t>
            </a:r>
          </a:p>
          <a:p>
            <a:r>
              <a:rPr lang="en-US" sz="2400" dirty="0" smtClean="0">
                <a:solidFill>
                  <a:srgbClr val="000000"/>
                </a:solidFill>
                <a:latin typeface="Calibri" pitchFamily="34" charset="0"/>
                <a:cs typeface="Calibri" pitchFamily="34" charset="0"/>
              </a:rPr>
              <a:t>Has room for customer feedback and the changes are implemented faster.</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9802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143000"/>
            <a:ext cx="7924800" cy="762000"/>
          </a:xfrm>
        </p:spPr>
        <p:txBody>
          <a:bodyPr/>
          <a:lstStyle/>
          <a:p>
            <a:pPr algn="ctr"/>
            <a:r>
              <a:rPr lang="en-US" dirty="0" smtClean="0">
                <a:solidFill>
                  <a:schemeClr val="tx1"/>
                </a:solidFill>
              </a:rPr>
              <a:t>Disadvantages of using Spiral model:</a:t>
            </a:r>
            <a:endParaRPr lang="en-US" dirty="0">
              <a:solidFill>
                <a:schemeClr val="tx1"/>
              </a:solidFill>
            </a:endParaRPr>
          </a:p>
        </p:txBody>
      </p:sp>
      <p:sp>
        <p:nvSpPr>
          <p:cNvPr id="3" name="Content Placeholder 2"/>
          <p:cNvSpPr>
            <a:spLocks noGrp="1"/>
          </p:cNvSpPr>
          <p:nvPr>
            <p:ph idx="1"/>
          </p:nvPr>
        </p:nvSpPr>
        <p:spPr/>
        <p:txBody>
          <a:bodyPr/>
          <a:lstStyle/>
          <a:p>
            <a:r>
              <a:rPr lang="en-US" sz="2400" dirty="0" smtClean="0">
                <a:solidFill>
                  <a:srgbClr val="000000"/>
                </a:solidFill>
                <a:latin typeface="Calibri" pitchFamily="34" charset="0"/>
                <a:cs typeface="Calibri" pitchFamily="34" charset="0"/>
              </a:rPr>
              <a:t>Risk analysis is important phase so requires expert people.</a:t>
            </a:r>
          </a:p>
          <a:p>
            <a:r>
              <a:rPr lang="en-US" sz="2400" dirty="0" smtClean="0">
                <a:solidFill>
                  <a:srgbClr val="000000"/>
                </a:solidFill>
                <a:latin typeface="Calibri" pitchFamily="34" charset="0"/>
                <a:cs typeface="Calibri" pitchFamily="34" charset="0"/>
              </a:rPr>
              <a:t>Is not beneficial for smaller projects.</a:t>
            </a:r>
          </a:p>
          <a:p>
            <a:r>
              <a:rPr lang="en-US" sz="2400" dirty="0" smtClean="0">
                <a:solidFill>
                  <a:srgbClr val="000000"/>
                </a:solidFill>
                <a:latin typeface="Calibri" pitchFamily="34" charset="0"/>
                <a:cs typeface="Calibri" pitchFamily="34" charset="0"/>
              </a:rPr>
              <a:t>Spiral may go infinitely.</a:t>
            </a:r>
          </a:p>
          <a:p>
            <a:r>
              <a:rPr lang="en-US" sz="2400" dirty="0" smtClean="0">
                <a:solidFill>
                  <a:srgbClr val="000000"/>
                </a:solidFill>
                <a:latin typeface="Calibri" pitchFamily="34" charset="0"/>
                <a:cs typeface="Calibri" pitchFamily="34" charset="0"/>
              </a:rPr>
              <a:t>Documentation is more as it has intermediate phases.</a:t>
            </a:r>
          </a:p>
          <a:p>
            <a:r>
              <a:rPr lang="en-US" sz="2400" dirty="0" smtClean="0">
                <a:solidFill>
                  <a:srgbClr val="000000"/>
                </a:solidFill>
                <a:latin typeface="Calibri" pitchFamily="34" charset="0"/>
                <a:cs typeface="Calibri" pitchFamily="34" charset="0"/>
              </a:rPr>
              <a:t>It is costly for smaller projects.</a:t>
            </a:r>
          </a:p>
          <a:p>
            <a:endParaRPr lang="en-US" dirty="0">
              <a:latin typeface="Calibri" pitchFamily="34" charset="0"/>
              <a:cs typeface="Calibri"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7924800" cy="1066800"/>
          </a:xfrm>
        </p:spPr>
        <p:txBody>
          <a:bodyPr/>
          <a:lstStyle/>
          <a:p>
            <a:pPr algn="ctr"/>
            <a:r>
              <a:rPr lang="en-US" sz="2800" dirty="0" smtClean="0"/>
              <a:t/>
            </a:r>
            <a:br>
              <a:rPr lang="en-US" sz="2800" dirty="0" smtClean="0"/>
            </a:br>
            <a:r>
              <a:rPr lang="en-US" sz="2800" dirty="0" smtClean="0"/>
              <a:t/>
            </a:r>
            <a:br>
              <a:rPr lang="en-US" sz="2800" dirty="0" smtClean="0"/>
            </a:br>
            <a:r>
              <a:rPr lang="en-US" dirty="0" smtClean="0">
                <a:solidFill>
                  <a:schemeClr val="tx1"/>
                </a:solidFill>
              </a:rPr>
              <a:t>Agile Model</a:t>
            </a:r>
            <a:endParaRPr lang="en-US" sz="2800" dirty="0"/>
          </a:p>
        </p:txBody>
      </p:sp>
      <p:sp>
        <p:nvSpPr>
          <p:cNvPr id="3" name="Content Placeholder 2"/>
          <p:cNvSpPr>
            <a:spLocks noGrp="1"/>
          </p:cNvSpPr>
          <p:nvPr>
            <p:ph idx="1"/>
          </p:nvPr>
        </p:nvSpPr>
        <p:spPr>
          <a:xfrm>
            <a:off x="914400" y="2362200"/>
            <a:ext cx="7693025" cy="4038600"/>
          </a:xfrm>
        </p:spPr>
        <p:txBody>
          <a:bodyPr/>
          <a:lstStyle/>
          <a:p>
            <a:r>
              <a:rPr lang="en-US" sz="2000" dirty="0" smtClean="0">
                <a:solidFill>
                  <a:srgbClr val="000000"/>
                </a:solidFill>
                <a:latin typeface="Calibri" pitchFamily="34" charset="0"/>
                <a:cs typeface="Calibri" pitchFamily="34" charset="0"/>
              </a:rPr>
              <a:t>Agile SDLC model is a combination of iterative and incremental process models with focus on process adaptability and customer satisfaction by rapid delivery of working software product.</a:t>
            </a:r>
          </a:p>
          <a:p>
            <a:r>
              <a:rPr lang="en-US" sz="2000" dirty="0" smtClean="0">
                <a:solidFill>
                  <a:srgbClr val="000000"/>
                </a:solidFill>
                <a:latin typeface="Calibri" pitchFamily="34" charset="0"/>
                <a:cs typeface="Calibri" pitchFamily="34" charset="0"/>
              </a:rPr>
              <a:t>Agile Methods break the product into small incremental builds. These builds are provided in iterations. Each iteration typically lasts from about one to three weeks. Every iteration involves cross functional teams working simultaneously on various areas like planning, requirements analysis, design, coding, unit testing, and acceptance testing.</a:t>
            </a:r>
          </a:p>
          <a:p>
            <a:r>
              <a:rPr lang="en-US" sz="2000" dirty="0" smtClean="0">
                <a:solidFill>
                  <a:srgbClr val="000000"/>
                </a:solidFill>
                <a:latin typeface="Calibri" pitchFamily="34" charset="0"/>
                <a:cs typeface="Calibri" pitchFamily="34" charset="0"/>
              </a:rPr>
              <a:t>At the end of the iteration a working product is displayed to the customer and important stakeholders.</a:t>
            </a:r>
            <a:endParaRPr lang="en-US" sz="2000" dirty="0">
              <a:solidFill>
                <a:srgbClr val="000000"/>
              </a:solidFill>
              <a:latin typeface="Calibri" pitchFamily="34" charset="0"/>
              <a:cs typeface="Calibri"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1066800"/>
          </a:xfrm>
        </p:spPr>
        <p:txBody>
          <a:bodyPr/>
          <a:lstStyle/>
          <a:p>
            <a:pPr algn="ctr"/>
            <a:r>
              <a:rPr lang="en-US" dirty="0" smtClean="0">
                <a:solidFill>
                  <a:schemeClr val="tx1"/>
                </a:solidFill>
              </a:rPr>
              <a:t>Agility Principles</a:t>
            </a:r>
            <a:endParaRPr lang="en-US" dirty="0">
              <a:solidFill>
                <a:schemeClr val="tx1"/>
              </a:solidFill>
            </a:endParaRPr>
          </a:p>
        </p:txBody>
      </p:sp>
      <p:sp>
        <p:nvSpPr>
          <p:cNvPr id="3" name="Content Placeholder 2"/>
          <p:cNvSpPr>
            <a:spLocks noGrp="1"/>
          </p:cNvSpPr>
          <p:nvPr>
            <p:ph idx="1"/>
          </p:nvPr>
        </p:nvSpPr>
        <p:spPr>
          <a:xfrm>
            <a:off x="762000" y="2286000"/>
            <a:ext cx="7693025" cy="4419600"/>
          </a:xfrm>
        </p:spPr>
        <p:txBody>
          <a:bodyPr/>
          <a:lstStyle/>
          <a:p>
            <a:pPr>
              <a:buNone/>
            </a:pPr>
            <a:r>
              <a:rPr lang="en-US" sz="2400" dirty="0" smtClean="0">
                <a:solidFill>
                  <a:srgbClr val="000000"/>
                </a:solidFill>
                <a:latin typeface="Calibri" pitchFamily="34" charset="0"/>
                <a:cs typeface="Calibri" pitchFamily="34" charset="0"/>
              </a:rPr>
              <a:t>There are 12 agility principles for those who want to achieve agility:</a:t>
            </a:r>
          </a:p>
          <a:p>
            <a:pPr>
              <a:buNone/>
            </a:pPr>
            <a:r>
              <a:rPr lang="en-US" sz="2400" b="1" dirty="0" smtClean="0">
                <a:solidFill>
                  <a:srgbClr val="000000"/>
                </a:solidFill>
                <a:latin typeface="Calibri" pitchFamily="34" charset="0"/>
                <a:cs typeface="Calibri" pitchFamily="34" charset="0"/>
              </a:rPr>
              <a:t>1. </a:t>
            </a:r>
            <a:r>
              <a:rPr lang="en-US" sz="2400" dirty="0" smtClean="0">
                <a:solidFill>
                  <a:srgbClr val="000000"/>
                </a:solidFill>
                <a:latin typeface="Calibri" pitchFamily="34" charset="0"/>
                <a:cs typeface="Calibri" pitchFamily="34" charset="0"/>
              </a:rPr>
              <a:t>Our highest priority is to satisfy the customer through early and continuous delivery of valuable software.</a:t>
            </a:r>
          </a:p>
          <a:p>
            <a:pPr>
              <a:buNone/>
            </a:pPr>
            <a:r>
              <a:rPr lang="en-US" sz="2400" dirty="0" smtClean="0">
                <a:solidFill>
                  <a:srgbClr val="000000"/>
                </a:solidFill>
                <a:latin typeface="Calibri" pitchFamily="34" charset="0"/>
                <a:cs typeface="Calibri" pitchFamily="34" charset="0"/>
              </a:rPr>
              <a:t>2. Welcome changing requirements, even late in development. </a:t>
            </a:r>
          </a:p>
          <a:p>
            <a:pPr>
              <a:buNone/>
            </a:pPr>
            <a:r>
              <a:rPr lang="en-US" sz="2400" dirty="0" smtClean="0">
                <a:solidFill>
                  <a:srgbClr val="000000"/>
                </a:solidFill>
                <a:latin typeface="Calibri" pitchFamily="34" charset="0"/>
                <a:cs typeface="Calibri" pitchFamily="34" charset="0"/>
              </a:rPr>
              <a:t>3. Deliver working software frequently, from a couple of weeks to a couple of months, with a preference to the shorter timescale.</a:t>
            </a:r>
          </a:p>
          <a:p>
            <a:pPr>
              <a:buNone/>
            </a:pPr>
            <a:r>
              <a:rPr lang="en-US" sz="2400" dirty="0" smtClean="0">
                <a:solidFill>
                  <a:srgbClr val="000000"/>
                </a:solidFill>
                <a:latin typeface="Calibri" pitchFamily="34" charset="0"/>
                <a:cs typeface="Calibri" pitchFamily="34" charset="0"/>
              </a:rPr>
              <a:t>4. Business people and developers must work together daily throughout the project.</a:t>
            </a:r>
          </a:p>
        </p:txBody>
      </p:sp>
    </p:spTree>
    <p:extLst>
      <p:ext uri="{BB962C8B-B14F-4D97-AF65-F5344CB8AC3E}">
        <p14:creationId xmlns:p14="http://schemas.microsoft.com/office/powerpoint/2010/main" val="2523900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Agility Principles</a:t>
            </a:r>
            <a:endParaRPr lang="en-US" dirty="0">
              <a:solidFill>
                <a:schemeClr val="tx1"/>
              </a:solidFill>
            </a:endParaRPr>
          </a:p>
        </p:txBody>
      </p:sp>
      <p:sp>
        <p:nvSpPr>
          <p:cNvPr id="3" name="Content Placeholder 2"/>
          <p:cNvSpPr>
            <a:spLocks noGrp="1"/>
          </p:cNvSpPr>
          <p:nvPr>
            <p:ph idx="1"/>
          </p:nvPr>
        </p:nvSpPr>
        <p:spPr>
          <a:xfrm>
            <a:off x="838200" y="2362200"/>
            <a:ext cx="7693025" cy="4191000"/>
          </a:xfrm>
        </p:spPr>
        <p:txBody>
          <a:bodyPr/>
          <a:lstStyle/>
          <a:p>
            <a:pPr>
              <a:buNone/>
            </a:pPr>
            <a:r>
              <a:rPr lang="en-US" sz="2400" b="1" dirty="0" smtClean="0">
                <a:latin typeface="Calibri" pitchFamily="34" charset="0"/>
                <a:cs typeface="Calibri" pitchFamily="34" charset="0"/>
              </a:rPr>
              <a:t>5. </a:t>
            </a:r>
            <a:r>
              <a:rPr lang="en-US" sz="2400" dirty="0" smtClean="0">
                <a:solidFill>
                  <a:srgbClr val="000000"/>
                </a:solidFill>
                <a:latin typeface="Calibri" pitchFamily="34" charset="0"/>
                <a:cs typeface="Calibri" pitchFamily="34" charset="0"/>
              </a:rPr>
              <a:t>Build projects around motivated individuals. Give them the environment and support they need, and trust them to get the job done.</a:t>
            </a:r>
          </a:p>
          <a:p>
            <a:pPr>
              <a:buNone/>
            </a:pPr>
            <a:r>
              <a:rPr lang="en-US" sz="2400" dirty="0" smtClean="0">
                <a:solidFill>
                  <a:srgbClr val="000000"/>
                </a:solidFill>
                <a:latin typeface="Calibri" pitchFamily="34" charset="0"/>
                <a:cs typeface="Calibri" pitchFamily="34" charset="0"/>
              </a:rPr>
              <a:t>6. The most efficient and effective method of conveying information to and within a development team is face-to-face conversation.</a:t>
            </a:r>
          </a:p>
          <a:p>
            <a:pPr>
              <a:buNone/>
            </a:pPr>
            <a:r>
              <a:rPr lang="en-US" sz="2400" dirty="0" smtClean="0">
                <a:solidFill>
                  <a:srgbClr val="000000"/>
                </a:solidFill>
                <a:latin typeface="Calibri" pitchFamily="34" charset="0"/>
                <a:cs typeface="Calibri" pitchFamily="34" charset="0"/>
              </a:rPr>
              <a:t>7. Working software is the primary measure of progress.</a:t>
            </a:r>
          </a:p>
          <a:p>
            <a:pPr>
              <a:buNone/>
            </a:pPr>
            <a:r>
              <a:rPr lang="en-US" sz="2400" dirty="0" smtClean="0">
                <a:solidFill>
                  <a:srgbClr val="000000"/>
                </a:solidFill>
                <a:latin typeface="Calibri" pitchFamily="34" charset="0"/>
                <a:cs typeface="Calibri" pitchFamily="34" charset="0"/>
              </a:rPr>
              <a:t>8. Agile processes promote sustainable development. The sponsors, developers, and users should be able to maintain a constant pace indefinitely.</a:t>
            </a:r>
            <a:endParaRPr lang="en-US" sz="2400" dirty="0">
              <a:solidFill>
                <a:srgbClr val="000000"/>
              </a:solidFill>
              <a:latin typeface="Calibri" pitchFamily="34" charset="0"/>
              <a:cs typeface="Calibri"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Agility Principles</a:t>
            </a:r>
            <a:endParaRPr lang="en-US" dirty="0">
              <a:solidFill>
                <a:schemeClr val="tx1"/>
              </a:solidFill>
            </a:endParaRPr>
          </a:p>
        </p:txBody>
      </p:sp>
      <p:sp>
        <p:nvSpPr>
          <p:cNvPr id="3" name="Content Placeholder 2"/>
          <p:cNvSpPr>
            <a:spLocks noGrp="1"/>
          </p:cNvSpPr>
          <p:nvPr>
            <p:ph idx="1"/>
          </p:nvPr>
        </p:nvSpPr>
        <p:spPr>
          <a:xfrm>
            <a:off x="838200" y="2362200"/>
            <a:ext cx="7693025" cy="4267200"/>
          </a:xfrm>
        </p:spPr>
        <p:txBody>
          <a:bodyPr/>
          <a:lstStyle/>
          <a:p>
            <a:pPr>
              <a:buNone/>
            </a:pPr>
            <a:r>
              <a:rPr lang="en-US" sz="2400" dirty="0" smtClean="0">
                <a:latin typeface="Calibri" pitchFamily="34" charset="0"/>
                <a:cs typeface="Calibri" pitchFamily="34" charset="0"/>
              </a:rPr>
              <a:t>9. </a:t>
            </a:r>
            <a:r>
              <a:rPr lang="en-US" sz="2400" dirty="0" smtClean="0">
                <a:solidFill>
                  <a:srgbClr val="000000"/>
                </a:solidFill>
                <a:latin typeface="Calibri" pitchFamily="34" charset="0"/>
                <a:cs typeface="Calibri" pitchFamily="34" charset="0"/>
              </a:rPr>
              <a:t>Continuous attention to technical excellence and good design enhances agility.</a:t>
            </a:r>
          </a:p>
          <a:p>
            <a:pPr>
              <a:buNone/>
            </a:pPr>
            <a:r>
              <a:rPr lang="en-US" sz="2400" dirty="0" smtClean="0">
                <a:solidFill>
                  <a:srgbClr val="000000"/>
                </a:solidFill>
                <a:latin typeface="Calibri" pitchFamily="34" charset="0"/>
                <a:cs typeface="Calibri" pitchFamily="34" charset="0"/>
              </a:rPr>
              <a:t>10. Simplicity—the art of maximizing the amount of work not done—is essential.</a:t>
            </a:r>
          </a:p>
          <a:p>
            <a:pPr>
              <a:buNone/>
            </a:pPr>
            <a:r>
              <a:rPr lang="en-US" sz="2400" dirty="0" smtClean="0">
                <a:solidFill>
                  <a:srgbClr val="000000"/>
                </a:solidFill>
                <a:latin typeface="Calibri" pitchFamily="34" charset="0"/>
                <a:cs typeface="Calibri" pitchFamily="34" charset="0"/>
              </a:rPr>
              <a:t>11. The best architectures, requirements, and designs emerge from self– organizing teams.</a:t>
            </a:r>
          </a:p>
          <a:p>
            <a:pPr>
              <a:buNone/>
            </a:pPr>
            <a:r>
              <a:rPr lang="en-US" sz="2400" dirty="0" smtClean="0">
                <a:solidFill>
                  <a:srgbClr val="000000"/>
                </a:solidFill>
                <a:latin typeface="Calibri" pitchFamily="34" charset="0"/>
                <a:cs typeface="Calibri" pitchFamily="34" charset="0"/>
              </a:rPr>
              <a:t>12. At regular intervals, the team reflects on how to become more effective, then tunes and adjusts its behavior accordingly</a:t>
            </a:r>
            <a:r>
              <a:rPr lang="en-US" sz="2400" dirty="0" smtClean="0">
                <a:solidFill>
                  <a:srgbClr val="000000"/>
                </a:solidFill>
              </a:rPr>
              <a:t>.</a:t>
            </a:r>
            <a:endParaRPr lang="en-US" sz="24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1723808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Agility Diagram</a:t>
            </a:r>
            <a:endParaRPr lang="en-US" dirty="0">
              <a:solidFill>
                <a:schemeClr val="tx1"/>
              </a:solidFill>
            </a:endParaRPr>
          </a:p>
        </p:txBody>
      </p:sp>
      <p:pic>
        <p:nvPicPr>
          <p:cNvPr id="21505" name="Picture 1" descr="F:\SE Class\WEB DOC\sdlc_agile_model.jpg"/>
          <p:cNvPicPr>
            <a:picLocks noGrp="1" noChangeAspect="1" noChangeArrowheads="1"/>
          </p:cNvPicPr>
          <p:nvPr>
            <p:ph idx="1"/>
          </p:nvPr>
        </p:nvPicPr>
        <p:blipFill>
          <a:blip r:embed="rId2"/>
          <a:srcRect/>
          <a:stretch>
            <a:fillRect/>
          </a:stretch>
        </p:blipFill>
        <p:spPr bwMode="auto">
          <a:xfrm>
            <a:off x="-1" y="1981200"/>
            <a:ext cx="9144001" cy="48768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Advantages of Agile model:</a:t>
            </a:r>
            <a:endParaRPr lang="en-US" dirty="0">
              <a:solidFill>
                <a:schemeClr val="tx1"/>
              </a:solidFill>
            </a:endParaRPr>
          </a:p>
        </p:txBody>
      </p:sp>
      <p:sp>
        <p:nvSpPr>
          <p:cNvPr id="3" name="Content Placeholder 2"/>
          <p:cNvSpPr>
            <a:spLocks noGrp="1"/>
          </p:cNvSpPr>
          <p:nvPr>
            <p:ph idx="1"/>
          </p:nvPr>
        </p:nvSpPr>
        <p:spPr/>
        <p:txBody>
          <a:bodyPr/>
          <a:lstStyle/>
          <a:p>
            <a:r>
              <a:rPr lang="en-US" sz="2400" dirty="0" smtClean="0">
                <a:solidFill>
                  <a:srgbClr val="000000"/>
                </a:solidFill>
                <a:latin typeface="Calibri" pitchFamily="34" charset="0"/>
                <a:cs typeface="Calibri" pitchFamily="34" charset="0"/>
              </a:rPr>
              <a:t>Customer satisfaction by rapid, continuous delivery of useful software. </a:t>
            </a:r>
          </a:p>
          <a:p>
            <a:r>
              <a:rPr lang="en-US" sz="2400" dirty="0" smtClean="0">
                <a:solidFill>
                  <a:srgbClr val="000000"/>
                </a:solidFill>
                <a:latin typeface="Calibri" pitchFamily="34" charset="0"/>
                <a:cs typeface="Calibri" pitchFamily="34" charset="0"/>
              </a:rPr>
              <a:t>People and interactions are emphasized rather than process and tools. Customers, developers and testers constantly interact with each other. </a:t>
            </a:r>
          </a:p>
          <a:p>
            <a:r>
              <a:rPr lang="en-US" sz="2400" dirty="0" smtClean="0">
                <a:solidFill>
                  <a:srgbClr val="000000"/>
                </a:solidFill>
                <a:latin typeface="Calibri" pitchFamily="34" charset="0"/>
                <a:cs typeface="Calibri" pitchFamily="34" charset="0"/>
              </a:rPr>
              <a:t>Working software is delivered frequently (weeks rather than months). </a:t>
            </a:r>
          </a:p>
          <a:p>
            <a:r>
              <a:rPr lang="en-US" sz="2400" dirty="0" smtClean="0">
                <a:solidFill>
                  <a:srgbClr val="000000"/>
                </a:solidFill>
                <a:latin typeface="Calibri" pitchFamily="34" charset="0"/>
                <a:cs typeface="Calibri" pitchFamily="34" charset="0"/>
              </a:rPr>
              <a:t>Face-to-face conversation is the best form of communication. .</a:t>
            </a:r>
          </a:p>
          <a:p>
            <a:r>
              <a:rPr lang="en-US" sz="2400" dirty="0" smtClean="0">
                <a:solidFill>
                  <a:srgbClr val="000000"/>
                </a:solidFill>
                <a:latin typeface="Calibri" pitchFamily="34" charset="0"/>
                <a:cs typeface="Calibri" pitchFamily="34" charset="0"/>
              </a:rPr>
              <a:t>Regular adaptation to changing circumstances.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kern="1200" dirty="0">
                <a:solidFill>
                  <a:srgbClr val="003366"/>
                </a:solidFill>
              </a:rPr>
              <a:t>Why following a model…</a:t>
            </a:r>
            <a:endParaRPr lang="en-US" dirty="0"/>
          </a:p>
        </p:txBody>
      </p:sp>
      <p:sp>
        <p:nvSpPr>
          <p:cNvPr id="3" name="Content Placeholder 2"/>
          <p:cNvSpPr>
            <a:spLocks noGrp="1"/>
          </p:cNvSpPr>
          <p:nvPr>
            <p:ph idx="1"/>
          </p:nvPr>
        </p:nvSpPr>
        <p:spPr/>
        <p:txBody>
          <a:bodyPr/>
          <a:lstStyle/>
          <a:p>
            <a:pPr lvl="0">
              <a:buClr>
                <a:srgbClr val="9A0000"/>
              </a:buClr>
              <a:buFont typeface="Wingdings" panose="05000000000000000000" pitchFamily="2" charset="2"/>
              <a:buChar char="n"/>
            </a:pPr>
            <a:r>
              <a:rPr lang="en-US" sz="2400" kern="1200" dirty="0">
                <a:solidFill>
                  <a:srgbClr val="000000"/>
                </a:solidFill>
                <a:latin typeface="Helvetica"/>
              </a:rPr>
              <a:t>Without using of a particular life cycle model the development of a software product would not be in a systematic and disciplined manner.</a:t>
            </a:r>
          </a:p>
          <a:p>
            <a:pPr lvl="0">
              <a:buClr>
                <a:srgbClr val="9A0000"/>
              </a:buClr>
              <a:buFont typeface="Wingdings" panose="05000000000000000000" pitchFamily="2" charset="2"/>
              <a:buChar char="n"/>
            </a:pPr>
            <a:endParaRPr lang="en-US" sz="2400" kern="1200" dirty="0">
              <a:solidFill>
                <a:srgbClr val="000000"/>
              </a:solidFill>
              <a:latin typeface="Helvetica"/>
            </a:endParaRPr>
          </a:p>
          <a:p>
            <a:pPr lvl="0">
              <a:buClr>
                <a:srgbClr val="9A0000"/>
              </a:buClr>
              <a:buFont typeface="Wingdings" panose="05000000000000000000" pitchFamily="2" charset="2"/>
              <a:buChar char="n"/>
            </a:pPr>
            <a:r>
              <a:rPr lang="en-US" sz="2400" kern="1200" dirty="0">
                <a:solidFill>
                  <a:srgbClr val="000000"/>
                </a:solidFill>
                <a:latin typeface="Helvetica"/>
              </a:rPr>
              <a:t>When a software product is being developed by a team there must be a clear understanding among team members about </a:t>
            </a:r>
          </a:p>
          <a:p>
            <a:pPr lvl="2">
              <a:buClr>
                <a:srgbClr val="003366"/>
              </a:buClr>
              <a:buSzTx/>
              <a:buFontTx/>
              <a:buChar char="•"/>
            </a:pPr>
            <a:r>
              <a:rPr lang="en-US" sz="1800" kern="1200" dirty="0">
                <a:solidFill>
                  <a:srgbClr val="000000"/>
                </a:solidFill>
                <a:latin typeface="Helvetica"/>
                <a:ea typeface="+mn-ea"/>
                <a:cs typeface="+mn-cs"/>
              </a:rPr>
              <a:t>what to do and</a:t>
            </a:r>
          </a:p>
          <a:p>
            <a:pPr lvl="2">
              <a:buClr>
                <a:srgbClr val="003366"/>
              </a:buClr>
              <a:buSzTx/>
              <a:buFontTx/>
              <a:buChar char="•"/>
            </a:pPr>
            <a:r>
              <a:rPr lang="en-US" sz="1800" kern="1200" dirty="0">
                <a:solidFill>
                  <a:srgbClr val="000000"/>
                </a:solidFill>
                <a:latin typeface="Helvetica"/>
                <a:ea typeface="+mn-ea"/>
                <a:cs typeface="+mn-cs"/>
              </a:rPr>
              <a:t>when to do</a:t>
            </a:r>
          </a:p>
          <a:p>
            <a:pPr lvl="0">
              <a:buClr>
                <a:srgbClr val="9A0000"/>
              </a:buClr>
              <a:buFont typeface="Wingdings" panose="05000000000000000000" pitchFamily="2" charset="2"/>
              <a:buChar char="n"/>
            </a:pPr>
            <a:r>
              <a:rPr lang="en-US" sz="2400" kern="1200" dirty="0">
                <a:solidFill>
                  <a:srgbClr val="000000"/>
                </a:solidFill>
                <a:latin typeface="Helvetica"/>
              </a:rPr>
              <a:t>Not following = chaos and project failure.</a:t>
            </a:r>
          </a:p>
          <a:p>
            <a:endParaRPr lang="en-US" dirty="0"/>
          </a:p>
        </p:txBody>
      </p:sp>
    </p:spTree>
    <p:extLst>
      <p:ext uri="{BB962C8B-B14F-4D97-AF65-F5344CB8AC3E}">
        <p14:creationId xmlns:p14="http://schemas.microsoft.com/office/powerpoint/2010/main" val="27611770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Disadvantages of Agile model:</a:t>
            </a:r>
            <a:endParaRPr lang="en-US" dirty="0">
              <a:solidFill>
                <a:schemeClr val="tx1"/>
              </a:solidFill>
            </a:endParaRPr>
          </a:p>
        </p:txBody>
      </p:sp>
      <p:sp>
        <p:nvSpPr>
          <p:cNvPr id="3" name="Content Placeholder 2"/>
          <p:cNvSpPr>
            <a:spLocks noGrp="1"/>
          </p:cNvSpPr>
          <p:nvPr>
            <p:ph idx="1"/>
          </p:nvPr>
        </p:nvSpPr>
        <p:spPr>
          <a:xfrm>
            <a:off x="838200" y="2362200"/>
            <a:ext cx="7693025" cy="4419600"/>
          </a:xfrm>
        </p:spPr>
        <p:txBody>
          <a:bodyPr/>
          <a:lstStyle/>
          <a:p>
            <a:r>
              <a:rPr lang="en-US" sz="2400" dirty="0" smtClean="0">
                <a:solidFill>
                  <a:srgbClr val="000000"/>
                </a:solidFill>
                <a:latin typeface="Calibri" pitchFamily="34" charset="0"/>
                <a:cs typeface="Calibri" pitchFamily="34" charset="0"/>
              </a:rPr>
              <a:t>In case of some large software deliverables, it is difficult to assess the effort required at the beginning of the software development life cycle.</a:t>
            </a:r>
          </a:p>
          <a:p>
            <a:r>
              <a:rPr lang="en-US" sz="2400" dirty="0" smtClean="0">
                <a:solidFill>
                  <a:srgbClr val="000000"/>
                </a:solidFill>
                <a:latin typeface="Calibri" pitchFamily="34" charset="0"/>
                <a:cs typeface="Calibri" pitchFamily="34" charset="0"/>
              </a:rPr>
              <a:t>There is lack of emphasis on necessary designing and documentation.</a:t>
            </a:r>
          </a:p>
          <a:p>
            <a:r>
              <a:rPr lang="en-US" sz="2400" dirty="0" smtClean="0">
                <a:solidFill>
                  <a:srgbClr val="000000"/>
                </a:solidFill>
                <a:latin typeface="Calibri" pitchFamily="34" charset="0"/>
                <a:cs typeface="Calibri" pitchFamily="34" charset="0"/>
              </a:rPr>
              <a:t>The project can easily get taken off track if the customer representative is not clear what final outcome that they want.</a:t>
            </a:r>
          </a:p>
          <a:p>
            <a:r>
              <a:rPr lang="en-US" sz="2400" dirty="0" smtClean="0">
                <a:solidFill>
                  <a:srgbClr val="000000"/>
                </a:solidFill>
                <a:latin typeface="Calibri" pitchFamily="34" charset="0"/>
                <a:cs typeface="Calibri" pitchFamily="34" charset="0"/>
              </a:rPr>
              <a:t>Only senior programmers are capable of taking the kind of decisions required during the development process. Hence it has no place for newbie programmers</a:t>
            </a:r>
          </a:p>
          <a:p>
            <a:endParaRPr lang="en-US" dirty="0"/>
          </a:p>
        </p:txBody>
      </p:sp>
    </p:spTree>
    <p:extLst>
      <p:ext uri="{BB962C8B-B14F-4D97-AF65-F5344CB8AC3E}">
        <p14:creationId xmlns:p14="http://schemas.microsoft.com/office/powerpoint/2010/main" val="2773766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When to use Agile model</a:t>
            </a:r>
            <a:endParaRPr lang="en-US" dirty="0">
              <a:solidFill>
                <a:schemeClr val="tx1"/>
              </a:solidFill>
            </a:endParaRPr>
          </a:p>
        </p:txBody>
      </p:sp>
      <p:sp>
        <p:nvSpPr>
          <p:cNvPr id="3" name="Content Placeholder 2"/>
          <p:cNvSpPr>
            <a:spLocks noGrp="1"/>
          </p:cNvSpPr>
          <p:nvPr>
            <p:ph idx="1"/>
          </p:nvPr>
        </p:nvSpPr>
        <p:spPr>
          <a:xfrm>
            <a:off x="838200" y="2362200"/>
            <a:ext cx="7693025" cy="4419600"/>
          </a:xfrm>
        </p:spPr>
        <p:txBody>
          <a:bodyPr/>
          <a:lstStyle/>
          <a:p>
            <a:r>
              <a:rPr lang="en-US" sz="2400" dirty="0" smtClean="0">
                <a:solidFill>
                  <a:srgbClr val="000000"/>
                </a:solidFill>
                <a:latin typeface="Calibri" pitchFamily="34" charset="0"/>
                <a:cs typeface="Calibri" pitchFamily="34" charset="0"/>
              </a:rPr>
              <a:t>When new changes are needed to be implemented. The freedom agile gives to change is very important. New changes can be implemented at very little cost because of the frequency of new increments that are produced.</a:t>
            </a:r>
          </a:p>
          <a:p>
            <a:r>
              <a:rPr lang="en-US" sz="2400" dirty="0" smtClean="0">
                <a:solidFill>
                  <a:srgbClr val="000000"/>
                </a:solidFill>
                <a:latin typeface="Calibri" pitchFamily="34" charset="0"/>
                <a:cs typeface="Calibri" pitchFamily="34" charset="0"/>
              </a:rPr>
              <a:t>To implement a new feature the developers need to lose only the work of a few days, or even only hours, to roll back and implement it.</a:t>
            </a:r>
          </a:p>
          <a:p>
            <a:r>
              <a:rPr lang="en-US" sz="2400" dirty="0">
                <a:solidFill>
                  <a:srgbClr val="000000"/>
                </a:solidFill>
                <a:latin typeface="Calibri" pitchFamily="34" charset="0"/>
                <a:cs typeface="Calibri" pitchFamily="34" charset="0"/>
              </a:rPr>
              <a:t>Unlike the waterfall model in agile model very limited planning is required to get started with the project. Agile assumes that the end users’ needs are ever changing in a dynamic business and IT world</a:t>
            </a:r>
            <a:endParaRPr lang="en-US" sz="2400" dirty="0" smtClean="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24552407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Waterfall VS Agile</a:t>
            </a:r>
            <a:endParaRPr lang="en-US" dirty="0">
              <a:solidFill>
                <a:schemeClr val="tx1"/>
              </a:solidFill>
            </a:endParaRPr>
          </a:p>
        </p:txBody>
      </p:sp>
      <p:pic>
        <p:nvPicPr>
          <p:cNvPr id="17409" name="Picture 1" descr="F:\SE Class\WEB DOC\Agile-Waterfall-Success-Failure-Rates.jpg"/>
          <p:cNvPicPr>
            <a:picLocks noGrp="1" noChangeAspect="1" noChangeArrowheads="1"/>
          </p:cNvPicPr>
          <p:nvPr>
            <p:ph idx="1"/>
          </p:nvPr>
        </p:nvPicPr>
        <p:blipFill>
          <a:blip r:embed="rId2"/>
          <a:srcRect/>
          <a:stretch>
            <a:fillRect/>
          </a:stretch>
        </p:blipFill>
        <p:spPr bwMode="auto">
          <a:xfrm>
            <a:off x="762000" y="2438400"/>
            <a:ext cx="8382000" cy="35052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Waterfall VS Agile</a:t>
            </a:r>
            <a:endParaRPr lang="en-US" dirty="0">
              <a:solidFill>
                <a:schemeClr val="tx1"/>
              </a:solidFill>
            </a:endParaRPr>
          </a:p>
        </p:txBody>
      </p:sp>
      <p:sp>
        <p:nvSpPr>
          <p:cNvPr id="3" name="Content Placeholder 2"/>
          <p:cNvSpPr>
            <a:spLocks noGrp="1"/>
          </p:cNvSpPr>
          <p:nvPr>
            <p:ph idx="1"/>
          </p:nvPr>
        </p:nvSpPr>
        <p:spPr>
          <a:xfrm>
            <a:off x="838200" y="2362200"/>
            <a:ext cx="7693025" cy="4114800"/>
          </a:xfrm>
        </p:spPr>
        <p:txBody>
          <a:bodyPr/>
          <a:lstStyle/>
          <a:p>
            <a:pPr>
              <a:buNone/>
            </a:pPr>
            <a:r>
              <a:rPr lang="en-US" sz="2400" dirty="0" smtClean="0">
                <a:solidFill>
                  <a:srgbClr val="000000"/>
                </a:solidFill>
              </a:rPr>
              <a:t>Suppose Google is working on project to come up with a competing product for MS Word:</a:t>
            </a:r>
          </a:p>
          <a:p>
            <a:r>
              <a:rPr lang="en-US" sz="2400" dirty="0" smtClean="0">
                <a:solidFill>
                  <a:srgbClr val="000000"/>
                </a:solidFill>
              </a:rPr>
              <a:t> That provides all the features provided by MS Word and any other features requested by the marketing team. </a:t>
            </a:r>
          </a:p>
          <a:p>
            <a:r>
              <a:rPr lang="en-US" sz="2400" dirty="0" smtClean="0">
                <a:solidFill>
                  <a:srgbClr val="000000"/>
                </a:solidFill>
              </a:rPr>
              <a:t>The final product needs to be ready in 10 months of time.</a:t>
            </a:r>
            <a:br>
              <a:rPr lang="en-US" sz="2400" dirty="0" smtClean="0">
                <a:solidFill>
                  <a:srgbClr val="000000"/>
                </a:solidFill>
              </a:rPr>
            </a:br>
            <a:endParaRPr lang="en-US" sz="2400" dirty="0" smtClean="0">
              <a:solidFill>
                <a:srgbClr val="000000"/>
              </a:solidFill>
            </a:endParaRPr>
          </a:p>
          <a:p>
            <a:pPr>
              <a:buNone/>
            </a:pPr>
            <a:r>
              <a:rPr lang="en-US" sz="2400" dirty="0" smtClean="0">
                <a:solidFill>
                  <a:srgbClr val="000000"/>
                </a:solidFill>
              </a:rPr>
              <a:t> Let us see how this project is executed in traditional and Agile methodologies.</a:t>
            </a:r>
            <a:endParaRPr lang="en-US" sz="2400" dirty="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741303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In traditional Waterfall model –</a:t>
            </a:r>
            <a:endParaRPr lang="en-US" dirty="0">
              <a:solidFill>
                <a:schemeClr val="tx1"/>
              </a:solidFill>
            </a:endParaRPr>
          </a:p>
        </p:txBody>
      </p:sp>
      <p:sp>
        <p:nvSpPr>
          <p:cNvPr id="3" name="Content Placeholder 2"/>
          <p:cNvSpPr>
            <a:spLocks noGrp="1"/>
          </p:cNvSpPr>
          <p:nvPr>
            <p:ph idx="1"/>
          </p:nvPr>
        </p:nvSpPr>
        <p:spPr>
          <a:xfrm>
            <a:off x="838200" y="2362200"/>
            <a:ext cx="8077200" cy="4495800"/>
          </a:xfrm>
        </p:spPr>
        <p:txBody>
          <a:bodyPr/>
          <a:lstStyle/>
          <a:p>
            <a:r>
              <a:rPr lang="en-US" sz="2400" dirty="0" smtClean="0">
                <a:solidFill>
                  <a:srgbClr val="000000"/>
                </a:solidFill>
                <a:latin typeface="Calibri" pitchFamily="34" charset="0"/>
                <a:cs typeface="Calibri" pitchFamily="34" charset="0"/>
              </a:rPr>
              <a:t>At a high level, the project teams would spend 15% of their time on gathering requirements and analysis (1.5 months)</a:t>
            </a:r>
          </a:p>
          <a:p>
            <a:r>
              <a:rPr lang="en-US" sz="2400" dirty="0" smtClean="0">
                <a:solidFill>
                  <a:srgbClr val="000000"/>
                </a:solidFill>
                <a:latin typeface="Calibri" pitchFamily="34" charset="0"/>
                <a:cs typeface="Calibri" pitchFamily="34" charset="0"/>
              </a:rPr>
              <a:t>20% of their time on design (2 months)</a:t>
            </a:r>
          </a:p>
          <a:p>
            <a:r>
              <a:rPr lang="en-US" sz="2400" dirty="0" smtClean="0">
                <a:solidFill>
                  <a:srgbClr val="000000"/>
                </a:solidFill>
                <a:latin typeface="Calibri" pitchFamily="34" charset="0"/>
                <a:cs typeface="Calibri" pitchFamily="34" charset="0"/>
              </a:rPr>
              <a:t>40% on coding (4 months) and unit testing</a:t>
            </a:r>
          </a:p>
          <a:p>
            <a:r>
              <a:rPr lang="en-US" sz="2400" dirty="0" smtClean="0">
                <a:solidFill>
                  <a:srgbClr val="000000"/>
                </a:solidFill>
                <a:latin typeface="Calibri" pitchFamily="34" charset="0"/>
                <a:cs typeface="Calibri" pitchFamily="34" charset="0"/>
              </a:rPr>
              <a:t>20% on System and Integration testing (2 months).</a:t>
            </a:r>
          </a:p>
          <a:p>
            <a:r>
              <a:rPr lang="en-US" sz="2400" dirty="0" smtClean="0">
                <a:solidFill>
                  <a:srgbClr val="000000"/>
                </a:solidFill>
                <a:latin typeface="Calibri" pitchFamily="34" charset="0"/>
                <a:cs typeface="Calibri" pitchFamily="34" charset="0"/>
              </a:rPr>
              <a:t>At the end of this cycle, the project may also have 2 weeks of User Acceptance testing by marketing teams.</a:t>
            </a:r>
          </a:p>
          <a:p>
            <a:r>
              <a:rPr lang="en-US" sz="2400" dirty="0" smtClean="0">
                <a:solidFill>
                  <a:srgbClr val="000000"/>
                </a:solidFill>
                <a:latin typeface="Calibri" pitchFamily="34" charset="0"/>
                <a:cs typeface="Calibri" pitchFamily="34" charset="0"/>
              </a:rPr>
              <a:t>In this approach, the customer does not get to see the end product until the end of the project, when it becomes too late to make significant changes.</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Project Schedule in Waterfall Model</a:t>
            </a:r>
            <a:endParaRPr lang="en-US" dirty="0">
              <a:solidFill>
                <a:schemeClr val="tx1"/>
              </a:solidFill>
            </a:endParaRPr>
          </a:p>
        </p:txBody>
      </p:sp>
      <p:pic>
        <p:nvPicPr>
          <p:cNvPr id="1026" name="Picture 2" descr="C:\Users\Sabina\Desktop\Agile-versus-traditional-software-development-methodologies.jpg"/>
          <p:cNvPicPr>
            <a:picLocks noGrp="1" noChangeAspect="1" noChangeArrowheads="1"/>
          </p:cNvPicPr>
          <p:nvPr>
            <p:ph idx="1"/>
          </p:nvPr>
        </p:nvPicPr>
        <p:blipFill>
          <a:blip r:embed="rId2"/>
          <a:srcRect/>
          <a:stretch>
            <a:fillRect/>
          </a:stretch>
        </p:blipFill>
        <p:spPr bwMode="auto">
          <a:xfrm>
            <a:off x="21519" y="2286000"/>
            <a:ext cx="9122481" cy="45720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With Agile development methodology –</a:t>
            </a:r>
            <a:endParaRPr lang="en-US" dirty="0">
              <a:solidFill>
                <a:schemeClr val="tx1"/>
              </a:solidFill>
            </a:endParaRPr>
          </a:p>
        </p:txBody>
      </p:sp>
      <p:sp>
        <p:nvSpPr>
          <p:cNvPr id="3" name="Content Placeholder 2"/>
          <p:cNvSpPr>
            <a:spLocks noGrp="1"/>
          </p:cNvSpPr>
          <p:nvPr>
            <p:ph idx="1"/>
          </p:nvPr>
        </p:nvSpPr>
        <p:spPr>
          <a:xfrm>
            <a:off x="838200" y="2362200"/>
            <a:ext cx="7693025" cy="4343400"/>
          </a:xfrm>
        </p:spPr>
        <p:txBody>
          <a:bodyPr/>
          <a:lstStyle/>
          <a:p>
            <a:r>
              <a:rPr lang="en-US" sz="2400" dirty="0" smtClean="0">
                <a:solidFill>
                  <a:srgbClr val="000000"/>
                </a:solidFill>
                <a:latin typeface="Calibri" pitchFamily="34" charset="0"/>
                <a:cs typeface="Calibri" pitchFamily="34" charset="0"/>
              </a:rPr>
              <a:t>In the Agile approach, each project is broken up into several ‘Iterations’.</a:t>
            </a:r>
          </a:p>
          <a:p>
            <a:r>
              <a:rPr lang="en-US" sz="2400" dirty="0" smtClean="0">
                <a:solidFill>
                  <a:srgbClr val="000000"/>
                </a:solidFill>
                <a:latin typeface="Calibri" pitchFamily="34" charset="0"/>
                <a:cs typeface="Calibri" pitchFamily="34" charset="0"/>
              </a:rPr>
              <a:t>All Iterations should be of the same time duration (between 2 to 8 weeks).</a:t>
            </a:r>
          </a:p>
          <a:p>
            <a:r>
              <a:rPr lang="en-US" sz="2400" dirty="0" smtClean="0">
                <a:solidFill>
                  <a:srgbClr val="000000"/>
                </a:solidFill>
                <a:latin typeface="Calibri" pitchFamily="34" charset="0"/>
                <a:cs typeface="Calibri" pitchFamily="34" charset="0"/>
              </a:rPr>
              <a:t>At the end of each iteration, a working product should be delivered.</a:t>
            </a:r>
          </a:p>
          <a:p>
            <a:r>
              <a:rPr lang="en-US" sz="2400" dirty="0" smtClean="0">
                <a:solidFill>
                  <a:srgbClr val="000000"/>
                </a:solidFill>
                <a:latin typeface="Calibri" pitchFamily="34" charset="0"/>
                <a:cs typeface="Calibri" pitchFamily="34" charset="0"/>
              </a:rPr>
              <a:t>In simple terms, in the Agile approach the project will be broken up into 10.</a:t>
            </a:r>
          </a:p>
          <a:p>
            <a:r>
              <a:rPr lang="en-US" sz="2400" dirty="0" smtClean="0">
                <a:solidFill>
                  <a:srgbClr val="000000"/>
                </a:solidFill>
                <a:latin typeface="Calibri" pitchFamily="34" charset="0"/>
                <a:cs typeface="Calibri" pitchFamily="34" charset="0"/>
              </a:rPr>
              <a:t>Rather than spending 1.5 months on requirements gathering, in Agile software development, the team will decide the basic core features.</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With Agile development methodology –</a:t>
            </a:r>
            <a:endParaRPr lang="en-US" dirty="0">
              <a:solidFill>
                <a:schemeClr val="tx1"/>
              </a:solidFill>
            </a:endParaRPr>
          </a:p>
        </p:txBody>
      </p:sp>
      <p:sp>
        <p:nvSpPr>
          <p:cNvPr id="3" name="Content Placeholder 2"/>
          <p:cNvSpPr>
            <a:spLocks noGrp="1"/>
          </p:cNvSpPr>
          <p:nvPr>
            <p:ph idx="1"/>
          </p:nvPr>
        </p:nvSpPr>
        <p:spPr>
          <a:xfrm>
            <a:off x="838200" y="2362200"/>
            <a:ext cx="7693025" cy="4114800"/>
          </a:xfrm>
        </p:spPr>
        <p:txBody>
          <a:bodyPr/>
          <a:lstStyle/>
          <a:p>
            <a:r>
              <a:rPr lang="en-US" sz="2400" dirty="0" smtClean="0">
                <a:solidFill>
                  <a:srgbClr val="000000"/>
                </a:solidFill>
                <a:latin typeface="Calibri" pitchFamily="34" charset="0"/>
                <a:cs typeface="Calibri" pitchFamily="34" charset="0"/>
              </a:rPr>
              <a:t>Any remaining features that cannot be delivered in the first iteration will be taken up in the next iteration or subsequent iterations, based on priority.</a:t>
            </a:r>
          </a:p>
          <a:p>
            <a:r>
              <a:rPr lang="en-US" sz="2400" dirty="0" smtClean="0">
                <a:solidFill>
                  <a:srgbClr val="000000"/>
                </a:solidFill>
                <a:latin typeface="Calibri" pitchFamily="34" charset="0"/>
                <a:cs typeface="Calibri" pitchFamily="34" charset="0"/>
              </a:rPr>
              <a:t>At the end of the first iterations, the team will deliver a working software with the features that were finalized for that iteration.</a:t>
            </a:r>
          </a:p>
          <a:p>
            <a:r>
              <a:rPr lang="en-US" sz="2400" dirty="0" smtClean="0">
                <a:solidFill>
                  <a:srgbClr val="000000"/>
                </a:solidFill>
                <a:latin typeface="Calibri" pitchFamily="34" charset="0"/>
                <a:cs typeface="Calibri" pitchFamily="34" charset="0"/>
              </a:rPr>
              <a:t>There will be 10 iterations and at the end of each iteration the customer is delivered a working software that is incrementally enhanced and updated with the features that were shortlisted for that iteration.</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Sabina\Desktop\Agile_Methodology_development-what_is_agile.jpg"/>
          <p:cNvPicPr>
            <a:picLocks noChangeAspect="1" noChangeArrowheads="1"/>
          </p:cNvPicPr>
          <p:nvPr/>
        </p:nvPicPr>
        <p:blipFill>
          <a:blip r:embed="rId2"/>
          <a:srcRect/>
          <a:stretch>
            <a:fillRect/>
          </a:stretch>
        </p:blipFill>
        <p:spPr bwMode="auto">
          <a:xfrm>
            <a:off x="0" y="0"/>
            <a:ext cx="9143999" cy="68580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Project Schedule in Agile Model</a:t>
            </a:r>
            <a:endParaRPr lang="en-US" dirty="0">
              <a:solidFill>
                <a:schemeClr val="tx1"/>
              </a:solidFill>
            </a:endParaRPr>
          </a:p>
        </p:txBody>
      </p:sp>
      <p:pic>
        <p:nvPicPr>
          <p:cNvPr id="4" name="Picture 2" descr="C:\Users\Sabina\Desktop\Agile-software-Development-Methodology.jpg"/>
          <p:cNvPicPr>
            <a:picLocks noGrp="1" noChangeAspect="1" noChangeArrowheads="1"/>
          </p:cNvPicPr>
          <p:nvPr>
            <p:ph idx="1"/>
          </p:nvPr>
        </p:nvPicPr>
        <p:blipFill>
          <a:blip r:embed="rId2"/>
          <a:srcRect/>
          <a:stretch>
            <a:fillRect/>
          </a:stretch>
        </p:blipFill>
        <p:spPr bwMode="auto">
          <a:xfrm>
            <a:off x="0" y="1981200"/>
            <a:ext cx="9144000" cy="48768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SDLC Models</a:t>
            </a:r>
          </a:p>
        </p:txBody>
      </p:sp>
      <p:sp>
        <p:nvSpPr>
          <p:cNvPr id="3" name="Content Placeholder 2"/>
          <p:cNvSpPr>
            <a:spLocks noGrp="1"/>
          </p:cNvSpPr>
          <p:nvPr>
            <p:ph idx="1"/>
          </p:nvPr>
        </p:nvSpPr>
        <p:spPr>
          <a:xfrm>
            <a:off x="838200" y="2590800"/>
            <a:ext cx="7693025" cy="3724275"/>
          </a:xfrm>
        </p:spPr>
        <p:txBody>
          <a:bodyPr/>
          <a:lstStyle/>
          <a:p>
            <a:r>
              <a:rPr lang="en-US" dirty="0">
                <a:solidFill>
                  <a:srgbClr val="000000"/>
                </a:solidFill>
              </a:rPr>
              <a:t>Water Fall Model</a:t>
            </a:r>
          </a:p>
          <a:p>
            <a:r>
              <a:rPr lang="en-US" dirty="0" smtClean="0">
                <a:solidFill>
                  <a:srgbClr val="000000"/>
                </a:solidFill>
              </a:rPr>
              <a:t>The </a:t>
            </a:r>
            <a:r>
              <a:rPr lang="en-US" dirty="0">
                <a:solidFill>
                  <a:srgbClr val="000000"/>
                </a:solidFill>
              </a:rPr>
              <a:t>Incremental </a:t>
            </a:r>
            <a:r>
              <a:rPr lang="en-US" dirty="0" smtClean="0">
                <a:solidFill>
                  <a:srgbClr val="000000"/>
                </a:solidFill>
              </a:rPr>
              <a:t>model</a:t>
            </a:r>
            <a:endParaRPr lang="en-US" dirty="0">
              <a:solidFill>
                <a:srgbClr val="000000"/>
              </a:solidFill>
            </a:endParaRPr>
          </a:p>
          <a:p>
            <a:r>
              <a:rPr lang="en-US" dirty="0">
                <a:solidFill>
                  <a:srgbClr val="000000"/>
                </a:solidFill>
              </a:rPr>
              <a:t>Spiral Model</a:t>
            </a:r>
          </a:p>
          <a:p>
            <a:r>
              <a:rPr lang="en-US" dirty="0" smtClean="0">
                <a:solidFill>
                  <a:srgbClr val="000000"/>
                </a:solidFill>
              </a:rPr>
              <a:t>Agile </a:t>
            </a:r>
            <a:r>
              <a:rPr lang="en-US" dirty="0">
                <a:solidFill>
                  <a:srgbClr val="000000"/>
                </a:solidFill>
              </a:rPr>
              <a:t>Model</a:t>
            </a:r>
          </a:p>
          <a:p>
            <a:pPr marL="0" indent="0">
              <a:buNone/>
            </a:pPr>
            <a:endParaRPr lang="en-US" dirty="0"/>
          </a:p>
        </p:txBody>
      </p:sp>
    </p:spTree>
    <p:extLst>
      <p:ext uri="{BB962C8B-B14F-4D97-AF65-F5344CB8AC3E}">
        <p14:creationId xmlns:p14="http://schemas.microsoft.com/office/powerpoint/2010/main" val="26592158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tx1"/>
                </a:solidFill>
              </a:rPr>
              <a:t>Software evolve through Iteration</a:t>
            </a:r>
            <a:endParaRPr lang="en-US" dirty="0">
              <a:solidFill>
                <a:schemeClr val="tx1"/>
              </a:solidFill>
            </a:endParaRPr>
          </a:p>
        </p:txBody>
      </p:sp>
      <p:pic>
        <p:nvPicPr>
          <p:cNvPr id="2050" name="Picture 2" descr="C:\Users\Sabina\Desktop\Agile-Iterative-Development.jpg"/>
          <p:cNvPicPr>
            <a:picLocks noGrp="1" noChangeAspect="1" noChangeArrowheads="1"/>
          </p:cNvPicPr>
          <p:nvPr>
            <p:ph idx="1"/>
          </p:nvPr>
        </p:nvPicPr>
        <p:blipFill>
          <a:blip r:embed="rId2"/>
          <a:srcRect/>
          <a:stretch>
            <a:fillRect/>
          </a:stretch>
        </p:blipFill>
        <p:spPr bwMode="auto">
          <a:xfrm>
            <a:off x="0" y="2286000"/>
            <a:ext cx="8991600" cy="45720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F:\SE Class\WEB DOC\software-development-model-waterfall-rad-agile-16-638.jpg"/>
          <p:cNvPicPr>
            <a:picLocks noGrp="1" noChangeAspect="1" noChangeArrowheads="1"/>
          </p:cNvPicPr>
          <p:nvPr>
            <p:ph idx="1"/>
          </p:nvPr>
        </p:nvPicPr>
        <p:blipFill>
          <a:blip r:embed="rId2"/>
          <a:srcRect/>
          <a:stretch>
            <a:fillRect/>
          </a:stretch>
        </p:blipFill>
        <p:spPr bwMode="auto">
          <a:xfrm>
            <a:off x="0" y="0"/>
            <a:ext cx="9134456" cy="68580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914400"/>
            <a:ext cx="7924800" cy="762000"/>
          </a:xfrm>
        </p:spPr>
        <p:txBody>
          <a:bodyPr/>
          <a:lstStyle/>
          <a:p>
            <a:pPr algn="ctr"/>
            <a:r>
              <a:rPr lang="en-US" sz="2800" dirty="0">
                <a:solidFill>
                  <a:schemeClr val="tx1"/>
                </a:solidFill>
              </a:rPr>
              <a:t>Waterfall model</a:t>
            </a:r>
          </a:p>
        </p:txBody>
      </p:sp>
      <p:pic>
        <p:nvPicPr>
          <p:cNvPr id="1026" name="Picture 2" descr="F:\waterfall.png"/>
          <p:cNvPicPr>
            <a:picLocks noGrp="1" noChangeAspect="1" noChangeArrowheads="1"/>
          </p:cNvPicPr>
          <p:nvPr>
            <p:ph idx="1"/>
          </p:nvPr>
        </p:nvPicPr>
        <p:blipFill>
          <a:blip r:embed="rId2" cstate="print"/>
          <a:srcRect/>
          <a:stretch>
            <a:fillRect/>
          </a:stretch>
        </p:blipFill>
        <p:spPr bwMode="auto">
          <a:xfrm>
            <a:off x="0" y="1828800"/>
            <a:ext cx="9144000" cy="5029200"/>
          </a:xfrm>
          <a:prstGeom prst="rect">
            <a:avLst/>
          </a:prstGeom>
          <a:noFill/>
        </p:spPr>
      </p:pic>
    </p:spTree>
    <p:extLst>
      <p:ext uri="{BB962C8B-B14F-4D97-AF65-F5344CB8AC3E}">
        <p14:creationId xmlns:p14="http://schemas.microsoft.com/office/powerpoint/2010/main" val="3482361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838200"/>
            <a:ext cx="7924800" cy="1066800"/>
          </a:xfrm>
        </p:spPr>
        <p:txBody>
          <a:bodyPr/>
          <a:lstStyle/>
          <a:p>
            <a:pPr algn="ctr"/>
            <a:r>
              <a:rPr lang="en-US" dirty="0">
                <a:solidFill>
                  <a:schemeClr val="tx1"/>
                </a:solidFill>
              </a:rPr>
              <a:t>Waterfall model</a:t>
            </a:r>
          </a:p>
        </p:txBody>
      </p:sp>
      <p:sp>
        <p:nvSpPr>
          <p:cNvPr id="3" name="Content Placeholder 2"/>
          <p:cNvSpPr>
            <a:spLocks noGrp="1"/>
          </p:cNvSpPr>
          <p:nvPr>
            <p:ph idx="1"/>
          </p:nvPr>
        </p:nvSpPr>
        <p:spPr>
          <a:xfrm>
            <a:off x="762000" y="2286000"/>
            <a:ext cx="7693025" cy="4038600"/>
          </a:xfrm>
        </p:spPr>
        <p:txBody>
          <a:bodyPr/>
          <a:lstStyle/>
          <a:p>
            <a:pPr>
              <a:buNone/>
            </a:pPr>
            <a:r>
              <a:rPr lang="en-US" b="1" dirty="0">
                <a:solidFill>
                  <a:srgbClr val="000000"/>
                </a:solidFill>
                <a:latin typeface="Calibri" pitchFamily="34" charset="0"/>
                <a:cs typeface="Calibri" pitchFamily="34" charset="0"/>
              </a:rPr>
              <a:t>Waterfall model phases </a:t>
            </a:r>
          </a:p>
          <a:p>
            <a:r>
              <a:rPr lang="en-US" sz="2400" b="1" dirty="0">
                <a:solidFill>
                  <a:srgbClr val="000000"/>
                </a:solidFill>
                <a:latin typeface="Calibri" pitchFamily="34" charset="0"/>
                <a:cs typeface="Calibri" pitchFamily="34" charset="0"/>
              </a:rPr>
              <a:t>Requirements analysis and definition: </a:t>
            </a:r>
          </a:p>
          <a:p>
            <a:pPr>
              <a:buNone/>
            </a:pPr>
            <a:r>
              <a:rPr lang="en-US" sz="2400" dirty="0">
                <a:solidFill>
                  <a:srgbClr val="000000"/>
                </a:solidFill>
                <a:latin typeface="Calibri" pitchFamily="34" charset="0"/>
                <a:cs typeface="Calibri" pitchFamily="34" charset="0"/>
              </a:rPr>
              <a:t>    – Develop understanding of problem domain, user needs, function, performance, interfaces.</a:t>
            </a:r>
          </a:p>
          <a:p>
            <a:pPr>
              <a:buNone/>
            </a:pPr>
            <a:r>
              <a:rPr lang="en-US" sz="2400" dirty="0">
                <a:solidFill>
                  <a:srgbClr val="000000"/>
                </a:solidFill>
                <a:latin typeface="Calibri" pitchFamily="34" charset="0"/>
                <a:cs typeface="Calibri" pitchFamily="34" charset="0"/>
              </a:rPr>
              <a:t>     – Software Design </a:t>
            </a:r>
          </a:p>
          <a:p>
            <a:pPr>
              <a:buNone/>
            </a:pPr>
            <a:r>
              <a:rPr lang="en-US" sz="2400" dirty="0">
                <a:solidFill>
                  <a:srgbClr val="000000"/>
                </a:solidFill>
                <a:latin typeface="Calibri" pitchFamily="34" charset="0"/>
                <a:cs typeface="Calibri" pitchFamily="34" charset="0"/>
              </a:rPr>
              <a:t>     – Multi-step process to determine architecture, interfaces, data structures, functional </a:t>
            </a:r>
            <a:r>
              <a:rPr lang="en-US" sz="2400" dirty="0" smtClean="0">
                <a:solidFill>
                  <a:srgbClr val="000000"/>
                </a:solidFill>
                <a:latin typeface="Calibri" pitchFamily="34" charset="0"/>
                <a:cs typeface="Calibri" pitchFamily="34" charset="0"/>
              </a:rPr>
              <a:t>detail. Produces </a:t>
            </a:r>
            <a:r>
              <a:rPr lang="en-US" sz="2400" dirty="0">
                <a:solidFill>
                  <a:srgbClr val="000000"/>
                </a:solidFill>
                <a:latin typeface="Calibri" pitchFamily="34" charset="0"/>
                <a:cs typeface="Calibri" pitchFamily="34" charset="0"/>
              </a:rPr>
              <a:t>(high-level) form that can be checked for quality, conformance before coding.</a:t>
            </a:r>
          </a:p>
          <a:p>
            <a:pPr>
              <a:buNone/>
            </a:pPr>
            <a:r>
              <a:rPr lang="en-US" sz="2000" b="1" dirty="0">
                <a:solidFill>
                  <a:srgbClr val="000000"/>
                </a:solidFill>
                <a:latin typeface="Calibri" pitchFamily="34" charset="0"/>
                <a:cs typeface="Calibri" pitchFamily="34" charset="0"/>
              </a:rPr>
              <a:t> </a:t>
            </a:r>
            <a:endParaRPr lang="en-US" sz="2000" b="1" dirty="0" smtClean="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170898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Waterfall model</a:t>
            </a:r>
          </a:p>
        </p:txBody>
      </p:sp>
      <p:sp>
        <p:nvSpPr>
          <p:cNvPr id="3" name="Content Placeholder 2"/>
          <p:cNvSpPr>
            <a:spLocks noGrp="1"/>
          </p:cNvSpPr>
          <p:nvPr>
            <p:ph idx="1"/>
          </p:nvPr>
        </p:nvSpPr>
        <p:spPr>
          <a:xfrm>
            <a:off x="838200" y="2286000"/>
            <a:ext cx="7693025" cy="4267200"/>
          </a:xfrm>
        </p:spPr>
        <p:txBody>
          <a:bodyPr/>
          <a:lstStyle/>
          <a:p>
            <a:r>
              <a:rPr lang="en-US" sz="2400" b="1" dirty="0">
                <a:solidFill>
                  <a:srgbClr val="000000"/>
                </a:solidFill>
                <a:latin typeface="Calibri" pitchFamily="34" charset="0"/>
                <a:cs typeface="Calibri" pitchFamily="34" charset="0"/>
              </a:rPr>
              <a:t>System and software design</a:t>
            </a:r>
            <a:r>
              <a:rPr lang="en-US" sz="2400" dirty="0">
                <a:solidFill>
                  <a:srgbClr val="000000"/>
                </a:solidFill>
                <a:latin typeface="Calibri" pitchFamily="34" charset="0"/>
                <a:cs typeface="Calibri" pitchFamily="34" charset="0"/>
              </a:rPr>
              <a:t>: </a:t>
            </a:r>
          </a:p>
          <a:p>
            <a:pPr marL="0" indent="0">
              <a:buNone/>
            </a:pPr>
            <a:r>
              <a:rPr lang="en-US" sz="2400" dirty="0">
                <a:solidFill>
                  <a:srgbClr val="000000"/>
                </a:solidFill>
                <a:latin typeface="Calibri" pitchFamily="34" charset="0"/>
                <a:cs typeface="Calibri" pitchFamily="34" charset="0"/>
              </a:rPr>
              <a:t>      -The systems design process partitions the requirements to either hardware or software systems. </a:t>
            </a:r>
          </a:p>
          <a:p>
            <a:pPr marL="0" indent="0">
              <a:buNone/>
            </a:pPr>
            <a:r>
              <a:rPr lang="en-US" sz="2400" dirty="0">
                <a:solidFill>
                  <a:srgbClr val="000000"/>
                </a:solidFill>
                <a:latin typeface="Calibri" pitchFamily="34" charset="0"/>
                <a:cs typeface="Calibri" pitchFamily="34" charset="0"/>
              </a:rPr>
              <a:t>      -It establishes overall system architecture. </a:t>
            </a:r>
          </a:p>
          <a:p>
            <a:pPr marL="0" indent="0">
              <a:buNone/>
            </a:pPr>
            <a:r>
              <a:rPr lang="en-US" sz="2400" dirty="0">
                <a:solidFill>
                  <a:srgbClr val="000000"/>
                </a:solidFill>
                <a:latin typeface="Calibri" pitchFamily="34" charset="0"/>
                <a:cs typeface="Calibri" pitchFamily="34" charset="0"/>
              </a:rPr>
              <a:t>     - Software design involves identifying and describing the fundamental software </a:t>
            </a:r>
            <a:r>
              <a:rPr lang="en-US" sz="2400" dirty="0" smtClean="0">
                <a:solidFill>
                  <a:srgbClr val="000000"/>
                </a:solidFill>
                <a:latin typeface="Calibri" pitchFamily="34" charset="0"/>
                <a:cs typeface="Calibri" pitchFamily="34" charset="0"/>
              </a:rPr>
              <a:t>system abstractions </a:t>
            </a:r>
            <a:r>
              <a:rPr lang="en-US" sz="2400" dirty="0">
                <a:solidFill>
                  <a:srgbClr val="000000"/>
                </a:solidFill>
                <a:latin typeface="Calibri" pitchFamily="34" charset="0"/>
                <a:cs typeface="Calibri" pitchFamily="34" charset="0"/>
              </a:rPr>
              <a:t>and their relationships</a:t>
            </a:r>
            <a:r>
              <a:rPr lang="en-US" dirty="0" smtClean="0">
                <a:solidFill>
                  <a:srgbClr val="000000"/>
                </a:solidFill>
                <a:latin typeface="Calibri" pitchFamily="34" charset="0"/>
                <a:cs typeface="Calibri" pitchFamily="34" charset="0"/>
              </a:rPr>
              <a:t>.</a:t>
            </a:r>
          </a:p>
          <a:p>
            <a:r>
              <a:rPr lang="en-US" sz="2400" b="1" dirty="0" smtClean="0">
                <a:solidFill>
                  <a:srgbClr val="000000"/>
                </a:solidFill>
                <a:latin typeface="Calibri" pitchFamily="34" charset="0"/>
                <a:cs typeface="Calibri" pitchFamily="34" charset="0"/>
              </a:rPr>
              <a:t>Coding</a:t>
            </a:r>
            <a:r>
              <a:rPr lang="en-US" sz="2400" dirty="0" smtClean="0">
                <a:solidFill>
                  <a:srgbClr val="000000"/>
                </a:solidFill>
                <a:latin typeface="Calibri" pitchFamily="34" charset="0"/>
                <a:cs typeface="Calibri" pitchFamily="34" charset="0"/>
              </a:rPr>
              <a:t> : </a:t>
            </a:r>
          </a:p>
          <a:p>
            <a:pPr marL="0" indent="0">
              <a:buNone/>
            </a:pPr>
            <a:r>
              <a:rPr lang="en-US" sz="2400" dirty="0" smtClean="0">
                <a:solidFill>
                  <a:srgbClr val="000000"/>
                </a:solidFill>
                <a:latin typeface="Calibri" pitchFamily="34" charset="0"/>
                <a:cs typeface="Calibri" pitchFamily="34" charset="0"/>
              </a:rPr>
              <a:t>      – Produce machine readable and executable form, match HW, OS and design needs.</a:t>
            </a:r>
          </a:p>
          <a:p>
            <a:pPr marL="0" indent="0">
              <a:buNone/>
            </a:pPr>
            <a:endParaRPr lang="en-US" dirty="0">
              <a:latin typeface="Calibri" pitchFamily="34" charset="0"/>
              <a:cs typeface="Calibri" pitchFamily="34" charset="0"/>
            </a:endParaRPr>
          </a:p>
          <a:p>
            <a:endParaRPr lang="en-US" dirty="0"/>
          </a:p>
          <a:p>
            <a:endParaRPr lang="en-US" dirty="0"/>
          </a:p>
        </p:txBody>
      </p:sp>
    </p:spTree>
    <p:extLst>
      <p:ext uri="{BB962C8B-B14F-4D97-AF65-F5344CB8AC3E}">
        <p14:creationId xmlns:p14="http://schemas.microsoft.com/office/powerpoint/2010/main" val="3798975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Waterfall model</a:t>
            </a:r>
          </a:p>
        </p:txBody>
      </p:sp>
      <p:sp>
        <p:nvSpPr>
          <p:cNvPr id="3" name="Content Placeholder 2"/>
          <p:cNvSpPr>
            <a:spLocks noGrp="1"/>
          </p:cNvSpPr>
          <p:nvPr>
            <p:ph idx="1"/>
          </p:nvPr>
        </p:nvSpPr>
        <p:spPr>
          <a:xfrm>
            <a:off x="838200" y="2362200"/>
            <a:ext cx="7693025" cy="4267200"/>
          </a:xfrm>
        </p:spPr>
        <p:txBody>
          <a:bodyPr/>
          <a:lstStyle/>
          <a:p>
            <a:r>
              <a:rPr lang="en-US" sz="2400" b="1" dirty="0" smtClean="0">
                <a:solidFill>
                  <a:srgbClr val="000000"/>
                </a:solidFill>
                <a:latin typeface="Calibri" pitchFamily="34" charset="0"/>
                <a:cs typeface="Calibri" pitchFamily="34" charset="0"/>
              </a:rPr>
              <a:t>Integration </a:t>
            </a:r>
            <a:r>
              <a:rPr lang="en-US" sz="2400" b="1" dirty="0">
                <a:solidFill>
                  <a:srgbClr val="000000"/>
                </a:solidFill>
                <a:latin typeface="Calibri" pitchFamily="34" charset="0"/>
                <a:cs typeface="Calibri" pitchFamily="34" charset="0"/>
              </a:rPr>
              <a:t>and system testing</a:t>
            </a:r>
            <a:r>
              <a:rPr lang="en-US" sz="2400" dirty="0">
                <a:solidFill>
                  <a:srgbClr val="000000"/>
                </a:solidFill>
                <a:latin typeface="Calibri" pitchFamily="34" charset="0"/>
                <a:cs typeface="Calibri" pitchFamily="34" charset="0"/>
              </a:rPr>
              <a:t>: </a:t>
            </a:r>
          </a:p>
          <a:p>
            <a:pPr marL="0" indent="0">
              <a:buNone/>
            </a:pPr>
            <a:r>
              <a:rPr lang="en-US" sz="2400" dirty="0">
                <a:solidFill>
                  <a:srgbClr val="000000"/>
                </a:solidFill>
                <a:latin typeface="Calibri" pitchFamily="34" charset="0"/>
                <a:cs typeface="Calibri" pitchFamily="34" charset="0"/>
              </a:rPr>
              <a:t>      – Confirm that components, subsystems and complete products meet requirements, </a:t>
            </a:r>
            <a:r>
              <a:rPr lang="en-US" sz="2400" dirty="0" smtClean="0">
                <a:solidFill>
                  <a:srgbClr val="000000"/>
                </a:solidFill>
                <a:latin typeface="Calibri" pitchFamily="34" charset="0"/>
                <a:cs typeface="Calibri" pitchFamily="34" charset="0"/>
              </a:rPr>
              <a:t>specifications </a:t>
            </a:r>
            <a:r>
              <a:rPr lang="en-US" sz="2400" dirty="0">
                <a:solidFill>
                  <a:srgbClr val="000000"/>
                </a:solidFill>
                <a:latin typeface="Calibri" pitchFamily="34" charset="0"/>
                <a:cs typeface="Calibri" pitchFamily="34" charset="0"/>
              </a:rPr>
              <a:t>and quality, find and fix defects.</a:t>
            </a:r>
          </a:p>
          <a:p>
            <a:r>
              <a:rPr lang="en-US" sz="2400" b="1" dirty="0">
                <a:solidFill>
                  <a:srgbClr val="000000"/>
                </a:solidFill>
                <a:latin typeface="Calibri" pitchFamily="34" charset="0"/>
                <a:cs typeface="Calibri" pitchFamily="34" charset="0"/>
              </a:rPr>
              <a:t>Operation and maintenance</a:t>
            </a:r>
            <a:r>
              <a:rPr lang="en-US" sz="2400" dirty="0">
                <a:solidFill>
                  <a:srgbClr val="000000"/>
                </a:solidFill>
                <a:latin typeface="Calibri" pitchFamily="34" charset="0"/>
                <a:cs typeface="Calibri" pitchFamily="34" charset="0"/>
              </a:rPr>
              <a:t>: Normally (although not necessarily) this is the longest life-cycle phase. The system is installed and put into practical use. </a:t>
            </a:r>
          </a:p>
          <a:p>
            <a:r>
              <a:rPr lang="en-US" sz="2400" b="1" dirty="0">
                <a:solidFill>
                  <a:srgbClr val="000000"/>
                </a:solidFill>
                <a:latin typeface="Calibri" pitchFamily="34" charset="0"/>
                <a:cs typeface="Calibri" pitchFamily="34" charset="0"/>
              </a:rPr>
              <a:t>Maintenance</a:t>
            </a:r>
            <a:r>
              <a:rPr lang="en-US" sz="2400" dirty="0">
                <a:solidFill>
                  <a:srgbClr val="000000"/>
                </a:solidFill>
                <a:latin typeface="Calibri" pitchFamily="34" charset="0"/>
                <a:cs typeface="Calibri" pitchFamily="34" charset="0"/>
              </a:rPr>
              <a:t>: Incrementally, evolve software to fix defects, add features, adapt to new condition. Often 80% of effort spent here!</a:t>
            </a:r>
            <a:r>
              <a:rPr lang="en-US" sz="2400" dirty="0">
                <a:latin typeface="Calibri" pitchFamily="34" charset="0"/>
                <a:cs typeface="Calibri" pitchFamily="34" charset="0"/>
              </a:rPr>
              <a:t/>
            </a:r>
            <a:br>
              <a:rPr lang="en-US" sz="2400" dirty="0">
                <a:latin typeface="Calibri" pitchFamily="34" charset="0"/>
                <a:cs typeface="Calibri" pitchFamily="34" charset="0"/>
              </a:rPr>
            </a:br>
            <a:endParaRPr lang="en-US" sz="2400" dirty="0">
              <a:latin typeface="Calibri" pitchFamily="34" charset="0"/>
              <a:cs typeface="Calibri" pitchFamily="34" charset="0"/>
            </a:endParaRPr>
          </a:p>
        </p:txBody>
      </p:sp>
    </p:spTree>
    <p:extLst>
      <p:ext uri="{BB962C8B-B14F-4D97-AF65-F5344CB8AC3E}">
        <p14:creationId xmlns:p14="http://schemas.microsoft.com/office/powerpoint/2010/main" val="1011834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rPr>
              <a:t>Advantage &amp; Disadvantage of  Waterfall model</a:t>
            </a:r>
          </a:p>
        </p:txBody>
      </p:sp>
      <p:sp>
        <p:nvSpPr>
          <p:cNvPr id="3" name="Content Placeholder 2"/>
          <p:cNvSpPr>
            <a:spLocks noGrp="1"/>
          </p:cNvSpPr>
          <p:nvPr>
            <p:ph idx="1"/>
          </p:nvPr>
        </p:nvSpPr>
        <p:spPr>
          <a:xfrm>
            <a:off x="838200" y="2362200"/>
            <a:ext cx="7693025" cy="4038600"/>
          </a:xfrm>
        </p:spPr>
        <p:txBody>
          <a:bodyPr/>
          <a:lstStyle/>
          <a:p>
            <a:pPr>
              <a:buNone/>
            </a:pPr>
            <a:r>
              <a:rPr lang="en-US" sz="2400" b="1" dirty="0" smtClean="0">
                <a:solidFill>
                  <a:srgbClr val="000000"/>
                </a:solidFill>
                <a:latin typeface="Calibri" pitchFamily="34" charset="0"/>
                <a:cs typeface="Calibri" pitchFamily="34" charset="0"/>
              </a:rPr>
              <a:t>Advantages:</a:t>
            </a:r>
            <a:endParaRPr lang="en-US" sz="2400" b="1" dirty="0">
              <a:solidFill>
                <a:srgbClr val="000000"/>
              </a:solidFill>
              <a:latin typeface="Calibri" pitchFamily="34" charset="0"/>
              <a:cs typeface="Calibri" pitchFamily="34" charset="0"/>
            </a:endParaRPr>
          </a:p>
          <a:p>
            <a:r>
              <a:rPr lang="en-US" sz="2000" dirty="0">
                <a:solidFill>
                  <a:srgbClr val="000000"/>
                </a:solidFill>
                <a:latin typeface="Calibri" pitchFamily="34" charset="0"/>
                <a:cs typeface="Calibri" pitchFamily="34" charset="0"/>
              </a:rPr>
              <a:t>T</a:t>
            </a:r>
            <a:r>
              <a:rPr lang="en-US" sz="2000" dirty="0" smtClean="0">
                <a:solidFill>
                  <a:srgbClr val="000000"/>
                </a:solidFill>
                <a:latin typeface="Calibri" pitchFamily="34" charset="0"/>
                <a:cs typeface="Calibri" pitchFamily="34" charset="0"/>
              </a:rPr>
              <a:t>he </a:t>
            </a:r>
            <a:r>
              <a:rPr lang="en-US" sz="2000" dirty="0">
                <a:solidFill>
                  <a:srgbClr val="000000"/>
                </a:solidFill>
                <a:latin typeface="Calibri" pitchFamily="34" charset="0"/>
                <a:cs typeface="Calibri" pitchFamily="34" charset="0"/>
              </a:rPr>
              <a:t>waterfall model are that documentation is produced </a:t>
            </a:r>
            <a:r>
              <a:rPr lang="en-US" sz="2000" dirty="0" smtClean="0">
                <a:solidFill>
                  <a:srgbClr val="000000"/>
                </a:solidFill>
                <a:latin typeface="Calibri" pitchFamily="34" charset="0"/>
                <a:cs typeface="Calibri" pitchFamily="34" charset="0"/>
              </a:rPr>
              <a:t>at each </a:t>
            </a:r>
            <a:r>
              <a:rPr lang="en-US" sz="2000" dirty="0">
                <a:solidFill>
                  <a:srgbClr val="000000"/>
                </a:solidFill>
                <a:latin typeface="Calibri" pitchFamily="34" charset="0"/>
                <a:cs typeface="Calibri" pitchFamily="34" charset="0"/>
              </a:rPr>
              <a:t>phase and that it fits with other engineering process models.</a:t>
            </a:r>
          </a:p>
          <a:p>
            <a:r>
              <a:rPr lang="en-US" sz="2000" dirty="0">
                <a:solidFill>
                  <a:srgbClr val="000000"/>
                </a:solidFill>
                <a:latin typeface="Calibri" pitchFamily="34" charset="0"/>
                <a:cs typeface="Calibri" pitchFamily="34" charset="0"/>
              </a:rPr>
              <a:t>Disciplined approach </a:t>
            </a:r>
          </a:p>
          <a:p>
            <a:r>
              <a:rPr lang="en-US" sz="2000" dirty="0">
                <a:solidFill>
                  <a:srgbClr val="000000"/>
                </a:solidFill>
                <a:latin typeface="Calibri" pitchFamily="34" charset="0"/>
                <a:cs typeface="Calibri" pitchFamily="34" charset="0"/>
              </a:rPr>
              <a:t>Careful checking by the Software Quality Assurance Group at the end of each phase.(or Testing in each phase.)</a:t>
            </a:r>
          </a:p>
          <a:p>
            <a:r>
              <a:rPr lang="en-US" sz="2000" dirty="0">
                <a:solidFill>
                  <a:srgbClr val="000000"/>
                </a:solidFill>
                <a:latin typeface="Calibri" pitchFamily="34" charset="0"/>
                <a:cs typeface="Calibri" pitchFamily="34" charset="0"/>
              </a:rPr>
              <a:t>Documentation available at the end of each phase</a:t>
            </a:r>
          </a:p>
          <a:p>
            <a:r>
              <a:rPr lang="en-US" sz="2000" dirty="0">
                <a:solidFill>
                  <a:srgbClr val="000000"/>
                </a:solidFill>
                <a:latin typeface="Calibri" pitchFamily="34" charset="0"/>
                <a:cs typeface="Calibri" pitchFamily="34" charset="0"/>
              </a:rPr>
              <a:t>Linear model..</a:t>
            </a:r>
          </a:p>
          <a:p>
            <a:r>
              <a:rPr lang="en-US" sz="2000" dirty="0">
                <a:solidFill>
                  <a:srgbClr val="000000"/>
                </a:solidFill>
                <a:latin typeface="Calibri" pitchFamily="34" charset="0"/>
                <a:cs typeface="Calibri" pitchFamily="34" charset="0"/>
              </a:rPr>
              <a:t>Easy to understand and implement.</a:t>
            </a:r>
          </a:p>
          <a:p>
            <a:r>
              <a:rPr lang="en-US" sz="2000" dirty="0">
                <a:solidFill>
                  <a:srgbClr val="000000"/>
                </a:solidFill>
                <a:latin typeface="Calibri" pitchFamily="34" charset="0"/>
                <a:cs typeface="Calibri" pitchFamily="34" charset="0"/>
              </a:rPr>
              <a:t>Identifies deliverables and milestones</a:t>
            </a:r>
          </a:p>
          <a:p>
            <a:pPr>
              <a:buNone/>
            </a:pPr>
            <a:endParaRPr lang="en-US" sz="2400" dirty="0" smtClean="0">
              <a:latin typeface="Calibri" pitchFamily="34" charset="0"/>
              <a:cs typeface="Calibri" pitchFamily="34" charset="0"/>
            </a:endParaRPr>
          </a:p>
        </p:txBody>
      </p:sp>
    </p:spTree>
    <p:extLst>
      <p:ext uri="{BB962C8B-B14F-4D97-AF65-F5344CB8AC3E}">
        <p14:creationId xmlns:p14="http://schemas.microsoft.com/office/powerpoint/2010/main" val="3186954474"/>
      </p:ext>
    </p:extLst>
  </p:cSld>
  <p:clrMapOvr>
    <a:masterClrMapping/>
  </p:clrMapOvr>
</p:sld>
</file>

<file path=ppt/theme/theme1.xml><?xml version="1.0" encoding="utf-8"?>
<a:theme xmlns:a="http://schemas.openxmlformats.org/drawingml/2006/main" name="Capsules design template">
  <a:themeElements>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Office Theme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Office Theme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Office Theme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Office Theme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Office Theme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Office Theme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Capsules design template</Template>
  <TotalTime>1161</TotalTime>
  <Words>2077</Words>
  <Application>Microsoft Office PowerPoint</Application>
  <PresentationFormat>On-screen Show (4:3)</PresentationFormat>
  <Paragraphs>187</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Capsules design template</vt:lpstr>
      <vt:lpstr>SDLC Models</vt:lpstr>
      <vt:lpstr>Software Development Life Cycle Models</vt:lpstr>
      <vt:lpstr>Why following a model…</vt:lpstr>
      <vt:lpstr>SDLC Models</vt:lpstr>
      <vt:lpstr>Waterfall model</vt:lpstr>
      <vt:lpstr>Waterfall model</vt:lpstr>
      <vt:lpstr>Waterfall model</vt:lpstr>
      <vt:lpstr>Waterfall model</vt:lpstr>
      <vt:lpstr>Advantage &amp; Disadvantage of  Waterfall model</vt:lpstr>
      <vt:lpstr>Advantage &amp; Disadvantage of  Waterfall model</vt:lpstr>
      <vt:lpstr>The Incremental model</vt:lpstr>
      <vt:lpstr>The Incremental model</vt:lpstr>
      <vt:lpstr>The Incremental model</vt:lpstr>
      <vt:lpstr> Advantages of The Incremental model</vt:lpstr>
      <vt:lpstr>Disadvantages of The Incremental model</vt:lpstr>
      <vt:lpstr>When to use Incremental Model</vt:lpstr>
      <vt:lpstr>Spiral Model</vt:lpstr>
      <vt:lpstr>PowerPoint Presentation</vt:lpstr>
      <vt:lpstr>Spiral Model</vt:lpstr>
      <vt:lpstr>Spiral Model</vt:lpstr>
      <vt:lpstr>When to Use?</vt:lpstr>
      <vt:lpstr>Advantages of using Spiral Model:</vt:lpstr>
      <vt:lpstr>Disadvantages of using Spiral model:</vt:lpstr>
      <vt:lpstr>  Agile Model</vt:lpstr>
      <vt:lpstr>Agility Principles</vt:lpstr>
      <vt:lpstr>Agility Principles</vt:lpstr>
      <vt:lpstr>Agility Principles</vt:lpstr>
      <vt:lpstr>Agility Diagram</vt:lpstr>
      <vt:lpstr>Advantages of Agile model:</vt:lpstr>
      <vt:lpstr>Disadvantages of Agile model:</vt:lpstr>
      <vt:lpstr>When to use Agile model</vt:lpstr>
      <vt:lpstr>Waterfall VS Agile</vt:lpstr>
      <vt:lpstr>Waterfall VS Agile</vt:lpstr>
      <vt:lpstr>In traditional Waterfall model –</vt:lpstr>
      <vt:lpstr>Project Schedule in Waterfall Model</vt:lpstr>
      <vt:lpstr>With Agile development methodology –</vt:lpstr>
      <vt:lpstr>With Agile development methodology –</vt:lpstr>
      <vt:lpstr>PowerPoint Presentation</vt:lpstr>
      <vt:lpstr>Project Schedule in Agile Model</vt:lpstr>
      <vt:lpstr>Software evolve through Iteration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chaity</dc:creator>
  <cp:lastModifiedBy>Imran</cp:lastModifiedBy>
  <cp:revision>190</cp:revision>
  <cp:lastPrinted>1601-01-01T00:00:00Z</cp:lastPrinted>
  <dcterms:created xsi:type="dcterms:W3CDTF">2016-01-12T00:51:39Z</dcterms:created>
  <dcterms:modified xsi:type="dcterms:W3CDTF">2016-09-24T06:19:20Z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TC102037801033</vt:lpwstr>
  </property>
</Properties>
</file>