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27" r:id="rId3"/>
    <p:sldId id="303" r:id="rId4"/>
    <p:sldId id="260" r:id="rId5"/>
    <p:sldId id="261" r:id="rId6"/>
    <p:sldId id="326" r:id="rId7"/>
    <p:sldId id="304" r:id="rId8"/>
    <p:sldId id="263" r:id="rId9"/>
    <p:sldId id="265" r:id="rId10"/>
    <p:sldId id="266" r:id="rId11"/>
    <p:sldId id="268" r:id="rId12"/>
    <p:sldId id="305" r:id="rId13"/>
    <p:sldId id="338" r:id="rId14"/>
    <p:sldId id="339" r:id="rId15"/>
    <p:sldId id="308" r:id="rId16"/>
    <p:sldId id="309" r:id="rId17"/>
    <p:sldId id="310" r:id="rId18"/>
    <p:sldId id="311" r:id="rId19"/>
    <p:sldId id="312" r:id="rId20"/>
    <p:sldId id="313" r:id="rId21"/>
    <p:sldId id="314" r:id="rId22"/>
    <p:sldId id="340" r:id="rId23"/>
    <p:sldId id="341" r:id="rId24"/>
    <p:sldId id="280" r:id="rId25"/>
    <p:sldId id="271" r:id="rId26"/>
    <p:sldId id="272" r:id="rId27"/>
    <p:sldId id="330" r:id="rId28"/>
    <p:sldId id="290" r:id="rId29"/>
    <p:sldId id="331" r:id="rId30"/>
    <p:sldId id="302" r:id="rId31"/>
    <p:sldId id="337" r:id="rId32"/>
    <p:sldId id="297" r:id="rId33"/>
    <p:sldId id="334" r:id="rId34"/>
    <p:sldId id="291" r:id="rId35"/>
    <p:sldId id="292" r:id="rId36"/>
    <p:sldId id="307" r:id="rId37"/>
    <p:sldId id="320" r:id="rId38"/>
    <p:sldId id="335" r:id="rId39"/>
    <p:sldId id="336" r:id="rId40"/>
    <p:sldId id="321" r:id="rId41"/>
    <p:sldId id="322" r:id="rId42"/>
    <p:sldId id="325"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85" d="100"/>
          <a:sy n="85" d="100"/>
        </p:scale>
        <p:origin x="137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Modeling</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077200" cy="1066800"/>
          </a:xfrm>
        </p:spPr>
        <p:txBody>
          <a:bodyPr/>
          <a:lstStyle/>
          <a:p>
            <a:pPr algn="ctr"/>
            <a:r>
              <a:rPr lang="en-US" dirty="0"/>
              <a:t>Use-Cases</a:t>
            </a:r>
          </a:p>
        </p:txBody>
      </p:sp>
      <p:sp>
        <p:nvSpPr>
          <p:cNvPr id="3" name="Content Placeholder 2"/>
          <p:cNvSpPr>
            <a:spLocks noGrp="1"/>
          </p:cNvSpPr>
          <p:nvPr>
            <p:ph idx="1"/>
          </p:nvPr>
        </p:nvSpPr>
        <p:spPr>
          <a:xfrm>
            <a:off x="838200" y="2362200"/>
            <a:ext cx="7693025" cy="4114800"/>
          </a:xfrm>
        </p:spPr>
        <p:txBody>
          <a:bodyPr/>
          <a:lstStyle/>
          <a:p>
            <a:pPr lvl="0">
              <a:buClr>
                <a:srgbClr val="9A0000"/>
              </a:buClr>
              <a:buFont typeface="Wingdings" pitchFamily="-128" charset="2"/>
              <a:buChar char="n"/>
            </a:pPr>
            <a:r>
              <a:rPr lang="en-US" sz="2400" dirty="0">
                <a:solidFill>
                  <a:srgbClr val="000000"/>
                </a:solidFill>
                <a:latin typeface="Helvetica"/>
              </a:rPr>
              <a:t>a scenario that describes a “thread of usage” for a system</a:t>
            </a:r>
          </a:p>
          <a:p>
            <a:pPr lvl="0">
              <a:buClr>
                <a:srgbClr val="9A0000"/>
              </a:buClr>
              <a:buFont typeface="Wingdings" pitchFamily="-128" charset="2"/>
              <a:buChar char="n"/>
            </a:pPr>
            <a:r>
              <a:rPr lang="en-US" sz="2400" i="1" dirty="0">
                <a:solidFill>
                  <a:srgbClr val="9A0000"/>
                </a:solidFill>
                <a:latin typeface="Helvetica"/>
              </a:rPr>
              <a:t>actors</a:t>
            </a:r>
            <a:r>
              <a:rPr lang="en-US" sz="2400" dirty="0">
                <a:solidFill>
                  <a:srgbClr val="9A0000"/>
                </a:solidFill>
                <a:latin typeface="Helvetica"/>
              </a:rPr>
              <a:t> </a:t>
            </a:r>
            <a:r>
              <a:rPr lang="en-US" sz="2400" dirty="0">
                <a:solidFill>
                  <a:srgbClr val="000000"/>
                </a:solidFill>
                <a:latin typeface="Helvetica"/>
              </a:rPr>
              <a:t>represent roles people or devices play as the system functions</a:t>
            </a:r>
          </a:p>
          <a:p>
            <a:pPr lvl="0">
              <a:buClr>
                <a:srgbClr val="9A0000"/>
              </a:buClr>
              <a:buFont typeface="Wingdings" pitchFamily="-128" charset="2"/>
              <a:buChar char="n"/>
            </a:pPr>
            <a:r>
              <a:rPr lang="en-US" sz="2400" i="1" dirty="0">
                <a:solidFill>
                  <a:srgbClr val="9A0000"/>
                </a:solidFill>
                <a:latin typeface="Helvetica"/>
              </a:rPr>
              <a:t>users</a:t>
            </a:r>
            <a:r>
              <a:rPr lang="en-US" sz="2400" dirty="0">
                <a:solidFill>
                  <a:srgbClr val="000000"/>
                </a:solidFill>
                <a:latin typeface="Helvetica"/>
              </a:rPr>
              <a:t> can play a number of different roles for a given scenario</a:t>
            </a:r>
          </a:p>
          <a:p>
            <a:endParaRPr lang="en-US" sz="24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Developing a Use-Case</a:t>
            </a:r>
          </a:p>
        </p:txBody>
      </p:sp>
      <p:sp>
        <p:nvSpPr>
          <p:cNvPr id="3" name="Content Placeholder 2"/>
          <p:cNvSpPr>
            <a:spLocks noGrp="1"/>
          </p:cNvSpPr>
          <p:nvPr>
            <p:ph idx="1"/>
          </p:nvPr>
        </p:nvSpPr>
        <p:spPr/>
        <p:txBody>
          <a:bodyPr/>
          <a:lstStyle/>
          <a:p>
            <a:pPr lvl="0">
              <a:lnSpc>
                <a:spcPct val="90000"/>
              </a:lnSpc>
              <a:buClr>
                <a:srgbClr val="9A0000"/>
              </a:buClr>
              <a:buFont typeface="Wingdings" pitchFamily="-128" charset="2"/>
              <a:buChar char="n"/>
            </a:pPr>
            <a:r>
              <a:rPr lang="en-US" sz="2000" dirty="0">
                <a:solidFill>
                  <a:srgbClr val="000000"/>
                </a:solidFill>
                <a:latin typeface="Helvetica"/>
              </a:rPr>
              <a:t>What are the main tasks or functions that are performed by the actor?</a:t>
            </a:r>
          </a:p>
          <a:p>
            <a:pPr lvl="0">
              <a:lnSpc>
                <a:spcPct val="90000"/>
              </a:lnSpc>
              <a:buClr>
                <a:srgbClr val="9A0000"/>
              </a:buClr>
              <a:buFont typeface="Wingdings" pitchFamily="-128" charset="2"/>
              <a:buChar char="n"/>
            </a:pPr>
            <a:r>
              <a:rPr lang="en-US" sz="2000" dirty="0">
                <a:solidFill>
                  <a:srgbClr val="000000"/>
                </a:solidFill>
                <a:latin typeface="Helvetica"/>
              </a:rPr>
              <a:t>What system information will the actor acquire, produce or change?</a:t>
            </a:r>
          </a:p>
          <a:p>
            <a:pPr lvl="0">
              <a:lnSpc>
                <a:spcPct val="90000"/>
              </a:lnSpc>
              <a:buClr>
                <a:srgbClr val="9A0000"/>
              </a:buClr>
              <a:buFont typeface="Wingdings" pitchFamily="-128" charset="2"/>
              <a:buChar char="n"/>
            </a:pPr>
            <a:r>
              <a:rPr lang="en-US" sz="2000" dirty="0">
                <a:solidFill>
                  <a:srgbClr val="000000"/>
                </a:solidFill>
                <a:latin typeface="Helvetica"/>
              </a:rPr>
              <a:t>Will the actor have to inform the system about changes in the external environment?</a:t>
            </a:r>
          </a:p>
          <a:p>
            <a:pPr lvl="0">
              <a:lnSpc>
                <a:spcPct val="90000"/>
              </a:lnSpc>
              <a:buClr>
                <a:srgbClr val="9A0000"/>
              </a:buClr>
              <a:buFont typeface="Wingdings" pitchFamily="-128" charset="2"/>
              <a:buChar char="n"/>
            </a:pPr>
            <a:r>
              <a:rPr lang="en-US" sz="2000" dirty="0">
                <a:solidFill>
                  <a:srgbClr val="000000"/>
                </a:solidFill>
                <a:latin typeface="Helvetica"/>
              </a:rPr>
              <a:t>What information does the actor desire from the system?</a:t>
            </a:r>
          </a:p>
          <a:p>
            <a:pPr lvl="0">
              <a:lnSpc>
                <a:spcPct val="90000"/>
              </a:lnSpc>
              <a:buClr>
                <a:srgbClr val="9A0000"/>
              </a:buClr>
              <a:buFont typeface="Wingdings" pitchFamily="-128" charset="2"/>
              <a:buChar char="n"/>
            </a:pPr>
            <a:r>
              <a:rPr lang="en-US" sz="2000" dirty="0">
                <a:solidFill>
                  <a:srgbClr val="000000"/>
                </a:solidFill>
                <a:latin typeface="Helvetica"/>
              </a:rPr>
              <a:t>Does the actor wish to be informed about unexpected changes?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Use-Case Diagram</a:t>
            </a:r>
          </a:p>
        </p:txBody>
      </p:sp>
      <p:pic>
        <p:nvPicPr>
          <p:cNvPr id="4" name="Content Placeholder 3" descr="use-case_diagram"/>
          <p:cNvPicPr>
            <a:picLocks noGrp="1" noChangeAspect="1" noChangeArrowheads="1"/>
          </p:cNvPicPr>
          <p:nvPr>
            <p:ph idx="1"/>
          </p:nvPr>
        </p:nvPicPr>
        <p:blipFill>
          <a:blip r:embed="rId2" cstate="print"/>
          <a:srcRect/>
          <a:stretch>
            <a:fillRect/>
          </a:stretch>
        </p:blipFill>
        <p:spPr bwMode="auto">
          <a:xfrm>
            <a:off x="914400" y="2362200"/>
            <a:ext cx="7924800" cy="4267200"/>
          </a:xfrm>
          <a:prstGeom prst="rect">
            <a:avLst/>
          </a:prstGeom>
          <a:noFill/>
          <a:ln w="9525">
            <a:noFill/>
            <a:miter lim="800000"/>
            <a:headEnd/>
            <a:tailEnd/>
          </a:ln>
        </p:spPr>
      </p:pic>
    </p:spTree>
    <p:extLst>
      <p:ext uri="{BB962C8B-B14F-4D97-AF65-F5344CB8AC3E}">
        <p14:creationId xmlns:p14="http://schemas.microsoft.com/office/powerpoint/2010/main" val="160602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64EE-9282-C71E-5E93-FD969EDC71FE}"/>
              </a:ext>
            </a:extLst>
          </p:cNvPr>
          <p:cNvSpPr>
            <a:spLocks noGrp="1"/>
          </p:cNvSpPr>
          <p:nvPr>
            <p:ph type="title"/>
          </p:nvPr>
        </p:nvSpPr>
        <p:spPr>
          <a:xfrm>
            <a:off x="762000" y="762000"/>
            <a:ext cx="7924800" cy="533400"/>
          </a:xfrm>
        </p:spPr>
        <p:txBody>
          <a:bodyPr/>
          <a:lstStyle/>
          <a:p>
            <a:r>
              <a:rPr lang="en-US" dirty="0"/>
              <a:t>Example of Use case Diagram</a:t>
            </a:r>
          </a:p>
        </p:txBody>
      </p:sp>
      <p:sp>
        <p:nvSpPr>
          <p:cNvPr id="4" name="Content Placeholder 3">
            <a:extLst>
              <a:ext uri="{FF2B5EF4-FFF2-40B4-BE49-F238E27FC236}">
                <a16:creationId xmlns:a16="http://schemas.microsoft.com/office/drawing/2014/main" id="{FC6879C0-A26B-D05F-FB90-EFAABB09C2D3}"/>
              </a:ext>
            </a:extLst>
          </p:cNvPr>
          <p:cNvSpPr>
            <a:spLocks noGrp="1"/>
          </p:cNvSpPr>
          <p:nvPr>
            <p:ph idx="1"/>
          </p:nvPr>
        </p:nvSpPr>
        <p:spPr/>
        <p:txBody>
          <a:bodyPr/>
          <a:lstStyle/>
          <a:p>
            <a:endParaRPr lang="en-US"/>
          </a:p>
        </p:txBody>
      </p:sp>
      <p:pic>
        <p:nvPicPr>
          <p:cNvPr id="1028" name="Picture 4" descr="UML Use Case Diagram: Tutorial with EXAMPLE">
            <a:extLst>
              <a:ext uri="{FF2B5EF4-FFF2-40B4-BE49-F238E27FC236}">
                <a16:creationId xmlns:a16="http://schemas.microsoft.com/office/drawing/2014/main" id="{FF48E5B6-8AA2-916F-5B8A-7DE4BE8D5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671637"/>
            <a:ext cx="7038975"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196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C017-0FCE-BBCE-BB31-E5E2C8004E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BD61A0-DA60-4375-0545-D849A3CCCBFB}"/>
              </a:ext>
            </a:extLst>
          </p:cNvPr>
          <p:cNvSpPr>
            <a:spLocks noGrp="1"/>
          </p:cNvSpPr>
          <p:nvPr>
            <p:ph idx="1"/>
          </p:nvPr>
        </p:nvSpPr>
        <p:spPr/>
        <p:txBody>
          <a:bodyPr/>
          <a:lstStyle/>
          <a:p>
            <a:endParaRPr lang="en-US"/>
          </a:p>
        </p:txBody>
      </p:sp>
      <p:pic>
        <p:nvPicPr>
          <p:cNvPr id="2050" name="Picture 2" descr="Lightbox">
            <a:extLst>
              <a:ext uri="{FF2B5EF4-FFF2-40B4-BE49-F238E27FC236}">
                <a16:creationId xmlns:a16="http://schemas.microsoft.com/office/drawing/2014/main" id="{FE1F663D-7560-BCB7-6E2E-154B443B3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8991600" cy="692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12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Flow-Oriented Modeling</a:t>
            </a:r>
          </a:p>
        </p:txBody>
      </p:sp>
      <p:sp>
        <p:nvSpPr>
          <p:cNvPr id="3" name="Content Placeholder 2"/>
          <p:cNvSpPr>
            <a:spLocks noGrp="1"/>
          </p:cNvSpPr>
          <p:nvPr>
            <p:ph idx="1"/>
          </p:nvPr>
        </p:nvSpPr>
        <p:spPr/>
        <p:txBody>
          <a:bodyPr/>
          <a:lstStyle/>
          <a:p>
            <a:pPr lvl="0">
              <a:buClr>
                <a:srgbClr val="9A0000"/>
              </a:buClr>
              <a:buFont typeface="Wingdings" pitchFamily="-128" charset="2"/>
              <a:buChar char="n"/>
            </a:pPr>
            <a:r>
              <a:rPr lang="en-US" sz="2000" dirty="0">
                <a:solidFill>
                  <a:srgbClr val="000000"/>
                </a:solidFill>
                <a:effectLst>
                  <a:outerShdw blurRad="38100" dist="38100" dir="2700000" algn="tl">
                    <a:srgbClr val="FFFFFF"/>
                  </a:outerShdw>
                </a:effectLst>
                <a:latin typeface="Palatino" pitchFamily="-128" charset="0"/>
              </a:rPr>
              <a:t>Represents how data objects are transformed at they move through the system.</a:t>
            </a:r>
          </a:p>
          <a:p>
            <a:pPr lvl="0">
              <a:buClr>
                <a:srgbClr val="9A0000"/>
              </a:buClr>
              <a:buFont typeface="Wingdings" pitchFamily="-128" charset="2"/>
              <a:buChar char="n"/>
            </a:pPr>
            <a:r>
              <a:rPr lang="en-US" sz="2000" b="1" dirty="0">
                <a:solidFill>
                  <a:srgbClr val="9A0000"/>
                </a:solidFill>
                <a:latin typeface="Palatino" pitchFamily="-128" charset="0"/>
              </a:rPr>
              <a:t>data flow diagram (DFD) </a:t>
            </a:r>
            <a:r>
              <a:rPr lang="en-US" sz="2000" dirty="0">
                <a:solidFill>
                  <a:srgbClr val="000000"/>
                </a:solidFill>
                <a:effectLst>
                  <a:outerShdw blurRad="38100" dist="38100" dir="2700000" algn="tl">
                    <a:srgbClr val="FFFFFF"/>
                  </a:outerShdw>
                </a:effectLst>
                <a:latin typeface="Palatino" pitchFamily="-128" charset="0"/>
              </a:rPr>
              <a:t>is the diagrammatic form that is used.</a:t>
            </a:r>
          </a:p>
          <a:p>
            <a:pPr lvl="0">
              <a:buClr>
                <a:srgbClr val="9A0000"/>
              </a:buClr>
              <a:buFont typeface="Wingdings" pitchFamily="-128" charset="2"/>
              <a:buChar char="n"/>
            </a:pPr>
            <a:r>
              <a:rPr lang="en-US" sz="2000" dirty="0">
                <a:solidFill>
                  <a:srgbClr val="000000"/>
                </a:solidFill>
                <a:effectLst>
                  <a:outerShdw blurRad="38100" dist="38100" dir="2700000" algn="tl">
                    <a:srgbClr val="FFFFFF"/>
                  </a:outerShdw>
                </a:effectLst>
                <a:latin typeface="Palatino" pitchFamily="-128" charset="0"/>
              </a:rPr>
              <a:t>Considered by many to be an “old school” approach, but continues to provide a view of the system that is unique—it should be used to supplement other analysis model elements.</a:t>
            </a:r>
          </a:p>
          <a:p>
            <a:endParaRPr lang="en-US" dirty="0"/>
          </a:p>
        </p:txBody>
      </p:sp>
    </p:spTree>
    <p:extLst>
      <p:ext uri="{BB962C8B-B14F-4D97-AF65-F5344CB8AC3E}">
        <p14:creationId xmlns:p14="http://schemas.microsoft.com/office/powerpoint/2010/main" val="339371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Flow Modeling Notation</a:t>
            </a:r>
          </a:p>
        </p:txBody>
      </p:sp>
      <p:pic>
        <p:nvPicPr>
          <p:cNvPr id="1024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41576" y="2362200"/>
            <a:ext cx="368627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379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Entity</a:t>
            </a:r>
          </a:p>
        </p:txBody>
      </p:sp>
      <p:pic>
        <p:nvPicPr>
          <p:cNvPr id="1126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45028" y="2362200"/>
            <a:ext cx="5679369"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01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pic>
        <p:nvPicPr>
          <p:cNvPr id="1229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69386" y="2593516"/>
            <a:ext cx="6230652" cy="326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659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Flow</a:t>
            </a:r>
          </a:p>
        </p:txBody>
      </p:sp>
      <p:pic>
        <p:nvPicPr>
          <p:cNvPr id="1331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05373" y="2620950"/>
            <a:ext cx="6358679" cy="3206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035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7924800" cy="838200"/>
          </a:xfrm>
        </p:spPr>
        <p:txBody>
          <a:bodyPr/>
          <a:lstStyle/>
          <a:p>
            <a:pPr algn="ctr"/>
            <a:r>
              <a:rPr lang="en-US" dirty="0"/>
              <a:t>Requirements Analysis</a:t>
            </a:r>
          </a:p>
        </p:txBody>
      </p:sp>
      <p:sp>
        <p:nvSpPr>
          <p:cNvPr id="3" name="Content Placeholder 2"/>
          <p:cNvSpPr>
            <a:spLocks noGrp="1"/>
          </p:cNvSpPr>
          <p:nvPr>
            <p:ph idx="1"/>
          </p:nvPr>
        </p:nvSpPr>
        <p:spPr/>
        <p:txBody>
          <a:bodyPr/>
          <a:lstStyle/>
          <a:p>
            <a:pPr lvl="0">
              <a:spcBef>
                <a:spcPts val="300"/>
              </a:spcBef>
              <a:buClr>
                <a:srgbClr val="9A0000"/>
              </a:buClr>
              <a:buFont typeface="Wingdings" pitchFamily="-128" charset="2"/>
              <a:buChar char="n"/>
            </a:pPr>
            <a:r>
              <a:rPr lang="en-US" sz="2000" dirty="0">
                <a:solidFill>
                  <a:srgbClr val="000000"/>
                </a:solidFill>
                <a:latin typeface="Helvetica"/>
              </a:rPr>
              <a:t>Requirements analysis </a:t>
            </a:r>
          </a:p>
          <a:p>
            <a:pPr lvl="1">
              <a:spcBef>
                <a:spcPts val="300"/>
              </a:spcBef>
              <a:buClr>
                <a:srgbClr val="9A0000"/>
              </a:buClr>
              <a:buSzPct val="70000"/>
              <a:buFont typeface="Wingdings" pitchFamily="-128" charset="2"/>
              <a:buChar char="n"/>
            </a:pPr>
            <a:r>
              <a:rPr lang="en-US" sz="1800" dirty="0">
                <a:solidFill>
                  <a:srgbClr val="000000"/>
                </a:solidFill>
                <a:latin typeface="Helvetica"/>
              </a:rPr>
              <a:t>specifies software’s operational characteristics</a:t>
            </a:r>
          </a:p>
          <a:p>
            <a:pPr lvl="1">
              <a:spcBef>
                <a:spcPts val="300"/>
              </a:spcBef>
              <a:buClr>
                <a:srgbClr val="9A0000"/>
              </a:buClr>
              <a:buSzPct val="70000"/>
              <a:buFont typeface="Wingdings" pitchFamily="-128" charset="2"/>
              <a:buChar char="n"/>
            </a:pPr>
            <a:r>
              <a:rPr lang="en-US" sz="1800" dirty="0">
                <a:solidFill>
                  <a:srgbClr val="000000"/>
                </a:solidFill>
                <a:latin typeface="Helvetica"/>
              </a:rPr>
              <a:t>indicates software's interface with other system elements </a:t>
            </a:r>
          </a:p>
          <a:p>
            <a:pPr lvl="1">
              <a:spcBef>
                <a:spcPts val="300"/>
              </a:spcBef>
              <a:buClr>
                <a:srgbClr val="9A0000"/>
              </a:buClr>
              <a:buSzPct val="70000"/>
              <a:buFont typeface="Wingdings" pitchFamily="-128" charset="2"/>
              <a:buChar char="n"/>
            </a:pPr>
            <a:r>
              <a:rPr lang="en-US" sz="1800" dirty="0">
                <a:solidFill>
                  <a:srgbClr val="000000"/>
                </a:solidFill>
                <a:latin typeface="Helvetica"/>
              </a:rPr>
              <a:t>establishes constraints that software must meet</a:t>
            </a:r>
          </a:p>
          <a:p>
            <a:pPr lvl="0">
              <a:spcBef>
                <a:spcPts val="300"/>
              </a:spcBef>
              <a:buClr>
                <a:srgbClr val="9A0000"/>
              </a:buClr>
              <a:buFont typeface="Wingdings" pitchFamily="-128" charset="2"/>
              <a:buChar char="n"/>
            </a:pPr>
            <a:r>
              <a:rPr lang="en-US" sz="2000" dirty="0">
                <a:solidFill>
                  <a:srgbClr val="000000"/>
                </a:solidFill>
                <a:latin typeface="Helvetica"/>
              </a:rPr>
              <a:t>Requirements analysis allows the software engineer (called an </a:t>
            </a:r>
            <a:r>
              <a:rPr lang="en-US" sz="2000" i="1" dirty="0">
                <a:solidFill>
                  <a:srgbClr val="000000"/>
                </a:solidFill>
                <a:latin typeface="Helvetica"/>
              </a:rPr>
              <a:t>analyst</a:t>
            </a:r>
            <a:r>
              <a:rPr lang="en-US" sz="2000" dirty="0">
                <a:solidFill>
                  <a:srgbClr val="000000"/>
                </a:solidFill>
                <a:latin typeface="Helvetica"/>
              </a:rPr>
              <a:t> or </a:t>
            </a:r>
            <a:r>
              <a:rPr lang="en-US" sz="2000" i="1" dirty="0">
                <a:solidFill>
                  <a:srgbClr val="000000"/>
                </a:solidFill>
                <a:latin typeface="Helvetica"/>
              </a:rPr>
              <a:t>modeler</a:t>
            </a:r>
            <a:r>
              <a:rPr lang="en-US" sz="2000" dirty="0">
                <a:solidFill>
                  <a:srgbClr val="000000"/>
                </a:solidFill>
                <a:latin typeface="Helvetica"/>
              </a:rPr>
              <a:t> in this role) to:</a:t>
            </a:r>
          </a:p>
          <a:p>
            <a:pPr lvl="1">
              <a:spcBef>
                <a:spcPts val="300"/>
              </a:spcBef>
              <a:buClr>
                <a:srgbClr val="9A0000"/>
              </a:buClr>
              <a:buSzPct val="70000"/>
              <a:buFont typeface="Wingdings" pitchFamily="-128" charset="2"/>
              <a:buChar char="n"/>
            </a:pPr>
            <a:r>
              <a:rPr lang="en-US" sz="1800" dirty="0">
                <a:solidFill>
                  <a:srgbClr val="000000"/>
                </a:solidFill>
                <a:latin typeface="Helvetica"/>
              </a:rPr>
              <a:t>elaborate on basic requirements established during earlier requirement engineering tasks</a:t>
            </a:r>
          </a:p>
          <a:p>
            <a:pPr lvl="1">
              <a:spcBef>
                <a:spcPts val="300"/>
              </a:spcBef>
              <a:buClr>
                <a:srgbClr val="9A0000"/>
              </a:buClr>
              <a:buSzPct val="70000"/>
              <a:buFont typeface="Wingdings" pitchFamily="-128" charset="2"/>
              <a:buChar char="n"/>
            </a:pPr>
            <a:r>
              <a:rPr lang="en-US" sz="1800" dirty="0">
                <a:solidFill>
                  <a:srgbClr val="000000"/>
                </a:solidFill>
                <a:latin typeface="Helvetica"/>
              </a:rPr>
              <a:t>build models that depict user scenarios, functional activities, problem classes and their relationships, system and class behavior, and the flow of data as it is transformed. </a:t>
            </a:r>
          </a:p>
          <a:p>
            <a:endParaRPr lang="en-US" dirty="0"/>
          </a:p>
        </p:txBody>
      </p:sp>
    </p:spTree>
    <p:extLst>
      <p:ext uri="{BB962C8B-B14F-4D97-AF65-F5344CB8AC3E}">
        <p14:creationId xmlns:p14="http://schemas.microsoft.com/office/powerpoint/2010/main" val="141766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Stores</a:t>
            </a:r>
          </a:p>
        </p:txBody>
      </p:sp>
      <p:pic>
        <p:nvPicPr>
          <p:cNvPr id="1433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438400"/>
            <a:ext cx="5526892"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23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Flow Diagramming: Guidelines</a:t>
            </a:r>
          </a:p>
        </p:txBody>
      </p:sp>
      <p:sp>
        <p:nvSpPr>
          <p:cNvPr id="3" name="Content Placeholder 2"/>
          <p:cNvSpPr>
            <a:spLocks noGrp="1"/>
          </p:cNvSpPr>
          <p:nvPr>
            <p:ph idx="1"/>
          </p:nvPr>
        </p:nvSpPr>
        <p:spPr/>
        <p:txBody>
          <a:bodyPr/>
          <a:lstStyle/>
          <a:p>
            <a:pPr lvl="0">
              <a:buClr>
                <a:srgbClr val="9A0000"/>
              </a:buClr>
              <a:buFont typeface="Wingdings" pitchFamily="-128" charset="2"/>
              <a:buChar char="n"/>
            </a:pPr>
            <a:r>
              <a:rPr lang="en-US" sz="2400" dirty="0">
                <a:solidFill>
                  <a:srgbClr val="000000"/>
                </a:solidFill>
                <a:latin typeface="Helvetica"/>
              </a:rPr>
              <a:t>all icons must be labeled with meaningful names.</a:t>
            </a:r>
          </a:p>
          <a:p>
            <a:pPr lvl="0">
              <a:buClr>
                <a:srgbClr val="9A0000"/>
              </a:buClr>
              <a:buFont typeface="Wingdings" pitchFamily="-128" charset="2"/>
              <a:buChar char="n"/>
            </a:pPr>
            <a:r>
              <a:rPr lang="en-US" sz="2400" dirty="0">
                <a:solidFill>
                  <a:srgbClr val="000000"/>
                </a:solidFill>
                <a:latin typeface="Helvetica"/>
              </a:rPr>
              <a:t>the DFD evolves through a number of levels of detail.</a:t>
            </a:r>
          </a:p>
          <a:p>
            <a:pPr lvl="0">
              <a:buClr>
                <a:srgbClr val="9A0000"/>
              </a:buClr>
              <a:buFont typeface="Wingdings" pitchFamily="-128" charset="2"/>
              <a:buChar char="n"/>
            </a:pPr>
            <a:r>
              <a:rPr lang="en-US" sz="2400" dirty="0">
                <a:solidFill>
                  <a:srgbClr val="000000"/>
                </a:solidFill>
                <a:latin typeface="Helvetica"/>
              </a:rPr>
              <a:t>always begin with a context level diagram (also called level 0).</a:t>
            </a:r>
          </a:p>
          <a:p>
            <a:pPr lvl="0">
              <a:buClr>
                <a:srgbClr val="9A0000"/>
              </a:buClr>
              <a:buFont typeface="Wingdings" pitchFamily="-128" charset="2"/>
              <a:buChar char="n"/>
            </a:pPr>
            <a:r>
              <a:rPr lang="en-US" sz="2400" dirty="0">
                <a:solidFill>
                  <a:srgbClr val="000000"/>
                </a:solidFill>
                <a:latin typeface="Helvetica"/>
              </a:rPr>
              <a:t>always show external entities at level 0.</a:t>
            </a:r>
          </a:p>
          <a:p>
            <a:pPr lvl="0">
              <a:buClr>
                <a:srgbClr val="9A0000"/>
              </a:buClr>
              <a:buFont typeface="Wingdings" pitchFamily="-128" charset="2"/>
              <a:buChar char="n"/>
            </a:pPr>
            <a:r>
              <a:rPr lang="en-US" sz="2400" dirty="0">
                <a:solidFill>
                  <a:srgbClr val="000000"/>
                </a:solidFill>
                <a:latin typeface="Helvetica"/>
              </a:rPr>
              <a:t>always label data flow arrows.</a:t>
            </a:r>
          </a:p>
          <a:p>
            <a:pPr lvl="0">
              <a:buClr>
                <a:srgbClr val="9A0000"/>
              </a:buClr>
              <a:buFont typeface="Wingdings" pitchFamily="-128" charset="2"/>
              <a:buChar char="n"/>
            </a:pPr>
            <a:r>
              <a:rPr lang="en-US" sz="2400" dirty="0">
                <a:solidFill>
                  <a:srgbClr val="000000"/>
                </a:solidFill>
                <a:latin typeface="Helvetica"/>
              </a:rPr>
              <a:t>do not represent procedural logic.</a:t>
            </a:r>
          </a:p>
          <a:p>
            <a:endParaRPr lang="en-US" dirty="0"/>
          </a:p>
        </p:txBody>
      </p:sp>
    </p:spTree>
    <p:extLst>
      <p:ext uri="{BB962C8B-B14F-4D97-AF65-F5344CB8AC3E}">
        <p14:creationId xmlns:p14="http://schemas.microsoft.com/office/powerpoint/2010/main" val="326571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04CB-467B-4DC1-8126-1D3714E1D27D}"/>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4FE57645-0366-4132-AEAB-98038A4A3906}"/>
              </a:ext>
            </a:extLst>
          </p:cNvPr>
          <p:cNvPicPr>
            <a:picLocks noGrp="1" noChangeAspect="1"/>
          </p:cNvPicPr>
          <p:nvPr>
            <p:ph idx="1"/>
          </p:nvPr>
        </p:nvPicPr>
        <p:blipFill>
          <a:blip r:embed="rId2"/>
          <a:stretch>
            <a:fillRect/>
          </a:stretch>
        </p:blipFill>
        <p:spPr>
          <a:xfrm>
            <a:off x="762000" y="1066800"/>
            <a:ext cx="7601823" cy="5400675"/>
          </a:xfrm>
          <a:prstGeom prst="rect">
            <a:avLst/>
          </a:prstGeom>
        </p:spPr>
      </p:pic>
    </p:spTree>
    <p:extLst>
      <p:ext uri="{BB962C8B-B14F-4D97-AF65-F5344CB8AC3E}">
        <p14:creationId xmlns:p14="http://schemas.microsoft.com/office/powerpoint/2010/main" val="362396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9AD4-B719-4913-B1C1-3FE84D04203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A72EE7-F38A-4934-801D-26869BD214D2}"/>
              </a:ext>
            </a:extLst>
          </p:cNvPr>
          <p:cNvPicPr>
            <a:picLocks noGrp="1" noChangeAspect="1"/>
          </p:cNvPicPr>
          <p:nvPr>
            <p:ph idx="1"/>
          </p:nvPr>
        </p:nvPicPr>
        <p:blipFill>
          <a:blip r:embed="rId2"/>
          <a:stretch>
            <a:fillRect/>
          </a:stretch>
        </p:blipFill>
        <p:spPr>
          <a:xfrm>
            <a:off x="648243" y="533400"/>
            <a:ext cx="7847513" cy="6086780"/>
          </a:xfrm>
          <a:prstGeom prst="rect">
            <a:avLst/>
          </a:prstGeom>
        </p:spPr>
      </p:pic>
    </p:spTree>
    <p:extLst>
      <p:ext uri="{BB962C8B-B14F-4D97-AF65-F5344CB8AC3E}">
        <p14:creationId xmlns:p14="http://schemas.microsoft.com/office/powerpoint/2010/main" val="2032759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1143000"/>
          </a:xfrm>
        </p:spPr>
        <p:txBody>
          <a:bodyPr/>
          <a:lstStyle/>
          <a:p>
            <a:pPr algn="ctr"/>
            <a:r>
              <a:rPr lang="en-US" dirty="0"/>
              <a:t>Data Modeling</a:t>
            </a:r>
          </a:p>
        </p:txBody>
      </p:sp>
      <p:sp>
        <p:nvSpPr>
          <p:cNvPr id="3" name="Content Placeholder 2"/>
          <p:cNvSpPr>
            <a:spLocks noGrp="1"/>
          </p:cNvSpPr>
          <p:nvPr>
            <p:ph idx="1"/>
          </p:nvPr>
        </p:nvSpPr>
        <p:spPr>
          <a:xfrm>
            <a:off x="838200" y="2362200"/>
            <a:ext cx="8077200" cy="4191000"/>
          </a:xfrm>
        </p:spPr>
        <p:txBody>
          <a:bodyPr/>
          <a:lstStyle/>
          <a:p>
            <a:r>
              <a:rPr lang="en-US" sz="2200" dirty="0">
                <a:solidFill>
                  <a:schemeClr val="tx1">
                    <a:lumMod val="50000"/>
                  </a:schemeClr>
                </a:solidFill>
                <a:latin typeface="Calibri" panose="020F0502020204030204" pitchFamily="34" charset="0"/>
                <a:cs typeface="Calibri" panose="020F0502020204030204" pitchFamily="34" charset="0"/>
              </a:rPr>
              <a:t>If software requirements include the need to create, extend, or interface with a database or if complex data structures must be constructed and manipulated, the software team may choose to create a data model as part of overall requirements modeling. </a:t>
            </a:r>
          </a:p>
          <a:p>
            <a:r>
              <a:rPr lang="en-US" sz="2200" dirty="0">
                <a:solidFill>
                  <a:schemeClr val="tx1">
                    <a:lumMod val="50000"/>
                  </a:schemeClr>
                </a:solidFill>
                <a:latin typeface="Calibri" panose="020F0502020204030204" pitchFamily="34" charset="0"/>
                <a:cs typeface="Calibri" panose="020F0502020204030204" pitchFamily="34" charset="0"/>
              </a:rPr>
              <a:t>A software engineer or analyst defines all data objects that are processed within the system, the relationships between the data objects, and other information that is pertinent to the relationships. </a:t>
            </a:r>
          </a:p>
          <a:p>
            <a:r>
              <a:rPr lang="en-US" sz="2200" dirty="0">
                <a:solidFill>
                  <a:schemeClr val="tx1">
                    <a:lumMod val="50000"/>
                  </a:schemeClr>
                </a:solidFill>
                <a:latin typeface="Calibri" panose="020F0502020204030204" pitchFamily="34" charset="0"/>
                <a:cs typeface="Calibri" panose="020F0502020204030204" pitchFamily="34" charset="0"/>
              </a:rPr>
              <a:t>The entity-relationship diagram (ERD) addresses these issues and represents all data objects that are entered, stored, transformed, and produced within an application.</a:t>
            </a:r>
          </a:p>
        </p:txBody>
      </p:sp>
    </p:spTree>
    <p:extLst>
      <p:ext uri="{BB962C8B-B14F-4D97-AF65-F5344CB8AC3E}">
        <p14:creationId xmlns:p14="http://schemas.microsoft.com/office/powerpoint/2010/main" val="408980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pPr algn="ctr"/>
            <a:r>
              <a:rPr lang="en-US" sz="2800" dirty="0"/>
              <a:t>What is a Data Object?</a:t>
            </a:r>
          </a:p>
        </p:txBody>
      </p:sp>
      <p:sp>
        <p:nvSpPr>
          <p:cNvPr id="3" name="Content Placeholder 2"/>
          <p:cNvSpPr>
            <a:spLocks noGrp="1"/>
          </p:cNvSpPr>
          <p:nvPr>
            <p:ph idx="1"/>
          </p:nvPr>
        </p:nvSpPr>
        <p:spPr/>
        <p:txBody>
          <a:bodyPr/>
          <a:lstStyle/>
          <a:p>
            <a:pPr>
              <a:lnSpc>
                <a:spcPct val="90000"/>
              </a:lnSpc>
              <a:buNone/>
            </a:pPr>
            <a:r>
              <a:rPr lang="en-GB" sz="2400" dirty="0">
                <a:latin typeface="Calibri" pitchFamily="34" charset="0"/>
                <a:cs typeface="Calibri" pitchFamily="34" charset="0"/>
              </a:rPr>
              <a:t>     </a:t>
            </a:r>
            <a:endParaRPr lang="en-US" dirty="0">
              <a:latin typeface="Calibri" pitchFamily="34" charset="0"/>
              <a:cs typeface="Calibri" pitchFamily="34" charset="0"/>
            </a:endParaRPr>
          </a:p>
        </p:txBody>
      </p:sp>
      <p:sp>
        <p:nvSpPr>
          <p:cNvPr id="4" name="Rectangle 1027"/>
          <p:cNvSpPr txBox="1">
            <a:spLocks noChangeArrowheads="1"/>
          </p:cNvSpPr>
          <p:nvPr/>
        </p:nvSpPr>
        <p:spPr bwMode="auto">
          <a:xfrm>
            <a:off x="685800" y="2340429"/>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75000"/>
              <a:buFont typeface="Wingdings" pitchFamily="-128"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128" charset="2"/>
              <a:buChar char="n"/>
              <a:defRPr sz="2000">
                <a:solidFill>
                  <a:schemeClr val="tx1"/>
                </a:solidFill>
                <a:latin typeface="+mn-lt"/>
              </a:defRPr>
            </a:lvl2pPr>
            <a:lvl3pPr marL="1143000" indent="-228600" algn="l" rtl="0" fontAlgn="base">
              <a:spcBef>
                <a:spcPct val="20000"/>
              </a:spcBef>
              <a:spcAft>
                <a:spcPct val="0"/>
              </a:spcAft>
              <a:buClr>
                <a:schemeClr val="tx2"/>
              </a:buClr>
              <a:buChar char="•"/>
              <a:defRPr>
                <a:solidFill>
                  <a:schemeClr val="tx1"/>
                </a:solidFill>
                <a:latin typeface="+mn-lt"/>
              </a:defRPr>
            </a:lvl3pPr>
            <a:lvl4pPr marL="1600200" indent="-228600" algn="l" rtl="0" fontAlgn="base">
              <a:spcBef>
                <a:spcPct val="20000"/>
              </a:spcBef>
              <a:spcAft>
                <a:spcPct val="0"/>
              </a:spcAft>
              <a:buClr>
                <a:schemeClr val="hlink"/>
              </a:buClr>
              <a:buChar char="•"/>
              <a:defRPr sz="1600">
                <a:solidFill>
                  <a:schemeClr val="tx1"/>
                </a:solidFill>
                <a:latin typeface="+mn-lt"/>
              </a:defRPr>
            </a:lvl4pPr>
            <a:lvl5pPr marL="2057400" indent="-228600" algn="l" rtl="0" fontAlgn="base">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a:lstStyle>
          <a:p>
            <a:pPr marL="342900" marR="0" lvl="0" indent="-342900" algn="l" defTabSz="914400" rtl="0" eaLnBrk="1" fontAlgn="base" latinLnBrk="0" hangingPunct="1">
              <a:lnSpc>
                <a:spcPct val="90000"/>
              </a:lnSpc>
              <a:spcBef>
                <a:spcPts val="300"/>
              </a:spcBef>
              <a:spcAft>
                <a:spcPct val="0"/>
              </a:spcAft>
              <a:buClr>
                <a:srgbClr val="9A0000"/>
              </a:buClr>
              <a:buSzPct val="75000"/>
              <a:buFont typeface="Wingdings" pitchFamily="-128" charset="2"/>
              <a:buChar char="n"/>
              <a:tabLst/>
              <a:defRPr/>
            </a:pP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a representation of almost any composite information that must be understood by software. </a:t>
            </a:r>
          </a:p>
          <a:p>
            <a:pPr lvl="1" eaLnBrk="1" hangingPunct="1">
              <a:lnSpc>
                <a:spcPct val="90000"/>
              </a:lnSpc>
              <a:spcBef>
                <a:spcPts val="300"/>
              </a:spcBef>
              <a:buClr>
                <a:srgbClr val="9A0000"/>
              </a:buClr>
              <a:defRPr/>
            </a:pPr>
            <a:r>
              <a:rPr kumimoji="0" lang="en-US" sz="1800" b="0" i="1" u="none" strike="noStrike" kern="0" cap="none" spc="0" normalizeH="0" baseline="0" noProof="0" dirty="0">
                <a:ln>
                  <a:noFill/>
                </a:ln>
                <a:solidFill>
                  <a:srgbClr val="000000"/>
                </a:solidFill>
                <a:effectLst/>
                <a:uLnTx/>
                <a:uFillTx/>
                <a:latin typeface="Palatino" pitchFamily="-128" charset="0"/>
              </a:rPr>
              <a:t>composite information—</a:t>
            </a:r>
            <a:r>
              <a:rPr kumimoji="0" lang="en-US" sz="1800" b="0" i="0" u="none" strike="noStrike" kern="0" cap="none" spc="0" normalizeH="0" baseline="0" noProof="0" dirty="0">
                <a:ln>
                  <a:noFill/>
                </a:ln>
                <a:solidFill>
                  <a:srgbClr val="000000"/>
                </a:solidFill>
                <a:effectLst/>
                <a:uLnTx/>
                <a:uFillTx/>
                <a:latin typeface="Palatino" pitchFamily="-128" charset="0"/>
              </a:rPr>
              <a:t>something that has a number of different properties or </a:t>
            </a:r>
            <a:r>
              <a:rPr lang="en-US" sz="1800" kern="0" dirty="0">
                <a:solidFill>
                  <a:srgbClr val="000000"/>
                </a:solidFill>
                <a:latin typeface="Palatino" pitchFamily="-128" charset="0"/>
              </a:rPr>
              <a:t>attributes. </a:t>
            </a:r>
          </a:p>
          <a:p>
            <a:pPr lvl="1" eaLnBrk="1" hangingPunct="1">
              <a:lnSpc>
                <a:spcPct val="90000"/>
              </a:lnSpc>
              <a:spcBef>
                <a:spcPts val="300"/>
              </a:spcBef>
              <a:buClr>
                <a:srgbClr val="9A0000"/>
              </a:buClr>
              <a:defRPr/>
            </a:pPr>
            <a:r>
              <a:rPr lang="en-US" sz="1800" kern="0" dirty="0">
                <a:solidFill>
                  <a:srgbClr val="000000"/>
                </a:solidFill>
                <a:latin typeface="Palatino" pitchFamily="-128" charset="0"/>
              </a:rPr>
              <a:t>width (a single value) would not be a valid data object, but dimensions (incorporating height, width, and depth) could be defined as an object.</a:t>
            </a:r>
            <a:r>
              <a:rPr kumimoji="0" lang="en-US" sz="1800" b="0" i="0" u="none" strike="noStrike" kern="0" cap="none" spc="0" normalizeH="0" baseline="0" noProof="0" dirty="0">
                <a:ln>
                  <a:noFill/>
                </a:ln>
                <a:solidFill>
                  <a:srgbClr val="000000"/>
                </a:solidFill>
                <a:effectLst/>
                <a:uLnTx/>
                <a:uFillTx/>
                <a:latin typeface="Palatino" pitchFamily="-128" charset="0"/>
              </a:rPr>
              <a:t>	</a:t>
            </a:r>
          </a:p>
          <a:p>
            <a:pPr marL="342900" marR="0" lvl="0" indent="-342900" algn="l" defTabSz="914400" rtl="0" eaLnBrk="1" fontAlgn="base" latinLnBrk="0" hangingPunct="1">
              <a:lnSpc>
                <a:spcPct val="90000"/>
              </a:lnSpc>
              <a:spcBef>
                <a:spcPts val="300"/>
              </a:spcBef>
              <a:spcAft>
                <a:spcPct val="0"/>
              </a:spcAft>
              <a:buClr>
                <a:srgbClr val="9A0000"/>
              </a:buClr>
              <a:buSzPct val="75000"/>
              <a:buFont typeface="Wingdings" pitchFamily="-128" charset="2"/>
              <a:buChar char="n"/>
              <a:tabLst/>
              <a:defRPr/>
            </a:pP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can be an </a:t>
            </a:r>
            <a:r>
              <a:rPr kumimoji="0" lang="en-US" sz="2000" b="0" i="0" u="none" strike="noStrike" kern="0" cap="none" spc="0" normalizeH="0" baseline="0" noProof="0" dirty="0">
                <a:ln>
                  <a:noFill/>
                </a:ln>
                <a:solidFill>
                  <a:srgbClr val="9A0000"/>
                </a:solidFill>
                <a:effectLst/>
                <a:uLnTx/>
                <a:uFillTx/>
                <a:latin typeface="Palatino" pitchFamily="-128" charset="0"/>
                <a:ea typeface="+mn-ea"/>
                <a:cs typeface="+mn-cs"/>
              </a:rPr>
              <a:t>external entity</a:t>
            </a: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 (e.g., anything that produces or consumes information), </a:t>
            </a:r>
            <a:r>
              <a:rPr kumimoji="0" lang="en-US" sz="2000" b="0" i="0" u="none" strike="noStrike" kern="0" cap="none" spc="0" normalizeH="0" baseline="0" noProof="0" dirty="0">
                <a:ln>
                  <a:noFill/>
                </a:ln>
                <a:solidFill>
                  <a:srgbClr val="9A0000"/>
                </a:solidFill>
                <a:effectLst/>
                <a:uLnTx/>
                <a:uFillTx/>
                <a:latin typeface="Palatino" pitchFamily="-128" charset="0"/>
                <a:ea typeface="+mn-ea"/>
                <a:cs typeface="+mn-cs"/>
              </a:rPr>
              <a:t>a thing</a:t>
            </a: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 (e.g., a report or a display), </a:t>
            </a:r>
            <a:r>
              <a:rPr kumimoji="0" lang="en-US" sz="2000" b="0" i="0" u="none" strike="noStrike" kern="0" cap="none" spc="0" normalizeH="0" baseline="0" noProof="0" dirty="0">
                <a:ln>
                  <a:noFill/>
                </a:ln>
                <a:solidFill>
                  <a:srgbClr val="9A0000"/>
                </a:solidFill>
                <a:effectLst/>
                <a:uLnTx/>
                <a:uFillTx/>
                <a:latin typeface="Palatino" pitchFamily="-128" charset="0"/>
                <a:ea typeface="+mn-ea"/>
                <a:cs typeface="+mn-cs"/>
              </a:rPr>
              <a:t>an occurrence</a:t>
            </a: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 (e.g., a telephone call) </a:t>
            </a:r>
            <a:r>
              <a:rPr kumimoji="0" lang="en-US" sz="2000" b="0" i="0" u="none" strike="noStrike" kern="0" cap="none" spc="0" normalizeH="0" baseline="0" noProof="0" dirty="0">
                <a:ln>
                  <a:noFill/>
                </a:ln>
                <a:solidFill>
                  <a:srgbClr val="9A0000"/>
                </a:solidFill>
                <a:effectLst/>
                <a:uLnTx/>
                <a:uFillTx/>
                <a:latin typeface="Palatino" pitchFamily="-128" charset="0"/>
                <a:ea typeface="+mn-ea"/>
                <a:cs typeface="+mn-cs"/>
              </a:rPr>
              <a:t>or event</a:t>
            </a: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 (e.g., an alarm),</a:t>
            </a:r>
            <a:r>
              <a:rPr kumimoji="0" lang="en-US" sz="2000" b="0" i="0" u="none" strike="noStrike" kern="0" cap="none" spc="0" normalizeH="0" baseline="0" noProof="0" dirty="0">
                <a:ln>
                  <a:noFill/>
                </a:ln>
                <a:solidFill>
                  <a:srgbClr val="9A0000"/>
                </a:solidFill>
                <a:effectLst/>
                <a:uLnTx/>
                <a:uFillTx/>
                <a:latin typeface="Palatino" pitchFamily="-128" charset="0"/>
                <a:ea typeface="+mn-ea"/>
                <a:cs typeface="+mn-cs"/>
              </a:rPr>
              <a:t> a role</a:t>
            </a: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 (e.g., salesperson), </a:t>
            </a:r>
            <a:r>
              <a:rPr kumimoji="0" lang="en-US" sz="2000" b="0" i="0" u="none" strike="noStrike" kern="0" cap="none" spc="0" normalizeH="0" baseline="0" noProof="0" dirty="0">
                <a:ln>
                  <a:noFill/>
                </a:ln>
                <a:solidFill>
                  <a:srgbClr val="9A0000"/>
                </a:solidFill>
                <a:effectLst/>
                <a:uLnTx/>
                <a:uFillTx/>
                <a:latin typeface="Palatino" pitchFamily="-128" charset="0"/>
                <a:ea typeface="+mn-ea"/>
                <a:cs typeface="+mn-cs"/>
              </a:rPr>
              <a:t>an organizational unit</a:t>
            </a: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 (e.g., accounting department), </a:t>
            </a:r>
            <a:r>
              <a:rPr kumimoji="0" lang="en-US" sz="2000" b="0" i="0" u="none" strike="noStrike" kern="0" cap="none" spc="0" normalizeH="0" baseline="0" noProof="0" dirty="0">
                <a:ln>
                  <a:noFill/>
                </a:ln>
                <a:solidFill>
                  <a:srgbClr val="9A0000"/>
                </a:solidFill>
                <a:effectLst/>
                <a:uLnTx/>
                <a:uFillTx/>
                <a:latin typeface="Palatino" pitchFamily="-128" charset="0"/>
                <a:ea typeface="+mn-ea"/>
                <a:cs typeface="+mn-cs"/>
              </a:rPr>
              <a:t>a place</a:t>
            </a: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 (e.g., a warehouse), or </a:t>
            </a:r>
            <a:r>
              <a:rPr kumimoji="0" lang="en-US" sz="2000" b="0" i="0" u="none" strike="noStrike" kern="0" cap="none" spc="0" normalizeH="0" baseline="0" noProof="0" dirty="0">
                <a:ln>
                  <a:noFill/>
                </a:ln>
                <a:solidFill>
                  <a:srgbClr val="9A0000"/>
                </a:solidFill>
                <a:effectLst/>
                <a:uLnTx/>
                <a:uFillTx/>
                <a:latin typeface="Palatino" pitchFamily="-128" charset="0"/>
                <a:ea typeface="+mn-ea"/>
                <a:cs typeface="+mn-cs"/>
              </a:rPr>
              <a:t>a structure</a:t>
            </a: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 (e.g., a file). </a:t>
            </a:r>
          </a:p>
          <a:p>
            <a:pPr marL="342900" marR="0" lvl="0" indent="-342900" algn="l" defTabSz="914400" rtl="0" eaLnBrk="1" fontAlgn="base" latinLnBrk="0" hangingPunct="1">
              <a:lnSpc>
                <a:spcPct val="90000"/>
              </a:lnSpc>
              <a:spcBef>
                <a:spcPts val="300"/>
              </a:spcBef>
              <a:spcAft>
                <a:spcPct val="0"/>
              </a:spcAft>
              <a:buClr>
                <a:srgbClr val="9A0000"/>
              </a:buClr>
              <a:buSzPct val="75000"/>
              <a:buFont typeface="Wingdings" pitchFamily="-128" charset="2"/>
              <a:buChar char="n"/>
              <a:tabLst/>
              <a:defRPr/>
            </a:pP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The description of the data object incorporates the data object and all of its attributes.</a:t>
            </a:r>
          </a:p>
          <a:p>
            <a:pPr marL="342900" marR="0" lvl="0" indent="-342900" algn="l" defTabSz="914400" rtl="0" eaLnBrk="1" fontAlgn="base" latinLnBrk="0" hangingPunct="1">
              <a:lnSpc>
                <a:spcPct val="90000"/>
              </a:lnSpc>
              <a:spcBef>
                <a:spcPts val="600"/>
              </a:spcBef>
              <a:spcAft>
                <a:spcPct val="0"/>
              </a:spcAft>
              <a:buClr>
                <a:srgbClr val="9A0000"/>
              </a:buClr>
              <a:buSzPct val="75000"/>
              <a:buFont typeface="Wingdings" pitchFamily="-128" charset="2"/>
              <a:buChar char="n"/>
              <a:tabLst/>
              <a:defRPr/>
            </a:pPr>
            <a:r>
              <a:rPr kumimoji="0" lang="en-US" sz="2000" b="0" i="0" u="none" strike="noStrike" kern="0" cap="none" spc="0" normalizeH="0" baseline="0" noProof="0" dirty="0">
                <a:ln>
                  <a:noFill/>
                </a:ln>
                <a:solidFill>
                  <a:srgbClr val="000000"/>
                </a:solidFill>
                <a:effectLst/>
                <a:uLnTx/>
                <a:uFillTx/>
                <a:latin typeface="Palatino" pitchFamily="-128" charset="0"/>
                <a:ea typeface="+mn-ea"/>
                <a:cs typeface="+mn-cs"/>
              </a:rPr>
              <a:t>A data object encapsulates data only—there is no reference within a data object to operations that act on the data.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pPr algn="ctr"/>
            <a:r>
              <a:rPr lang="en-US" sz="2800" dirty="0"/>
              <a:t>Data Objects and Attributes</a:t>
            </a:r>
          </a:p>
        </p:txBody>
      </p:sp>
      <p:sp>
        <p:nvSpPr>
          <p:cNvPr id="3" name="Content Placeholder 2"/>
          <p:cNvSpPr>
            <a:spLocks noGrp="1"/>
          </p:cNvSpPr>
          <p:nvPr>
            <p:ph idx="1"/>
          </p:nvPr>
        </p:nvSpPr>
        <p:spPr>
          <a:xfrm>
            <a:off x="914400" y="2438400"/>
            <a:ext cx="7693025" cy="3724275"/>
          </a:xfrm>
        </p:spPr>
        <p:txBody>
          <a:bodyPr/>
          <a:lstStyle/>
          <a:p>
            <a:pPr marL="0" lvl="0" indent="0" eaLnBrk="0" hangingPunct="0">
              <a:spcBef>
                <a:spcPct val="50000"/>
              </a:spcBef>
              <a:buClrTx/>
              <a:buSzTx/>
              <a:buNone/>
            </a:pPr>
            <a:r>
              <a:rPr lang="en-US" sz="2400" kern="1200" dirty="0">
                <a:solidFill>
                  <a:srgbClr val="000000"/>
                </a:solidFill>
                <a:effectLst>
                  <a:outerShdw blurRad="38100" dist="38100" dir="2700000" algn="tl">
                    <a:srgbClr val="FFFFFF"/>
                  </a:outerShdw>
                </a:effectLst>
                <a:latin typeface="Palatino" pitchFamily="-128" charset="0"/>
                <a:ea typeface="ＭＳ Ｐゴシック" pitchFamily="-128" charset="-128"/>
              </a:rPr>
              <a:t>A data object contains a set of attributes that act as an aspect, quality, characteristic, or descriptor of the object.</a:t>
            </a:r>
          </a:p>
          <a:p>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3429000"/>
            <a:ext cx="3090863"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t>Data Objects and Object-Oriented Classes—Are They the Same Thing?</a:t>
            </a:r>
          </a:p>
        </p:txBody>
      </p:sp>
      <p:sp>
        <p:nvSpPr>
          <p:cNvPr id="3" name="Content Placeholder 2"/>
          <p:cNvSpPr>
            <a:spLocks noGrp="1"/>
          </p:cNvSpPr>
          <p:nvPr>
            <p:ph idx="1"/>
          </p:nvPr>
        </p:nvSpPr>
        <p:spPr>
          <a:xfrm>
            <a:off x="838200" y="2362200"/>
            <a:ext cx="8077200" cy="4343400"/>
          </a:xfrm>
        </p:spPr>
        <p:txBody>
          <a:bodyPr/>
          <a:lstStyle/>
          <a:p>
            <a:r>
              <a:rPr lang="en-US" sz="2400" dirty="0">
                <a:solidFill>
                  <a:schemeClr val="tx1">
                    <a:lumMod val="50000"/>
                  </a:schemeClr>
                </a:solidFill>
              </a:rPr>
              <a:t>A </a:t>
            </a:r>
            <a:r>
              <a:rPr lang="en-US" sz="2400" dirty="0">
                <a:solidFill>
                  <a:srgbClr val="C00000"/>
                </a:solidFill>
              </a:rPr>
              <a:t>data object </a:t>
            </a:r>
            <a:r>
              <a:rPr lang="en-US" sz="2400" dirty="0">
                <a:solidFill>
                  <a:schemeClr val="tx1">
                    <a:lumMod val="50000"/>
                  </a:schemeClr>
                </a:solidFill>
              </a:rPr>
              <a:t>defines a composite data item; that is, it incorporates a collection of individual data items (attributes) and gives the collection of items a name (the name of the data object).</a:t>
            </a:r>
          </a:p>
          <a:p>
            <a:r>
              <a:rPr lang="en-US" sz="2400" dirty="0">
                <a:solidFill>
                  <a:schemeClr val="tx1">
                    <a:lumMod val="50000"/>
                  </a:schemeClr>
                </a:solidFill>
              </a:rPr>
              <a:t>An </a:t>
            </a:r>
            <a:r>
              <a:rPr lang="en-US" sz="2400" dirty="0">
                <a:solidFill>
                  <a:srgbClr val="C00000"/>
                </a:solidFill>
              </a:rPr>
              <a:t>object-oriented class </a:t>
            </a:r>
            <a:r>
              <a:rPr lang="en-US" sz="2400" dirty="0">
                <a:solidFill>
                  <a:schemeClr val="tx1">
                    <a:lumMod val="50000"/>
                  </a:schemeClr>
                </a:solidFill>
              </a:rPr>
              <a:t>encapsulates data attributes but also incorporates the operations (methods) that manipulate the data implied by those attributes.</a:t>
            </a:r>
          </a:p>
          <a:p>
            <a:r>
              <a:rPr lang="en-US" sz="2400" dirty="0">
                <a:solidFill>
                  <a:schemeClr val="tx1">
                    <a:lumMod val="50000"/>
                  </a:schemeClr>
                </a:solidFill>
              </a:rPr>
              <a:t>Classes communicate with one another via messages, they can be organized into hierarchies, and they provide inheritance characteristics for objects that are an instance of a class.</a:t>
            </a:r>
          </a:p>
        </p:txBody>
      </p:sp>
    </p:spTree>
    <p:extLst>
      <p:ext uri="{BB962C8B-B14F-4D97-AF65-F5344CB8AC3E}">
        <p14:creationId xmlns:p14="http://schemas.microsoft.com/office/powerpoint/2010/main" val="1887948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a:t>What is a Relationship?</a:t>
            </a:r>
          </a:p>
        </p:txBody>
      </p:sp>
      <p:sp>
        <p:nvSpPr>
          <p:cNvPr id="3" name="Content Placeholder 2"/>
          <p:cNvSpPr>
            <a:spLocks noGrp="1"/>
          </p:cNvSpPr>
          <p:nvPr>
            <p:ph idx="1"/>
          </p:nvPr>
        </p:nvSpPr>
        <p:spPr>
          <a:xfrm>
            <a:off x="762000" y="2286000"/>
            <a:ext cx="8153400" cy="4038600"/>
          </a:xfrm>
        </p:spPr>
        <p:txBody>
          <a:bodyPr/>
          <a:lstStyle/>
          <a:p>
            <a:endParaRPr lang="en-US" sz="2000" b="1" dirty="0">
              <a:latin typeface="Calibri" pitchFamily="34" charset="0"/>
              <a:cs typeface="Calibri" pitchFamily="34" charset="0"/>
            </a:endParaRPr>
          </a:p>
          <a:p>
            <a:pPr lvl="0">
              <a:lnSpc>
                <a:spcPct val="90000"/>
              </a:lnSpc>
              <a:buClr>
                <a:srgbClr val="9A0000"/>
              </a:buClr>
              <a:buFont typeface="Wingdings" pitchFamily="-128" charset="2"/>
              <a:buChar char="n"/>
            </a:pPr>
            <a:r>
              <a:rPr lang="en-US" sz="2400" dirty="0">
                <a:solidFill>
                  <a:srgbClr val="000000"/>
                </a:solidFill>
                <a:latin typeface="Arial" charset="0"/>
              </a:rPr>
              <a:t>Data objects are connected to one another in different ways.</a:t>
            </a:r>
          </a:p>
          <a:p>
            <a:pPr lvl="1">
              <a:lnSpc>
                <a:spcPct val="90000"/>
              </a:lnSpc>
              <a:buClr>
                <a:srgbClr val="9A0000"/>
              </a:buClr>
              <a:buSzPct val="70000"/>
              <a:buFont typeface="Wingdings" pitchFamily="-128" charset="2"/>
              <a:buChar char="n"/>
            </a:pPr>
            <a:r>
              <a:rPr lang="en-US" sz="2000" dirty="0">
                <a:solidFill>
                  <a:srgbClr val="000000"/>
                </a:solidFill>
                <a:latin typeface="Arial" charset="0"/>
              </a:rPr>
              <a:t>A connection can be established between </a:t>
            </a:r>
            <a:r>
              <a:rPr lang="en-US" sz="2000" b="1" dirty="0">
                <a:solidFill>
                  <a:srgbClr val="9A0000"/>
                </a:solidFill>
                <a:latin typeface="Arial" charset="0"/>
              </a:rPr>
              <a:t>person</a:t>
            </a:r>
            <a:r>
              <a:rPr lang="en-US" sz="2000" dirty="0">
                <a:solidFill>
                  <a:srgbClr val="000000"/>
                </a:solidFill>
                <a:latin typeface="Arial" charset="0"/>
              </a:rPr>
              <a:t> and</a:t>
            </a:r>
            <a:r>
              <a:rPr lang="en-US" sz="2000" b="1" dirty="0">
                <a:solidFill>
                  <a:srgbClr val="000000"/>
                </a:solidFill>
                <a:latin typeface="Arial" charset="0"/>
              </a:rPr>
              <a:t> </a:t>
            </a:r>
            <a:r>
              <a:rPr lang="en-US" sz="2000" b="1" dirty="0">
                <a:solidFill>
                  <a:srgbClr val="9A0000"/>
                </a:solidFill>
                <a:latin typeface="Arial" charset="0"/>
              </a:rPr>
              <a:t>car</a:t>
            </a:r>
            <a:r>
              <a:rPr lang="en-US" sz="2000" dirty="0">
                <a:solidFill>
                  <a:srgbClr val="000000"/>
                </a:solidFill>
                <a:latin typeface="Arial" charset="0"/>
              </a:rPr>
              <a:t> because the two objects are related.</a:t>
            </a:r>
          </a:p>
          <a:p>
            <a:pPr lvl="2">
              <a:lnSpc>
                <a:spcPct val="90000"/>
              </a:lnSpc>
              <a:spcBef>
                <a:spcPts val="300"/>
              </a:spcBef>
              <a:buClr>
                <a:srgbClr val="003366"/>
              </a:buClr>
              <a:buSzTx/>
              <a:buFontTx/>
              <a:buChar char="•"/>
            </a:pPr>
            <a:r>
              <a:rPr lang="en-US" sz="1800" dirty="0">
                <a:solidFill>
                  <a:srgbClr val="000000"/>
                </a:solidFill>
                <a:latin typeface="Arial" charset="0"/>
              </a:rPr>
              <a:t>A person </a:t>
            </a:r>
            <a:r>
              <a:rPr lang="en-US" sz="1800" i="1" dirty="0">
                <a:solidFill>
                  <a:srgbClr val="000000"/>
                </a:solidFill>
                <a:latin typeface="Arial" charset="0"/>
              </a:rPr>
              <a:t>owns</a:t>
            </a:r>
            <a:r>
              <a:rPr lang="en-US" sz="1800" dirty="0">
                <a:solidFill>
                  <a:srgbClr val="000000"/>
                </a:solidFill>
                <a:latin typeface="Arial" charset="0"/>
              </a:rPr>
              <a:t> a car</a:t>
            </a:r>
          </a:p>
          <a:p>
            <a:pPr lvl="2">
              <a:lnSpc>
                <a:spcPct val="90000"/>
              </a:lnSpc>
              <a:spcBef>
                <a:spcPts val="600"/>
              </a:spcBef>
              <a:buClr>
                <a:srgbClr val="003366"/>
              </a:buClr>
              <a:buSzTx/>
              <a:buFontTx/>
              <a:buChar char="•"/>
            </a:pPr>
            <a:r>
              <a:rPr lang="en-US" sz="1800" dirty="0">
                <a:solidFill>
                  <a:srgbClr val="000000"/>
                </a:solidFill>
                <a:latin typeface="Arial" charset="0"/>
              </a:rPr>
              <a:t>A person </a:t>
            </a:r>
            <a:r>
              <a:rPr lang="en-US" sz="1800" i="1" dirty="0">
                <a:solidFill>
                  <a:srgbClr val="000000"/>
                </a:solidFill>
                <a:latin typeface="Arial" charset="0"/>
              </a:rPr>
              <a:t>is insured</a:t>
            </a:r>
            <a:r>
              <a:rPr lang="en-US" sz="1800" dirty="0">
                <a:solidFill>
                  <a:srgbClr val="000000"/>
                </a:solidFill>
                <a:latin typeface="Arial" charset="0"/>
              </a:rPr>
              <a:t> </a:t>
            </a:r>
            <a:r>
              <a:rPr lang="en-US" sz="1800" i="1" dirty="0">
                <a:solidFill>
                  <a:srgbClr val="000000"/>
                </a:solidFill>
                <a:latin typeface="Arial" charset="0"/>
              </a:rPr>
              <a:t>to drive</a:t>
            </a:r>
            <a:r>
              <a:rPr lang="en-US" sz="1800" dirty="0">
                <a:solidFill>
                  <a:srgbClr val="000000"/>
                </a:solidFill>
                <a:latin typeface="Arial" charset="0"/>
              </a:rPr>
              <a:t> a car </a:t>
            </a:r>
          </a:p>
          <a:p>
            <a:pPr lvl="0">
              <a:lnSpc>
                <a:spcPct val="90000"/>
              </a:lnSpc>
              <a:spcBef>
                <a:spcPts val="600"/>
              </a:spcBef>
              <a:buClr>
                <a:srgbClr val="9A0000"/>
              </a:buClr>
              <a:buFont typeface="Wingdings" pitchFamily="-128" charset="2"/>
              <a:buChar char="n"/>
            </a:pPr>
            <a:r>
              <a:rPr lang="en-US" sz="2400" dirty="0">
                <a:solidFill>
                  <a:srgbClr val="000000"/>
                </a:solidFill>
                <a:latin typeface="Arial" charset="0"/>
              </a:rPr>
              <a:t>The relationships </a:t>
            </a:r>
            <a:r>
              <a:rPr lang="en-US" sz="2400" i="1" dirty="0">
                <a:solidFill>
                  <a:srgbClr val="9A0000"/>
                </a:solidFill>
                <a:latin typeface="Arial" charset="0"/>
              </a:rPr>
              <a:t>owns</a:t>
            </a:r>
            <a:r>
              <a:rPr lang="en-US" sz="2400" dirty="0">
                <a:solidFill>
                  <a:srgbClr val="000000"/>
                </a:solidFill>
                <a:latin typeface="Arial" charset="0"/>
              </a:rPr>
              <a:t> and</a:t>
            </a:r>
            <a:r>
              <a:rPr lang="en-US" sz="2400" i="1" dirty="0">
                <a:solidFill>
                  <a:srgbClr val="000000"/>
                </a:solidFill>
                <a:latin typeface="Arial" charset="0"/>
              </a:rPr>
              <a:t> </a:t>
            </a:r>
            <a:r>
              <a:rPr lang="en-US" sz="2400" i="1" dirty="0">
                <a:solidFill>
                  <a:srgbClr val="9A0000"/>
                </a:solidFill>
                <a:latin typeface="Arial" charset="0"/>
              </a:rPr>
              <a:t>insured to drive</a:t>
            </a:r>
            <a:r>
              <a:rPr lang="en-US" sz="2400" dirty="0">
                <a:solidFill>
                  <a:srgbClr val="9A0000"/>
                </a:solidFill>
                <a:latin typeface="Arial" charset="0"/>
              </a:rPr>
              <a:t> </a:t>
            </a:r>
            <a:r>
              <a:rPr lang="en-US" sz="2400" dirty="0">
                <a:solidFill>
                  <a:srgbClr val="000000"/>
                </a:solidFill>
                <a:latin typeface="Arial" charset="0"/>
              </a:rPr>
              <a:t>define the relevant connections between </a:t>
            </a:r>
            <a:r>
              <a:rPr lang="en-US" sz="2400" b="1" dirty="0">
                <a:solidFill>
                  <a:srgbClr val="9A0000"/>
                </a:solidFill>
                <a:latin typeface="Arial" charset="0"/>
              </a:rPr>
              <a:t>person</a:t>
            </a:r>
            <a:r>
              <a:rPr lang="en-US" sz="2400" dirty="0">
                <a:solidFill>
                  <a:srgbClr val="000000"/>
                </a:solidFill>
                <a:latin typeface="Arial" charset="0"/>
              </a:rPr>
              <a:t> and </a:t>
            </a:r>
            <a:r>
              <a:rPr lang="en-US" sz="2400" b="1" dirty="0">
                <a:solidFill>
                  <a:srgbClr val="9A0000"/>
                </a:solidFill>
                <a:latin typeface="Arial" charset="0"/>
              </a:rPr>
              <a:t>car</a:t>
            </a:r>
            <a:r>
              <a:rPr lang="en-US" sz="2400" b="1" dirty="0">
                <a:solidFill>
                  <a:srgbClr val="000000"/>
                </a:solidFill>
                <a:latin typeface="Arial" charset="0"/>
              </a:rPr>
              <a:t>.</a:t>
            </a:r>
          </a:p>
          <a:p>
            <a:pPr lvl="0">
              <a:lnSpc>
                <a:spcPct val="90000"/>
              </a:lnSpc>
              <a:spcBef>
                <a:spcPts val="600"/>
              </a:spcBef>
              <a:buClr>
                <a:srgbClr val="9A0000"/>
              </a:buClr>
              <a:buFont typeface="Wingdings" pitchFamily="-128" charset="2"/>
              <a:buChar char="n"/>
            </a:pPr>
            <a:r>
              <a:rPr lang="en-US" sz="2400" dirty="0">
                <a:solidFill>
                  <a:srgbClr val="000000"/>
                </a:solidFill>
                <a:latin typeface="Arial" charset="0"/>
              </a:rPr>
              <a:t>Several instances of a relationship can exist</a:t>
            </a:r>
          </a:p>
          <a:p>
            <a:pPr lvl="0">
              <a:lnSpc>
                <a:spcPct val="90000"/>
              </a:lnSpc>
              <a:buClr>
                <a:srgbClr val="9A0000"/>
              </a:buClr>
              <a:buFont typeface="Wingdings" pitchFamily="-128" charset="2"/>
              <a:buChar char="n"/>
            </a:pPr>
            <a:r>
              <a:rPr lang="en-US" sz="2400" dirty="0">
                <a:solidFill>
                  <a:srgbClr val="000000"/>
                </a:solidFill>
                <a:latin typeface="Arial" charset="0"/>
              </a:rPr>
              <a:t>Objects can be related in many different ways</a:t>
            </a:r>
          </a:p>
          <a:p>
            <a:endParaRPr lang="en-US" sz="2000" b="1" dirty="0">
              <a:latin typeface="Calibri" pitchFamily="34" charset="0"/>
              <a:cs typeface="Calibri" pitchFamily="34" charset="0"/>
            </a:endParaRPr>
          </a:p>
        </p:txBody>
      </p:sp>
    </p:spTree>
    <p:extLst>
      <p:ext uri="{BB962C8B-B14F-4D97-AF65-F5344CB8AC3E}">
        <p14:creationId xmlns:p14="http://schemas.microsoft.com/office/powerpoint/2010/main" val="2523900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Relationship</a:t>
            </a:r>
          </a:p>
        </p:txBody>
      </p:sp>
      <p:sp>
        <p:nvSpPr>
          <p:cNvPr id="4" name="Rectangle 3"/>
          <p:cNvSpPr/>
          <p:nvPr/>
        </p:nvSpPr>
        <p:spPr bwMode="auto">
          <a:xfrm>
            <a:off x="1600200" y="2819400"/>
            <a:ext cx="1524000" cy="8382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Arial" charset="0"/>
              </a:rPr>
              <a:t>    </a:t>
            </a:r>
            <a:r>
              <a:rPr kumimoji="0" lang="en-US" sz="1800" b="0" i="0" u="none" strike="noStrike" cap="none" normalizeH="0" baseline="0" dirty="0">
                <a:ln>
                  <a:noFill/>
                </a:ln>
                <a:solidFill>
                  <a:schemeClr val="tx1"/>
                </a:solidFill>
                <a:effectLst/>
                <a:latin typeface="Arial" charset="0"/>
              </a:rPr>
              <a:t>Person</a:t>
            </a:r>
          </a:p>
        </p:txBody>
      </p:sp>
      <p:sp>
        <p:nvSpPr>
          <p:cNvPr id="5" name="Rectangle 4"/>
          <p:cNvSpPr/>
          <p:nvPr/>
        </p:nvSpPr>
        <p:spPr bwMode="auto">
          <a:xfrm>
            <a:off x="5638800" y="2819400"/>
            <a:ext cx="1676400" cy="8382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Arial" charset="0"/>
              </a:rPr>
              <a:t>         </a:t>
            </a:r>
            <a:r>
              <a:rPr kumimoji="0" lang="en-US" sz="1800" b="0" i="0" u="none" strike="noStrike" cap="none" normalizeH="0" baseline="0" dirty="0">
                <a:ln>
                  <a:noFill/>
                </a:ln>
                <a:solidFill>
                  <a:schemeClr val="tx1"/>
                </a:solidFill>
                <a:effectLst/>
                <a:latin typeface="Arial" charset="0"/>
              </a:rPr>
              <a:t>Car</a:t>
            </a:r>
          </a:p>
        </p:txBody>
      </p:sp>
      <p:sp>
        <p:nvSpPr>
          <p:cNvPr id="6" name="Rectangle 5"/>
          <p:cNvSpPr/>
          <p:nvPr/>
        </p:nvSpPr>
        <p:spPr bwMode="auto">
          <a:xfrm>
            <a:off x="1676400" y="4495800"/>
            <a:ext cx="1447800" cy="1066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Arial" charset="0"/>
              </a:rPr>
              <a:t>    </a:t>
            </a:r>
            <a:r>
              <a:rPr kumimoji="0" lang="en-US" sz="1800" b="0" i="0" u="none" strike="noStrike" cap="none" normalizeH="0" baseline="0" dirty="0">
                <a:ln>
                  <a:noFill/>
                </a:ln>
                <a:solidFill>
                  <a:schemeClr val="tx1"/>
                </a:solidFill>
                <a:effectLst/>
                <a:latin typeface="Arial" charset="0"/>
              </a:rPr>
              <a:t>Person</a:t>
            </a:r>
          </a:p>
        </p:txBody>
      </p:sp>
      <p:sp>
        <p:nvSpPr>
          <p:cNvPr id="7" name="Rectangle 6"/>
          <p:cNvSpPr/>
          <p:nvPr/>
        </p:nvSpPr>
        <p:spPr bwMode="auto">
          <a:xfrm>
            <a:off x="5715000" y="4572000"/>
            <a:ext cx="1600200" cy="10668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r>
              <a:rPr lang="en-US" dirty="0">
                <a:solidFill>
                  <a:schemeClr val="tx1"/>
                </a:solidFill>
                <a:latin typeface="Arial" charset="0"/>
              </a:rPr>
              <a:t>         </a:t>
            </a:r>
            <a:r>
              <a:rPr kumimoji="0" lang="en-US" sz="1800" b="0" i="0" u="none" strike="noStrike" cap="none" normalizeH="0" baseline="0" dirty="0">
                <a:ln>
                  <a:noFill/>
                </a:ln>
                <a:solidFill>
                  <a:schemeClr val="tx1"/>
                </a:solidFill>
                <a:effectLst/>
                <a:latin typeface="Arial" charset="0"/>
              </a:rPr>
              <a:t>Car</a:t>
            </a:r>
          </a:p>
        </p:txBody>
      </p:sp>
      <p:cxnSp>
        <p:nvCxnSpPr>
          <p:cNvPr id="9" name="Straight Connector 8"/>
          <p:cNvCxnSpPr/>
          <p:nvPr/>
        </p:nvCxnSpPr>
        <p:spPr bwMode="auto">
          <a:xfrm>
            <a:off x="3124200" y="3238500"/>
            <a:ext cx="2514600"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1" name="Straight Arrow Connector 10"/>
          <p:cNvCxnSpPr/>
          <p:nvPr/>
        </p:nvCxnSpPr>
        <p:spPr bwMode="auto">
          <a:xfrm>
            <a:off x="3124200" y="4724400"/>
            <a:ext cx="25908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bwMode="auto">
          <a:xfrm>
            <a:off x="3124200" y="5334000"/>
            <a:ext cx="2590800" cy="0"/>
          </a:xfrm>
          <a:prstGeom prst="straightConnector1">
            <a:avLst/>
          </a:prstGeom>
          <a:ln>
            <a:headEnd type="none" w="med" len="med"/>
            <a:tailEnd type="arrow"/>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2264229" y="3831380"/>
            <a:ext cx="4572000" cy="369332"/>
          </a:xfrm>
          <a:prstGeom prst="rect">
            <a:avLst/>
          </a:prstGeom>
          <a:noFill/>
        </p:spPr>
        <p:txBody>
          <a:bodyPr wrap="square" rtlCol="0">
            <a:spAutoFit/>
          </a:bodyPr>
          <a:lstStyle/>
          <a:p>
            <a:r>
              <a:rPr lang="en-US" dirty="0"/>
              <a:t>A basic connection between data objects</a:t>
            </a:r>
          </a:p>
        </p:txBody>
      </p:sp>
      <p:sp>
        <p:nvSpPr>
          <p:cNvPr id="15" name="Rectangle 14"/>
          <p:cNvSpPr/>
          <p:nvPr/>
        </p:nvSpPr>
        <p:spPr>
          <a:xfrm>
            <a:off x="2514600" y="5758543"/>
            <a:ext cx="3962400" cy="369332"/>
          </a:xfrm>
          <a:prstGeom prst="rect">
            <a:avLst/>
          </a:prstGeom>
        </p:spPr>
        <p:txBody>
          <a:bodyPr wrap="square">
            <a:spAutoFit/>
          </a:bodyPr>
          <a:lstStyle/>
          <a:p>
            <a:r>
              <a:rPr lang="en-US" dirty="0"/>
              <a:t>Relationships between data objects</a:t>
            </a:r>
          </a:p>
        </p:txBody>
      </p:sp>
      <p:sp>
        <p:nvSpPr>
          <p:cNvPr id="16" name="Rectangle 15"/>
          <p:cNvSpPr/>
          <p:nvPr/>
        </p:nvSpPr>
        <p:spPr>
          <a:xfrm>
            <a:off x="3848724" y="4311134"/>
            <a:ext cx="723275" cy="369332"/>
          </a:xfrm>
          <a:prstGeom prst="rect">
            <a:avLst/>
          </a:prstGeom>
        </p:spPr>
        <p:txBody>
          <a:bodyPr wrap="none">
            <a:spAutoFit/>
          </a:bodyPr>
          <a:lstStyle/>
          <a:p>
            <a:r>
              <a:rPr lang="en-US" dirty="0"/>
              <a:t>owns</a:t>
            </a:r>
          </a:p>
        </p:txBody>
      </p:sp>
      <p:sp>
        <p:nvSpPr>
          <p:cNvPr id="17" name="Rectangle 16"/>
          <p:cNvSpPr/>
          <p:nvPr/>
        </p:nvSpPr>
        <p:spPr>
          <a:xfrm>
            <a:off x="3352800" y="4882634"/>
            <a:ext cx="2057400" cy="369332"/>
          </a:xfrm>
          <a:prstGeom prst="rect">
            <a:avLst/>
          </a:prstGeom>
        </p:spPr>
        <p:txBody>
          <a:bodyPr wrap="square">
            <a:spAutoFit/>
          </a:bodyPr>
          <a:lstStyle/>
          <a:p>
            <a:r>
              <a:rPr lang="en-US" dirty="0"/>
              <a:t>insured to drive</a:t>
            </a:r>
          </a:p>
        </p:txBody>
      </p:sp>
    </p:spTree>
    <p:extLst>
      <p:ext uri="{BB962C8B-B14F-4D97-AF65-F5344CB8AC3E}">
        <p14:creationId xmlns:p14="http://schemas.microsoft.com/office/powerpoint/2010/main" val="350732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2438400"/>
            <a:ext cx="4786313" cy="38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txBox="1">
            <a:spLocks noChangeArrowheads="1"/>
          </p:cNvSpPr>
          <p:nvPr/>
        </p:nvSpPr>
        <p:spPr bwMode="auto">
          <a:xfrm>
            <a:off x="1295400" y="1143000"/>
            <a:ext cx="28860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Helvetica" pitchFamily="-128" charset="0"/>
              </a:defRPr>
            </a:lvl2pPr>
            <a:lvl3pPr algn="l" rtl="0" fontAlgn="base">
              <a:spcBef>
                <a:spcPct val="0"/>
              </a:spcBef>
              <a:spcAft>
                <a:spcPct val="0"/>
              </a:spcAft>
              <a:defRPr sz="4000">
                <a:solidFill>
                  <a:schemeClr val="tx2"/>
                </a:solidFill>
                <a:latin typeface="Helvetica" pitchFamily="-128" charset="0"/>
              </a:defRPr>
            </a:lvl3pPr>
            <a:lvl4pPr algn="l" rtl="0" fontAlgn="base">
              <a:spcBef>
                <a:spcPct val="0"/>
              </a:spcBef>
              <a:spcAft>
                <a:spcPct val="0"/>
              </a:spcAft>
              <a:defRPr sz="4000">
                <a:solidFill>
                  <a:schemeClr val="tx2"/>
                </a:solidFill>
                <a:latin typeface="Helvetica" pitchFamily="-128" charset="0"/>
              </a:defRPr>
            </a:lvl4pPr>
            <a:lvl5pPr algn="l" rtl="0" fontAlgn="base">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0" cap="none" spc="0" normalizeH="0" baseline="0" noProof="0">
                <a:ln>
                  <a:noFill/>
                </a:ln>
                <a:solidFill>
                  <a:srgbClr val="003366"/>
                </a:solidFill>
                <a:effectLst/>
                <a:uLnTx/>
                <a:uFillTx/>
                <a:latin typeface="Helvetica"/>
                <a:ea typeface="+mj-ea"/>
                <a:cs typeface="+mj-cs"/>
              </a:rPr>
              <a:t>A Bridge</a:t>
            </a:r>
            <a:endParaRPr kumimoji="0" lang="en-US" sz="4000" b="0" i="0" u="none" strike="noStrike" kern="0" cap="none" spc="0" normalizeH="0" baseline="0" noProof="0" dirty="0">
              <a:ln>
                <a:noFill/>
              </a:ln>
              <a:solidFill>
                <a:srgbClr val="003366"/>
              </a:solidFill>
              <a:effectLst/>
              <a:uLnTx/>
              <a:uFillTx/>
              <a:latin typeface="Helvetica"/>
              <a:ea typeface="+mj-ea"/>
              <a:cs typeface="+mj-cs"/>
            </a:endParaRPr>
          </a:p>
        </p:txBody>
      </p:sp>
    </p:spTree>
    <p:extLst>
      <p:ext uri="{BB962C8B-B14F-4D97-AF65-F5344CB8AC3E}">
        <p14:creationId xmlns:p14="http://schemas.microsoft.com/office/powerpoint/2010/main" val="4137865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ERD Notation</a:t>
            </a:r>
          </a:p>
        </p:txBody>
      </p:sp>
      <p:pic>
        <p:nvPicPr>
          <p:cNvPr id="512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2590800"/>
            <a:ext cx="6517189" cy="392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3808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2C67-19FE-50ED-626E-3EE0F27BE0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132707-D584-30EE-AE2C-CD8907CEE318}"/>
              </a:ext>
            </a:extLst>
          </p:cNvPr>
          <p:cNvSpPr>
            <a:spLocks noGrp="1"/>
          </p:cNvSpPr>
          <p:nvPr>
            <p:ph idx="1"/>
          </p:nvPr>
        </p:nvSpPr>
        <p:spPr/>
        <p:txBody>
          <a:bodyPr/>
          <a:lstStyle/>
          <a:p>
            <a:endParaRPr lang="en-US"/>
          </a:p>
        </p:txBody>
      </p:sp>
      <p:pic>
        <p:nvPicPr>
          <p:cNvPr id="4" name="Picture 2">
            <a:extLst>
              <a:ext uri="{FF2B5EF4-FFF2-40B4-BE49-F238E27FC236}">
                <a16:creationId xmlns:a16="http://schemas.microsoft.com/office/drawing/2014/main" id="{588BB816-0474-3617-8A3D-4B079E086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0" cy="693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01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Class-Based Modeling</a:t>
            </a:r>
          </a:p>
        </p:txBody>
      </p:sp>
      <p:sp>
        <p:nvSpPr>
          <p:cNvPr id="3" name="Content Placeholder 2"/>
          <p:cNvSpPr>
            <a:spLocks noGrp="1"/>
          </p:cNvSpPr>
          <p:nvPr>
            <p:ph idx="1"/>
          </p:nvPr>
        </p:nvSpPr>
        <p:spPr/>
        <p:txBody>
          <a:bodyPr/>
          <a:lstStyle/>
          <a:p>
            <a:pPr lvl="0">
              <a:buClr>
                <a:srgbClr val="9A0000"/>
              </a:buClr>
              <a:buFont typeface="Wingdings" pitchFamily="-128" charset="2"/>
              <a:buChar char="n"/>
            </a:pPr>
            <a:r>
              <a:rPr lang="en-US" sz="2400" dirty="0">
                <a:solidFill>
                  <a:srgbClr val="000000"/>
                </a:solidFill>
                <a:latin typeface="Palatino" pitchFamily="-128" charset="0"/>
              </a:rPr>
              <a:t>Class-based modeling represents: </a:t>
            </a:r>
          </a:p>
          <a:p>
            <a:pPr lvl="1">
              <a:buClr>
                <a:srgbClr val="9A0000"/>
              </a:buClr>
              <a:buSzPct val="70000"/>
              <a:buFont typeface="Wingdings" pitchFamily="-128" charset="2"/>
              <a:buChar char="n"/>
            </a:pPr>
            <a:r>
              <a:rPr lang="en-US" sz="2000" dirty="0">
                <a:solidFill>
                  <a:srgbClr val="9A0000"/>
                </a:solidFill>
                <a:latin typeface="Palatino" pitchFamily="-128" charset="0"/>
              </a:rPr>
              <a:t>objects</a:t>
            </a:r>
            <a:r>
              <a:rPr lang="en-US" sz="2000" dirty="0">
                <a:solidFill>
                  <a:srgbClr val="000000"/>
                </a:solidFill>
                <a:latin typeface="Palatino" pitchFamily="-128" charset="0"/>
              </a:rPr>
              <a:t> that the system will manipulate </a:t>
            </a:r>
          </a:p>
          <a:p>
            <a:pPr lvl="1">
              <a:buClr>
                <a:srgbClr val="9A0000"/>
              </a:buClr>
              <a:buSzPct val="70000"/>
              <a:buFont typeface="Wingdings" pitchFamily="-128" charset="2"/>
              <a:buChar char="n"/>
            </a:pPr>
            <a:r>
              <a:rPr lang="en-US" sz="2000" dirty="0">
                <a:solidFill>
                  <a:srgbClr val="9A0000"/>
                </a:solidFill>
                <a:latin typeface="Palatino" pitchFamily="-128" charset="0"/>
              </a:rPr>
              <a:t>operations</a:t>
            </a:r>
            <a:r>
              <a:rPr lang="en-US" sz="2000" dirty="0">
                <a:solidFill>
                  <a:srgbClr val="000000"/>
                </a:solidFill>
                <a:latin typeface="Palatino" pitchFamily="-128" charset="0"/>
              </a:rPr>
              <a:t> (also called methods or services) that will be applied to the objects to effect the manipulation </a:t>
            </a:r>
          </a:p>
          <a:p>
            <a:pPr lvl="1">
              <a:buClr>
                <a:srgbClr val="9A0000"/>
              </a:buClr>
              <a:buSzPct val="70000"/>
              <a:buFont typeface="Wingdings" pitchFamily="-128" charset="2"/>
              <a:buChar char="n"/>
            </a:pPr>
            <a:r>
              <a:rPr lang="en-US" sz="2000" dirty="0">
                <a:solidFill>
                  <a:srgbClr val="9A0000"/>
                </a:solidFill>
                <a:latin typeface="Palatino" pitchFamily="-128" charset="0"/>
              </a:rPr>
              <a:t>relationships</a:t>
            </a:r>
            <a:r>
              <a:rPr lang="en-US" sz="2000" dirty="0">
                <a:solidFill>
                  <a:srgbClr val="000000"/>
                </a:solidFill>
                <a:latin typeface="Palatino" pitchFamily="-128" charset="0"/>
              </a:rPr>
              <a:t> (some hierarchical) between the objects</a:t>
            </a:r>
          </a:p>
          <a:p>
            <a:pPr marL="457200" lvl="1" indent="0">
              <a:buClr>
                <a:srgbClr val="9A0000"/>
              </a:buClr>
              <a:buSzPct val="70000"/>
              <a:buNone/>
            </a:pPr>
            <a:endParaRPr lang="en-US" sz="2000" dirty="0">
              <a:solidFill>
                <a:srgbClr val="000000"/>
              </a:solidFill>
              <a:latin typeface="Palatino" pitchFamily="-128" charset="0"/>
            </a:endParaRPr>
          </a:p>
          <a:p>
            <a:pPr lvl="0">
              <a:buClr>
                <a:srgbClr val="9A0000"/>
              </a:buClr>
              <a:buFont typeface="Wingdings" pitchFamily="-128" charset="2"/>
              <a:buChar char="n"/>
            </a:pPr>
            <a:r>
              <a:rPr lang="en-US" sz="2400" dirty="0">
                <a:solidFill>
                  <a:srgbClr val="000000"/>
                </a:solidFill>
                <a:latin typeface="Palatino" pitchFamily="-128" charset="0"/>
              </a:rPr>
              <a:t>The elements of a class-based model include classes and objects, attributes, operations, collaboration. </a:t>
            </a:r>
          </a:p>
          <a:p>
            <a:pPr>
              <a:buNone/>
            </a:pPr>
            <a:endParaRPr lang="en-US" sz="2400" dirty="0">
              <a:latin typeface="Calibri" pitchFamily="34" charset="0"/>
              <a:cs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Analysis Classes</a:t>
            </a:r>
          </a:p>
        </p:txBody>
      </p:sp>
      <p:sp>
        <p:nvSpPr>
          <p:cNvPr id="3" name="Content Placeholder 2"/>
          <p:cNvSpPr>
            <a:spLocks noGrp="1"/>
          </p:cNvSpPr>
          <p:nvPr>
            <p:ph idx="1"/>
          </p:nvPr>
        </p:nvSpPr>
        <p:spPr/>
        <p:txBody>
          <a:bodyPr/>
          <a:lstStyle/>
          <a:p>
            <a:r>
              <a:rPr lang="en-US" sz="2400" dirty="0">
                <a:solidFill>
                  <a:srgbClr val="000000"/>
                </a:solidFill>
              </a:rPr>
              <a:t>External entities (printer, user, sensor)</a:t>
            </a:r>
          </a:p>
          <a:p>
            <a:r>
              <a:rPr lang="en-US" sz="2400" dirty="0">
                <a:solidFill>
                  <a:srgbClr val="000000"/>
                </a:solidFill>
              </a:rPr>
              <a:t>Things (report, display, signal)</a:t>
            </a:r>
          </a:p>
          <a:p>
            <a:r>
              <a:rPr lang="en-US" sz="2400" dirty="0">
                <a:solidFill>
                  <a:srgbClr val="000000"/>
                </a:solidFill>
              </a:rPr>
              <a:t>Occurrences or events (alarm, telephone call)</a:t>
            </a:r>
          </a:p>
          <a:p>
            <a:r>
              <a:rPr lang="en-US" sz="2400" dirty="0">
                <a:solidFill>
                  <a:srgbClr val="000000"/>
                </a:solidFill>
              </a:rPr>
              <a:t>Roles (manager, clerk)</a:t>
            </a:r>
          </a:p>
          <a:p>
            <a:r>
              <a:rPr lang="en-US" sz="2400" dirty="0">
                <a:solidFill>
                  <a:srgbClr val="000000"/>
                </a:solidFill>
              </a:rPr>
              <a:t>Organization units (Accounting Dept, R &amp; D)</a:t>
            </a:r>
          </a:p>
          <a:p>
            <a:r>
              <a:rPr lang="en-US" sz="2400" dirty="0">
                <a:solidFill>
                  <a:srgbClr val="000000"/>
                </a:solidFill>
              </a:rPr>
              <a:t> Places (building, manufacturing floor)</a:t>
            </a:r>
          </a:p>
          <a:p>
            <a:r>
              <a:rPr lang="en-US" sz="2400" dirty="0">
                <a:solidFill>
                  <a:srgbClr val="000000"/>
                </a:solidFill>
              </a:rPr>
              <a:t> Structures (employee records)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Defining Attributes</a:t>
            </a:r>
          </a:p>
        </p:txBody>
      </p:sp>
      <p:sp>
        <p:nvSpPr>
          <p:cNvPr id="3" name="Content Placeholder 2"/>
          <p:cNvSpPr>
            <a:spLocks noGrp="1"/>
          </p:cNvSpPr>
          <p:nvPr>
            <p:ph idx="1"/>
          </p:nvPr>
        </p:nvSpPr>
        <p:spPr>
          <a:xfrm>
            <a:off x="838200" y="2362200"/>
            <a:ext cx="7693025" cy="4343400"/>
          </a:xfrm>
        </p:spPr>
        <p:txBody>
          <a:bodyPr/>
          <a:lstStyle/>
          <a:p>
            <a:pPr lvl="0">
              <a:buClr>
                <a:srgbClr val="9A0000"/>
              </a:buClr>
              <a:buFont typeface="Wingdings" pitchFamily="-128" charset="2"/>
              <a:buChar char="n"/>
            </a:pPr>
            <a:r>
              <a:rPr lang="en-US" sz="2400" i="1" dirty="0">
                <a:solidFill>
                  <a:srgbClr val="000000"/>
                </a:solidFill>
                <a:latin typeface="Palatino" pitchFamily="-128" charset="0"/>
              </a:rPr>
              <a:t>Attributes</a:t>
            </a:r>
            <a:r>
              <a:rPr lang="en-US" sz="2400" dirty="0">
                <a:solidFill>
                  <a:srgbClr val="000000"/>
                </a:solidFill>
                <a:latin typeface="Palatino" pitchFamily="-128" charset="0"/>
              </a:rPr>
              <a:t> describe a class that has been selected for inclusion in the analysis model.</a:t>
            </a:r>
          </a:p>
          <a:p>
            <a:pPr lvl="1">
              <a:spcBef>
                <a:spcPts val="300"/>
              </a:spcBef>
              <a:buClr>
                <a:srgbClr val="9A0000"/>
              </a:buClr>
              <a:buSzPct val="70000"/>
              <a:buFont typeface="Wingdings" pitchFamily="-128" charset="2"/>
              <a:buChar char="n"/>
            </a:pPr>
            <a:r>
              <a:rPr lang="en-US" sz="2000" dirty="0">
                <a:solidFill>
                  <a:srgbClr val="000000"/>
                </a:solidFill>
                <a:latin typeface="Palatino" pitchFamily="-128" charset="0"/>
              </a:rPr>
              <a:t>Build two different classes for professional baseball </a:t>
            </a:r>
            <a:r>
              <a:rPr lang="en-US" sz="2000" b="1" dirty="0">
                <a:solidFill>
                  <a:srgbClr val="000000"/>
                </a:solidFill>
                <a:latin typeface="Palatino" pitchFamily="-128" charset="0"/>
              </a:rPr>
              <a:t>players</a:t>
            </a:r>
          </a:p>
          <a:p>
            <a:pPr lvl="2">
              <a:spcBef>
                <a:spcPts val="300"/>
              </a:spcBef>
              <a:buClr>
                <a:srgbClr val="003366"/>
              </a:buClr>
              <a:buSzTx/>
              <a:buFontTx/>
              <a:buChar char="•"/>
            </a:pPr>
            <a:r>
              <a:rPr lang="en-US" sz="1800" b="1" dirty="0">
                <a:solidFill>
                  <a:srgbClr val="9A0000"/>
                </a:solidFill>
                <a:latin typeface="Palatino" pitchFamily="-128" charset="0"/>
              </a:rPr>
              <a:t>For Playing Statistics software:</a:t>
            </a:r>
            <a:r>
              <a:rPr lang="en-US" sz="1800" dirty="0">
                <a:solidFill>
                  <a:srgbClr val="000000"/>
                </a:solidFill>
                <a:latin typeface="Palatino" pitchFamily="-128" charset="0"/>
              </a:rPr>
              <a:t> </a:t>
            </a:r>
            <a:r>
              <a:rPr lang="en-US" sz="1800" dirty="0">
                <a:solidFill>
                  <a:srgbClr val="000000"/>
                </a:solidFill>
                <a:latin typeface="Arial" charset="0"/>
              </a:rPr>
              <a:t>name, position, batting average, fielding percentage, years played, </a:t>
            </a:r>
            <a:r>
              <a:rPr lang="en-US" sz="1800" dirty="0">
                <a:solidFill>
                  <a:srgbClr val="000000"/>
                </a:solidFill>
                <a:latin typeface="Palatino" pitchFamily="-128" charset="0"/>
              </a:rPr>
              <a:t>and</a:t>
            </a:r>
            <a:r>
              <a:rPr lang="en-US" sz="1800" dirty="0">
                <a:solidFill>
                  <a:srgbClr val="000000"/>
                </a:solidFill>
                <a:latin typeface="Arial" charset="0"/>
              </a:rPr>
              <a:t> games played</a:t>
            </a:r>
            <a:r>
              <a:rPr lang="en-US" sz="1800" dirty="0">
                <a:solidFill>
                  <a:srgbClr val="000000"/>
                </a:solidFill>
                <a:latin typeface="Palatino" pitchFamily="-128" charset="0"/>
              </a:rPr>
              <a:t> might be relevant</a:t>
            </a:r>
          </a:p>
          <a:p>
            <a:pPr lvl="2">
              <a:spcBef>
                <a:spcPts val="300"/>
              </a:spcBef>
              <a:buClr>
                <a:srgbClr val="003366"/>
              </a:buClr>
              <a:buSzTx/>
              <a:buFontTx/>
              <a:buChar char="•"/>
            </a:pPr>
            <a:r>
              <a:rPr lang="en-US" sz="1800" b="1" dirty="0">
                <a:solidFill>
                  <a:srgbClr val="9A0000"/>
                </a:solidFill>
                <a:latin typeface="Palatino" pitchFamily="-128" charset="0"/>
              </a:rPr>
              <a:t>For Pension Fund software: </a:t>
            </a:r>
            <a:r>
              <a:rPr lang="en-US" sz="1800" dirty="0">
                <a:solidFill>
                  <a:srgbClr val="000000"/>
                </a:solidFill>
                <a:latin typeface="Arial" charset="0"/>
              </a:rPr>
              <a:t>average salary, credit toward full vesting, pension plan options chosen, mailing address,</a:t>
            </a:r>
            <a:r>
              <a:rPr lang="en-US" sz="1800" dirty="0">
                <a:solidFill>
                  <a:srgbClr val="000000"/>
                </a:solidFill>
                <a:latin typeface="Palatino" pitchFamily="-128" charset="0"/>
              </a:rPr>
              <a:t> and the like.</a:t>
            </a:r>
          </a:p>
          <a:p>
            <a:r>
              <a:rPr lang="en-US" sz="2400" dirty="0">
                <a:solidFill>
                  <a:srgbClr val="000000"/>
                </a:solidFill>
                <a:latin typeface="Palatino"/>
              </a:rPr>
              <a:t>To develop a meaningful set of attributes for an analysis class, study each use case and select those “things” that reasonably “belong” to the class.</a:t>
            </a:r>
          </a:p>
          <a:p>
            <a:endParaRPr lang="en-US" dirty="0"/>
          </a:p>
        </p:txBody>
      </p:sp>
    </p:spTree>
    <p:extLst>
      <p:ext uri="{BB962C8B-B14F-4D97-AF65-F5344CB8AC3E}">
        <p14:creationId xmlns:p14="http://schemas.microsoft.com/office/powerpoint/2010/main" val="2773766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Defining Operations</a:t>
            </a:r>
          </a:p>
        </p:txBody>
      </p:sp>
      <p:sp>
        <p:nvSpPr>
          <p:cNvPr id="3" name="Content Placeholder 2"/>
          <p:cNvSpPr>
            <a:spLocks noGrp="1"/>
          </p:cNvSpPr>
          <p:nvPr>
            <p:ph idx="1"/>
          </p:nvPr>
        </p:nvSpPr>
        <p:spPr>
          <a:xfrm>
            <a:off x="838200" y="2362200"/>
            <a:ext cx="7693025" cy="4495800"/>
          </a:xfrm>
        </p:spPr>
        <p:txBody>
          <a:bodyPr/>
          <a:lstStyle/>
          <a:p>
            <a:pPr lvl="0">
              <a:buClr>
                <a:srgbClr val="9A0000"/>
              </a:buClr>
              <a:buFont typeface="Wingdings" pitchFamily="-128" charset="2"/>
              <a:buChar char="n"/>
            </a:pPr>
            <a:r>
              <a:rPr lang="en-US" sz="2400" i="1" dirty="0">
                <a:solidFill>
                  <a:srgbClr val="000000"/>
                </a:solidFill>
              </a:rPr>
              <a:t>Operations define the behavior of an object.</a:t>
            </a:r>
            <a:endParaRPr lang="en-US" sz="2400" dirty="0">
              <a:solidFill>
                <a:srgbClr val="000000"/>
              </a:solidFill>
              <a:latin typeface="Palatino" pitchFamily="-128" charset="0"/>
            </a:endParaRPr>
          </a:p>
          <a:p>
            <a:pPr lvl="0">
              <a:buClr>
                <a:srgbClr val="9A0000"/>
              </a:buClr>
              <a:buFont typeface="Wingdings" pitchFamily="-128" charset="2"/>
              <a:buChar char="n"/>
            </a:pPr>
            <a:r>
              <a:rPr lang="en-US" sz="2400" dirty="0">
                <a:solidFill>
                  <a:srgbClr val="000000"/>
                </a:solidFill>
                <a:latin typeface="Palatino" pitchFamily="-128" charset="0"/>
              </a:rPr>
              <a:t>Do a grammatical parse of a processing narrative and look at the verbs</a:t>
            </a:r>
          </a:p>
          <a:p>
            <a:pPr lvl="0">
              <a:buClr>
                <a:srgbClr val="9A0000"/>
              </a:buClr>
              <a:buFont typeface="Wingdings" pitchFamily="-128" charset="2"/>
              <a:buChar char="n"/>
            </a:pPr>
            <a:r>
              <a:rPr lang="en-US" sz="2400" dirty="0">
                <a:solidFill>
                  <a:srgbClr val="000000"/>
                </a:solidFill>
                <a:latin typeface="Palatino" pitchFamily="-128" charset="0"/>
              </a:rPr>
              <a:t>Operations can be divided into four broad categories: </a:t>
            </a:r>
          </a:p>
          <a:p>
            <a:pPr lvl="1">
              <a:buClr>
                <a:srgbClr val="9A0000"/>
              </a:buClr>
              <a:buSzPct val="70000"/>
              <a:buFont typeface="Wingdings" pitchFamily="-128" charset="2"/>
              <a:buChar char="n"/>
            </a:pPr>
            <a:r>
              <a:rPr lang="en-US" sz="2000" dirty="0">
                <a:solidFill>
                  <a:srgbClr val="000000"/>
                </a:solidFill>
                <a:latin typeface="Palatino" pitchFamily="-128" charset="0"/>
              </a:rPr>
              <a:t>(1) operations that manipulate data in some way (e.g., adding, deleting, reformatting, selecting)</a:t>
            </a:r>
          </a:p>
          <a:p>
            <a:pPr lvl="1">
              <a:buClr>
                <a:srgbClr val="9A0000"/>
              </a:buClr>
              <a:buSzPct val="70000"/>
              <a:buFont typeface="Wingdings" pitchFamily="-128" charset="2"/>
              <a:buChar char="n"/>
            </a:pPr>
            <a:r>
              <a:rPr lang="en-US" sz="2000" dirty="0">
                <a:solidFill>
                  <a:srgbClr val="000000"/>
                </a:solidFill>
                <a:latin typeface="Palatino" pitchFamily="-128" charset="0"/>
              </a:rPr>
              <a:t>(2) operations that perform a computation</a:t>
            </a:r>
          </a:p>
          <a:p>
            <a:pPr lvl="1">
              <a:buClr>
                <a:srgbClr val="9A0000"/>
              </a:buClr>
              <a:buSzPct val="70000"/>
              <a:buFont typeface="Wingdings" pitchFamily="-128" charset="2"/>
              <a:buChar char="n"/>
            </a:pPr>
            <a:r>
              <a:rPr lang="en-US" sz="2000" dirty="0">
                <a:solidFill>
                  <a:srgbClr val="000000"/>
                </a:solidFill>
                <a:latin typeface="Palatino" pitchFamily="-128" charset="0"/>
              </a:rPr>
              <a:t>(3) operations that inquire about the state of an object, and </a:t>
            </a:r>
          </a:p>
          <a:p>
            <a:pPr lvl="1">
              <a:buClr>
                <a:srgbClr val="9A0000"/>
              </a:buClr>
              <a:buSzPct val="70000"/>
              <a:buFont typeface="Wingdings" pitchFamily="-128" charset="2"/>
              <a:buChar char="n"/>
            </a:pPr>
            <a:r>
              <a:rPr lang="en-US" sz="2000" dirty="0">
                <a:solidFill>
                  <a:srgbClr val="000000"/>
                </a:solidFill>
                <a:latin typeface="Palatino" pitchFamily="-128" charset="0"/>
              </a:rPr>
              <a:t>(4) operations that monitor an object for the occurrence of a controlling event.</a:t>
            </a:r>
          </a:p>
          <a:p>
            <a:pPr>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455240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System Class</a:t>
            </a:r>
          </a:p>
        </p:txBody>
      </p:sp>
      <p:sp>
        <p:nvSpPr>
          <p:cNvPr id="4" name="Rectangle 3"/>
          <p:cNvSpPr/>
          <p:nvPr/>
        </p:nvSpPr>
        <p:spPr bwMode="auto">
          <a:xfrm>
            <a:off x="4876800" y="2209800"/>
            <a:ext cx="3276600" cy="464820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b="1" dirty="0">
                <a:latin typeface="Futura-Bold"/>
              </a:rPr>
              <a:t>System</a:t>
            </a:r>
            <a:endParaRPr kumimoji="0" lang="en-US" sz="1800" b="0" i="0" u="none" strike="noStrike" cap="none" normalizeH="0" baseline="0" dirty="0">
              <a:ln>
                <a:noFill/>
              </a:ln>
              <a:solidFill>
                <a:schemeClr val="tx1"/>
              </a:solidFill>
              <a:effectLst/>
              <a:latin typeface="Arial" charset="0"/>
            </a:endParaRPr>
          </a:p>
        </p:txBody>
      </p:sp>
      <p:cxnSp>
        <p:nvCxnSpPr>
          <p:cNvPr id="6" name="Straight Connector 5"/>
          <p:cNvCxnSpPr/>
          <p:nvPr/>
        </p:nvCxnSpPr>
        <p:spPr bwMode="auto">
          <a:xfrm>
            <a:off x="4876800" y="2743200"/>
            <a:ext cx="3276600"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bwMode="auto">
          <a:xfrm>
            <a:off x="4876800" y="5062962"/>
            <a:ext cx="3276600" cy="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4898572" y="2743200"/>
            <a:ext cx="3113314" cy="2308324"/>
          </a:xfrm>
          <a:prstGeom prst="rect">
            <a:avLst/>
          </a:prstGeom>
          <a:noFill/>
        </p:spPr>
        <p:txBody>
          <a:bodyPr wrap="square" rtlCol="0">
            <a:spAutoFit/>
          </a:bodyPr>
          <a:lstStyle/>
          <a:p>
            <a:r>
              <a:rPr lang="en-US" dirty="0" err="1">
                <a:latin typeface="Futura-Book"/>
              </a:rPr>
              <a:t>systemID</a:t>
            </a:r>
            <a:endParaRPr lang="en-US" dirty="0">
              <a:latin typeface="Futura-Book"/>
            </a:endParaRPr>
          </a:p>
          <a:p>
            <a:r>
              <a:rPr lang="en-US" dirty="0" err="1">
                <a:latin typeface="Futura-Book"/>
              </a:rPr>
              <a:t>verificationPhoneNumber</a:t>
            </a:r>
            <a:endParaRPr lang="en-US" dirty="0">
              <a:latin typeface="Futura-Book"/>
            </a:endParaRPr>
          </a:p>
          <a:p>
            <a:r>
              <a:rPr lang="en-US" dirty="0" err="1">
                <a:latin typeface="Futura-Book"/>
              </a:rPr>
              <a:t>systemStatus</a:t>
            </a:r>
            <a:endParaRPr lang="en-US" dirty="0">
              <a:latin typeface="Futura-Book"/>
            </a:endParaRPr>
          </a:p>
          <a:p>
            <a:r>
              <a:rPr lang="en-US" dirty="0" err="1">
                <a:latin typeface="Futura-Book"/>
              </a:rPr>
              <a:t>delayTime</a:t>
            </a:r>
            <a:endParaRPr lang="en-US" dirty="0">
              <a:latin typeface="Futura-Book"/>
            </a:endParaRPr>
          </a:p>
          <a:p>
            <a:r>
              <a:rPr lang="en-US" dirty="0" err="1">
                <a:latin typeface="Futura-Book"/>
              </a:rPr>
              <a:t>telephoneNumber</a:t>
            </a:r>
            <a:endParaRPr lang="en-US" dirty="0">
              <a:latin typeface="Futura-Book"/>
            </a:endParaRPr>
          </a:p>
          <a:p>
            <a:r>
              <a:rPr lang="en-US" dirty="0" err="1">
                <a:latin typeface="Futura-Book"/>
              </a:rPr>
              <a:t>masterPassword</a:t>
            </a:r>
            <a:endParaRPr lang="en-US" dirty="0">
              <a:latin typeface="Futura-Book"/>
            </a:endParaRPr>
          </a:p>
          <a:p>
            <a:r>
              <a:rPr lang="en-US" dirty="0" err="1">
                <a:latin typeface="Futura-Book"/>
              </a:rPr>
              <a:t>temporaryPassword</a:t>
            </a:r>
            <a:endParaRPr lang="en-US" dirty="0">
              <a:latin typeface="Futura-Book"/>
            </a:endParaRPr>
          </a:p>
          <a:p>
            <a:r>
              <a:rPr lang="en-US" dirty="0" err="1">
                <a:latin typeface="Futura-Book"/>
              </a:rPr>
              <a:t>numberTries</a:t>
            </a:r>
            <a:endParaRPr lang="en-US" dirty="0"/>
          </a:p>
        </p:txBody>
      </p:sp>
      <p:sp>
        <p:nvSpPr>
          <p:cNvPr id="10" name="TextBox 9"/>
          <p:cNvSpPr txBox="1"/>
          <p:nvPr/>
        </p:nvSpPr>
        <p:spPr>
          <a:xfrm>
            <a:off x="4898572" y="5103674"/>
            <a:ext cx="3254828" cy="1754326"/>
          </a:xfrm>
          <a:prstGeom prst="rect">
            <a:avLst/>
          </a:prstGeom>
          <a:noFill/>
        </p:spPr>
        <p:txBody>
          <a:bodyPr wrap="square" rtlCol="0">
            <a:spAutoFit/>
          </a:bodyPr>
          <a:lstStyle/>
          <a:p>
            <a:r>
              <a:rPr lang="en-US" dirty="0">
                <a:latin typeface="Futura-Book"/>
              </a:rPr>
              <a:t>program( )</a:t>
            </a:r>
          </a:p>
          <a:p>
            <a:r>
              <a:rPr lang="en-US" dirty="0">
                <a:latin typeface="Futura-Book"/>
              </a:rPr>
              <a:t>display( )</a:t>
            </a:r>
          </a:p>
          <a:p>
            <a:r>
              <a:rPr lang="en-US" dirty="0">
                <a:latin typeface="Futura-Book"/>
              </a:rPr>
              <a:t>reset( )</a:t>
            </a:r>
          </a:p>
          <a:p>
            <a:r>
              <a:rPr lang="en-US" dirty="0">
                <a:latin typeface="Futura-Book"/>
              </a:rPr>
              <a:t>query( )</a:t>
            </a:r>
          </a:p>
          <a:p>
            <a:r>
              <a:rPr lang="en-US" dirty="0">
                <a:latin typeface="Futura-Book"/>
              </a:rPr>
              <a:t>arm( )</a:t>
            </a:r>
          </a:p>
          <a:p>
            <a:r>
              <a:rPr lang="en-US" dirty="0">
                <a:latin typeface="Futura-Book"/>
              </a:rPr>
              <a:t>disarm( )</a:t>
            </a:r>
            <a:endParaRPr lang="en-US" dirty="0"/>
          </a:p>
        </p:txBody>
      </p:sp>
      <p:sp>
        <p:nvSpPr>
          <p:cNvPr id="3" name="Rectangle 2">
            <a:extLst>
              <a:ext uri="{FF2B5EF4-FFF2-40B4-BE49-F238E27FC236}">
                <a16:creationId xmlns:a16="http://schemas.microsoft.com/office/drawing/2014/main" id="{CE5E48EE-DC14-4E1A-7A87-4D549CC105D8}"/>
              </a:ext>
            </a:extLst>
          </p:cNvPr>
          <p:cNvSpPr/>
          <p:nvPr/>
        </p:nvSpPr>
        <p:spPr bwMode="auto">
          <a:xfrm>
            <a:off x="801913" y="3554462"/>
            <a:ext cx="3955145" cy="132233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just"/>
            <a:r>
              <a:rPr kumimoji="0" lang="en-US" sz="1800" b="0" i="0" u="none" strike="noStrike" cap="none" normalizeH="0" baseline="0" dirty="0">
                <a:ln>
                  <a:noFill/>
                </a:ln>
                <a:solidFill>
                  <a:schemeClr val="tx1"/>
                </a:solidFill>
                <a:effectLst/>
                <a:latin typeface="Arial" charset="0"/>
              </a:rPr>
              <a:t>For more example of class diagram see </a:t>
            </a:r>
            <a:r>
              <a:rPr lang="en-US" dirty="0">
                <a:solidFill>
                  <a:srgbClr val="FF0000"/>
                </a:solidFill>
                <a:latin typeface="Arial" charset="0"/>
              </a:rPr>
              <a:t> ‘Class Diagram.pptx’</a:t>
            </a:r>
            <a:r>
              <a:rPr lang="en-US" dirty="0">
                <a:solidFill>
                  <a:schemeClr val="tx1"/>
                </a:solidFill>
                <a:latin typeface="Arial" charset="0"/>
              </a:rPr>
              <a:t> in the lab</a:t>
            </a: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527638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Behavioral Modeling</a:t>
            </a:r>
          </a:p>
        </p:txBody>
      </p:sp>
      <p:sp>
        <p:nvSpPr>
          <p:cNvPr id="3" name="Content Placeholder 2"/>
          <p:cNvSpPr>
            <a:spLocks noGrp="1"/>
          </p:cNvSpPr>
          <p:nvPr>
            <p:ph idx="1"/>
          </p:nvPr>
        </p:nvSpPr>
        <p:spPr/>
        <p:txBody>
          <a:bodyPr/>
          <a:lstStyle/>
          <a:p>
            <a:pPr lvl="0">
              <a:spcBef>
                <a:spcPts val="300"/>
              </a:spcBef>
              <a:buClr>
                <a:srgbClr val="9A0000"/>
              </a:buClr>
              <a:buFont typeface="Wingdings" pitchFamily="-128" charset="2"/>
              <a:buChar char="n"/>
            </a:pPr>
            <a:r>
              <a:rPr lang="en-US" sz="2400" dirty="0">
                <a:solidFill>
                  <a:srgbClr val="000000"/>
                </a:solidFill>
                <a:latin typeface="Helvetica"/>
              </a:rPr>
              <a:t>The behavioral model indicates how software will respond to external events or stimuli. </a:t>
            </a:r>
          </a:p>
          <a:p>
            <a:pPr lvl="0">
              <a:buClr>
                <a:srgbClr val="9A0000"/>
              </a:buClr>
              <a:buFont typeface="Wingdings" pitchFamily="-128" charset="2"/>
              <a:buChar char="n"/>
            </a:pPr>
            <a:r>
              <a:rPr lang="en-US" sz="2400" dirty="0">
                <a:solidFill>
                  <a:srgbClr val="000000"/>
                </a:solidFill>
                <a:latin typeface="Helvetica"/>
              </a:rPr>
              <a:t>make a list of the different states of a system (How does the system behave?)</a:t>
            </a:r>
          </a:p>
          <a:p>
            <a:pPr lvl="0">
              <a:buClr>
                <a:srgbClr val="9A0000"/>
              </a:buClr>
              <a:buFont typeface="Wingdings" pitchFamily="-128" charset="2"/>
              <a:buChar char="n"/>
            </a:pPr>
            <a:r>
              <a:rPr lang="en-US" sz="2400" dirty="0">
                <a:solidFill>
                  <a:srgbClr val="000000"/>
                </a:solidFill>
                <a:latin typeface="Helvetica"/>
              </a:rPr>
              <a:t>indicate how the system makes a transition from one state to another (How does the system change state?)</a:t>
            </a:r>
          </a:p>
          <a:p>
            <a:pPr lvl="1">
              <a:buClr>
                <a:srgbClr val="9A0000"/>
              </a:buClr>
              <a:buSzPct val="70000"/>
              <a:buFont typeface="Wingdings" pitchFamily="-128" charset="2"/>
              <a:buChar char="n"/>
            </a:pPr>
            <a:r>
              <a:rPr lang="en-US" sz="2000" dirty="0">
                <a:solidFill>
                  <a:srgbClr val="000000"/>
                </a:solidFill>
                <a:latin typeface="Helvetica"/>
              </a:rPr>
              <a:t>indicate event</a:t>
            </a:r>
          </a:p>
          <a:p>
            <a:pPr lvl="1">
              <a:buClr>
                <a:srgbClr val="9A0000"/>
              </a:buClr>
              <a:buSzPct val="70000"/>
              <a:buFont typeface="Wingdings" pitchFamily="-128" charset="2"/>
              <a:buChar char="n"/>
            </a:pPr>
            <a:r>
              <a:rPr lang="en-US" sz="2000" dirty="0">
                <a:solidFill>
                  <a:srgbClr val="000000"/>
                </a:solidFill>
                <a:latin typeface="Helvetica"/>
              </a:rPr>
              <a:t>indicate action</a:t>
            </a:r>
          </a:p>
          <a:p>
            <a:endParaRPr lang="en-US" dirty="0"/>
          </a:p>
        </p:txBody>
      </p:sp>
    </p:spTree>
    <p:extLst>
      <p:ext uri="{BB962C8B-B14F-4D97-AF65-F5344CB8AC3E}">
        <p14:creationId xmlns:p14="http://schemas.microsoft.com/office/powerpoint/2010/main" val="2052046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Behavioral Modeling</a:t>
            </a:r>
          </a:p>
        </p:txBody>
      </p:sp>
      <p:sp>
        <p:nvSpPr>
          <p:cNvPr id="3" name="Content Placeholder 2"/>
          <p:cNvSpPr>
            <a:spLocks noGrp="1"/>
          </p:cNvSpPr>
          <p:nvPr>
            <p:ph idx="1"/>
          </p:nvPr>
        </p:nvSpPr>
        <p:spPr/>
        <p:txBody>
          <a:bodyPr/>
          <a:lstStyle/>
          <a:p>
            <a:pPr lvl="0">
              <a:spcBef>
                <a:spcPts val="300"/>
              </a:spcBef>
              <a:buClr>
                <a:srgbClr val="9A0000"/>
              </a:buClr>
              <a:buFont typeface="Wingdings" pitchFamily="-128" charset="2"/>
              <a:buChar char="n"/>
            </a:pPr>
            <a:r>
              <a:rPr lang="en-US" sz="2000" dirty="0">
                <a:solidFill>
                  <a:srgbClr val="000000"/>
                </a:solidFill>
                <a:latin typeface="Helvetica"/>
              </a:rPr>
              <a:t>To create the model, the analyst must perform the following steps:</a:t>
            </a:r>
          </a:p>
          <a:p>
            <a:pPr lvl="2">
              <a:spcBef>
                <a:spcPts val="600"/>
              </a:spcBef>
              <a:buClr>
                <a:srgbClr val="003366"/>
              </a:buClr>
              <a:buSzTx/>
              <a:buFontTx/>
              <a:buChar char="•"/>
            </a:pPr>
            <a:r>
              <a:rPr lang="en-US" dirty="0">
                <a:solidFill>
                  <a:srgbClr val="000000"/>
                </a:solidFill>
                <a:latin typeface="Helvetica"/>
              </a:rPr>
              <a:t>Evaluate all use-cases to fully understand the sequence of interaction within the system.</a:t>
            </a:r>
          </a:p>
          <a:p>
            <a:pPr lvl="2">
              <a:spcBef>
                <a:spcPts val="300"/>
              </a:spcBef>
              <a:buClr>
                <a:srgbClr val="003366"/>
              </a:buClr>
              <a:buSzTx/>
              <a:buFontTx/>
              <a:buChar char="•"/>
            </a:pPr>
            <a:r>
              <a:rPr lang="en-US" dirty="0">
                <a:solidFill>
                  <a:srgbClr val="000000"/>
                </a:solidFill>
                <a:latin typeface="Helvetica"/>
              </a:rPr>
              <a:t>Identify events that drive the interaction sequence and understand how these events relate to specific objects.</a:t>
            </a:r>
          </a:p>
          <a:p>
            <a:pPr lvl="2">
              <a:buClr>
                <a:srgbClr val="003366"/>
              </a:buClr>
              <a:buSzTx/>
              <a:buFontTx/>
              <a:buChar char="•"/>
            </a:pPr>
            <a:r>
              <a:rPr lang="en-US" dirty="0">
                <a:solidFill>
                  <a:srgbClr val="000000"/>
                </a:solidFill>
                <a:latin typeface="Helvetica"/>
              </a:rPr>
              <a:t>Create a sequence for each use-case.</a:t>
            </a:r>
          </a:p>
          <a:p>
            <a:pPr lvl="2">
              <a:buClr>
                <a:srgbClr val="003366"/>
              </a:buClr>
              <a:buSzTx/>
              <a:buFontTx/>
              <a:buChar char="•"/>
            </a:pPr>
            <a:r>
              <a:rPr lang="en-US" dirty="0">
                <a:solidFill>
                  <a:srgbClr val="000000"/>
                </a:solidFill>
                <a:latin typeface="Helvetica"/>
              </a:rPr>
              <a:t>Build a state diagram for the system.</a:t>
            </a:r>
          </a:p>
          <a:p>
            <a:pPr lvl="2">
              <a:buClr>
                <a:srgbClr val="003366"/>
              </a:buClr>
              <a:buSzTx/>
              <a:buFontTx/>
              <a:buChar char="•"/>
            </a:pPr>
            <a:r>
              <a:rPr lang="en-US" dirty="0">
                <a:solidFill>
                  <a:srgbClr val="000000"/>
                </a:solidFill>
                <a:latin typeface="Helvetica"/>
              </a:rPr>
              <a:t>Review the behavioral model to verify accuracy and consistency.</a:t>
            </a:r>
          </a:p>
          <a:p>
            <a:pPr marL="0" indent="0">
              <a:buNone/>
            </a:pPr>
            <a:endParaRPr lang="en-US" dirty="0"/>
          </a:p>
        </p:txBody>
      </p:sp>
    </p:spTree>
    <p:extLst>
      <p:ext uri="{BB962C8B-B14F-4D97-AF65-F5344CB8AC3E}">
        <p14:creationId xmlns:p14="http://schemas.microsoft.com/office/powerpoint/2010/main" val="1438990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States of a System</a:t>
            </a:r>
          </a:p>
        </p:txBody>
      </p:sp>
      <p:sp>
        <p:nvSpPr>
          <p:cNvPr id="3" name="Content Placeholder 2"/>
          <p:cNvSpPr>
            <a:spLocks noGrp="1"/>
          </p:cNvSpPr>
          <p:nvPr>
            <p:ph idx="1"/>
          </p:nvPr>
        </p:nvSpPr>
        <p:spPr/>
        <p:txBody>
          <a:bodyPr/>
          <a:lstStyle/>
          <a:p>
            <a:pPr lvl="0">
              <a:buClr>
                <a:srgbClr val="9A0000"/>
              </a:buClr>
              <a:buFont typeface="Wingdings" pitchFamily="-128" charset="2"/>
              <a:buChar char="n"/>
            </a:pPr>
            <a:r>
              <a:rPr lang="en-US" sz="2400" dirty="0">
                <a:solidFill>
                  <a:srgbClr val="9A0000"/>
                </a:solidFill>
                <a:latin typeface="Helvetica"/>
              </a:rPr>
              <a:t>state</a:t>
            </a:r>
            <a:r>
              <a:rPr lang="en-US" sz="2400" dirty="0">
                <a:solidFill>
                  <a:srgbClr val="000000"/>
                </a:solidFill>
                <a:latin typeface="Helvetica"/>
              </a:rPr>
              <a:t>—a set of observable circumstances that characterizes the behavior of a system at a given time</a:t>
            </a:r>
          </a:p>
          <a:p>
            <a:pPr lvl="0">
              <a:buClr>
                <a:srgbClr val="9A0000"/>
              </a:buClr>
              <a:buFont typeface="Wingdings" pitchFamily="-128" charset="2"/>
              <a:buChar char="n"/>
            </a:pPr>
            <a:r>
              <a:rPr lang="en-US" sz="2400" dirty="0">
                <a:solidFill>
                  <a:srgbClr val="9A0000"/>
                </a:solidFill>
                <a:latin typeface="Helvetica"/>
              </a:rPr>
              <a:t>state transition</a:t>
            </a:r>
            <a:r>
              <a:rPr lang="en-US" sz="2400" dirty="0">
                <a:solidFill>
                  <a:srgbClr val="000000"/>
                </a:solidFill>
                <a:latin typeface="Helvetica"/>
              </a:rPr>
              <a:t>—the movement from one state to another</a:t>
            </a:r>
          </a:p>
          <a:p>
            <a:pPr lvl="0">
              <a:buClr>
                <a:srgbClr val="9A0000"/>
              </a:buClr>
              <a:buFont typeface="Wingdings" pitchFamily="-128" charset="2"/>
              <a:buChar char="n"/>
            </a:pPr>
            <a:r>
              <a:rPr lang="en-US" sz="2400" dirty="0">
                <a:solidFill>
                  <a:srgbClr val="9A0000"/>
                </a:solidFill>
                <a:latin typeface="Helvetica"/>
              </a:rPr>
              <a:t>event</a:t>
            </a:r>
            <a:r>
              <a:rPr lang="en-US" sz="2400" dirty="0">
                <a:solidFill>
                  <a:srgbClr val="000000"/>
                </a:solidFill>
                <a:latin typeface="Helvetica"/>
              </a:rPr>
              <a:t>—an occurrence that causes the system to exhibit some predictable form of behavior.</a:t>
            </a:r>
          </a:p>
          <a:p>
            <a:pPr lvl="0">
              <a:buClr>
                <a:srgbClr val="9A0000"/>
              </a:buClr>
              <a:buFont typeface="Wingdings" pitchFamily="-128" charset="2"/>
              <a:buChar char="n"/>
            </a:pPr>
            <a:r>
              <a:rPr lang="en-US" sz="2400" dirty="0">
                <a:solidFill>
                  <a:srgbClr val="9A0000"/>
                </a:solidFill>
                <a:latin typeface="Helvetica"/>
              </a:rPr>
              <a:t>action</a:t>
            </a:r>
            <a:r>
              <a:rPr lang="en-US" sz="2400" dirty="0">
                <a:solidFill>
                  <a:srgbClr val="000000"/>
                </a:solidFill>
                <a:latin typeface="Helvetica"/>
              </a:rPr>
              <a:t>—process that occurs as a consequence of making a transition.</a:t>
            </a:r>
          </a:p>
          <a:p>
            <a:endParaRPr lang="en-US" dirty="0"/>
          </a:p>
        </p:txBody>
      </p:sp>
    </p:spTree>
    <p:extLst>
      <p:ext uri="{BB962C8B-B14F-4D97-AF65-F5344CB8AC3E}">
        <p14:creationId xmlns:p14="http://schemas.microsoft.com/office/powerpoint/2010/main" val="357727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Analysis model</a:t>
            </a:r>
          </a:p>
        </p:txBody>
      </p:sp>
      <p:sp>
        <p:nvSpPr>
          <p:cNvPr id="3" name="Content Placeholder 2"/>
          <p:cNvSpPr>
            <a:spLocks noGrp="1"/>
          </p:cNvSpPr>
          <p:nvPr>
            <p:ph idx="1"/>
          </p:nvPr>
        </p:nvSpPr>
        <p:spPr>
          <a:xfrm>
            <a:off x="838200" y="2362200"/>
            <a:ext cx="8229600" cy="4191000"/>
          </a:xfrm>
        </p:spPr>
        <p:txBody>
          <a:bodyPr/>
          <a:lstStyle/>
          <a:p>
            <a:pPr lvl="0">
              <a:buClr>
                <a:srgbClr val="9A0000"/>
              </a:buClr>
              <a:buFont typeface="Wingdings" pitchFamily="-128" charset="2"/>
              <a:buChar char="n"/>
            </a:pPr>
            <a:r>
              <a:rPr lang="en-US" sz="2000" dirty="0">
                <a:solidFill>
                  <a:srgbClr val="000000"/>
                </a:solidFill>
                <a:latin typeface="Palatino" pitchFamily="-128" charset="0"/>
              </a:rPr>
              <a:t>One view of requirements modeling, called </a:t>
            </a:r>
            <a:r>
              <a:rPr lang="en-US" sz="2000" i="1" dirty="0">
                <a:solidFill>
                  <a:srgbClr val="9A0000"/>
                </a:solidFill>
                <a:latin typeface="Palatino" pitchFamily="-128" charset="0"/>
              </a:rPr>
              <a:t>structured analysis, </a:t>
            </a:r>
            <a:r>
              <a:rPr lang="en-US" sz="2000" dirty="0">
                <a:solidFill>
                  <a:srgbClr val="000000"/>
                </a:solidFill>
                <a:latin typeface="Palatino" pitchFamily="-128" charset="0"/>
              </a:rPr>
              <a:t>considers data and the processes that transform the data as separate entities. </a:t>
            </a:r>
          </a:p>
          <a:p>
            <a:pPr lvl="1">
              <a:buClr>
                <a:srgbClr val="9A0000"/>
              </a:buClr>
              <a:buSzPct val="70000"/>
              <a:buFont typeface="Wingdings" pitchFamily="-128" charset="2"/>
              <a:buChar char="n"/>
            </a:pPr>
            <a:r>
              <a:rPr lang="en-US" sz="1800" dirty="0">
                <a:solidFill>
                  <a:srgbClr val="000000"/>
                </a:solidFill>
                <a:latin typeface="Palatino" pitchFamily="-128" charset="0"/>
              </a:rPr>
              <a:t>Data objects are modeled in a way that defines their attributes and relationships. </a:t>
            </a:r>
          </a:p>
          <a:p>
            <a:pPr lvl="1">
              <a:buClr>
                <a:srgbClr val="9A0000"/>
              </a:buClr>
              <a:buSzPct val="70000"/>
              <a:buFont typeface="Wingdings" pitchFamily="-128" charset="2"/>
              <a:buChar char="n"/>
            </a:pPr>
            <a:r>
              <a:rPr lang="en-US" sz="1800" dirty="0">
                <a:solidFill>
                  <a:srgbClr val="000000"/>
                </a:solidFill>
                <a:latin typeface="Palatino" pitchFamily="-128" charset="0"/>
              </a:rPr>
              <a:t>Processes that manipulate data objects are modeled in a manner that shows how they transform data as data objects flow through the system. </a:t>
            </a:r>
          </a:p>
          <a:p>
            <a:pPr lvl="0">
              <a:buClr>
                <a:srgbClr val="9A0000"/>
              </a:buClr>
              <a:buFont typeface="Wingdings" pitchFamily="-128" charset="2"/>
              <a:buChar char="n"/>
            </a:pPr>
            <a:r>
              <a:rPr lang="en-US" sz="2000" dirty="0">
                <a:solidFill>
                  <a:srgbClr val="000000"/>
                </a:solidFill>
                <a:latin typeface="Palatino" pitchFamily="-128" charset="0"/>
              </a:rPr>
              <a:t>A second approach to analysis modeled, called </a:t>
            </a:r>
            <a:r>
              <a:rPr lang="en-US" sz="2000" i="1" dirty="0">
                <a:solidFill>
                  <a:srgbClr val="9A0000"/>
                </a:solidFill>
                <a:latin typeface="Palatino" pitchFamily="-128" charset="0"/>
              </a:rPr>
              <a:t>object-oriented analysis,</a:t>
            </a:r>
            <a:r>
              <a:rPr lang="en-US" sz="2000" i="1" dirty="0">
                <a:solidFill>
                  <a:srgbClr val="000000"/>
                </a:solidFill>
                <a:latin typeface="Palatino" pitchFamily="-128" charset="0"/>
              </a:rPr>
              <a:t> </a:t>
            </a:r>
            <a:r>
              <a:rPr lang="en-US" sz="2000" dirty="0">
                <a:solidFill>
                  <a:srgbClr val="000000"/>
                </a:solidFill>
                <a:latin typeface="Palatino" pitchFamily="-128" charset="0"/>
              </a:rPr>
              <a:t>focuses on </a:t>
            </a:r>
          </a:p>
          <a:p>
            <a:pPr lvl="1">
              <a:buClr>
                <a:srgbClr val="9A0000"/>
              </a:buClr>
              <a:buSzPct val="70000"/>
              <a:buFont typeface="Wingdings" pitchFamily="-128" charset="2"/>
              <a:buChar char="n"/>
            </a:pPr>
            <a:r>
              <a:rPr lang="en-US" sz="1800" dirty="0">
                <a:solidFill>
                  <a:srgbClr val="000000"/>
                </a:solidFill>
                <a:latin typeface="Palatino" pitchFamily="-128" charset="0"/>
              </a:rPr>
              <a:t>the definition of classes and</a:t>
            </a:r>
          </a:p>
          <a:p>
            <a:pPr lvl="1">
              <a:buClr>
                <a:srgbClr val="9A0000"/>
              </a:buClr>
              <a:buSzPct val="70000"/>
              <a:buFont typeface="Wingdings" pitchFamily="-128" charset="2"/>
              <a:buChar char="n"/>
            </a:pPr>
            <a:r>
              <a:rPr lang="en-US" sz="1800" dirty="0">
                <a:solidFill>
                  <a:srgbClr val="000000"/>
                </a:solidFill>
                <a:latin typeface="Palatino" pitchFamily="-128" charset="0"/>
              </a:rPr>
              <a:t>the manner in which they collaborate with one another to effect customer requirements.</a:t>
            </a:r>
          </a:p>
          <a:p>
            <a:endParaRPr lang="en-US" dirty="0"/>
          </a:p>
        </p:txBody>
      </p:sp>
    </p:spTree>
    <p:extLst>
      <p:ext uri="{BB962C8B-B14F-4D97-AF65-F5344CB8AC3E}">
        <p14:creationId xmlns:p14="http://schemas.microsoft.com/office/powerpoint/2010/main" val="3674725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State Representations</a:t>
            </a:r>
          </a:p>
        </p:txBody>
      </p:sp>
      <p:sp>
        <p:nvSpPr>
          <p:cNvPr id="3" name="Content Placeholder 2"/>
          <p:cNvSpPr>
            <a:spLocks noGrp="1"/>
          </p:cNvSpPr>
          <p:nvPr>
            <p:ph idx="1"/>
          </p:nvPr>
        </p:nvSpPr>
        <p:spPr/>
        <p:txBody>
          <a:bodyPr/>
          <a:lstStyle/>
          <a:p>
            <a:pPr lvl="0">
              <a:lnSpc>
                <a:spcPct val="90000"/>
              </a:lnSpc>
              <a:buClr>
                <a:srgbClr val="9A0000"/>
              </a:buClr>
              <a:buFont typeface="Wingdings" pitchFamily="-128" charset="2"/>
              <a:buChar char="n"/>
            </a:pPr>
            <a:r>
              <a:rPr lang="en-US" sz="2000" dirty="0">
                <a:solidFill>
                  <a:srgbClr val="000000"/>
                </a:solidFill>
                <a:latin typeface="Helvetica"/>
              </a:rPr>
              <a:t>In the context of behavioral modeling, two different characterizations of states must be considered: </a:t>
            </a:r>
          </a:p>
          <a:p>
            <a:pPr lvl="1">
              <a:lnSpc>
                <a:spcPct val="90000"/>
              </a:lnSpc>
              <a:buClr>
                <a:srgbClr val="9A0000"/>
              </a:buClr>
              <a:buSzPct val="70000"/>
              <a:buFont typeface="Wingdings" pitchFamily="-128" charset="2"/>
              <a:buChar char="n"/>
            </a:pPr>
            <a:r>
              <a:rPr lang="en-US" sz="1800" dirty="0">
                <a:solidFill>
                  <a:srgbClr val="9A0000"/>
                </a:solidFill>
                <a:latin typeface="Helvetica"/>
              </a:rPr>
              <a:t>the state of each class as the system performs its function and</a:t>
            </a:r>
          </a:p>
          <a:p>
            <a:pPr lvl="1">
              <a:lnSpc>
                <a:spcPct val="90000"/>
              </a:lnSpc>
              <a:buClr>
                <a:srgbClr val="9A0000"/>
              </a:buClr>
              <a:buSzPct val="70000"/>
              <a:buFont typeface="Wingdings" pitchFamily="-128" charset="2"/>
              <a:buChar char="n"/>
            </a:pPr>
            <a:r>
              <a:rPr lang="en-US" sz="1800" dirty="0">
                <a:solidFill>
                  <a:srgbClr val="9A0000"/>
                </a:solidFill>
                <a:latin typeface="Helvetica"/>
              </a:rPr>
              <a:t>the state of the system as observed from the outside as the system performs its function</a:t>
            </a:r>
          </a:p>
          <a:p>
            <a:pPr lvl="0">
              <a:lnSpc>
                <a:spcPct val="90000"/>
              </a:lnSpc>
              <a:buClr>
                <a:srgbClr val="9A0000"/>
              </a:buClr>
              <a:buFont typeface="Wingdings" pitchFamily="-128" charset="2"/>
              <a:buChar char="n"/>
            </a:pPr>
            <a:r>
              <a:rPr lang="en-US" sz="2000" dirty="0">
                <a:solidFill>
                  <a:srgbClr val="000000"/>
                </a:solidFill>
                <a:latin typeface="Helvetica"/>
              </a:rPr>
              <a:t>The state of a class takes on both passive and active characteristics . </a:t>
            </a:r>
          </a:p>
          <a:p>
            <a:pPr lvl="1">
              <a:lnSpc>
                <a:spcPct val="90000"/>
              </a:lnSpc>
              <a:buClr>
                <a:srgbClr val="9A0000"/>
              </a:buClr>
              <a:buSzPct val="70000"/>
              <a:buFont typeface="Wingdings" pitchFamily="-128" charset="2"/>
              <a:buChar char="n"/>
            </a:pPr>
            <a:r>
              <a:rPr lang="en-US" sz="1800" dirty="0">
                <a:solidFill>
                  <a:srgbClr val="000000"/>
                </a:solidFill>
                <a:latin typeface="Helvetica"/>
              </a:rPr>
              <a:t>A </a:t>
            </a:r>
            <a:r>
              <a:rPr lang="en-US" sz="1800" i="1" dirty="0">
                <a:solidFill>
                  <a:srgbClr val="9A0000"/>
                </a:solidFill>
                <a:latin typeface="Helvetica"/>
              </a:rPr>
              <a:t>passive state</a:t>
            </a:r>
            <a:r>
              <a:rPr lang="en-US" sz="1800" dirty="0">
                <a:solidFill>
                  <a:srgbClr val="9A0000"/>
                </a:solidFill>
                <a:latin typeface="Helvetica"/>
              </a:rPr>
              <a:t> </a:t>
            </a:r>
            <a:r>
              <a:rPr lang="en-US" sz="1800" dirty="0">
                <a:solidFill>
                  <a:srgbClr val="000000"/>
                </a:solidFill>
                <a:latin typeface="Helvetica"/>
              </a:rPr>
              <a:t>is simply the current status of all of an object’s attributes.</a:t>
            </a:r>
          </a:p>
          <a:p>
            <a:pPr lvl="1">
              <a:lnSpc>
                <a:spcPct val="90000"/>
              </a:lnSpc>
              <a:buClr>
                <a:srgbClr val="9A0000"/>
              </a:buClr>
              <a:buSzPct val="70000"/>
              <a:buFont typeface="Wingdings" pitchFamily="-128" charset="2"/>
              <a:buChar char="n"/>
            </a:pPr>
            <a:r>
              <a:rPr lang="en-US" sz="1800" dirty="0">
                <a:solidFill>
                  <a:srgbClr val="000000"/>
                </a:solidFill>
                <a:latin typeface="Helvetica"/>
              </a:rPr>
              <a:t>The </a:t>
            </a:r>
            <a:r>
              <a:rPr lang="en-US" sz="1800" i="1" dirty="0">
                <a:solidFill>
                  <a:srgbClr val="9A0000"/>
                </a:solidFill>
                <a:latin typeface="Helvetica"/>
              </a:rPr>
              <a:t>active state</a:t>
            </a:r>
            <a:r>
              <a:rPr lang="en-US" sz="1800" dirty="0">
                <a:solidFill>
                  <a:srgbClr val="000000"/>
                </a:solidFill>
                <a:latin typeface="Helvetica"/>
              </a:rPr>
              <a:t> of an object indicates the current status of the object as it undergoes a continuing transformation or processing. </a:t>
            </a:r>
          </a:p>
          <a:p>
            <a:endParaRPr lang="en-US" dirty="0"/>
          </a:p>
        </p:txBody>
      </p:sp>
    </p:spTree>
    <p:extLst>
      <p:ext uri="{BB962C8B-B14F-4D97-AF65-F5344CB8AC3E}">
        <p14:creationId xmlns:p14="http://schemas.microsoft.com/office/powerpoint/2010/main" val="32480252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State Diagram for the Control Panel Class</a:t>
            </a:r>
          </a:p>
        </p:txBody>
      </p:sp>
      <p:pic>
        <p:nvPicPr>
          <p:cNvPr id="1536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438400"/>
            <a:ext cx="8229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6846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Sequence Diagram</a:t>
            </a:r>
          </a:p>
        </p:txBody>
      </p:sp>
      <p:pic>
        <p:nvPicPr>
          <p:cNvPr id="1638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362200"/>
            <a:ext cx="76962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42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33600"/>
            <a:ext cx="7693025" cy="3724275"/>
          </a:xfrm>
        </p:spPr>
        <p:txBody>
          <a:bodyPr/>
          <a:lstStyle/>
          <a:p>
            <a:endParaRPr lang="en-US" sz="2400" dirty="0">
              <a:latin typeface="Calibri" panose="020F0502020204030204" pitchFamily="34" charset="0"/>
              <a:cs typeface="Calibri" panose="020F0502020204030204" pitchFamily="34" charset="0"/>
            </a:endParaRPr>
          </a:p>
          <a:p>
            <a:endParaRPr lang="en-US" dirty="0"/>
          </a:p>
        </p:txBody>
      </p:sp>
      <p:sp>
        <p:nvSpPr>
          <p:cNvPr id="4" name="TextBox 3"/>
          <p:cNvSpPr txBox="1"/>
          <p:nvPr/>
        </p:nvSpPr>
        <p:spPr>
          <a:xfrm>
            <a:off x="1295400" y="1066800"/>
            <a:ext cx="6400800" cy="646331"/>
          </a:xfrm>
          <a:prstGeom prst="rect">
            <a:avLst/>
          </a:prstGeom>
          <a:noFill/>
        </p:spPr>
        <p:txBody>
          <a:bodyPr wrap="square" rtlCol="0">
            <a:spAutoFit/>
          </a:bodyPr>
          <a:lstStyle/>
          <a:p>
            <a:r>
              <a:rPr lang="en-US" sz="3600" b="1" dirty="0">
                <a:solidFill>
                  <a:schemeClr val="tx2"/>
                </a:solidFill>
              </a:rPr>
              <a:t>Elements of Analysis model</a:t>
            </a:r>
          </a:p>
        </p:txBody>
      </p:sp>
      <p:pic>
        <p:nvPicPr>
          <p:cNvPr id="5" name="Picture 4"/>
          <p:cNvPicPr>
            <a:picLocks noChangeAspect="1" noChangeArrowheads="1"/>
          </p:cNvPicPr>
          <p:nvPr/>
        </p:nvPicPr>
        <p:blipFill>
          <a:blip r:embed="rId2" cstate="print"/>
          <a:srcRect/>
          <a:stretch>
            <a:fillRect/>
          </a:stretch>
        </p:blipFill>
        <p:spPr bwMode="auto">
          <a:xfrm>
            <a:off x="762000" y="2286000"/>
            <a:ext cx="7772400" cy="4043363"/>
          </a:xfrm>
          <a:prstGeom prst="rect">
            <a:avLst/>
          </a:prstGeom>
          <a:noFill/>
          <a:ln w="12700">
            <a:noFill/>
            <a:miter lim="800000"/>
            <a:headEnd/>
            <a:tailEnd/>
          </a:ln>
        </p:spPr>
      </p:pic>
    </p:spTree>
    <p:extLst>
      <p:ext uri="{BB962C8B-B14F-4D97-AF65-F5344CB8AC3E}">
        <p14:creationId xmlns:p14="http://schemas.microsoft.com/office/powerpoint/2010/main" val="398340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19200"/>
            <a:ext cx="7924800" cy="609600"/>
          </a:xfrm>
        </p:spPr>
        <p:txBody>
          <a:bodyPr/>
          <a:lstStyle/>
          <a:p>
            <a:pPr algn="ctr"/>
            <a:r>
              <a:rPr lang="en-US" dirty="0"/>
              <a:t>Elements of Analysis model</a:t>
            </a:r>
          </a:p>
        </p:txBody>
      </p:sp>
      <p:sp>
        <p:nvSpPr>
          <p:cNvPr id="3" name="Content Placeholder 2"/>
          <p:cNvSpPr>
            <a:spLocks noGrp="1"/>
          </p:cNvSpPr>
          <p:nvPr>
            <p:ph idx="1"/>
          </p:nvPr>
        </p:nvSpPr>
        <p:spPr>
          <a:xfrm>
            <a:off x="838200" y="2362200"/>
            <a:ext cx="7693025" cy="4419600"/>
          </a:xfrm>
        </p:spPr>
        <p:txBody>
          <a:bodyPr/>
          <a:lstStyle/>
          <a:p>
            <a:pPr marL="0" indent="0">
              <a:buNone/>
            </a:pPr>
            <a:r>
              <a:rPr lang="en-US" sz="1800" dirty="0">
                <a:solidFill>
                  <a:schemeClr val="tx1">
                    <a:lumMod val="50000"/>
                  </a:schemeClr>
                </a:solidFill>
              </a:rPr>
              <a:t>Each element of the requirements model presents the problem from a different point of view. </a:t>
            </a:r>
          </a:p>
          <a:p>
            <a:r>
              <a:rPr lang="en-US" sz="1800" b="1" dirty="0">
                <a:solidFill>
                  <a:srgbClr val="C00000"/>
                </a:solidFill>
              </a:rPr>
              <a:t>Scenario-based</a:t>
            </a:r>
            <a:r>
              <a:rPr lang="en-US" sz="1800" dirty="0">
                <a:solidFill>
                  <a:schemeClr val="tx1">
                    <a:lumMod val="50000"/>
                  </a:schemeClr>
                </a:solidFill>
              </a:rPr>
              <a:t> elements depict how the user interacts with the system and the specific sequence of activities that occur as the software is used.</a:t>
            </a:r>
          </a:p>
          <a:p>
            <a:r>
              <a:rPr lang="en-US" sz="1800" b="1" dirty="0">
                <a:solidFill>
                  <a:srgbClr val="C00000"/>
                </a:solidFill>
              </a:rPr>
              <a:t>Class-based</a:t>
            </a:r>
            <a:r>
              <a:rPr lang="en-US" sz="1800" dirty="0">
                <a:solidFill>
                  <a:schemeClr val="tx1">
                    <a:lumMod val="50000"/>
                  </a:schemeClr>
                </a:solidFill>
              </a:rPr>
              <a:t> elements model the objects that the system will manipulate, the operations that will be applied to the objects to effect the manipulation, relationships (some hierarchical) between the objects, and the collaborations that occur between the classes that are defined.</a:t>
            </a:r>
          </a:p>
          <a:p>
            <a:r>
              <a:rPr lang="en-US" sz="1800" dirty="0">
                <a:solidFill>
                  <a:schemeClr val="tx1">
                    <a:lumMod val="50000"/>
                  </a:schemeClr>
                </a:solidFill>
              </a:rPr>
              <a:t> </a:t>
            </a:r>
            <a:r>
              <a:rPr lang="en-US" sz="1800" b="1" dirty="0">
                <a:solidFill>
                  <a:srgbClr val="C00000"/>
                </a:solidFill>
              </a:rPr>
              <a:t>Behavioral elements</a:t>
            </a:r>
            <a:r>
              <a:rPr lang="en-US" sz="1800" dirty="0">
                <a:solidFill>
                  <a:srgbClr val="C00000"/>
                </a:solidFill>
              </a:rPr>
              <a:t> </a:t>
            </a:r>
            <a:r>
              <a:rPr lang="en-US" sz="1800" dirty="0">
                <a:solidFill>
                  <a:schemeClr val="tx1">
                    <a:lumMod val="50000"/>
                  </a:schemeClr>
                </a:solidFill>
              </a:rPr>
              <a:t>depict how external events change the state of the system or the classes that reside within it.</a:t>
            </a:r>
          </a:p>
          <a:p>
            <a:r>
              <a:rPr lang="en-US" sz="1800" dirty="0">
                <a:solidFill>
                  <a:schemeClr val="tx1">
                    <a:lumMod val="50000"/>
                  </a:schemeClr>
                </a:solidFill>
              </a:rPr>
              <a:t> Finally,</a:t>
            </a:r>
            <a:r>
              <a:rPr lang="en-US" sz="1800" dirty="0">
                <a:solidFill>
                  <a:srgbClr val="C00000"/>
                </a:solidFill>
              </a:rPr>
              <a:t> </a:t>
            </a:r>
            <a:r>
              <a:rPr lang="en-US" sz="1800" b="1" dirty="0">
                <a:solidFill>
                  <a:srgbClr val="C00000"/>
                </a:solidFill>
              </a:rPr>
              <a:t>flow-oriented</a:t>
            </a:r>
            <a:r>
              <a:rPr lang="en-US" sz="1800" dirty="0">
                <a:solidFill>
                  <a:srgbClr val="C00000"/>
                </a:solidFill>
              </a:rPr>
              <a:t> </a:t>
            </a:r>
            <a:r>
              <a:rPr lang="en-US" sz="1800" dirty="0">
                <a:solidFill>
                  <a:schemeClr val="tx1">
                    <a:lumMod val="50000"/>
                  </a:schemeClr>
                </a:solidFill>
              </a:rPr>
              <a:t>elements represent the system as an information transform, depicting how data objects are transformed as they flow through various system functions.</a:t>
            </a:r>
          </a:p>
        </p:txBody>
      </p:sp>
    </p:spTree>
    <p:extLst>
      <p:ext uri="{BB962C8B-B14F-4D97-AF65-F5344CB8AC3E}">
        <p14:creationId xmlns:p14="http://schemas.microsoft.com/office/powerpoint/2010/main" val="180144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Scenario-Based Modeling</a:t>
            </a:r>
          </a:p>
        </p:txBody>
      </p:sp>
      <p:sp>
        <p:nvSpPr>
          <p:cNvPr id="3" name="Content Placeholder 2"/>
          <p:cNvSpPr>
            <a:spLocks noGrp="1"/>
          </p:cNvSpPr>
          <p:nvPr>
            <p:ph idx="1"/>
          </p:nvPr>
        </p:nvSpPr>
        <p:spPr>
          <a:xfrm>
            <a:off x="838200" y="2362200"/>
            <a:ext cx="8153400" cy="4343400"/>
          </a:xfrm>
        </p:spPr>
        <p:txBody>
          <a:bodyPr/>
          <a:lstStyle/>
          <a:p>
            <a:pPr marL="0" lvl="0" indent="0" eaLnBrk="0" hangingPunct="0">
              <a:spcBef>
                <a:spcPts val="600"/>
              </a:spcBef>
              <a:spcAft>
                <a:spcPts val="600"/>
              </a:spcAft>
              <a:buClrTx/>
              <a:buSzTx/>
              <a:buNone/>
            </a:pPr>
            <a:r>
              <a:rPr lang="en-US" sz="2000" kern="1200" dirty="0">
                <a:solidFill>
                  <a:srgbClr val="000000"/>
                </a:solidFill>
                <a:effectLst>
                  <a:outerShdw blurRad="38100" dist="38100" dir="2700000" algn="tl">
                    <a:srgbClr val="FFFFFF"/>
                  </a:outerShdw>
                </a:effectLst>
                <a:latin typeface="Arial" charset="0"/>
                <a:ea typeface="ＭＳ Ｐゴシック" pitchFamily="-128" charset="-128"/>
              </a:rPr>
              <a:t>“[Use-cases] are simply an aid to defining what exists outside the system (actors) and what should be performed by the system (use-cases).” </a:t>
            </a:r>
          </a:p>
          <a:p>
            <a:pPr marL="0" lvl="0" indent="0" eaLnBrk="0" hangingPunct="0">
              <a:spcBef>
                <a:spcPts val="600"/>
              </a:spcBef>
              <a:spcAft>
                <a:spcPts val="600"/>
              </a:spcAft>
              <a:buClrTx/>
              <a:buSzTx/>
              <a:buNone/>
            </a:pPr>
            <a:r>
              <a:rPr lang="en-US" sz="2000" b="1" kern="1200" dirty="0">
                <a:solidFill>
                  <a:srgbClr val="000000"/>
                </a:solidFill>
                <a:effectLst>
                  <a:outerShdw blurRad="38100" dist="38100" dir="2700000" algn="tl">
                    <a:srgbClr val="FFFFFF"/>
                  </a:outerShdw>
                </a:effectLst>
                <a:latin typeface="Arial" charset="0"/>
                <a:ea typeface="ＭＳ Ｐゴシック" pitchFamily="-128" charset="-128"/>
                <a:cs typeface="+mn-cs"/>
              </a:rPr>
              <a:t>      </a:t>
            </a:r>
            <a:r>
              <a:rPr lang="en-US" sz="1800" b="1" kern="1200" dirty="0">
                <a:solidFill>
                  <a:srgbClr val="9A0000"/>
                </a:solidFill>
                <a:latin typeface="Arial" charset="0"/>
                <a:ea typeface="ＭＳ Ｐゴシック" pitchFamily="-128" charset="-128"/>
                <a:cs typeface="+mn-cs"/>
              </a:rPr>
              <a:t>(1) What should we write about?</a:t>
            </a:r>
          </a:p>
          <a:p>
            <a:pPr marL="457200" lvl="1" indent="0" eaLnBrk="0" hangingPunct="0">
              <a:lnSpc>
                <a:spcPct val="90000"/>
              </a:lnSpc>
              <a:spcBef>
                <a:spcPct val="50000"/>
              </a:spcBef>
              <a:buClrTx/>
              <a:buSzTx/>
              <a:buNone/>
            </a:pPr>
            <a:r>
              <a:rPr lang="en-US" sz="1800" b="1" kern="1200" dirty="0">
                <a:solidFill>
                  <a:srgbClr val="9A0000"/>
                </a:solidFill>
                <a:latin typeface="Arial" charset="0"/>
                <a:ea typeface="ＭＳ Ｐゴシック" pitchFamily="-128" charset="-128"/>
                <a:cs typeface="+mn-cs"/>
              </a:rPr>
              <a:t>(2) How much should we write about it?</a:t>
            </a:r>
          </a:p>
          <a:p>
            <a:pPr marL="457200" lvl="1" indent="0" eaLnBrk="0" hangingPunct="0">
              <a:lnSpc>
                <a:spcPct val="90000"/>
              </a:lnSpc>
              <a:spcBef>
                <a:spcPct val="50000"/>
              </a:spcBef>
              <a:buClrTx/>
              <a:buSzTx/>
              <a:buNone/>
            </a:pPr>
            <a:r>
              <a:rPr lang="en-US" sz="1800" b="1" kern="1200" dirty="0">
                <a:solidFill>
                  <a:srgbClr val="9A0000"/>
                </a:solidFill>
                <a:latin typeface="Arial" charset="0"/>
                <a:ea typeface="ＭＳ Ｐゴシック" pitchFamily="-128" charset="-128"/>
                <a:cs typeface="+mn-cs"/>
              </a:rPr>
              <a:t>(3) How detailed should we make our description? </a:t>
            </a:r>
          </a:p>
          <a:p>
            <a:pPr marL="457200" lvl="1" indent="0" eaLnBrk="0" hangingPunct="0">
              <a:lnSpc>
                <a:spcPct val="90000"/>
              </a:lnSpc>
              <a:spcBef>
                <a:spcPct val="50000"/>
              </a:spcBef>
              <a:buClrTx/>
              <a:buSzTx/>
              <a:buNone/>
            </a:pPr>
            <a:r>
              <a:rPr lang="en-US" sz="1800" b="1" kern="1200" dirty="0">
                <a:solidFill>
                  <a:srgbClr val="9A0000"/>
                </a:solidFill>
                <a:latin typeface="Arial" charset="0"/>
                <a:ea typeface="ＭＳ Ｐゴシック" pitchFamily="-128" charset="-128"/>
                <a:cs typeface="+mn-cs"/>
              </a:rPr>
              <a:t>(4) How should we organize the description? </a:t>
            </a:r>
          </a:p>
          <a:p>
            <a:endParaRPr lang="en-US" dirty="0"/>
          </a:p>
        </p:txBody>
      </p:sp>
    </p:spTree>
    <p:extLst>
      <p:ext uri="{BB962C8B-B14F-4D97-AF65-F5344CB8AC3E}">
        <p14:creationId xmlns:p14="http://schemas.microsoft.com/office/powerpoint/2010/main" val="2853888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924800" cy="1600200"/>
          </a:xfrm>
        </p:spPr>
        <p: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          What to Write About?</a:t>
            </a:r>
            <a:br>
              <a:rPr lang="en-US" dirty="0"/>
            </a:br>
            <a:endParaRPr lang="en-US" sz="20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838200" y="2514600"/>
            <a:ext cx="7924800" cy="4191000"/>
          </a:xfrm>
        </p:spPr>
        <p:txBody>
          <a:bodyPr/>
          <a:lstStyle/>
          <a:p>
            <a:pPr lvl="0">
              <a:lnSpc>
                <a:spcPct val="90000"/>
              </a:lnSpc>
              <a:spcBef>
                <a:spcPts val="600"/>
              </a:spcBef>
              <a:buClr>
                <a:srgbClr val="9A0000"/>
              </a:buClr>
              <a:buFont typeface="Wingdings" pitchFamily="-128" charset="2"/>
              <a:buChar char="n"/>
            </a:pPr>
            <a:r>
              <a:rPr lang="en-US" sz="2000" dirty="0">
                <a:solidFill>
                  <a:srgbClr val="9A0000"/>
                </a:solidFill>
                <a:latin typeface="Arial" charset="0"/>
              </a:rPr>
              <a:t>Inception and elicitation</a:t>
            </a:r>
            <a:r>
              <a:rPr lang="en-US" sz="2000" dirty="0">
                <a:solidFill>
                  <a:srgbClr val="000000"/>
                </a:solidFill>
                <a:latin typeface="Arial" charset="0"/>
              </a:rPr>
              <a:t>—provide you with the information you’ll need to begin writing use cases. </a:t>
            </a:r>
          </a:p>
          <a:p>
            <a:pPr lvl="0">
              <a:lnSpc>
                <a:spcPct val="90000"/>
              </a:lnSpc>
              <a:spcBef>
                <a:spcPts val="600"/>
              </a:spcBef>
              <a:buClr>
                <a:srgbClr val="9A0000"/>
              </a:buClr>
              <a:buFont typeface="Wingdings" pitchFamily="-128" charset="2"/>
              <a:buChar char="n"/>
            </a:pPr>
            <a:r>
              <a:rPr lang="en-US" sz="2000" dirty="0">
                <a:solidFill>
                  <a:srgbClr val="9A0000"/>
                </a:solidFill>
                <a:latin typeface="Arial" charset="0"/>
              </a:rPr>
              <a:t>Requirements gathering meetings, QFD(Quality Function Deployment), and other requirements engineering mechanisms</a:t>
            </a:r>
            <a:r>
              <a:rPr lang="en-US" sz="2000" dirty="0">
                <a:solidFill>
                  <a:srgbClr val="000000"/>
                </a:solidFill>
                <a:latin typeface="Arial" charset="0"/>
              </a:rPr>
              <a:t> are used to </a:t>
            </a:r>
          </a:p>
          <a:p>
            <a:pPr lvl="1">
              <a:lnSpc>
                <a:spcPct val="90000"/>
              </a:lnSpc>
              <a:spcBef>
                <a:spcPts val="600"/>
              </a:spcBef>
              <a:buClr>
                <a:srgbClr val="9A0000"/>
              </a:buClr>
              <a:buSzPct val="70000"/>
              <a:buFont typeface="Wingdings" pitchFamily="-128" charset="2"/>
              <a:buChar char="n"/>
            </a:pPr>
            <a:r>
              <a:rPr lang="en-US" sz="1800" dirty="0">
                <a:solidFill>
                  <a:srgbClr val="000000"/>
                </a:solidFill>
                <a:latin typeface="Arial" charset="0"/>
              </a:rPr>
              <a:t>identify stakeholders</a:t>
            </a:r>
          </a:p>
          <a:p>
            <a:pPr lvl="1">
              <a:lnSpc>
                <a:spcPct val="90000"/>
              </a:lnSpc>
              <a:spcBef>
                <a:spcPts val="600"/>
              </a:spcBef>
              <a:buClr>
                <a:srgbClr val="9A0000"/>
              </a:buClr>
              <a:buSzPct val="70000"/>
              <a:buFont typeface="Wingdings" pitchFamily="-128" charset="2"/>
              <a:buChar char="n"/>
            </a:pPr>
            <a:r>
              <a:rPr lang="en-US" sz="1800" dirty="0">
                <a:solidFill>
                  <a:srgbClr val="000000"/>
                </a:solidFill>
                <a:latin typeface="Arial" charset="0"/>
              </a:rPr>
              <a:t>define the scope of the problem</a:t>
            </a:r>
          </a:p>
          <a:p>
            <a:pPr lvl="1">
              <a:lnSpc>
                <a:spcPct val="90000"/>
              </a:lnSpc>
              <a:spcBef>
                <a:spcPts val="600"/>
              </a:spcBef>
              <a:buClr>
                <a:srgbClr val="9A0000"/>
              </a:buClr>
              <a:buSzPct val="70000"/>
              <a:buFont typeface="Wingdings" pitchFamily="-128" charset="2"/>
              <a:buChar char="n"/>
            </a:pPr>
            <a:r>
              <a:rPr lang="en-US" sz="1800" dirty="0">
                <a:solidFill>
                  <a:srgbClr val="000000"/>
                </a:solidFill>
                <a:latin typeface="Arial" charset="0"/>
              </a:rPr>
              <a:t>specify overall operational goals</a:t>
            </a:r>
          </a:p>
          <a:p>
            <a:pPr lvl="1">
              <a:lnSpc>
                <a:spcPct val="90000"/>
              </a:lnSpc>
              <a:spcBef>
                <a:spcPts val="600"/>
              </a:spcBef>
              <a:buClr>
                <a:srgbClr val="9A0000"/>
              </a:buClr>
              <a:buSzPct val="70000"/>
              <a:buFont typeface="Wingdings" pitchFamily="-128" charset="2"/>
              <a:buChar char="n"/>
            </a:pPr>
            <a:r>
              <a:rPr lang="en-US" sz="1800" dirty="0">
                <a:solidFill>
                  <a:srgbClr val="000000"/>
                </a:solidFill>
                <a:latin typeface="Arial" charset="0"/>
              </a:rPr>
              <a:t>establish priorities</a:t>
            </a:r>
          </a:p>
          <a:p>
            <a:pPr lvl="1">
              <a:lnSpc>
                <a:spcPct val="90000"/>
              </a:lnSpc>
              <a:spcBef>
                <a:spcPts val="600"/>
              </a:spcBef>
              <a:buClr>
                <a:srgbClr val="9A0000"/>
              </a:buClr>
              <a:buSzPct val="70000"/>
              <a:buFont typeface="Wingdings" pitchFamily="-128" charset="2"/>
              <a:buChar char="n"/>
            </a:pPr>
            <a:r>
              <a:rPr lang="en-US" sz="1800" dirty="0">
                <a:solidFill>
                  <a:srgbClr val="000000"/>
                </a:solidFill>
                <a:latin typeface="Arial" charset="0"/>
              </a:rPr>
              <a:t>outline all known functional requirements, and </a:t>
            </a:r>
          </a:p>
          <a:p>
            <a:pPr lvl="1">
              <a:lnSpc>
                <a:spcPct val="90000"/>
              </a:lnSpc>
              <a:spcBef>
                <a:spcPts val="600"/>
              </a:spcBef>
              <a:buClr>
                <a:srgbClr val="9A0000"/>
              </a:buClr>
              <a:buSzPct val="70000"/>
              <a:buFont typeface="Wingdings" pitchFamily="-128" charset="2"/>
              <a:buChar char="n"/>
            </a:pPr>
            <a:r>
              <a:rPr lang="en-US" sz="1800" dirty="0">
                <a:solidFill>
                  <a:srgbClr val="000000"/>
                </a:solidFill>
                <a:latin typeface="Arial" charset="0"/>
              </a:rPr>
              <a:t>describe the things (objects) that will be manipulated by the system. </a:t>
            </a:r>
          </a:p>
          <a:p>
            <a:pPr lvl="0">
              <a:lnSpc>
                <a:spcPct val="90000"/>
              </a:lnSpc>
              <a:spcBef>
                <a:spcPts val="600"/>
              </a:spcBef>
              <a:buClr>
                <a:srgbClr val="9A0000"/>
              </a:buClr>
              <a:buFont typeface="Wingdings" pitchFamily="-128" charset="2"/>
              <a:buChar char="n"/>
            </a:pPr>
            <a:r>
              <a:rPr lang="en-US" sz="2000" dirty="0">
                <a:solidFill>
                  <a:srgbClr val="000000"/>
                </a:solidFill>
                <a:latin typeface="Arial" charset="0"/>
              </a:rPr>
              <a:t>To begin developing a set of use cases, </a:t>
            </a:r>
            <a:r>
              <a:rPr lang="en-US" sz="2000" dirty="0">
                <a:solidFill>
                  <a:srgbClr val="9A0000"/>
                </a:solidFill>
                <a:latin typeface="Arial" charset="0"/>
              </a:rPr>
              <a:t>list the functions or activities performed by a specific actor</a:t>
            </a:r>
            <a:r>
              <a:rPr lang="en-US" sz="2000" dirty="0">
                <a:solidFill>
                  <a:srgbClr val="000000"/>
                </a:solidFill>
                <a:latin typeface="Arial" charset="0"/>
              </a:rPr>
              <a:t>.</a:t>
            </a: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751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8001000" cy="914400"/>
          </a:xfrm>
        </p:spPr>
        <p:txBody>
          <a:bodyPr/>
          <a:lstStyle/>
          <a:p>
            <a:pPr algn="ctr"/>
            <a:r>
              <a:rPr lang="en-US" dirty="0">
                <a:cs typeface="Calibri" pitchFamily="34" charset="0"/>
              </a:rPr>
              <a:t>How Much to Write About?</a:t>
            </a:r>
          </a:p>
        </p:txBody>
      </p:sp>
      <p:sp>
        <p:nvSpPr>
          <p:cNvPr id="3" name="Rectangle 2"/>
          <p:cNvSpPr/>
          <p:nvPr/>
        </p:nvSpPr>
        <p:spPr>
          <a:xfrm>
            <a:off x="762000" y="2362200"/>
            <a:ext cx="8153400" cy="2092881"/>
          </a:xfrm>
          <a:prstGeom prst="rect">
            <a:avLst/>
          </a:prstGeom>
        </p:spPr>
        <p:txBody>
          <a:bodyPr wrap="square">
            <a:spAutoFit/>
          </a:bodyPr>
          <a:lstStyle/>
          <a:p>
            <a:pPr marL="342900" marR="0" lvl="0" indent="-342900" defTabSz="914400" eaLnBrk="1" fontAlgn="auto" latinLnBrk="0" hangingPunct="1">
              <a:lnSpc>
                <a:spcPct val="100000"/>
              </a:lnSpc>
              <a:spcBef>
                <a:spcPts val="600"/>
              </a:spcBef>
              <a:spcAft>
                <a:spcPts val="600"/>
              </a:spcAft>
              <a:buClr>
                <a:srgbClr val="9A0000"/>
              </a:buClr>
              <a:buSzPct val="75000"/>
              <a:buFont typeface="Wingdings" pitchFamily="-128" charset="2"/>
              <a:buChar char="n"/>
              <a:tabLst/>
              <a:defRPr/>
            </a:pPr>
            <a:r>
              <a:rPr kumimoji="0" lang="en-US" sz="2400" b="0" i="0" u="none" strike="noStrike" kern="0" cap="none" spc="0" normalizeH="0" baseline="0" noProof="0" dirty="0">
                <a:ln>
                  <a:noFill/>
                </a:ln>
                <a:solidFill>
                  <a:srgbClr val="000000"/>
                </a:solidFill>
                <a:effectLst/>
                <a:uLnTx/>
                <a:uFillTx/>
              </a:rPr>
              <a:t>As further conversations with the stakeholders progress, the requirements gathering team develops use cases for each of the functions noted. </a:t>
            </a:r>
          </a:p>
          <a:p>
            <a:pPr marL="342900" marR="0" lvl="0" indent="-342900" defTabSz="914400" eaLnBrk="1" fontAlgn="auto" latinLnBrk="0" hangingPunct="1">
              <a:lnSpc>
                <a:spcPct val="100000"/>
              </a:lnSpc>
              <a:spcBef>
                <a:spcPts val="600"/>
              </a:spcBef>
              <a:spcAft>
                <a:spcPts val="600"/>
              </a:spcAft>
              <a:buClr>
                <a:srgbClr val="9A0000"/>
              </a:buClr>
              <a:buSzPct val="75000"/>
              <a:buFont typeface="Wingdings" pitchFamily="-128" charset="2"/>
              <a:buChar char="n"/>
              <a:tabLst/>
              <a:defRPr/>
            </a:pPr>
            <a:r>
              <a:rPr kumimoji="0" lang="en-US" sz="2400" b="0" i="0" u="none" strike="noStrike" kern="0" cap="none" spc="0" normalizeH="0" baseline="0" noProof="0" dirty="0">
                <a:ln>
                  <a:noFill/>
                </a:ln>
                <a:solidFill>
                  <a:srgbClr val="000000"/>
                </a:solidFill>
                <a:effectLst/>
                <a:uLnTx/>
                <a:uFillTx/>
              </a:rPr>
              <a:t>In general, use cases are written first in an informal narrative fashion. </a:t>
            </a:r>
          </a:p>
        </p:txBody>
      </p:sp>
    </p:spTree>
    <p:extLst>
      <p:ext uri="{BB962C8B-B14F-4D97-AF65-F5344CB8AC3E}">
        <p14:creationId xmlns:p14="http://schemas.microsoft.com/office/powerpoint/2010/main" val="3188160560"/>
      </p:ext>
    </p:extLst>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1666</TotalTime>
  <Words>1977</Words>
  <Application>Microsoft Office PowerPoint</Application>
  <PresentationFormat>On-screen Show (4:3)</PresentationFormat>
  <Paragraphs>185</Paragraphs>
  <Slides>42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ＭＳ Ｐゴシック</vt:lpstr>
      <vt:lpstr>Arial</vt:lpstr>
      <vt:lpstr>Calibri</vt:lpstr>
      <vt:lpstr>Futura-Bold</vt:lpstr>
      <vt:lpstr>Futura-Book</vt:lpstr>
      <vt:lpstr>Helvetica</vt:lpstr>
      <vt:lpstr>Palatino</vt:lpstr>
      <vt:lpstr>Times New Roman</vt:lpstr>
      <vt:lpstr>Wingdings</vt:lpstr>
      <vt:lpstr>Capsules design template</vt:lpstr>
      <vt:lpstr>Modeling</vt:lpstr>
      <vt:lpstr>Requirements Analysis</vt:lpstr>
      <vt:lpstr>PowerPoint Presentation</vt:lpstr>
      <vt:lpstr>Analysis model</vt:lpstr>
      <vt:lpstr>PowerPoint Presentation</vt:lpstr>
      <vt:lpstr>Elements of Analysis model</vt:lpstr>
      <vt:lpstr>Scenario-Based Modeling</vt:lpstr>
      <vt:lpstr>                       What to Write About? </vt:lpstr>
      <vt:lpstr>How Much to Write About?</vt:lpstr>
      <vt:lpstr>Use-Cases</vt:lpstr>
      <vt:lpstr>Developing a Use-Case</vt:lpstr>
      <vt:lpstr>Use-Case Diagram</vt:lpstr>
      <vt:lpstr>Example of Use case Diagram</vt:lpstr>
      <vt:lpstr>PowerPoint Presentation</vt:lpstr>
      <vt:lpstr>Flow-Oriented Modeling</vt:lpstr>
      <vt:lpstr>Flow Modeling Notation</vt:lpstr>
      <vt:lpstr>External Entity</vt:lpstr>
      <vt:lpstr>Process</vt:lpstr>
      <vt:lpstr>Data Flow</vt:lpstr>
      <vt:lpstr>Data Stores</vt:lpstr>
      <vt:lpstr>Data Flow Diagramming: Guidelines</vt:lpstr>
      <vt:lpstr>PowerPoint Presentation</vt:lpstr>
      <vt:lpstr>PowerPoint Presentation</vt:lpstr>
      <vt:lpstr>Data Modeling</vt:lpstr>
      <vt:lpstr>What is a Data Object?</vt:lpstr>
      <vt:lpstr>Data Objects and Attributes</vt:lpstr>
      <vt:lpstr>Data Objects and Object-Oriented Classes—Are They the Same Thing?</vt:lpstr>
      <vt:lpstr>What is a Relationship?</vt:lpstr>
      <vt:lpstr>Relationship</vt:lpstr>
      <vt:lpstr>ERD Notation</vt:lpstr>
      <vt:lpstr>PowerPoint Presentation</vt:lpstr>
      <vt:lpstr>Class-Based Modeling</vt:lpstr>
      <vt:lpstr>Analysis Classes</vt:lpstr>
      <vt:lpstr>Defining Attributes</vt:lpstr>
      <vt:lpstr>Defining Operations</vt:lpstr>
      <vt:lpstr>System Class</vt:lpstr>
      <vt:lpstr>Behavioral Modeling</vt:lpstr>
      <vt:lpstr>Behavioral Modeling</vt:lpstr>
      <vt:lpstr>The States of a System</vt:lpstr>
      <vt:lpstr>State Representations</vt:lpstr>
      <vt:lpstr>State Diagram for the Control Panel Class</vt:lpstr>
      <vt:lpstr>Sequence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HP</cp:lastModifiedBy>
  <cp:revision>217</cp:revision>
  <cp:lastPrinted>1601-01-01T00:00:00Z</cp:lastPrinted>
  <dcterms:created xsi:type="dcterms:W3CDTF">2016-01-12T00:51:39Z</dcterms:created>
  <dcterms:modified xsi:type="dcterms:W3CDTF">2024-11-20T17:14:35Z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