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0"/>
  </p:notesMasterIdLst>
  <p:sldIdLst>
    <p:sldId id="329" r:id="rId2"/>
    <p:sldId id="330" r:id="rId3"/>
    <p:sldId id="331" r:id="rId4"/>
    <p:sldId id="307" r:id="rId5"/>
    <p:sldId id="308" r:id="rId6"/>
    <p:sldId id="309" r:id="rId7"/>
    <p:sldId id="312" r:id="rId8"/>
    <p:sldId id="317" r:id="rId9"/>
    <p:sldId id="318" r:id="rId10"/>
    <p:sldId id="332" r:id="rId11"/>
    <p:sldId id="319" r:id="rId12"/>
    <p:sldId id="320" r:id="rId13"/>
    <p:sldId id="321" r:id="rId14"/>
    <p:sldId id="322" r:id="rId15"/>
    <p:sldId id="323" r:id="rId16"/>
    <p:sldId id="324" r:id="rId17"/>
    <p:sldId id="333" r:id="rId18"/>
    <p:sldId id="325" r:id="rId19"/>
    <p:sldId id="334" r:id="rId20"/>
    <p:sldId id="335" r:id="rId21"/>
    <p:sldId id="326" r:id="rId22"/>
    <p:sldId id="327" r:id="rId23"/>
    <p:sldId id="328" r:id="rId24"/>
    <p:sldId id="336" r:id="rId25"/>
    <p:sldId id="338" r:id="rId26"/>
    <p:sldId id="337" r:id="rId27"/>
    <p:sldId id="339" r:id="rId28"/>
    <p:sldId id="340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FF"/>
    <a:srgbClr val="FF6699"/>
    <a:srgbClr val="FF66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388" autoAdjust="0"/>
  </p:normalViewPr>
  <p:slideViewPr>
    <p:cSldViewPr>
      <p:cViewPr varScale="1">
        <p:scale>
          <a:sx n="71" d="100"/>
          <a:sy n="71" d="100"/>
        </p:scale>
        <p:origin x="135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9B77-99BC-4468-B986-C619F402D1C9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7933A0-FE11-44DE-B311-3EDE8CEBB0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example of FP oriented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383AF-9EAE-4853-911F-E6B57A811F1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1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3" name="Group 21"/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8194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imes New Roman" pitchFamily="18" charset="0"/>
              </a:endParaRPr>
            </a:p>
          </p:txBody>
        </p:sp>
        <p:sp>
          <p:nvSpPr>
            <p:cNvPr id="8195" name="AutoShape 3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en-US" sz="2400">
                <a:latin typeface="Times New Roman" pitchFamily="18" charset="0"/>
              </a:endParaRPr>
            </a:p>
          </p:txBody>
        </p:sp>
      </p:grp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8204" name="AutoShape 12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AutoShape 13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820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8207" name="Rectangle 1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altLang="en-US"/>
          </a:p>
        </p:txBody>
      </p:sp>
      <p:sp>
        <p:nvSpPr>
          <p:cNvPr id="8209" name="Rectangle 1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9E039716-5DDC-41BB-9C21-EC589C7FBC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11" name="AutoShape 1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93AC5-3C9E-488E-93BC-644A0BCFA5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18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E6B08-057B-4CB6-BE07-52AF38D551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5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4270-C1FE-43C7-AED2-B7353DE087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13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213E64-40E1-4229-A02F-B8A2F14A11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06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AF1AD-D3BF-4907-9AC8-B2C6DEC3EB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29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097E7-DC20-4E02-A883-E585F5FD5D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75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1EFC9-242D-4A43-BFAB-9E1F68743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37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E6F47-73DE-4DAA-8E09-D151E1F96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6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C78-C8C4-47B6-83BA-24B3675DD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976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A9E1C1-AD83-4707-BE2B-A8D7DE18DA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72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28"/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50" name="Group 26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27" name="Rectangle 3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8" name="Freeform 24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45" name="Group 21"/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6" name="AutoShape 12"/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" name="AutoShape 20"/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31" name="AutoShap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en-US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2600" b="1">
                <a:solidFill>
                  <a:schemeClr val="bg1"/>
                </a:solidFill>
              </a:defRPr>
            </a:lvl1pPr>
          </a:lstStyle>
          <a:p>
            <a:fld id="{D143989A-D7A3-413E-AA94-DCC0321973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D675-8E54-422C-88A2-0FA7FD16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/>
              <a:t>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A76A-85AC-47A3-9B25-6521947B9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4958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/>
              <a:t>The job of an IT company engaged in software development can be seen split in two parts:</a:t>
            </a:r>
          </a:p>
          <a:p>
            <a:pPr lvl="2" algn="just"/>
            <a:r>
              <a:rPr lang="en-US" dirty="0"/>
              <a:t>Software Creation</a:t>
            </a:r>
          </a:p>
          <a:p>
            <a:pPr lvl="2" algn="just"/>
            <a:r>
              <a:rPr lang="en-US" dirty="0">
                <a:solidFill>
                  <a:srgbClr val="FF0000"/>
                </a:solidFill>
              </a:rPr>
              <a:t>Software Project Management</a:t>
            </a:r>
          </a:p>
          <a:p>
            <a:pPr algn="just"/>
            <a:r>
              <a:rPr lang="en-US" sz="2000" dirty="0"/>
              <a:t>Project management involves the </a:t>
            </a:r>
            <a:r>
              <a:rPr lang="en-US" sz="20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planning, monitoring, and control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people, process, and events</a:t>
            </a:r>
            <a:r>
              <a:rPr lang="en-US" sz="2000" dirty="0"/>
              <a:t> that occur as software evolves from a preliminary concept to an operational implementation.</a:t>
            </a:r>
          </a:p>
          <a:p>
            <a:pPr lvl="1" algn="just"/>
            <a:endParaRPr lang="en-US" sz="1800" dirty="0"/>
          </a:p>
          <a:p>
            <a:pPr lvl="1" algn="just"/>
            <a:r>
              <a:rPr lang="en-US" sz="1800" dirty="0"/>
              <a:t>Software project management is an umbrella activity within software engineering. It begins before any technical activity is initiated and continues throughout the deﬁnition, development, and support of computer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2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Size oriented metric :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8153400" cy="4648200"/>
          </a:xfrm>
        </p:spPr>
        <p:txBody>
          <a:bodyPr/>
          <a:lstStyle/>
          <a:p>
            <a:pPr algn="just"/>
            <a:r>
              <a:rPr lang="en-US" sz="2000" dirty="0">
                <a:latin typeface="Calibri" panose="020F0502020204030204" pitchFamily="34" charset="0"/>
              </a:rPr>
              <a:t>To develop metrics that can be assimilated with similar metrics from other projects, we choose Line of Code as our normalization value.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So, from information given in table , a set of simple size-oriented metrics can be developed for each projects: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Some examples: 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-Errors per KLOC (thousand lines of code).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-Defects per KLOC.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-$ per LOC.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-Page of documentation per KLOC.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In addition, other interesting metrics can be computed: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-Errors per person-month.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-LOC per person-month.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-$ per page of documentation.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9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 of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495800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Although size-oriented metrics are not universally accepted as the best way to measure the process of software development, they are pretty useful. 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Opponents argue that LOC measures are programming language dependent,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It characterizes only one specific view of size, namely length, it takes no account of functionality or complexity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As it is used in estimation requires a level of detail that may be difﬁcult to achieve (i.e., the planner must estimate the LOC to be produced long before analysis and design have been completed)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5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oriented metric: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343400"/>
          </a:xfrm>
        </p:spPr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Function-oriented metrics use a measure of the functionality delivered by the application as a normalization value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Using historical data, the FP metric can then be used to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(1) estimate the cost or effort required to design, code, and test the software;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(2) predict the number of errors that will be encountered during testing; and 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cs typeface="Calibri" pitchFamily="34" charset="0"/>
              </a:rPr>
              <a:t>       (3) forecast the number of components and/or the number of projected source lines in the implemented system.</a:t>
            </a:r>
          </a:p>
        </p:txBody>
      </p:sp>
    </p:spTree>
    <p:extLst>
      <p:ext uri="{BB962C8B-B14F-4D97-AF65-F5344CB8AC3E}">
        <p14:creationId xmlns:p14="http://schemas.microsoft.com/office/powerpoint/2010/main" val="322763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Information domain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600"/>
              </a:spcAft>
            </a:pPr>
            <a:r>
              <a:rPr lang="en-US" sz="2400" u="sng" dirty="0"/>
              <a:t>External Inputs: </a:t>
            </a:r>
            <a:r>
              <a:rPr lang="en-US" sz="2200" dirty="0"/>
              <a:t>Functions related to data entering the system.</a:t>
            </a:r>
          </a:p>
          <a:p>
            <a:pPr algn="just">
              <a:spcAft>
                <a:spcPts val="600"/>
              </a:spcAft>
            </a:pPr>
            <a:r>
              <a:rPr lang="en-US" sz="2400" u="sng" dirty="0"/>
              <a:t>External outputs: </a:t>
            </a:r>
            <a:r>
              <a:rPr lang="en-US" sz="2200" dirty="0"/>
              <a:t>Functions related to data exiting the system.</a:t>
            </a:r>
          </a:p>
          <a:p>
            <a:pPr algn="just">
              <a:spcAft>
                <a:spcPts val="600"/>
              </a:spcAft>
            </a:pPr>
            <a:r>
              <a:rPr lang="en-US" sz="2400" u="sng" dirty="0"/>
              <a:t>External Inquiries: </a:t>
            </a:r>
            <a:r>
              <a:rPr lang="en-US" sz="2200" dirty="0"/>
              <a:t>They leads to data retrieval from system but don’t change the system.</a:t>
            </a:r>
          </a:p>
          <a:p>
            <a:pPr algn="just">
              <a:spcAft>
                <a:spcPts val="600"/>
              </a:spcAft>
            </a:pPr>
            <a:r>
              <a:rPr lang="en-US" sz="2400" u="sng" dirty="0"/>
              <a:t>Internal Files: </a:t>
            </a:r>
            <a:r>
              <a:rPr lang="en-US" sz="2200" dirty="0"/>
              <a:t>Logical files maintained within the system. Log files are not included here.</a:t>
            </a:r>
          </a:p>
          <a:p>
            <a:pPr algn="just"/>
            <a:r>
              <a:rPr lang="en-US" sz="2400" u="sng" dirty="0"/>
              <a:t>External interface Files: </a:t>
            </a:r>
            <a:r>
              <a:rPr lang="en-US" sz="2200" dirty="0"/>
              <a:t>These are logical files for other applications which are used by our system.</a:t>
            </a:r>
          </a:p>
        </p:txBody>
      </p:sp>
    </p:spTree>
    <p:extLst>
      <p:ext uri="{BB962C8B-B14F-4D97-AF65-F5344CB8AC3E}">
        <p14:creationId xmlns:p14="http://schemas.microsoft.com/office/powerpoint/2010/main" val="252801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In Calculating FP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Count the measurement parameters.</a:t>
            </a:r>
          </a:p>
          <a:p>
            <a:r>
              <a:rPr lang="en-US" dirty="0"/>
              <a:t>2. Assess the complexity of the values.</a:t>
            </a:r>
          </a:p>
          <a:p>
            <a:r>
              <a:rPr lang="en-US" dirty="0"/>
              <a:t>3. Calculate the raw FP (see next table).</a:t>
            </a:r>
          </a:p>
          <a:p>
            <a:r>
              <a:rPr lang="en-US" dirty="0"/>
              <a:t>4. Rate the complexity factors to produce the complexity adjustment value (CAV)</a:t>
            </a:r>
          </a:p>
          <a:p>
            <a:r>
              <a:rPr lang="en-US" dirty="0"/>
              <a:t>5. Calculate the adjusted FP as follows:</a:t>
            </a:r>
          </a:p>
          <a:p>
            <a:pPr marL="0" indent="0">
              <a:buNone/>
            </a:pPr>
            <a:r>
              <a:rPr lang="en-US" dirty="0"/>
              <a:t>	FP = raw FP x [0.65 + 0.01 x ∑(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dirty="0"/>
              <a:t>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Function Point Metrics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46" y="2362200"/>
            <a:ext cx="7316932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7315200" y="2907741"/>
            <a:ext cx="9906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312856" y="3371975"/>
            <a:ext cx="9906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49951" y="3752975"/>
            <a:ext cx="9906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9951" y="4196862"/>
            <a:ext cx="9906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349951" y="4661932"/>
            <a:ext cx="9906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91754" y="5486400"/>
            <a:ext cx="990600" cy="381000"/>
          </a:xfrm>
          <a:prstGeom prst="roundRect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3319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Adjustment </a:t>
            </a:r>
            <a:br>
              <a:rPr lang="en-US" dirty="0"/>
            </a:br>
            <a:r>
              <a:rPr lang="en-US" dirty="0"/>
              <a:t>                 Value (CAV)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Does the system require reliable backup and recovery?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Are data communications required?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Are there distributed processing functions?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Is performance critical?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Will the system run in an existing, heavily utilized operational environment?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Does the system require on-line data entry?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Does the on-line data entry require the input transaction to be built over multiple screens or operations?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67600" y="304800"/>
            <a:ext cx="1576388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2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FP oriented metrics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9800" y="2667000"/>
            <a:ext cx="5410200" cy="248160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B3CB4F-D264-4023-8F3A-0B6A6E9E9852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319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Reconciling LOC and FP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267200"/>
          </a:xfrm>
        </p:spPr>
        <p:txBody>
          <a:bodyPr/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Relationship between LOC and FP depends upon 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     -The programming language that is used to implement the software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     -The quality of the design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FP and LOC have been found to be relatively accurate predictors of software development effort and cost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However, a historical baseline of information must first be established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LOC and FP can be used to estimate object-oriented software projects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However, they do not provide enough granularity for the schedule and effort adjustments required in the iterations of an evolutionary or incremental process 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table on the next slide provides a rough estimate of the average LOC to one FP in various programming languages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9" y="381000"/>
            <a:ext cx="8892291" cy="626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3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71A4-5B81-47E8-801E-C7D215D9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066800"/>
          </a:xfrm>
        </p:spPr>
        <p:txBody>
          <a:bodyPr/>
          <a:lstStyle/>
          <a:p>
            <a:r>
              <a:rPr lang="en-US" dirty="0"/>
              <a:t>The four 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B037-0CDB-427D-8BB3-19E721E3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09800"/>
            <a:ext cx="7693025" cy="5257800"/>
          </a:xfrm>
        </p:spPr>
        <p:txBody>
          <a:bodyPr/>
          <a:lstStyle/>
          <a:p>
            <a:pPr algn="just"/>
            <a:r>
              <a:rPr lang="en-US" sz="2000" dirty="0"/>
              <a:t>Four P’s have a substantial inﬂuence on software project management—</a:t>
            </a:r>
            <a:r>
              <a:rPr lang="en-US" sz="2000" dirty="0">
                <a:solidFill>
                  <a:srgbClr val="FF0000"/>
                </a:solidFill>
              </a:rPr>
              <a:t>people, product, process, and project</a:t>
            </a:r>
            <a:r>
              <a:rPr lang="en-US" sz="2000" dirty="0"/>
              <a:t>. </a:t>
            </a:r>
          </a:p>
          <a:p>
            <a:pPr lvl="1" algn="just"/>
            <a:r>
              <a:rPr lang="en-US" sz="2000" b="1" dirty="0">
                <a:solidFill>
                  <a:srgbClr val="0070C0"/>
                </a:solidFill>
              </a:rPr>
              <a:t>People</a:t>
            </a:r>
            <a:r>
              <a:rPr lang="en-US" sz="2000" dirty="0"/>
              <a:t> must be organized into effective teams, motivated to do high-quality software work, and coordinated to achieve effective communication. </a:t>
            </a:r>
          </a:p>
          <a:p>
            <a:pPr lvl="1" algn="just"/>
            <a:r>
              <a:rPr lang="en-US" sz="2000" b="1" dirty="0">
                <a:solidFill>
                  <a:srgbClr val="0070C0"/>
                </a:solidFill>
              </a:rPr>
              <a:t>The product</a:t>
            </a:r>
            <a:r>
              <a:rPr lang="en-US" sz="2000" dirty="0"/>
              <a:t> requirements must be communicated from customer to developer, partitioned (decomposed) into their constituent parts, and positioned for work by the software team. </a:t>
            </a:r>
          </a:p>
          <a:p>
            <a:pPr lvl="1" algn="just"/>
            <a:r>
              <a:rPr lang="en-US" sz="1900" b="1" dirty="0">
                <a:solidFill>
                  <a:srgbClr val="0070C0"/>
                </a:solidFill>
              </a:rPr>
              <a:t>The process</a:t>
            </a:r>
            <a:r>
              <a:rPr lang="en-US" sz="1900" dirty="0"/>
              <a:t> must be adapted to the people and the problem. A common process framework is selected, an appropriate software engineering paradigm is applied, and a set of work tasks is chosen to get the job done. </a:t>
            </a:r>
          </a:p>
          <a:p>
            <a:pPr lvl="1" algn="just"/>
            <a:r>
              <a:rPr lang="en-US" sz="1800" dirty="0"/>
              <a:t>Finally, </a:t>
            </a:r>
            <a:r>
              <a:rPr lang="en-US" sz="1800" b="1" dirty="0">
                <a:solidFill>
                  <a:srgbClr val="0070C0"/>
                </a:solidFill>
              </a:rPr>
              <a:t>the project </a:t>
            </a:r>
            <a:r>
              <a:rPr lang="en-US" sz="1800" dirty="0"/>
              <a:t>must be organized in a manner that enables the software team to succeed.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026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0"/>
            <a:ext cx="8911585" cy="620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64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LOC Per Function Point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47" y="2362200"/>
            <a:ext cx="6393531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22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Establishing a Metrics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191000"/>
          </a:xfrm>
        </p:spPr>
        <p:txBody>
          <a:bodyPr/>
          <a:lstStyle/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By establishing a metrics baseline, benefits can be obtained at the software process, product, and project levels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same metrics can serve many masters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The baseline consists of data collected from past projects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Baseline data must have the following attributes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   -Data must be reasonably accurate (guesses should be avoided)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   -Data should be collected for as many projects as possible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   -Measures must be consistent (e.g., a line of code must be interpreted consistently across all projects)</a:t>
            </a:r>
          </a:p>
          <a:p>
            <a:pPr marL="0" indent="0"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           -Past applications should be similar to the work that is to be estimated</a:t>
            </a:r>
          </a:p>
          <a:p>
            <a:r>
              <a:rPr lang="en-US" sz="1800" dirty="0">
                <a:latin typeface="Calibri" pitchFamily="34" charset="0"/>
                <a:cs typeface="Calibri" pitchFamily="34" charset="0"/>
              </a:rPr>
              <a:t>After data is collected and metrics are computed, the metrics should be evaluated and applied during estimation, technical work, project control, and process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Metrics Baseline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693025" cy="4495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Oval 5"/>
          <p:cNvSpPr>
            <a:spLocks noChangeArrowheads="1"/>
          </p:cNvSpPr>
          <p:nvPr/>
        </p:nvSpPr>
        <p:spPr bwMode="auto">
          <a:xfrm>
            <a:off x="762000" y="2293144"/>
            <a:ext cx="1600200" cy="1066800"/>
          </a:xfrm>
          <a:prstGeom prst="ellipse">
            <a:avLst/>
          </a:prstGeom>
          <a:solidFill>
            <a:srgbClr val="FF6699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Software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Engineering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Process</a:t>
            </a:r>
          </a:p>
        </p:txBody>
      </p:sp>
      <p:sp>
        <p:nvSpPr>
          <p:cNvPr id="23" name="Oval 6"/>
          <p:cNvSpPr>
            <a:spLocks noChangeArrowheads="1"/>
          </p:cNvSpPr>
          <p:nvPr/>
        </p:nvSpPr>
        <p:spPr bwMode="auto">
          <a:xfrm>
            <a:off x="762000" y="3740944"/>
            <a:ext cx="1600200" cy="10668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Software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Project</a:t>
            </a:r>
          </a:p>
        </p:txBody>
      </p:sp>
      <p:sp>
        <p:nvSpPr>
          <p:cNvPr id="24" name="Oval 7"/>
          <p:cNvSpPr>
            <a:spLocks noChangeArrowheads="1"/>
          </p:cNvSpPr>
          <p:nvPr/>
        </p:nvSpPr>
        <p:spPr bwMode="auto">
          <a:xfrm>
            <a:off x="762000" y="5188744"/>
            <a:ext cx="1600200" cy="1066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Software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Product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3581400" y="3969544"/>
            <a:ext cx="1219200" cy="609600"/>
          </a:xfrm>
          <a:prstGeom prst="rect">
            <a:avLst/>
          </a:prstGeom>
          <a:ln>
            <a:solidFill>
              <a:srgbClr val="000000"/>
            </a:solidFill>
            <a:headEnd/>
            <a:tailEnd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Collection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4800600" y="5036344"/>
            <a:ext cx="1447800" cy="609600"/>
          </a:xfrm>
          <a:prstGeom prst="rect">
            <a:avLst/>
          </a:prstGeom>
          <a:solidFill>
            <a:srgbClr val="FFCC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Metrics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Computation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553200" y="6179344"/>
            <a:ext cx="1219200" cy="609600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Metrics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Evaluation</a:t>
            </a:r>
          </a:p>
        </p:txBody>
      </p:sp>
      <p:sp>
        <p:nvSpPr>
          <p:cNvPr id="28" name="AutoShape 11"/>
          <p:cNvSpPr>
            <a:spLocks noChangeArrowheads="1"/>
          </p:cNvSpPr>
          <p:nvPr/>
        </p:nvSpPr>
        <p:spPr bwMode="auto">
          <a:xfrm rot="5400000">
            <a:off x="3009900" y="2712244"/>
            <a:ext cx="990600" cy="1066800"/>
          </a:xfrm>
          <a:custGeom>
            <a:avLst/>
            <a:gdLst>
              <a:gd name="T0" fmla="*/ 1459007617 w 21600"/>
              <a:gd name="T1" fmla="*/ 0 h 21600"/>
              <a:gd name="T2" fmla="*/ 1459007617 w 21600"/>
              <a:gd name="T3" fmla="*/ 1464703622 h 21600"/>
              <a:gd name="T4" fmla="*/ 312230311 w 21600"/>
              <a:gd name="T5" fmla="*/ 2147483647 h 21600"/>
              <a:gd name="T6" fmla="*/ 2083469524 w 21600"/>
              <a:gd name="T7" fmla="*/ 732351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AutoShape 12"/>
          <p:cNvSpPr>
            <a:spLocks noChangeArrowheads="1"/>
          </p:cNvSpPr>
          <p:nvPr/>
        </p:nvSpPr>
        <p:spPr bwMode="auto">
          <a:xfrm rot="16200000" flipV="1">
            <a:off x="3009900" y="4922044"/>
            <a:ext cx="990600" cy="1066800"/>
          </a:xfrm>
          <a:custGeom>
            <a:avLst/>
            <a:gdLst>
              <a:gd name="T0" fmla="*/ 1459007617 w 21600"/>
              <a:gd name="T1" fmla="*/ 0 h 21600"/>
              <a:gd name="T2" fmla="*/ 1459007617 w 21600"/>
              <a:gd name="T3" fmla="*/ 1464703622 h 21600"/>
              <a:gd name="T4" fmla="*/ 312230311 w 21600"/>
              <a:gd name="T5" fmla="*/ 2147483647 h 21600"/>
              <a:gd name="T6" fmla="*/ 2083469524 w 21600"/>
              <a:gd name="T7" fmla="*/ 732351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AutoShape 13"/>
          <p:cNvSpPr>
            <a:spLocks noChangeArrowheads="1"/>
          </p:cNvSpPr>
          <p:nvPr/>
        </p:nvSpPr>
        <p:spPr bwMode="auto">
          <a:xfrm>
            <a:off x="2590800" y="3969544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AutoShape 14"/>
          <p:cNvSpPr>
            <a:spLocks noChangeArrowheads="1"/>
          </p:cNvSpPr>
          <p:nvPr/>
        </p:nvSpPr>
        <p:spPr bwMode="auto">
          <a:xfrm rot="5400000">
            <a:off x="5143500" y="4083844"/>
            <a:ext cx="685800" cy="1066800"/>
          </a:xfrm>
          <a:custGeom>
            <a:avLst/>
            <a:gdLst>
              <a:gd name="T0" fmla="*/ 484121920 w 21600"/>
              <a:gd name="T1" fmla="*/ 0 h 21600"/>
              <a:gd name="T2" fmla="*/ 484121920 w 21600"/>
              <a:gd name="T3" fmla="*/ 1464703622 h 21600"/>
              <a:gd name="T4" fmla="*/ 103603610 w 21600"/>
              <a:gd name="T5" fmla="*/ 2147483647 h 21600"/>
              <a:gd name="T6" fmla="*/ 691329076 w 21600"/>
              <a:gd name="T7" fmla="*/ 732351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 rot="5400000">
            <a:off x="6591300" y="5150644"/>
            <a:ext cx="685800" cy="1066800"/>
          </a:xfrm>
          <a:custGeom>
            <a:avLst/>
            <a:gdLst>
              <a:gd name="T0" fmla="*/ 484121920 w 21600"/>
              <a:gd name="T1" fmla="*/ 0 h 21600"/>
              <a:gd name="T2" fmla="*/ 484121920 w 21600"/>
              <a:gd name="T3" fmla="*/ 1464703622 h 21600"/>
              <a:gd name="T4" fmla="*/ 103603610 w 21600"/>
              <a:gd name="T5" fmla="*/ 2147483647 h 21600"/>
              <a:gd name="T6" fmla="*/ 691329076 w 21600"/>
              <a:gd name="T7" fmla="*/ 732351811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5029200" y="4045744"/>
            <a:ext cx="1219200" cy="0"/>
          </a:xfrm>
          <a:prstGeom prst="line">
            <a:avLst/>
          </a:prstGeom>
          <a:noFill/>
          <a:ln w="762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Line 17"/>
          <p:cNvSpPr>
            <a:spLocks noChangeShapeType="1"/>
          </p:cNvSpPr>
          <p:nvPr/>
        </p:nvSpPr>
        <p:spPr bwMode="auto">
          <a:xfrm>
            <a:off x="6324600" y="5112544"/>
            <a:ext cx="1219200" cy="0"/>
          </a:xfrm>
          <a:prstGeom prst="line">
            <a:avLst/>
          </a:prstGeom>
          <a:noFill/>
          <a:ln w="762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>
            <a:off x="7924800" y="6331744"/>
            <a:ext cx="1219200" cy="0"/>
          </a:xfrm>
          <a:prstGeom prst="line">
            <a:avLst/>
          </a:prstGeom>
          <a:noFill/>
          <a:ln w="76200">
            <a:solidFill>
              <a:sysClr val="windowText" lastClr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5057775" y="3564732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Measures</a:t>
            </a: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6445250" y="4631532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Metrics</a:t>
            </a: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875588" y="5850732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</a:rPr>
              <a:t>Indicators</a:t>
            </a:r>
          </a:p>
        </p:txBody>
      </p:sp>
    </p:spTree>
    <p:extLst>
      <p:ext uri="{BB962C8B-B14F-4D97-AF65-F5344CB8AC3E}">
        <p14:creationId xmlns:p14="http://schemas.microsoft.com/office/powerpoint/2010/main" val="346233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-19318"/>
            <a:ext cx="7924800" cy="2457718"/>
          </a:xfrm>
        </p:spPr>
        <p:txBody>
          <a:bodyPr/>
          <a:lstStyle/>
          <a:p>
            <a:pPr algn="just"/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Compute the function point, productivity, documentation, cost per function for the following  data: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8400"/>
            <a:ext cx="7693025" cy="3648075"/>
          </a:xfrm>
        </p:spPr>
        <p:txBody>
          <a:bodyPr/>
          <a:lstStyle/>
          <a:p>
            <a:r>
              <a:rPr lang="en-US" sz="2000" dirty="0"/>
              <a:t>Number of user inputs = 24</a:t>
            </a:r>
          </a:p>
          <a:p>
            <a:r>
              <a:rPr lang="en-US" sz="2000" dirty="0"/>
              <a:t>Number of user outputs = 46  Number of inquiries = 8</a:t>
            </a:r>
          </a:p>
          <a:p>
            <a:r>
              <a:rPr lang="en-US" sz="2000" dirty="0"/>
              <a:t>Number of files = 4</a:t>
            </a:r>
          </a:p>
          <a:p>
            <a:r>
              <a:rPr lang="en-US" sz="2000" dirty="0"/>
              <a:t>Number of external interfaces = 2</a:t>
            </a:r>
          </a:p>
          <a:p>
            <a:r>
              <a:rPr lang="en-US" sz="2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Effort = 36.9 p-m</a:t>
            </a:r>
          </a:p>
          <a:p>
            <a:r>
              <a:rPr lang="en-US" sz="2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Technical documents = 265 pages</a:t>
            </a:r>
          </a:p>
          <a:p>
            <a:r>
              <a:rPr lang="en-US" sz="2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User documents = 122 pages</a:t>
            </a:r>
          </a:p>
          <a:p>
            <a:r>
              <a:rPr lang="en-US" sz="2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Cost = $7744/ month</a:t>
            </a:r>
          </a:p>
          <a:p>
            <a:r>
              <a:rPr lang="en-US" sz="2000" dirty="0"/>
              <a:t>Various processing complexity factors are: 4, 1, 0, 3, 3, 5, 4, 4, 3, 3, 2, 2, 4, 5. </a:t>
            </a:r>
          </a:p>
          <a:p>
            <a:r>
              <a:rPr lang="en-US" sz="2000" dirty="0"/>
              <a:t>Weighing factor: 4, 4, 6, 10, 5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1330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754579"/>
              </p:ext>
            </p:extLst>
          </p:nvPr>
        </p:nvGraphicFramePr>
        <p:xfrm>
          <a:off x="533400" y="667003"/>
          <a:ext cx="8458200" cy="6252700"/>
        </p:xfrm>
        <a:graphic>
          <a:graphicData uri="http://schemas.openxmlformats.org/drawingml/2006/table">
            <a:tbl>
              <a:tblPr/>
              <a:tblGrid>
                <a:gridCol w="2114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26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Measurement Parameter</a:t>
                      </a:r>
                    </a:p>
                  </a:txBody>
                  <a:tcPr marL="71805" marR="71805" marT="71805" marB="71805" anchor="ctr">
                    <a:lnL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 marL="71805" marR="71805" marT="71805" marB="71805" anchor="ctr">
                    <a:lnL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Weighing factor</a:t>
                      </a:r>
                    </a:p>
                    <a:p>
                      <a:pPr algn="ctr" fontAlgn="t"/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805" marR="71805" marT="71805" marB="71805" anchor="ctr">
                    <a:lnL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1805" marR="71805" marT="71805" marB="71805" anchor="ctr">
                    <a:lnL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8FC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Number of external inputs (EI)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Number of external outputs (EO)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184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Number of external inquiries (EQ)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2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Number of internal files (ILF)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70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 Number of external interfaces (EIF) Count-total →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  <a:p>
                      <a:pPr algn="ctr" fontAlgn="t"/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7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</a:t>
                      </a:r>
                    </a:p>
                  </a:txBody>
                  <a:tcPr marL="47870" marR="47870" marT="47870" marB="47870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4572000" y="1066800"/>
            <a:ext cx="609600" cy="381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*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*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4000" dirty="0">
                <a:solidFill>
                  <a:srgbClr val="000000"/>
                </a:solidFill>
              </a:rPr>
              <a:t>*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4635321"/>
            <a:ext cx="6096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*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endParaRPr lang="en-US" sz="4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0" y="3800878"/>
            <a:ext cx="609600" cy="533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*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  <a:p>
            <a:endParaRPr lang="en-US" sz="4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lang="en-US" sz="4400" dirty="0">
              <a:solidFill>
                <a:srgbClr val="000000"/>
              </a:solidFill>
            </a:endParaRPr>
          </a:p>
          <a:p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69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sum of all f</a:t>
            </a:r>
            <a:r>
              <a:rPr lang="en-US" baseline="-25000" dirty="0"/>
              <a:t>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← 1 to 14) = 4 + 1 + 0 + 3 + 5 + 4 + 4 + 3 + 3 + 2 + 2 + 4 + 5 = 43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FP = Count-total * [0.65 + 0.01 *∑(fi)]</a:t>
            </a:r>
          </a:p>
          <a:p>
            <a:pPr marL="0" indent="0">
              <a:buNone/>
            </a:pPr>
            <a:r>
              <a:rPr lang="en-US" dirty="0"/>
              <a:t>              	  = 378 * [0.65 + 0.01 * 43]</a:t>
            </a:r>
          </a:p>
          <a:p>
            <a:pPr marL="0" indent="0">
              <a:buNone/>
            </a:pPr>
            <a:r>
              <a:rPr lang="en-US" dirty="0"/>
              <a:t>                     = 378 * [0.65 + 0.43]</a:t>
            </a:r>
          </a:p>
          <a:p>
            <a:pPr marL="0" indent="0">
              <a:buNone/>
            </a:pPr>
            <a:r>
              <a:rPr lang="en-US" dirty="0"/>
              <a:t>	            = 378 * 1.08 = 408</a:t>
            </a:r>
          </a:p>
        </p:txBody>
      </p:sp>
    </p:spTree>
    <p:extLst>
      <p:ext uri="{BB962C8B-B14F-4D97-AF65-F5344CB8AC3E}">
        <p14:creationId xmlns:p14="http://schemas.microsoft.com/office/powerpoint/2010/main" val="4086546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762000"/>
            <a:ext cx="815340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44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1CB0550-536C-9B50-CA0B-F763EBD44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81065"/>
              </p:ext>
            </p:extLst>
          </p:nvPr>
        </p:nvGraphicFramePr>
        <p:xfrm>
          <a:off x="838200" y="1524000"/>
          <a:ext cx="8077200" cy="519684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18252718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02116722"/>
                    </a:ext>
                  </a:extLst>
                </a:gridCol>
              </a:tblGrid>
              <a:tr h="724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solidFill>
                            <a:srgbClr val="00B0F0"/>
                          </a:solidFill>
                          <a:effectLst/>
                        </a:rPr>
                        <a:t>FP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dirty="0">
                          <a:solidFill>
                            <a:srgbClr val="00B0F0"/>
                          </a:solidFill>
                          <a:effectLst/>
                        </a:rPr>
                        <a:t>LOC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35780"/>
                  </a:ext>
                </a:extLst>
              </a:tr>
              <a:tr h="72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Function Point metric is language independent.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LOC metric is dependent on language.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010151"/>
                  </a:ext>
                </a:extLst>
              </a:tr>
              <a:tr h="72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Function Point metric is user-oriented.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LOC metric is design-oriented.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56154"/>
                  </a:ext>
                </a:extLst>
              </a:tr>
              <a:tr h="7248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Function Point metric is extendible to Line of Code.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It is changeable to FP (</a:t>
                      </a:r>
                      <a:r>
                        <a:rPr lang="en-US" sz="1800" b="0" dirty="0" err="1">
                          <a:effectLst/>
                        </a:rPr>
                        <a:t>i.e</a:t>
                      </a:r>
                      <a:r>
                        <a:rPr lang="en-US" sz="1800" b="0" dirty="0">
                          <a:effectLst/>
                        </a:rPr>
                        <a:t>, backfiring)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548222"/>
                  </a:ext>
                </a:extLst>
              </a:tr>
              <a:tr h="1026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 Function Point is used for data processing systems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>
                          <a:effectLst/>
                        </a:rPr>
                        <a:t>LOC is used for calculating the size of the computer program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23728"/>
                  </a:ext>
                </a:extLst>
              </a:tr>
              <a:tr h="102684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Function Point can be used to portray the project time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dirty="0">
                          <a:effectLst/>
                        </a:rPr>
                        <a:t>LOC is used for calculating and comparing the productivity of programmers.</a:t>
                      </a:r>
                    </a:p>
                  </a:txBody>
                  <a:tcPr marL="95250" marR="95250" marT="133350" marB="133350" anchor="ctr">
                    <a:lnL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178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36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20B1-2A46-4AF7-8808-8C934ECE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38200"/>
            <a:ext cx="7924800" cy="1143000"/>
          </a:xfrm>
        </p:spPr>
        <p:txBody>
          <a:bodyPr/>
          <a:lstStyle/>
          <a:p>
            <a:r>
              <a:rPr lang="en-US" dirty="0"/>
              <a:t>Boehm’s “W5HH” principle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8E07A73-7221-4A63-948B-57BADB441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362200"/>
            <a:ext cx="8153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Measurement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693025" cy="4419600"/>
          </a:xfrm>
        </p:spPr>
        <p:txBody>
          <a:bodyPr/>
          <a:lstStyle/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Measure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- quantitative indication of extent, amount, dimension, capacity, or size of some attribute of a product or process. E.g., Number of errors</a:t>
            </a:r>
          </a:p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Measurement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- The act of determining a measure</a:t>
            </a:r>
          </a:p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Metric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- quantitative measure of degree to which a system, component or process possesses a given attribute. -E.g., Number of errors found per person hours expended</a:t>
            </a:r>
          </a:p>
          <a:p>
            <a:pPr algn="just"/>
            <a:r>
              <a:rPr lang="en-US" sz="2200" b="1" dirty="0">
                <a:latin typeface="Calibri" pitchFamily="34" charset="0"/>
                <a:cs typeface="Calibri" pitchFamily="34" charset="0"/>
              </a:rPr>
              <a:t>Indicator</a:t>
            </a:r>
            <a:r>
              <a:rPr lang="en-US" sz="2200" dirty="0">
                <a:latin typeface="Calibri" pitchFamily="34" charset="0"/>
                <a:cs typeface="Calibri" pitchFamily="34" charset="0"/>
              </a:rPr>
              <a:t> – An indicator is a metric or combination of metrics that provide insight into the software process, a software project or the product itself.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589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Measure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Determine the quality of the current product or process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Predict qualities of a product/process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Improve quality of a product/process.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assess the benefits derived from new software engineering methods and tools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form a baseline for estimation</a:t>
            </a: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 help justify requests for new tools or additional training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2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Metrics of 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Functionality  - features of system</a:t>
            </a:r>
          </a:p>
          <a:p>
            <a:r>
              <a:rPr lang="en-US" dirty="0"/>
              <a:t>Usability – aesthesis, documentation</a:t>
            </a:r>
          </a:p>
          <a:p>
            <a:r>
              <a:rPr lang="en-US" dirty="0"/>
              <a:t>Reliability – frequency of failure, security</a:t>
            </a:r>
          </a:p>
          <a:p>
            <a:r>
              <a:rPr lang="en-US" dirty="0"/>
              <a:t>Performance – speed, throughput</a:t>
            </a:r>
          </a:p>
          <a:p>
            <a:r>
              <a:rPr lang="en-US" dirty="0"/>
              <a:t>Supportability – maintainability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5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Categories of Software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8229600" cy="4343400"/>
          </a:xfrm>
        </p:spPr>
        <p:txBody>
          <a:bodyPr/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Measurements in the physical world can be categorized in two ways: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-direct measures (e.g., the length of a bolt) and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 indirect measures (e.g., the "quality" of bolts produced, measured by counting rejects).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Direct measures of the software engineering process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-include cost and effort applied.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Direct measures of the product </a:t>
            </a:r>
          </a:p>
          <a:p>
            <a:pPr marL="0" indent="0"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-include lines of code (LOC) produced, execution speed, memory size, and defects reported over some set period of time. 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Indirect measures of the product</a:t>
            </a:r>
          </a:p>
          <a:p>
            <a:pPr>
              <a:buNone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            -include functionality, quality, complexity, efﬁciency, reliability, maintainability, and many other "abilities"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77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Size oriented metric : LOC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8153400" cy="4343400"/>
          </a:xfrm>
        </p:spPr>
        <p:txBody>
          <a:bodyPr/>
          <a:lstStyle/>
          <a:p>
            <a:pPr algn="just"/>
            <a:r>
              <a:rPr lang="en-US" sz="2000" dirty="0">
                <a:latin typeface="Calibri" panose="020F0502020204030204" pitchFamily="34" charset="0"/>
              </a:rPr>
              <a:t>It is one of the earliest and simpler metrics for calculating the size of the computer program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</a:rPr>
              <a:t>It is generally used in calculating and comparing the productivity of programmers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</a:rPr>
              <a:t>Size oriented software metrics are derived by normalizing quality and/or productivity measures by considering the size of the software that has been produced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</a:rPr>
              <a:t>If a software organization maintains simple records, a table of size-oriented measures.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0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Size oriented metric : LOC</a:t>
            </a:r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5007"/>
            <a:ext cx="7693025" cy="265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2159227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 design template">
  <a:themeElements>
    <a:clrScheme name="Office Theme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 design template</Template>
  <TotalTime>1697</TotalTime>
  <Words>1800</Words>
  <Application>Microsoft Office PowerPoint</Application>
  <PresentationFormat>On-screen Show (4:3)</PresentationFormat>
  <Paragraphs>223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Capsules design template</vt:lpstr>
      <vt:lpstr>Project Management</vt:lpstr>
      <vt:lpstr>The four P’s</vt:lpstr>
      <vt:lpstr>Boehm’s “W5HH” principle</vt:lpstr>
      <vt:lpstr>Measurement and Metrics</vt:lpstr>
      <vt:lpstr>Why Measure Software?</vt:lpstr>
      <vt:lpstr>Metrics of Software Quality</vt:lpstr>
      <vt:lpstr>Categories of Software Measurement</vt:lpstr>
      <vt:lpstr>Size oriented metric : LOC</vt:lpstr>
      <vt:lpstr>Size oriented metric : LOC</vt:lpstr>
      <vt:lpstr>Size oriented metric : LOC</vt:lpstr>
      <vt:lpstr>Problems of LOC</vt:lpstr>
      <vt:lpstr>Function oriented metric: FP</vt:lpstr>
      <vt:lpstr>Information domain values</vt:lpstr>
      <vt:lpstr>Steps In Calculating FP</vt:lpstr>
      <vt:lpstr>Function Point Metrics</vt:lpstr>
      <vt:lpstr>Complexity Adjustment                   Value (CAV)</vt:lpstr>
      <vt:lpstr>FP oriented metrics</vt:lpstr>
      <vt:lpstr>Reconciling LOC and FP Metrics</vt:lpstr>
      <vt:lpstr>PowerPoint Presentation</vt:lpstr>
      <vt:lpstr>PowerPoint Presentation</vt:lpstr>
      <vt:lpstr>LOC Per Function Point</vt:lpstr>
      <vt:lpstr>Establishing a Metrics Baseline</vt:lpstr>
      <vt:lpstr>Software Metrics Baseline Process</vt:lpstr>
      <vt:lpstr>        Compute the function point, productivity, documentation, cost per function for the following  data: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chaity</dc:creator>
  <cp:lastModifiedBy>Abdullah Al Shiam</cp:lastModifiedBy>
  <cp:revision>253</cp:revision>
  <cp:lastPrinted>1601-01-01T00:00:00Z</cp:lastPrinted>
  <dcterms:created xsi:type="dcterms:W3CDTF">2016-01-12T00:51:39Z</dcterms:created>
  <dcterms:modified xsi:type="dcterms:W3CDTF">2023-05-15T18:00:48Z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TC102037801033</vt:lpwstr>
  </property>
</Properties>
</file>