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91" r:id="rId1"/>
  </p:sldMasterIdLst>
  <p:notesMasterIdLst>
    <p:notesMasterId r:id="rId24"/>
  </p:notesMasterIdLst>
  <p:handoutMasterIdLst>
    <p:handoutMasterId r:id="rId25"/>
  </p:handoutMasterIdLst>
  <p:sldIdLst>
    <p:sldId id="423" r:id="rId2"/>
    <p:sldId id="424" r:id="rId3"/>
    <p:sldId id="438" r:id="rId4"/>
    <p:sldId id="440" r:id="rId5"/>
    <p:sldId id="442" r:id="rId6"/>
    <p:sldId id="443" r:id="rId7"/>
    <p:sldId id="449" r:id="rId8"/>
    <p:sldId id="447" r:id="rId9"/>
    <p:sldId id="450" r:id="rId10"/>
    <p:sldId id="451" r:id="rId11"/>
    <p:sldId id="452" r:id="rId12"/>
    <p:sldId id="455" r:id="rId13"/>
    <p:sldId id="456" r:id="rId14"/>
    <p:sldId id="461" r:id="rId15"/>
    <p:sldId id="462" r:id="rId16"/>
    <p:sldId id="463" r:id="rId17"/>
    <p:sldId id="464" r:id="rId18"/>
    <p:sldId id="465" r:id="rId19"/>
    <p:sldId id="466" r:id="rId20"/>
    <p:sldId id="467" r:id="rId21"/>
    <p:sldId id="468" r:id="rId22"/>
    <p:sldId id="460"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0898" autoAdjust="0"/>
  </p:normalViewPr>
  <p:slideViewPr>
    <p:cSldViewPr snapToGrid="0">
      <p:cViewPr varScale="1">
        <p:scale>
          <a:sx n="79" d="100"/>
          <a:sy n="79" d="100"/>
        </p:scale>
        <p:origin x="420"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en-US"/>
              <a:t>12/01/2020</a:t>
            </a:r>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1788D7D-08BB-4008-B7A4-1DC49DA065CD}" type="slidenum">
              <a:rPr lang="en-US" smtClean="0"/>
              <a:t>‹#›</a:t>
            </a:fld>
            <a:endParaRPr lang="en-US"/>
          </a:p>
        </p:txBody>
      </p:sp>
    </p:spTree>
    <p:extLst>
      <p:ext uri="{BB962C8B-B14F-4D97-AF65-F5344CB8AC3E}">
        <p14:creationId xmlns:p14="http://schemas.microsoft.com/office/powerpoint/2010/main" val="3529695020"/>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en-US"/>
              <a:t>12/01/2020</a:t>
            </a: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0811AD-5C07-435B-8761-649048FC91EA}" type="slidenum">
              <a:rPr lang="en-US" smtClean="0"/>
              <a:t>‹#›</a:t>
            </a:fld>
            <a:endParaRPr lang="en-US"/>
          </a:p>
        </p:txBody>
      </p:sp>
    </p:spTree>
    <p:extLst>
      <p:ext uri="{BB962C8B-B14F-4D97-AF65-F5344CB8AC3E}">
        <p14:creationId xmlns:p14="http://schemas.microsoft.com/office/powerpoint/2010/main" val="3513329236"/>
      </p:ext>
    </p:extLst>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12/01/2020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7638-EB9D-41A2-9F7C-955732DFCF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79911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23452173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8875840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12/01/2020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13772588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r>
              <a:rPr lang="en-US"/>
              <a:t>12/01/2020</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7367638-EB9D-41A2-9F7C-955732DFCF8C}"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2247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12/01/2020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387596155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12/01/2020</a:t>
            </a:r>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65999630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12/01/2020</a:t>
            </a:r>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2194000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12/01/2020</a:t>
            </a: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1589363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12/01/2020</a:t>
            </a: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97367638-EB9D-41A2-9F7C-955732DFCF8C}" type="slidenum">
              <a:rPr lang="en-US" smtClean="0"/>
              <a:t>‹#›</a:t>
            </a:fld>
            <a:endParaRPr lang="en-US"/>
          </a:p>
        </p:txBody>
      </p:sp>
    </p:spTree>
    <p:extLst>
      <p:ext uri="{BB962C8B-B14F-4D97-AF65-F5344CB8AC3E}">
        <p14:creationId xmlns:p14="http://schemas.microsoft.com/office/powerpoint/2010/main" val="6645022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r>
              <a:rPr lang="en-US"/>
              <a:t>12/01/2020</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7367638-EB9D-41A2-9F7C-955732DFCF8C}" type="slidenum">
              <a:rPr lang="en-US" smtClean="0"/>
              <a:t>‹#›</a:t>
            </a:fld>
            <a:endParaRPr lang="en-US"/>
          </a:p>
        </p:txBody>
      </p:sp>
    </p:spTree>
    <p:extLst>
      <p:ext uri="{BB962C8B-B14F-4D97-AF65-F5344CB8AC3E}">
        <p14:creationId xmlns:p14="http://schemas.microsoft.com/office/powerpoint/2010/main" val="3733178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99000">
              <a:srgbClr val="322D69">
                <a:lumMod val="65000"/>
                <a:lumOff val="35000"/>
              </a:srgbClr>
            </a:gs>
            <a:gs pos="4000">
              <a:srgbClr val="2B265A">
                <a:alpha val="84000"/>
                <a:lumMod val="78000"/>
                <a:lumOff val="22000"/>
              </a:srgbClr>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12/01/2020</a:t>
            </a: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97367638-EB9D-41A2-9F7C-955732DFCF8C}"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7261404"/>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52215" y="1287217"/>
            <a:ext cx="10072073" cy="3012707"/>
          </a:xfrm>
        </p:spPr>
        <p:txBody>
          <a:bodyPr>
            <a:noAutofit/>
          </a:bodyPr>
          <a:lstStyle/>
          <a:p>
            <a:pPr algn="ctr"/>
            <a:r>
              <a:rPr lang="en-US" sz="5400" dirty="0">
                <a:solidFill>
                  <a:schemeClr val="bg1"/>
                </a:solidFill>
              </a:rPr>
              <a:t>CSE-425 </a:t>
            </a:r>
            <a:br>
              <a:rPr lang="en-US" sz="5400" dirty="0">
                <a:solidFill>
                  <a:schemeClr val="bg1"/>
                </a:solidFill>
              </a:rPr>
            </a:br>
            <a:r>
              <a:rPr lang="en-US" sz="4000" dirty="0">
                <a:solidFill>
                  <a:schemeClr val="bg1"/>
                </a:solidFill>
              </a:rPr>
              <a:t>Lecture-2</a:t>
            </a:r>
            <a:br>
              <a:rPr lang="en-US" sz="5400" dirty="0">
                <a:solidFill>
                  <a:schemeClr val="bg1"/>
                </a:solidFill>
              </a:rPr>
            </a:br>
            <a:r>
              <a:rPr lang="en-US" sz="3600" dirty="0">
                <a:solidFill>
                  <a:schemeClr val="bg1"/>
                </a:solidFill>
              </a:rPr>
              <a:t>Reference: Second chapter of textbook</a:t>
            </a:r>
            <a:br>
              <a:rPr lang="en-US" sz="3600" dirty="0">
                <a:solidFill>
                  <a:schemeClr val="bg1"/>
                </a:solidFill>
              </a:rPr>
            </a:br>
            <a:r>
              <a:rPr lang="en-US" sz="2000" b="1" dirty="0">
                <a:solidFill>
                  <a:schemeClr val="bg1"/>
                </a:solidFill>
                <a:cs typeface="Calibri" panose="020F0502020204030204" pitchFamily="34" charset="0"/>
              </a:rPr>
              <a:t>Acknowledgment: </a:t>
            </a:r>
            <a:r>
              <a:rPr lang="en-US" sz="2000" dirty="0">
                <a:solidFill>
                  <a:schemeClr val="bg1"/>
                </a:solidFill>
                <a:cs typeface="Calibri" panose="020F0502020204030204" pitchFamily="34" charset="0"/>
              </a:rPr>
              <a:t>Some websites and Chung-Ping Young from Dept. of Computer Science and Information Engineering, National Cheng Kung University, TAIWAN</a:t>
            </a:r>
          </a:p>
        </p:txBody>
      </p:sp>
    </p:spTree>
    <p:extLst>
      <p:ext uri="{BB962C8B-B14F-4D97-AF65-F5344CB8AC3E}">
        <p14:creationId xmlns:p14="http://schemas.microsoft.com/office/powerpoint/2010/main" val="36964950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000" b="1" dirty="0">
                <a:solidFill>
                  <a:schemeClr val="bg1"/>
                </a:solidFill>
                <a:latin typeface="Lato"/>
              </a:rPr>
              <a:t>What’s special about AVR?</a:t>
            </a:r>
            <a:endParaRPr lang="en-US" sz="4000" dirty="0">
              <a:solidFill>
                <a:schemeClr val="bg1"/>
              </a:solidFill>
              <a:latin typeface="Lato"/>
              <a:cs typeface="Times New Roman" panose="02020603050405020304" pitchFamily="18" charset="0"/>
            </a:endParaRPr>
          </a:p>
        </p:txBody>
      </p:sp>
      <p:sp>
        <p:nvSpPr>
          <p:cNvPr id="3" name="Content Placeholder 2"/>
          <p:cNvSpPr>
            <a:spLocks noGrp="1"/>
          </p:cNvSpPr>
          <p:nvPr>
            <p:ph idx="1"/>
          </p:nvPr>
        </p:nvSpPr>
        <p:spPr>
          <a:xfrm>
            <a:off x="282012" y="1740156"/>
            <a:ext cx="11736994" cy="4375446"/>
          </a:xfrm>
        </p:spPr>
        <p:txBody>
          <a:bodyPr>
            <a:normAutofit/>
          </a:bodyPr>
          <a:lstStyle/>
          <a:p>
            <a:pPr algn="just"/>
            <a:r>
              <a:rPr lang="en-US" sz="2400" dirty="0">
                <a:solidFill>
                  <a:schemeClr val="bg1">
                    <a:lumMod val="95000"/>
                  </a:schemeClr>
                </a:solidFill>
                <a:latin typeface="Lato"/>
              </a:rPr>
              <a:t>They are </a:t>
            </a:r>
            <a:r>
              <a:rPr lang="en-US" sz="2400" b="1" dirty="0">
                <a:solidFill>
                  <a:schemeClr val="bg1">
                    <a:lumMod val="95000"/>
                  </a:schemeClr>
                </a:solidFill>
                <a:latin typeface="Lato"/>
              </a:rPr>
              <a:t>fast</a:t>
            </a:r>
            <a:r>
              <a:rPr lang="en-US" sz="2400" dirty="0">
                <a:solidFill>
                  <a:schemeClr val="bg1">
                    <a:lumMod val="95000"/>
                  </a:schemeClr>
                </a:solidFill>
                <a:latin typeface="Lato"/>
              </a:rPr>
              <a:t>.  An AVR microcontroller executes most of the instructions in single execution cycle. AVRs are about 4 times faster than PICs, they consume less power and can be operated in different power saving modes. Let’s do the comparison between the three most commonly used families of microcontrollers:</a:t>
            </a:r>
          </a:p>
        </p:txBody>
      </p:sp>
      <p:graphicFrame>
        <p:nvGraphicFramePr>
          <p:cNvPr id="4" name="Table 3"/>
          <p:cNvGraphicFramePr>
            <a:graphicFrameLocks noGrp="1"/>
          </p:cNvGraphicFramePr>
          <p:nvPr>
            <p:extLst>
              <p:ext uri="{D42A27DB-BD31-4B8C-83A1-F6EECF244321}">
                <p14:modId xmlns:p14="http://schemas.microsoft.com/office/powerpoint/2010/main" val="203924176"/>
              </p:ext>
            </p:extLst>
          </p:nvPr>
        </p:nvGraphicFramePr>
        <p:xfrm>
          <a:off x="2029496" y="3517523"/>
          <a:ext cx="7930496" cy="2892546"/>
        </p:xfrm>
        <a:graphic>
          <a:graphicData uri="http://schemas.openxmlformats.org/drawingml/2006/table">
            <a:tbl>
              <a:tblPr>
                <a:tableStyleId>{1E171933-4619-4E11-9A3F-F7608DF75F80}</a:tableStyleId>
              </a:tblPr>
              <a:tblGrid>
                <a:gridCol w="1982624">
                  <a:extLst>
                    <a:ext uri="{9D8B030D-6E8A-4147-A177-3AD203B41FA5}">
                      <a16:colId xmlns:a16="http://schemas.microsoft.com/office/drawing/2014/main" val="20000"/>
                    </a:ext>
                  </a:extLst>
                </a:gridCol>
                <a:gridCol w="1982624">
                  <a:extLst>
                    <a:ext uri="{9D8B030D-6E8A-4147-A177-3AD203B41FA5}">
                      <a16:colId xmlns:a16="http://schemas.microsoft.com/office/drawing/2014/main" val="20001"/>
                    </a:ext>
                  </a:extLst>
                </a:gridCol>
                <a:gridCol w="1982624">
                  <a:extLst>
                    <a:ext uri="{9D8B030D-6E8A-4147-A177-3AD203B41FA5}">
                      <a16:colId xmlns:a16="http://schemas.microsoft.com/office/drawing/2014/main" val="20002"/>
                    </a:ext>
                  </a:extLst>
                </a:gridCol>
                <a:gridCol w="1982624">
                  <a:extLst>
                    <a:ext uri="{9D8B030D-6E8A-4147-A177-3AD203B41FA5}">
                      <a16:colId xmlns:a16="http://schemas.microsoft.com/office/drawing/2014/main" val="20003"/>
                    </a:ext>
                  </a:extLst>
                </a:gridCol>
              </a:tblGrid>
              <a:tr h="340686">
                <a:tc>
                  <a:txBody>
                    <a:bodyPr/>
                    <a:lstStyle/>
                    <a:p>
                      <a:pPr algn="ctr">
                        <a:spcAft>
                          <a:spcPts val="0"/>
                        </a:spcAft>
                      </a:pPr>
                      <a:r>
                        <a:rPr lang="en-US" b="1" dirty="0">
                          <a:solidFill>
                            <a:srgbClr val="7030A0"/>
                          </a:solidFill>
                          <a:effectLst/>
                          <a:latin typeface="Lato"/>
                        </a:rPr>
                        <a:t> Criteria</a:t>
                      </a:r>
                    </a:p>
                  </a:txBody>
                  <a:tcPr marL="68580" marR="68580" anchor="ctr">
                    <a:solidFill>
                      <a:schemeClr val="accent1">
                        <a:lumMod val="20000"/>
                        <a:lumOff val="80000"/>
                      </a:schemeClr>
                    </a:solidFill>
                  </a:tcPr>
                </a:tc>
                <a:tc>
                  <a:txBody>
                    <a:bodyPr/>
                    <a:lstStyle/>
                    <a:p>
                      <a:pPr algn="ctr">
                        <a:spcAft>
                          <a:spcPts val="0"/>
                        </a:spcAft>
                      </a:pPr>
                      <a:r>
                        <a:rPr lang="en-US" b="1" i="1" dirty="0">
                          <a:solidFill>
                            <a:srgbClr val="7030A0"/>
                          </a:solidFill>
                          <a:effectLst/>
                          <a:latin typeface="Lato"/>
                        </a:rPr>
                        <a:t>8051</a:t>
                      </a:r>
                    </a:p>
                  </a:txBody>
                  <a:tcPr marL="68580" marR="68580" anchor="ctr">
                    <a:solidFill>
                      <a:schemeClr val="accent1">
                        <a:lumMod val="20000"/>
                        <a:lumOff val="80000"/>
                      </a:schemeClr>
                    </a:solidFill>
                  </a:tcPr>
                </a:tc>
                <a:tc>
                  <a:txBody>
                    <a:bodyPr/>
                    <a:lstStyle/>
                    <a:p>
                      <a:pPr algn="ctr">
                        <a:spcAft>
                          <a:spcPts val="0"/>
                        </a:spcAft>
                      </a:pPr>
                      <a:r>
                        <a:rPr lang="en-US" b="1" i="1" dirty="0">
                          <a:solidFill>
                            <a:srgbClr val="7030A0"/>
                          </a:solidFill>
                          <a:effectLst/>
                          <a:latin typeface="Lato"/>
                        </a:rPr>
                        <a:t>PIC</a:t>
                      </a:r>
                    </a:p>
                  </a:txBody>
                  <a:tcPr marL="68580" marR="68580" anchor="ctr">
                    <a:solidFill>
                      <a:schemeClr val="accent1">
                        <a:lumMod val="20000"/>
                        <a:lumOff val="80000"/>
                      </a:schemeClr>
                    </a:solidFill>
                  </a:tcPr>
                </a:tc>
                <a:tc>
                  <a:txBody>
                    <a:bodyPr/>
                    <a:lstStyle/>
                    <a:p>
                      <a:pPr algn="ctr">
                        <a:spcAft>
                          <a:spcPts val="0"/>
                        </a:spcAft>
                      </a:pPr>
                      <a:r>
                        <a:rPr lang="en-US" b="1" i="1" dirty="0">
                          <a:solidFill>
                            <a:srgbClr val="7030A0"/>
                          </a:solidFill>
                          <a:effectLst/>
                          <a:latin typeface="Lato"/>
                        </a:rPr>
                        <a:t>AVR</a:t>
                      </a:r>
                    </a:p>
                  </a:txBody>
                  <a:tcPr marL="68580" marR="68580" anchor="ctr">
                    <a:solidFill>
                      <a:schemeClr val="accent1">
                        <a:lumMod val="20000"/>
                        <a:lumOff val="80000"/>
                      </a:schemeClr>
                    </a:solidFill>
                  </a:tcPr>
                </a:tc>
                <a:extLst>
                  <a:ext uri="{0D108BD9-81ED-4DB2-BD59-A6C34878D82A}">
                    <a16:rowId xmlns:a16="http://schemas.microsoft.com/office/drawing/2014/main" val="10000"/>
                  </a:ext>
                </a:extLst>
              </a:tr>
              <a:tr h="340686">
                <a:tc>
                  <a:txBody>
                    <a:bodyPr/>
                    <a:lstStyle/>
                    <a:p>
                      <a:pPr algn="ctr">
                        <a:spcAft>
                          <a:spcPts val="0"/>
                        </a:spcAft>
                      </a:pPr>
                      <a:r>
                        <a:rPr lang="en-US" b="1" i="1" dirty="0">
                          <a:solidFill>
                            <a:srgbClr val="7030A0"/>
                          </a:solidFill>
                          <a:effectLst/>
                          <a:latin typeface="Lato"/>
                        </a:rPr>
                        <a:t>SPEED</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Slow</a:t>
                      </a:r>
                    </a:p>
                  </a:txBody>
                  <a:tcPr marL="68580" marR="68580" anchor="ctr"/>
                </a:tc>
                <a:tc>
                  <a:txBody>
                    <a:bodyPr/>
                    <a:lstStyle/>
                    <a:p>
                      <a:pPr algn="ctr">
                        <a:spcAft>
                          <a:spcPts val="0"/>
                        </a:spcAft>
                      </a:pPr>
                      <a:r>
                        <a:rPr lang="en-US" dirty="0">
                          <a:solidFill>
                            <a:srgbClr val="7030A0"/>
                          </a:solidFill>
                          <a:effectLst/>
                          <a:latin typeface="Lato"/>
                        </a:rPr>
                        <a:t>Moderate</a:t>
                      </a:r>
                    </a:p>
                  </a:txBody>
                  <a:tcPr marL="68580" marR="68580" anchor="ctr"/>
                </a:tc>
                <a:tc>
                  <a:txBody>
                    <a:bodyPr/>
                    <a:lstStyle/>
                    <a:p>
                      <a:pPr algn="ctr">
                        <a:spcAft>
                          <a:spcPts val="0"/>
                        </a:spcAft>
                      </a:pPr>
                      <a:r>
                        <a:rPr lang="en-US" dirty="0">
                          <a:solidFill>
                            <a:srgbClr val="7030A0"/>
                          </a:solidFill>
                          <a:effectLst/>
                          <a:latin typeface="Lato"/>
                        </a:rPr>
                        <a:t>Fast</a:t>
                      </a:r>
                    </a:p>
                  </a:txBody>
                  <a:tcPr marL="68580" marR="68580" anchor="ctr"/>
                </a:tc>
                <a:extLst>
                  <a:ext uri="{0D108BD9-81ED-4DB2-BD59-A6C34878D82A}">
                    <a16:rowId xmlns:a16="http://schemas.microsoft.com/office/drawing/2014/main" val="10001"/>
                  </a:ext>
                </a:extLst>
              </a:tr>
              <a:tr h="340686">
                <a:tc>
                  <a:txBody>
                    <a:bodyPr/>
                    <a:lstStyle/>
                    <a:p>
                      <a:pPr algn="ctr">
                        <a:spcAft>
                          <a:spcPts val="0"/>
                        </a:spcAft>
                      </a:pPr>
                      <a:r>
                        <a:rPr lang="en-US" b="1" i="1" dirty="0">
                          <a:solidFill>
                            <a:srgbClr val="7030A0"/>
                          </a:solidFill>
                          <a:effectLst/>
                          <a:latin typeface="Lato"/>
                        </a:rPr>
                        <a:t>MEMORY</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Small</a:t>
                      </a:r>
                    </a:p>
                  </a:txBody>
                  <a:tcPr marL="68580" marR="68580" anchor="ctr"/>
                </a:tc>
                <a:tc>
                  <a:txBody>
                    <a:bodyPr/>
                    <a:lstStyle/>
                    <a:p>
                      <a:pPr algn="ctr">
                        <a:spcAft>
                          <a:spcPts val="0"/>
                        </a:spcAft>
                      </a:pPr>
                      <a:r>
                        <a:rPr lang="en-US" dirty="0">
                          <a:solidFill>
                            <a:srgbClr val="7030A0"/>
                          </a:solidFill>
                          <a:effectLst/>
                          <a:latin typeface="Lato"/>
                        </a:rPr>
                        <a:t>Large</a:t>
                      </a:r>
                    </a:p>
                  </a:txBody>
                  <a:tcPr marL="68580" marR="68580" anchor="ctr"/>
                </a:tc>
                <a:tc>
                  <a:txBody>
                    <a:bodyPr/>
                    <a:lstStyle/>
                    <a:p>
                      <a:pPr algn="ctr">
                        <a:spcAft>
                          <a:spcPts val="0"/>
                        </a:spcAft>
                      </a:pPr>
                      <a:r>
                        <a:rPr lang="en-US" dirty="0">
                          <a:solidFill>
                            <a:srgbClr val="7030A0"/>
                          </a:solidFill>
                          <a:effectLst/>
                          <a:latin typeface="Lato"/>
                        </a:rPr>
                        <a:t>Large</a:t>
                      </a:r>
                    </a:p>
                  </a:txBody>
                  <a:tcPr marL="68580" marR="68580" anchor="ctr"/>
                </a:tc>
                <a:extLst>
                  <a:ext uri="{0D108BD9-81ED-4DB2-BD59-A6C34878D82A}">
                    <a16:rowId xmlns:a16="http://schemas.microsoft.com/office/drawing/2014/main" val="10002"/>
                  </a:ext>
                </a:extLst>
              </a:tr>
              <a:tr h="467545">
                <a:tc>
                  <a:txBody>
                    <a:bodyPr/>
                    <a:lstStyle/>
                    <a:p>
                      <a:pPr algn="ctr">
                        <a:spcAft>
                          <a:spcPts val="0"/>
                        </a:spcAft>
                      </a:pPr>
                      <a:r>
                        <a:rPr lang="en-US" b="1" i="1" dirty="0">
                          <a:solidFill>
                            <a:srgbClr val="7030A0"/>
                          </a:solidFill>
                          <a:effectLst/>
                          <a:latin typeface="Lato"/>
                        </a:rPr>
                        <a:t>ARCHITECTURE</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CISC</a:t>
                      </a:r>
                    </a:p>
                  </a:txBody>
                  <a:tcPr marL="68580" marR="68580" anchor="ctr"/>
                </a:tc>
                <a:tc>
                  <a:txBody>
                    <a:bodyPr/>
                    <a:lstStyle/>
                    <a:p>
                      <a:pPr algn="ctr">
                        <a:spcAft>
                          <a:spcPts val="0"/>
                        </a:spcAft>
                      </a:pPr>
                      <a:r>
                        <a:rPr lang="en-US" dirty="0">
                          <a:solidFill>
                            <a:srgbClr val="7030A0"/>
                          </a:solidFill>
                          <a:effectLst/>
                          <a:latin typeface="Lato"/>
                        </a:rPr>
                        <a:t>RISC</a:t>
                      </a:r>
                    </a:p>
                  </a:txBody>
                  <a:tcPr marL="68580" marR="68580" anchor="ctr"/>
                </a:tc>
                <a:tc>
                  <a:txBody>
                    <a:bodyPr/>
                    <a:lstStyle/>
                    <a:p>
                      <a:pPr algn="ctr">
                        <a:spcAft>
                          <a:spcPts val="0"/>
                        </a:spcAft>
                      </a:pPr>
                      <a:r>
                        <a:rPr lang="en-US" dirty="0">
                          <a:solidFill>
                            <a:srgbClr val="7030A0"/>
                          </a:solidFill>
                          <a:effectLst/>
                          <a:latin typeface="Lato"/>
                        </a:rPr>
                        <a:t>RISC</a:t>
                      </a:r>
                    </a:p>
                  </a:txBody>
                  <a:tcPr marL="68580" marR="68580" anchor="ctr"/>
                </a:tc>
                <a:extLst>
                  <a:ext uri="{0D108BD9-81ED-4DB2-BD59-A6C34878D82A}">
                    <a16:rowId xmlns:a16="http://schemas.microsoft.com/office/drawing/2014/main" val="10003"/>
                  </a:ext>
                </a:extLst>
              </a:tr>
              <a:tr h="340686">
                <a:tc>
                  <a:txBody>
                    <a:bodyPr/>
                    <a:lstStyle/>
                    <a:p>
                      <a:pPr algn="ctr">
                        <a:spcAft>
                          <a:spcPts val="0"/>
                        </a:spcAft>
                      </a:pPr>
                      <a:r>
                        <a:rPr lang="en-US" b="1" i="1" dirty="0">
                          <a:solidFill>
                            <a:srgbClr val="7030A0"/>
                          </a:solidFill>
                          <a:effectLst/>
                          <a:latin typeface="Lato"/>
                        </a:rPr>
                        <a:t>ADC</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Not Present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extLst>
                  <a:ext uri="{0D108BD9-81ED-4DB2-BD59-A6C34878D82A}">
                    <a16:rowId xmlns:a16="http://schemas.microsoft.com/office/drawing/2014/main" val="10004"/>
                  </a:ext>
                </a:extLst>
              </a:tr>
              <a:tr h="340686">
                <a:tc>
                  <a:txBody>
                    <a:bodyPr/>
                    <a:lstStyle/>
                    <a:p>
                      <a:pPr algn="ctr">
                        <a:spcAft>
                          <a:spcPts val="0"/>
                        </a:spcAft>
                      </a:pPr>
                      <a:r>
                        <a:rPr lang="en-US" b="1" i="1" dirty="0">
                          <a:solidFill>
                            <a:srgbClr val="7030A0"/>
                          </a:solidFill>
                          <a:effectLst/>
                          <a:latin typeface="Lato"/>
                        </a:rPr>
                        <a:t>Timers</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Inbuilt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extLst>
                  <a:ext uri="{0D108BD9-81ED-4DB2-BD59-A6C34878D82A}">
                    <a16:rowId xmlns:a16="http://schemas.microsoft.com/office/drawing/2014/main" val="10005"/>
                  </a:ext>
                </a:extLst>
              </a:tr>
              <a:tr h="596201">
                <a:tc>
                  <a:txBody>
                    <a:bodyPr/>
                    <a:lstStyle/>
                    <a:p>
                      <a:pPr algn="ctr">
                        <a:spcAft>
                          <a:spcPts val="0"/>
                        </a:spcAft>
                      </a:pPr>
                      <a:r>
                        <a:rPr lang="en-US" b="1" i="1" dirty="0">
                          <a:solidFill>
                            <a:srgbClr val="7030A0"/>
                          </a:solidFill>
                          <a:effectLst/>
                          <a:latin typeface="Lato"/>
                        </a:rPr>
                        <a:t>PWM Channels</a:t>
                      </a:r>
                    </a:p>
                  </a:txBody>
                  <a:tcPr marL="68580" marR="68580" anchor="ctr">
                    <a:solidFill>
                      <a:schemeClr val="accent1">
                        <a:lumMod val="20000"/>
                        <a:lumOff val="80000"/>
                      </a:schemeClr>
                    </a:solidFill>
                  </a:tcPr>
                </a:tc>
                <a:tc>
                  <a:txBody>
                    <a:bodyPr/>
                    <a:lstStyle/>
                    <a:p>
                      <a:pPr algn="ctr">
                        <a:spcAft>
                          <a:spcPts val="0"/>
                        </a:spcAft>
                      </a:pPr>
                      <a:r>
                        <a:rPr lang="en-US" dirty="0">
                          <a:solidFill>
                            <a:srgbClr val="7030A0"/>
                          </a:solidFill>
                          <a:effectLst/>
                          <a:latin typeface="Lato"/>
                        </a:rPr>
                        <a:t>Not Present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tc>
                  <a:txBody>
                    <a:bodyPr/>
                    <a:lstStyle/>
                    <a:p>
                      <a:pPr algn="ctr">
                        <a:spcAft>
                          <a:spcPts val="0"/>
                        </a:spcAft>
                      </a:pPr>
                      <a:r>
                        <a:rPr lang="en-US" dirty="0">
                          <a:solidFill>
                            <a:srgbClr val="7030A0"/>
                          </a:solidFill>
                          <a:effectLst/>
                          <a:latin typeface="Lato"/>
                        </a:rPr>
                        <a:t>Inbuilt</a:t>
                      </a:r>
                    </a:p>
                  </a:txBody>
                  <a:tcPr marL="68580" marR="6858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14274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9944963" cy="846814"/>
          </a:xfrm>
        </p:spPr>
        <p:txBody>
          <a:bodyPr>
            <a:normAutofit/>
          </a:bodyPr>
          <a:lstStyle/>
          <a:p>
            <a:pPr algn="ctr"/>
            <a:r>
              <a:rPr lang="en-US" sz="4400" dirty="0">
                <a:solidFill>
                  <a:schemeClr val="bg1"/>
                </a:solidFill>
                <a:latin typeface="Lato"/>
                <a:cs typeface="Times New Roman" panose="02020603050405020304" pitchFamily="18" charset="0"/>
              </a:rPr>
              <a:t>Overview of the AVR family</a:t>
            </a:r>
          </a:p>
        </p:txBody>
      </p:sp>
      <p:sp>
        <p:nvSpPr>
          <p:cNvPr id="3" name="Content Placeholder 2"/>
          <p:cNvSpPr>
            <a:spLocks noGrp="1"/>
          </p:cNvSpPr>
          <p:nvPr>
            <p:ph idx="1"/>
          </p:nvPr>
        </p:nvSpPr>
        <p:spPr>
          <a:xfrm>
            <a:off x="370703" y="1556951"/>
            <a:ext cx="11392930" cy="5189838"/>
          </a:xfrm>
        </p:spPr>
        <p:txBody>
          <a:bodyPr>
            <a:normAutofit fontScale="92500"/>
          </a:bodyPr>
          <a:lstStyle/>
          <a:p>
            <a:pPr algn="just"/>
            <a:r>
              <a:rPr lang="en-US" sz="2400" dirty="0">
                <a:solidFill>
                  <a:schemeClr val="bg1">
                    <a:lumMod val="95000"/>
                  </a:schemeClr>
                </a:solidFill>
                <a:latin typeface="Lato"/>
              </a:rPr>
              <a:t>AVR can be classified into four groups: </a:t>
            </a:r>
          </a:p>
          <a:p>
            <a:pPr algn="just">
              <a:buClr>
                <a:schemeClr val="bg1"/>
              </a:buClr>
              <a:buFont typeface="Arial" panose="020B0604020202020204" pitchFamily="34" charset="0"/>
              <a:buChar char="•"/>
            </a:pPr>
            <a:r>
              <a:rPr lang="en-US" sz="2400" dirty="0">
                <a:solidFill>
                  <a:schemeClr val="bg1">
                    <a:lumMod val="95000"/>
                  </a:schemeClr>
                </a:solidFill>
                <a:latin typeface="Lato"/>
              </a:rPr>
              <a:t> </a:t>
            </a:r>
            <a:r>
              <a:rPr lang="en-US" sz="2400" b="1" dirty="0">
                <a:solidFill>
                  <a:schemeClr val="bg1">
                    <a:lumMod val="95000"/>
                  </a:schemeClr>
                </a:solidFill>
                <a:latin typeface="Lato"/>
              </a:rPr>
              <a:t>Classic AVR (AT90Sxxxx): </a:t>
            </a:r>
            <a:r>
              <a:rPr lang="en-US" sz="2400" dirty="0">
                <a:solidFill>
                  <a:schemeClr val="bg1">
                    <a:lumMod val="95000"/>
                  </a:schemeClr>
                </a:solidFill>
                <a:latin typeface="Lato"/>
              </a:rPr>
              <a:t>The original AVR chip, which has been replaced by newer AVR chips. For new designs, they are not recommended. Like: AT90S2313, AT90S2323, AT90S4433</a:t>
            </a:r>
          </a:p>
          <a:p>
            <a:pPr algn="just">
              <a:buClr>
                <a:schemeClr val="bg1"/>
              </a:buClr>
              <a:buFont typeface="Arial" panose="020B0604020202020204" pitchFamily="34" charset="0"/>
              <a:buChar char="•"/>
            </a:pPr>
            <a:r>
              <a:rPr lang="en-US" sz="2400" dirty="0">
                <a:solidFill>
                  <a:schemeClr val="bg1">
                    <a:lumMod val="95000"/>
                  </a:schemeClr>
                </a:solidFill>
                <a:latin typeface="Lato"/>
              </a:rPr>
              <a:t> </a:t>
            </a:r>
            <a:r>
              <a:rPr lang="en-US" sz="2400" b="1" dirty="0">
                <a:solidFill>
                  <a:schemeClr val="bg1">
                    <a:lumMod val="95000"/>
                  </a:schemeClr>
                </a:solidFill>
                <a:latin typeface="Lato"/>
              </a:rPr>
              <a:t>Mega AVR (</a:t>
            </a:r>
            <a:r>
              <a:rPr lang="en-US" sz="2400" b="1" dirty="0" err="1">
                <a:solidFill>
                  <a:schemeClr val="bg1">
                    <a:lumMod val="95000"/>
                  </a:schemeClr>
                </a:solidFill>
                <a:latin typeface="Lato"/>
              </a:rPr>
              <a:t>ATmegaxxxx</a:t>
            </a:r>
            <a:r>
              <a:rPr lang="en-US" sz="2400" b="1" dirty="0">
                <a:solidFill>
                  <a:schemeClr val="bg1">
                    <a:lumMod val="95000"/>
                  </a:schemeClr>
                </a:solidFill>
                <a:latin typeface="Lato"/>
              </a:rPr>
              <a:t>): </a:t>
            </a:r>
            <a:r>
              <a:rPr lang="en-US" sz="2400" dirty="0">
                <a:solidFill>
                  <a:schemeClr val="bg1">
                    <a:lumMod val="95000"/>
                  </a:schemeClr>
                </a:solidFill>
                <a:latin typeface="Lato"/>
              </a:rPr>
              <a:t>Powerful microcontrollers with more than 120 instructions and lots of different peripheral capabilities which can be used in different designs. These are the most popular ones having good amount of memory (</a:t>
            </a:r>
            <a:r>
              <a:rPr lang="en-US" sz="2400" dirty="0" err="1">
                <a:solidFill>
                  <a:schemeClr val="bg1">
                    <a:lumMod val="95000"/>
                  </a:schemeClr>
                </a:solidFill>
                <a:latin typeface="Lato"/>
              </a:rPr>
              <a:t>upto</a:t>
            </a:r>
            <a:r>
              <a:rPr lang="en-US" sz="2400" dirty="0">
                <a:solidFill>
                  <a:schemeClr val="bg1">
                    <a:lumMod val="95000"/>
                  </a:schemeClr>
                </a:solidFill>
                <a:latin typeface="Lato"/>
              </a:rPr>
              <a:t> 256 KB), higher number of inbuilt peripherals and suitable for moderate to complex applications.</a:t>
            </a:r>
          </a:p>
          <a:p>
            <a:pPr algn="just">
              <a:buClr>
                <a:schemeClr val="bg1"/>
              </a:buClr>
              <a:buFont typeface="Arial" panose="020B0604020202020204" pitchFamily="34" charset="0"/>
              <a:buChar char="•"/>
            </a:pPr>
            <a:r>
              <a:rPr lang="en-US" sz="2400" dirty="0">
                <a:solidFill>
                  <a:schemeClr val="bg1">
                    <a:lumMod val="95000"/>
                  </a:schemeClr>
                </a:solidFill>
                <a:latin typeface="Lato"/>
              </a:rPr>
              <a:t> </a:t>
            </a:r>
            <a:r>
              <a:rPr lang="en-US" sz="2400" b="1" dirty="0">
                <a:solidFill>
                  <a:schemeClr val="bg1">
                    <a:lumMod val="95000"/>
                  </a:schemeClr>
                </a:solidFill>
                <a:latin typeface="Lato"/>
              </a:rPr>
              <a:t>Tiny AVR (</a:t>
            </a:r>
            <a:r>
              <a:rPr lang="en-US" sz="2400" b="1" dirty="0" err="1">
                <a:solidFill>
                  <a:schemeClr val="bg1">
                    <a:lumMod val="95000"/>
                  </a:schemeClr>
                </a:solidFill>
                <a:latin typeface="Lato"/>
              </a:rPr>
              <a:t>ATtinyxxxx</a:t>
            </a:r>
            <a:r>
              <a:rPr lang="en-US" sz="2400" b="1" dirty="0">
                <a:solidFill>
                  <a:schemeClr val="bg1">
                    <a:lumMod val="95000"/>
                  </a:schemeClr>
                </a:solidFill>
                <a:latin typeface="Lato"/>
              </a:rPr>
              <a:t>): </a:t>
            </a:r>
            <a:r>
              <a:rPr lang="en-US" sz="2400" dirty="0">
                <a:solidFill>
                  <a:schemeClr val="bg1">
                    <a:lumMod val="95000"/>
                  </a:schemeClr>
                </a:solidFill>
                <a:latin typeface="Lato"/>
              </a:rPr>
              <a:t>Less memory, small size, suitable only for simpler applications. Like ATtiny13, ATtiny25, ATtiny44 </a:t>
            </a:r>
          </a:p>
          <a:p>
            <a:pPr algn="just">
              <a:buClr>
                <a:schemeClr val="bg1"/>
              </a:buClr>
              <a:buFont typeface="Arial" panose="020B0604020202020204" pitchFamily="34" charset="0"/>
              <a:buChar char="•"/>
            </a:pPr>
            <a:r>
              <a:rPr lang="en-US" sz="2400" dirty="0">
                <a:solidFill>
                  <a:schemeClr val="bg1">
                    <a:lumMod val="95000"/>
                  </a:schemeClr>
                </a:solidFill>
                <a:latin typeface="Lato"/>
              </a:rPr>
              <a:t> </a:t>
            </a:r>
            <a:r>
              <a:rPr lang="en-US" sz="2400" b="1" dirty="0">
                <a:solidFill>
                  <a:schemeClr val="bg1">
                    <a:lumMod val="95000"/>
                  </a:schemeClr>
                </a:solidFill>
                <a:latin typeface="Lato"/>
              </a:rPr>
              <a:t>Special purpose AVR</a:t>
            </a:r>
            <a:r>
              <a:rPr lang="en-US" sz="2400" dirty="0">
                <a:solidFill>
                  <a:schemeClr val="bg1">
                    <a:lumMod val="95000"/>
                  </a:schemeClr>
                </a:solidFill>
                <a:latin typeface="Lato"/>
              </a:rPr>
              <a:t>: The IC’s of this group can be considered as a subset of other groups but their special capabilities are made for designing specific applications like USB controller, LCD controller etc. Example: ATmega169, AT90CAN128, AT90USB1287, AT90PWM216</a:t>
            </a:r>
          </a:p>
        </p:txBody>
      </p:sp>
    </p:spTree>
    <p:extLst>
      <p:ext uri="{BB962C8B-B14F-4D97-AF65-F5344CB8AC3E}">
        <p14:creationId xmlns:p14="http://schemas.microsoft.com/office/powerpoint/2010/main" val="19835467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AVR features</a:t>
            </a:r>
          </a:p>
        </p:txBody>
      </p:sp>
      <p:sp>
        <p:nvSpPr>
          <p:cNvPr id="3" name="Content Placeholder 2"/>
          <p:cNvSpPr>
            <a:spLocks noGrp="1"/>
          </p:cNvSpPr>
          <p:nvPr>
            <p:ph idx="1"/>
          </p:nvPr>
        </p:nvSpPr>
        <p:spPr>
          <a:xfrm>
            <a:off x="282011" y="1811708"/>
            <a:ext cx="11909989" cy="4375446"/>
          </a:xfrm>
        </p:spPr>
        <p:txBody>
          <a:bodyPr>
            <a:normAutofit lnSpcReduction="10000"/>
          </a:bodyPr>
          <a:lstStyle/>
          <a:p>
            <a:pPr marL="0" indent="0">
              <a:buNone/>
            </a:pPr>
            <a:r>
              <a:rPr lang="en-US" sz="2400" dirty="0">
                <a:solidFill>
                  <a:schemeClr val="bg1"/>
                </a:solidFill>
                <a:latin typeface="Lato"/>
              </a:rPr>
              <a:t> </a:t>
            </a:r>
            <a:r>
              <a:rPr lang="en-US" sz="2400" dirty="0">
                <a:solidFill>
                  <a:schemeClr val="bg1">
                    <a:lumMod val="95000"/>
                  </a:schemeClr>
                </a:solidFill>
                <a:latin typeface="Lato"/>
              </a:rPr>
              <a:t>AVR is an 8-bit RISC single-chip microcontroller Harvard architecture that comes with some standard features like:</a:t>
            </a:r>
          </a:p>
          <a:p>
            <a:pPr>
              <a:buClr>
                <a:schemeClr val="bg1"/>
              </a:buClr>
              <a:buFont typeface="Arial" panose="020B0604020202020204" pitchFamily="34" charset="0"/>
              <a:buChar char="•"/>
            </a:pPr>
            <a:r>
              <a:rPr lang="en-US" sz="2400" dirty="0">
                <a:solidFill>
                  <a:schemeClr val="bg1">
                    <a:lumMod val="95000"/>
                  </a:schemeClr>
                </a:solidFill>
                <a:latin typeface="Lato"/>
              </a:rPr>
              <a:t> On-chip program (code) ROM</a:t>
            </a:r>
          </a:p>
          <a:p>
            <a:pPr>
              <a:buClr>
                <a:schemeClr val="bg1"/>
              </a:buClr>
              <a:buFont typeface="Arial" panose="020B0604020202020204" pitchFamily="34" charset="0"/>
              <a:buChar char="•"/>
            </a:pPr>
            <a:r>
              <a:rPr lang="en-US" sz="2400" dirty="0">
                <a:solidFill>
                  <a:schemeClr val="bg1">
                    <a:lumMod val="95000"/>
                  </a:schemeClr>
                </a:solidFill>
                <a:latin typeface="Lato"/>
              </a:rPr>
              <a:t> Data (RAM)</a:t>
            </a:r>
          </a:p>
          <a:p>
            <a:pPr>
              <a:buClr>
                <a:schemeClr val="bg1"/>
              </a:buClr>
              <a:buFont typeface="Arial" panose="020B0604020202020204" pitchFamily="34" charset="0"/>
              <a:buChar char="•"/>
            </a:pPr>
            <a:r>
              <a:rPr lang="en-US" sz="2400" dirty="0">
                <a:solidFill>
                  <a:schemeClr val="bg1">
                    <a:lumMod val="95000"/>
                  </a:schemeClr>
                </a:solidFill>
                <a:latin typeface="Lato"/>
              </a:rPr>
              <a:t> Data (EEPROM)</a:t>
            </a:r>
          </a:p>
          <a:p>
            <a:pPr>
              <a:buClr>
                <a:schemeClr val="bg1"/>
              </a:buClr>
              <a:buFont typeface="Arial" panose="020B0604020202020204" pitchFamily="34" charset="0"/>
              <a:buChar char="•"/>
            </a:pPr>
            <a:r>
              <a:rPr lang="en-US" sz="2400" dirty="0">
                <a:solidFill>
                  <a:schemeClr val="bg1">
                    <a:lumMod val="95000"/>
                  </a:schemeClr>
                </a:solidFill>
                <a:latin typeface="Lato"/>
              </a:rPr>
              <a:t> Timer</a:t>
            </a:r>
          </a:p>
          <a:p>
            <a:pPr>
              <a:buClr>
                <a:schemeClr val="bg1"/>
              </a:buClr>
              <a:buFont typeface="Arial" panose="020B0604020202020204" pitchFamily="34" charset="0"/>
              <a:buChar char="•"/>
            </a:pPr>
            <a:r>
              <a:rPr lang="en-US" sz="2400" dirty="0">
                <a:solidFill>
                  <a:schemeClr val="bg1">
                    <a:lumMod val="95000"/>
                  </a:schemeClr>
                </a:solidFill>
                <a:latin typeface="Lato"/>
              </a:rPr>
              <a:t> I/O ports</a:t>
            </a:r>
          </a:p>
          <a:p>
            <a:pPr>
              <a:buClr>
                <a:schemeClr val="bg1"/>
              </a:buClr>
              <a:buFont typeface="Arial" panose="020B0604020202020204" pitchFamily="34" charset="0"/>
              <a:buChar char="•"/>
            </a:pPr>
            <a:r>
              <a:rPr lang="en-US" sz="2400" dirty="0">
                <a:solidFill>
                  <a:schemeClr val="bg1">
                    <a:lumMod val="95000"/>
                  </a:schemeClr>
                </a:solidFill>
                <a:latin typeface="Lato"/>
              </a:rPr>
              <a:t> Interrupt</a:t>
            </a:r>
          </a:p>
          <a:p>
            <a:pPr>
              <a:buClr>
                <a:schemeClr val="bg1"/>
              </a:buClr>
              <a:buFont typeface="Arial" panose="020B0604020202020204" pitchFamily="34" charset="0"/>
              <a:buChar char="•"/>
            </a:pPr>
            <a:r>
              <a:rPr lang="en-US" sz="2400" dirty="0">
                <a:solidFill>
                  <a:schemeClr val="bg1">
                    <a:lumMod val="95000"/>
                  </a:schemeClr>
                </a:solidFill>
                <a:latin typeface="Lato"/>
              </a:rPr>
              <a:t> Most AVRs have some additional features like ADC, PWM, different kind of serial interface like USART, SPI, I2C (TWI), CAN, USB and so on.</a:t>
            </a:r>
          </a:p>
        </p:txBody>
      </p:sp>
    </p:spTree>
    <p:extLst>
      <p:ext uri="{BB962C8B-B14F-4D97-AF65-F5344CB8AC3E}">
        <p14:creationId xmlns:p14="http://schemas.microsoft.com/office/powerpoint/2010/main" val="8294144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02408" y="2442673"/>
            <a:ext cx="107677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Program ROM</a:t>
            </a:r>
          </a:p>
        </p:txBody>
      </p:sp>
      <p:sp>
        <p:nvSpPr>
          <p:cNvPr id="5" name="Rectangle 4"/>
          <p:cNvSpPr/>
          <p:nvPr/>
        </p:nvSpPr>
        <p:spPr>
          <a:xfrm>
            <a:off x="4018749" y="240759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RAM</a:t>
            </a:r>
          </a:p>
        </p:txBody>
      </p:sp>
      <p:sp>
        <p:nvSpPr>
          <p:cNvPr id="6" name="Rectangle 5"/>
          <p:cNvSpPr/>
          <p:nvPr/>
        </p:nvSpPr>
        <p:spPr>
          <a:xfrm>
            <a:off x="5719363" y="2422377"/>
            <a:ext cx="1012677"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EEPROM</a:t>
            </a:r>
          </a:p>
        </p:txBody>
      </p:sp>
      <p:sp>
        <p:nvSpPr>
          <p:cNvPr id="7" name="Rectangle 6"/>
          <p:cNvSpPr/>
          <p:nvPr/>
        </p:nvSpPr>
        <p:spPr>
          <a:xfrm>
            <a:off x="7423447" y="2422377"/>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Timers</a:t>
            </a:r>
          </a:p>
        </p:txBody>
      </p:sp>
      <p:sp>
        <p:nvSpPr>
          <p:cNvPr id="8" name="Rectangle 7"/>
          <p:cNvSpPr/>
          <p:nvPr/>
        </p:nvSpPr>
        <p:spPr>
          <a:xfrm>
            <a:off x="2788775" y="3337133"/>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CPU</a:t>
            </a:r>
          </a:p>
        </p:txBody>
      </p:sp>
      <p:sp>
        <p:nvSpPr>
          <p:cNvPr id="9" name="Rectangle 8"/>
          <p:cNvSpPr/>
          <p:nvPr/>
        </p:nvSpPr>
        <p:spPr>
          <a:xfrm>
            <a:off x="2929638" y="4457343"/>
            <a:ext cx="682238" cy="62028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OSC</a:t>
            </a:r>
          </a:p>
        </p:txBody>
      </p:sp>
      <p:sp>
        <p:nvSpPr>
          <p:cNvPr id="10" name="Rectangle 9"/>
          <p:cNvSpPr/>
          <p:nvPr/>
        </p:nvSpPr>
        <p:spPr>
          <a:xfrm>
            <a:off x="4861221" y="4447372"/>
            <a:ext cx="1053179"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Interrupt Unit</a:t>
            </a:r>
          </a:p>
        </p:txBody>
      </p:sp>
      <p:sp>
        <p:nvSpPr>
          <p:cNvPr id="11" name="Rectangle 10"/>
          <p:cNvSpPr/>
          <p:nvPr/>
        </p:nvSpPr>
        <p:spPr>
          <a:xfrm>
            <a:off x="6654321" y="4456276"/>
            <a:ext cx="914400"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I/O Ports</a:t>
            </a:r>
          </a:p>
        </p:txBody>
      </p:sp>
      <p:sp>
        <p:nvSpPr>
          <p:cNvPr id="12" name="Rectangle 11"/>
          <p:cNvSpPr/>
          <p:nvPr/>
        </p:nvSpPr>
        <p:spPr>
          <a:xfrm>
            <a:off x="8125626" y="4440965"/>
            <a:ext cx="1283294" cy="9144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rgbClr val="7030A0"/>
                </a:solidFill>
              </a:rPr>
              <a:t>Other Peripherals</a:t>
            </a:r>
          </a:p>
        </p:txBody>
      </p:sp>
      <p:cxnSp>
        <p:nvCxnSpPr>
          <p:cNvPr id="14" name="Straight Arrow Connector 13"/>
          <p:cNvCxnSpPr/>
          <p:nvPr/>
        </p:nvCxnSpPr>
        <p:spPr>
          <a:xfrm>
            <a:off x="3703175" y="3874714"/>
            <a:ext cx="5997726" cy="1994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475949" y="3327427"/>
            <a:ext cx="0" cy="54657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6230682" y="3314609"/>
            <a:ext cx="7836" cy="580046"/>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H="1">
            <a:off x="7880647" y="3314609"/>
            <a:ext cx="2847" cy="559394"/>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a:endCxn id="10" idx="0"/>
          </p:cNvCxnSpPr>
          <p:nvPr/>
        </p:nvCxnSpPr>
        <p:spPr>
          <a:xfrm>
            <a:off x="5387810" y="3947445"/>
            <a:ext cx="1" cy="49992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endCxn id="11" idx="0"/>
          </p:cNvCxnSpPr>
          <p:nvPr/>
        </p:nvCxnSpPr>
        <p:spPr>
          <a:xfrm>
            <a:off x="7111521" y="3947445"/>
            <a:ext cx="0" cy="508831"/>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8767273" y="3894655"/>
            <a:ext cx="0" cy="539097"/>
          </a:xfrm>
          <a:prstGeom prst="straightConnector1">
            <a:avLst/>
          </a:prstGeom>
          <a:ln>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1580969" y="3334905"/>
            <a:ext cx="1196412" cy="55512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101499" y="4251533"/>
            <a:ext cx="1243" cy="204387"/>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a:off x="3415466" y="4251533"/>
            <a:ext cx="2850" cy="189432"/>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2025707" y="732705"/>
            <a:ext cx="7777385" cy="461665"/>
          </a:xfrm>
          <a:prstGeom prst="rect">
            <a:avLst/>
          </a:prstGeom>
          <a:noFill/>
        </p:spPr>
        <p:txBody>
          <a:bodyPr wrap="none" rtlCol="0">
            <a:spAutoFit/>
          </a:bodyPr>
          <a:lstStyle/>
          <a:p>
            <a:r>
              <a:rPr lang="en-US" sz="2400" spc="300" dirty="0">
                <a:solidFill>
                  <a:schemeClr val="bg1"/>
                </a:solidFill>
                <a:latin typeface="Lato"/>
              </a:rPr>
              <a:t>A simplified view of an AVR Microcontroller:</a:t>
            </a:r>
          </a:p>
        </p:txBody>
      </p:sp>
    </p:spTree>
    <p:extLst>
      <p:ext uri="{BB962C8B-B14F-4D97-AF65-F5344CB8AC3E}">
        <p14:creationId xmlns:p14="http://schemas.microsoft.com/office/powerpoint/2010/main" val="42229564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ATmega32</a:t>
            </a:r>
          </a:p>
        </p:txBody>
      </p:sp>
      <p:sp>
        <p:nvSpPr>
          <p:cNvPr id="3" name="Content Placeholder 2"/>
          <p:cNvSpPr>
            <a:spLocks noGrp="1"/>
          </p:cNvSpPr>
          <p:nvPr>
            <p:ph idx="1"/>
          </p:nvPr>
        </p:nvSpPr>
        <p:spPr>
          <a:xfrm>
            <a:off x="595050" y="1827569"/>
            <a:ext cx="10353038" cy="4375446"/>
          </a:xfrm>
        </p:spPr>
        <p:txBody>
          <a:bodyPr>
            <a:normAutofit fontScale="85000" lnSpcReduction="20000"/>
          </a:bodyPr>
          <a:lstStyle/>
          <a:p>
            <a:pPr marL="0" indent="0">
              <a:buNone/>
            </a:pPr>
            <a:r>
              <a:rPr lang="en-US" sz="2400" dirty="0">
                <a:solidFill>
                  <a:schemeClr val="bg1">
                    <a:lumMod val="95000"/>
                  </a:schemeClr>
                </a:solidFill>
                <a:latin typeface="Lato"/>
              </a:rPr>
              <a:t>• High-performance, Low-power AVR® 8-bit Microcontroller </a:t>
            </a:r>
          </a:p>
          <a:p>
            <a:pPr marL="0" indent="0">
              <a:buNone/>
            </a:pPr>
            <a:r>
              <a:rPr lang="en-US" sz="2400" dirty="0">
                <a:solidFill>
                  <a:schemeClr val="bg1">
                    <a:lumMod val="95000"/>
                  </a:schemeClr>
                </a:solidFill>
                <a:latin typeface="Lato"/>
              </a:rPr>
              <a:t>• Advanced RISC Architecture </a:t>
            </a:r>
          </a:p>
          <a:p>
            <a:pPr marL="292608" lvl="1" indent="0">
              <a:buNone/>
            </a:pPr>
            <a:r>
              <a:rPr lang="en-US" sz="2200" dirty="0">
                <a:solidFill>
                  <a:schemeClr val="bg1">
                    <a:lumMod val="95000"/>
                  </a:schemeClr>
                </a:solidFill>
                <a:latin typeface="Lato"/>
              </a:rPr>
              <a:t>– 131 Powerful Instructions</a:t>
            </a:r>
          </a:p>
          <a:p>
            <a:pPr marL="292608" lvl="1" indent="0">
              <a:buNone/>
            </a:pPr>
            <a:r>
              <a:rPr lang="en-US" sz="2200" dirty="0">
                <a:solidFill>
                  <a:schemeClr val="bg1">
                    <a:lumMod val="95000"/>
                  </a:schemeClr>
                </a:solidFill>
                <a:latin typeface="Lato"/>
              </a:rPr>
              <a:t>– Most Single-clock Cycle Execution</a:t>
            </a:r>
          </a:p>
          <a:p>
            <a:pPr marL="292608" lvl="1" indent="0">
              <a:buNone/>
            </a:pPr>
            <a:r>
              <a:rPr lang="en-US" sz="2200" dirty="0">
                <a:solidFill>
                  <a:schemeClr val="bg1">
                    <a:lumMod val="95000"/>
                  </a:schemeClr>
                </a:solidFill>
                <a:latin typeface="Lato"/>
              </a:rPr>
              <a:t>– 32 x 8 General Purpose Working Registers </a:t>
            </a:r>
          </a:p>
          <a:p>
            <a:pPr marL="292608" lvl="1" indent="0">
              <a:buNone/>
            </a:pPr>
            <a:r>
              <a:rPr lang="en-US" sz="2200" dirty="0">
                <a:solidFill>
                  <a:schemeClr val="bg1">
                    <a:lumMod val="95000"/>
                  </a:schemeClr>
                </a:solidFill>
                <a:latin typeface="Lato"/>
              </a:rPr>
              <a:t>– Fully Static Operation </a:t>
            </a:r>
          </a:p>
          <a:p>
            <a:pPr marL="0" indent="0">
              <a:buNone/>
            </a:pPr>
            <a:r>
              <a:rPr lang="en-US" sz="2400" dirty="0">
                <a:solidFill>
                  <a:schemeClr val="bg1">
                    <a:lumMod val="95000"/>
                  </a:schemeClr>
                </a:solidFill>
                <a:latin typeface="Lato"/>
              </a:rPr>
              <a:t>• High Endurance Non-volatile Memory segments </a:t>
            </a:r>
          </a:p>
          <a:p>
            <a:pPr marL="292608" lvl="1" indent="0">
              <a:buNone/>
            </a:pPr>
            <a:r>
              <a:rPr lang="en-US" sz="2200" dirty="0">
                <a:solidFill>
                  <a:schemeClr val="bg1">
                    <a:lumMod val="95000"/>
                  </a:schemeClr>
                </a:solidFill>
                <a:latin typeface="Lato"/>
              </a:rPr>
              <a:t>– 32K Bytes of In-System Self-programmable Flash program memory </a:t>
            </a:r>
          </a:p>
          <a:p>
            <a:pPr marL="292608" lvl="1" indent="0">
              <a:buNone/>
            </a:pPr>
            <a:r>
              <a:rPr lang="en-US" sz="2200" dirty="0">
                <a:solidFill>
                  <a:schemeClr val="bg1">
                    <a:lumMod val="95000"/>
                  </a:schemeClr>
                </a:solidFill>
                <a:latin typeface="Lato"/>
              </a:rPr>
              <a:t>– 1024 Bytes EEPROM</a:t>
            </a:r>
          </a:p>
          <a:p>
            <a:pPr marL="292608" lvl="1" indent="0">
              <a:buNone/>
            </a:pPr>
            <a:r>
              <a:rPr lang="en-US" sz="2200" dirty="0">
                <a:solidFill>
                  <a:schemeClr val="bg1">
                    <a:lumMod val="95000"/>
                  </a:schemeClr>
                </a:solidFill>
                <a:latin typeface="Lato"/>
              </a:rPr>
              <a:t>– 2K Byte Internal SRAM </a:t>
            </a:r>
          </a:p>
          <a:p>
            <a:pPr marL="292608" lvl="1" indent="0">
              <a:buNone/>
            </a:pPr>
            <a:r>
              <a:rPr lang="en-US" sz="2200" dirty="0">
                <a:solidFill>
                  <a:schemeClr val="bg1">
                    <a:lumMod val="95000"/>
                  </a:schemeClr>
                </a:solidFill>
                <a:latin typeface="Lato"/>
              </a:rPr>
              <a:t>– Write/Erase Cycles: 10,000 Flash/100,000 EEPROM </a:t>
            </a:r>
          </a:p>
          <a:p>
            <a:pPr marL="292608" lvl="1" indent="0">
              <a:buNone/>
            </a:pPr>
            <a:r>
              <a:rPr lang="en-US" sz="2200" dirty="0">
                <a:solidFill>
                  <a:schemeClr val="bg1">
                    <a:lumMod val="95000"/>
                  </a:schemeClr>
                </a:solidFill>
                <a:latin typeface="Lato"/>
              </a:rPr>
              <a:t>– Data retention: 20 years at 85°C/100 years at 25°C(1)</a:t>
            </a:r>
          </a:p>
          <a:p>
            <a:pPr marL="292608" lvl="1" indent="0">
              <a:buNone/>
            </a:pPr>
            <a:r>
              <a:rPr lang="en-US" sz="2200" dirty="0">
                <a:solidFill>
                  <a:schemeClr val="bg1">
                    <a:lumMod val="95000"/>
                  </a:schemeClr>
                </a:solidFill>
                <a:latin typeface="Lato"/>
              </a:rPr>
              <a:t>– Programming by On-chip Boot Program True Read-While-Write Operation </a:t>
            </a:r>
          </a:p>
          <a:p>
            <a:pPr marL="292608" lvl="1" indent="0">
              <a:buNone/>
            </a:pPr>
            <a:r>
              <a:rPr lang="en-US" sz="2200" dirty="0">
                <a:solidFill>
                  <a:schemeClr val="bg1">
                    <a:lumMod val="95000"/>
                  </a:schemeClr>
                </a:solidFill>
                <a:latin typeface="Lato"/>
              </a:rPr>
              <a:t>– Programming Lock for Software Security</a:t>
            </a:r>
          </a:p>
        </p:txBody>
      </p:sp>
    </p:spTree>
    <p:extLst>
      <p:ext uri="{BB962C8B-B14F-4D97-AF65-F5344CB8AC3E}">
        <p14:creationId xmlns:p14="http://schemas.microsoft.com/office/powerpoint/2010/main" val="27848251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ATmega32</a:t>
            </a:r>
          </a:p>
        </p:txBody>
      </p:sp>
      <p:sp>
        <p:nvSpPr>
          <p:cNvPr id="3" name="Content Placeholder 2"/>
          <p:cNvSpPr>
            <a:spLocks noGrp="1"/>
          </p:cNvSpPr>
          <p:nvPr>
            <p:ph idx="1"/>
          </p:nvPr>
        </p:nvSpPr>
        <p:spPr>
          <a:xfrm>
            <a:off x="282011" y="1717705"/>
            <a:ext cx="11909989" cy="4375446"/>
          </a:xfrm>
        </p:spPr>
        <p:txBody>
          <a:bodyPr>
            <a:normAutofit lnSpcReduction="10000"/>
          </a:bodyPr>
          <a:lstStyle/>
          <a:p>
            <a:pPr marL="0" indent="0">
              <a:buNone/>
            </a:pPr>
            <a:r>
              <a:rPr lang="en-US" sz="2400" dirty="0">
                <a:solidFill>
                  <a:schemeClr val="bg1">
                    <a:lumMod val="95000"/>
                  </a:schemeClr>
                </a:solidFill>
                <a:latin typeface="Lato"/>
              </a:rPr>
              <a:t>• Peripheral Features</a:t>
            </a:r>
          </a:p>
          <a:p>
            <a:pPr marL="292608" lvl="1" indent="0">
              <a:buNone/>
            </a:pPr>
            <a:r>
              <a:rPr lang="en-US" sz="2200" dirty="0">
                <a:solidFill>
                  <a:schemeClr val="bg1">
                    <a:lumMod val="95000"/>
                  </a:schemeClr>
                </a:solidFill>
                <a:latin typeface="Lato"/>
              </a:rPr>
              <a:t>– Two 8-bit Timer/Counters with Separate </a:t>
            </a:r>
            <a:r>
              <a:rPr lang="en-US" sz="2200" dirty="0" err="1">
                <a:solidFill>
                  <a:schemeClr val="bg1">
                    <a:lumMod val="95000"/>
                  </a:schemeClr>
                </a:solidFill>
                <a:latin typeface="Lato"/>
              </a:rPr>
              <a:t>Prescalers</a:t>
            </a:r>
            <a:r>
              <a:rPr lang="en-US" sz="2200" dirty="0">
                <a:solidFill>
                  <a:schemeClr val="bg1">
                    <a:lumMod val="95000"/>
                  </a:schemeClr>
                </a:solidFill>
                <a:latin typeface="Lato"/>
              </a:rPr>
              <a:t> and Compare Modes </a:t>
            </a:r>
          </a:p>
          <a:p>
            <a:pPr marL="292608" lvl="1" indent="0">
              <a:buNone/>
            </a:pPr>
            <a:r>
              <a:rPr lang="en-US" sz="2200" dirty="0">
                <a:solidFill>
                  <a:schemeClr val="bg1">
                    <a:lumMod val="95000"/>
                  </a:schemeClr>
                </a:solidFill>
                <a:latin typeface="Lato"/>
              </a:rPr>
              <a:t>– One 16-bit Timer/Counter with Separate </a:t>
            </a:r>
            <a:r>
              <a:rPr lang="en-US" sz="2200" dirty="0" err="1">
                <a:solidFill>
                  <a:schemeClr val="bg1">
                    <a:lumMod val="95000"/>
                  </a:schemeClr>
                </a:solidFill>
                <a:latin typeface="Lato"/>
              </a:rPr>
              <a:t>Prescaler</a:t>
            </a:r>
            <a:r>
              <a:rPr lang="en-US" sz="2200" dirty="0">
                <a:solidFill>
                  <a:schemeClr val="bg1">
                    <a:lumMod val="95000"/>
                  </a:schemeClr>
                </a:solidFill>
                <a:latin typeface="Lato"/>
              </a:rPr>
              <a:t>, Compare Mode, and Capture Mode</a:t>
            </a:r>
          </a:p>
          <a:p>
            <a:pPr marL="292608" lvl="1" indent="0">
              <a:buNone/>
            </a:pPr>
            <a:r>
              <a:rPr lang="en-US" sz="2200" dirty="0">
                <a:solidFill>
                  <a:schemeClr val="bg1">
                    <a:lumMod val="95000"/>
                  </a:schemeClr>
                </a:solidFill>
                <a:latin typeface="Lato"/>
              </a:rPr>
              <a:t>– Real Time Counter with Separate Oscillator </a:t>
            </a:r>
          </a:p>
          <a:p>
            <a:pPr marL="292608" lvl="1" indent="0">
              <a:buNone/>
            </a:pPr>
            <a:r>
              <a:rPr lang="en-US" sz="2200" dirty="0">
                <a:solidFill>
                  <a:schemeClr val="bg1">
                    <a:lumMod val="95000"/>
                  </a:schemeClr>
                </a:solidFill>
                <a:latin typeface="Lato"/>
              </a:rPr>
              <a:t>– Four PWM Channels </a:t>
            </a:r>
          </a:p>
          <a:p>
            <a:pPr marL="292608" lvl="1" indent="0">
              <a:buNone/>
            </a:pPr>
            <a:r>
              <a:rPr lang="en-US" sz="2200" dirty="0">
                <a:solidFill>
                  <a:schemeClr val="bg1">
                    <a:lumMod val="95000"/>
                  </a:schemeClr>
                </a:solidFill>
                <a:latin typeface="Lato"/>
              </a:rPr>
              <a:t>– 8-channel, 10-bit ADC 8 Single-ended Channels 7 Differential Channels in TQFP Package Only 2 Differential Channels with Programmable Gain at 1x, 10x, or 200x </a:t>
            </a:r>
          </a:p>
          <a:p>
            <a:pPr marL="292608" lvl="1" indent="0">
              <a:buNone/>
            </a:pPr>
            <a:r>
              <a:rPr lang="en-US" sz="2200" dirty="0">
                <a:solidFill>
                  <a:schemeClr val="bg1">
                    <a:lumMod val="95000"/>
                  </a:schemeClr>
                </a:solidFill>
                <a:latin typeface="Lato"/>
              </a:rPr>
              <a:t>– Byte-oriented Two-wire Serial Interface</a:t>
            </a:r>
          </a:p>
          <a:p>
            <a:pPr marL="292608" lvl="1" indent="0">
              <a:buNone/>
            </a:pPr>
            <a:r>
              <a:rPr lang="en-US" sz="2200" dirty="0">
                <a:solidFill>
                  <a:schemeClr val="bg1">
                    <a:lumMod val="95000"/>
                  </a:schemeClr>
                </a:solidFill>
                <a:latin typeface="Lato"/>
              </a:rPr>
              <a:t>– Programmable Serial USART</a:t>
            </a:r>
          </a:p>
          <a:p>
            <a:pPr marL="292608" lvl="1" indent="0">
              <a:buNone/>
            </a:pPr>
            <a:r>
              <a:rPr lang="en-US" sz="2200" dirty="0">
                <a:solidFill>
                  <a:schemeClr val="bg1">
                    <a:lumMod val="95000"/>
                  </a:schemeClr>
                </a:solidFill>
                <a:latin typeface="Lato"/>
              </a:rPr>
              <a:t>– Master/Slave SPI Serial Interface </a:t>
            </a:r>
          </a:p>
          <a:p>
            <a:pPr marL="292608" lvl="1" indent="0">
              <a:buNone/>
            </a:pPr>
            <a:r>
              <a:rPr lang="en-US" sz="2200" dirty="0">
                <a:solidFill>
                  <a:schemeClr val="bg1">
                    <a:lumMod val="95000"/>
                  </a:schemeClr>
                </a:solidFill>
                <a:latin typeface="Lato"/>
              </a:rPr>
              <a:t>– Programmable Watchdog Timer with Separate On-chip Oscillator </a:t>
            </a:r>
          </a:p>
          <a:p>
            <a:pPr marL="292608" lvl="1" indent="0">
              <a:buNone/>
            </a:pPr>
            <a:r>
              <a:rPr lang="en-US" sz="2200" dirty="0">
                <a:solidFill>
                  <a:schemeClr val="bg1">
                    <a:lumMod val="95000"/>
                  </a:schemeClr>
                </a:solidFill>
                <a:latin typeface="Lato"/>
              </a:rPr>
              <a:t>– On-chip Analog Comparator</a:t>
            </a:r>
            <a:endParaRPr lang="en-US" dirty="0">
              <a:solidFill>
                <a:schemeClr val="bg1">
                  <a:lumMod val="95000"/>
                </a:schemeClr>
              </a:solidFill>
              <a:latin typeface="Lato"/>
            </a:endParaRPr>
          </a:p>
        </p:txBody>
      </p:sp>
    </p:spTree>
    <p:extLst>
      <p:ext uri="{BB962C8B-B14F-4D97-AF65-F5344CB8AC3E}">
        <p14:creationId xmlns:p14="http://schemas.microsoft.com/office/powerpoint/2010/main" val="28817518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ATmega32</a:t>
            </a:r>
          </a:p>
        </p:txBody>
      </p:sp>
      <p:sp>
        <p:nvSpPr>
          <p:cNvPr id="3" name="Content Placeholder 2"/>
          <p:cNvSpPr>
            <a:spLocks noGrp="1"/>
          </p:cNvSpPr>
          <p:nvPr>
            <p:ph idx="1"/>
          </p:nvPr>
        </p:nvSpPr>
        <p:spPr>
          <a:xfrm>
            <a:off x="467991" y="1725454"/>
            <a:ext cx="11459669" cy="4375446"/>
          </a:xfrm>
        </p:spPr>
        <p:txBody>
          <a:bodyPr>
            <a:normAutofit fontScale="92500" lnSpcReduction="10000"/>
          </a:bodyPr>
          <a:lstStyle/>
          <a:p>
            <a:pPr marL="0" indent="0">
              <a:buNone/>
            </a:pPr>
            <a:r>
              <a:rPr lang="en-US" sz="2400" dirty="0">
                <a:solidFill>
                  <a:schemeClr val="bg1">
                    <a:lumMod val="95000"/>
                  </a:schemeClr>
                </a:solidFill>
                <a:latin typeface="Lato"/>
              </a:rPr>
              <a:t>• Special Microcontroller Features</a:t>
            </a:r>
          </a:p>
          <a:p>
            <a:pPr marL="292608" lvl="1" indent="0">
              <a:buNone/>
            </a:pPr>
            <a:r>
              <a:rPr lang="en-US" sz="2200" dirty="0">
                <a:solidFill>
                  <a:schemeClr val="bg1">
                    <a:lumMod val="95000"/>
                  </a:schemeClr>
                </a:solidFill>
                <a:latin typeface="Lato"/>
              </a:rPr>
              <a:t>– Power-on Reset and Programmable Brown-out Detection </a:t>
            </a:r>
          </a:p>
          <a:p>
            <a:pPr marL="292608" lvl="1" indent="0">
              <a:buNone/>
            </a:pPr>
            <a:r>
              <a:rPr lang="en-US" sz="2200" dirty="0">
                <a:solidFill>
                  <a:schemeClr val="bg1">
                    <a:lumMod val="95000"/>
                  </a:schemeClr>
                </a:solidFill>
                <a:latin typeface="Lato"/>
              </a:rPr>
              <a:t>– Internal Calibrated RC Oscillator </a:t>
            </a:r>
          </a:p>
          <a:p>
            <a:pPr marL="292608" lvl="1" indent="0">
              <a:buNone/>
            </a:pPr>
            <a:r>
              <a:rPr lang="en-US" sz="2200" dirty="0">
                <a:solidFill>
                  <a:schemeClr val="bg1">
                    <a:lumMod val="95000"/>
                  </a:schemeClr>
                </a:solidFill>
                <a:latin typeface="Lato"/>
              </a:rPr>
              <a:t>– External and Internal Interrupt Sources </a:t>
            </a:r>
          </a:p>
          <a:p>
            <a:pPr marL="292608" lvl="1" indent="0">
              <a:buNone/>
            </a:pPr>
            <a:r>
              <a:rPr lang="en-US" sz="2200" dirty="0">
                <a:solidFill>
                  <a:schemeClr val="bg1">
                    <a:lumMod val="95000"/>
                  </a:schemeClr>
                </a:solidFill>
                <a:latin typeface="Lato"/>
              </a:rPr>
              <a:t>– Six Sleep Modes: Idle, ADC Noise Reduction, Power-save, Power-down, Standby and Extended Standby </a:t>
            </a:r>
          </a:p>
          <a:p>
            <a:pPr marL="0" indent="0">
              <a:buNone/>
            </a:pPr>
            <a:r>
              <a:rPr lang="en-US" sz="2400" dirty="0">
                <a:solidFill>
                  <a:schemeClr val="bg1">
                    <a:lumMod val="95000"/>
                  </a:schemeClr>
                </a:solidFill>
                <a:latin typeface="Lato"/>
              </a:rPr>
              <a:t>• I/O and Packages </a:t>
            </a:r>
          </a:p>
          <a:p>
            <a:pPr marL="292608" lvl="1" indent="0">
              <a:buNone/>
            </a:pPr>
            <a:r>
              <a:rPr lang="en-US" sz="2200" dirty="0">
                <a:solidFill>
                  <a:schemeClr val="bg1">
                    <a:lumMod val="95000"/>
                  </a:schemeClr>
                </a:solidFill>
                <a:latin typeface="Lato"/>
              </a:rPr>
              <a:t>– 32 Programmable I/O Lines </a:t>
            </a:r>
          </a:p>
          <a:p>
            <a:pPr marL="292608" lvl="1" indent="0">
              <a:buNone/>
            </a:pPr>
            <a:r>
              <a:rPr lang="en-US" sz="2200" dirty="0">
                <a:solidFill>
                  <a:schemeClr val="bg1">
                    <a:lumMod val="95000"/>
                  </a:schemeClr>
                </a:solidFill>
                <a:latin typeface="Lato"/>
              </a:rPr>
              <a:t>– 40-pin PDIP, 44-lead TQFP(Quad Flat package), and 44-pad QFN/MLF(Quad flat no lead/ Micro lead </a:t>
            </a:r>
            <a:r>
              <a:rPr lang="en-US" sz="2200">
                <a:solidFill>
                  <a:schemeClr val="bg1">
                    <a:lumMod val="95000"/>
                  </a:schemeClr>
                </a:solidFill>
                <a:latin typeface="Lato"/>
              </a:rPr>
              <a:t>Frame package) </a:t>
            </a:r>
            <a:endParaRPr lang="en-US" sz="2200" dirty="0">
              <a:solidFill>
                <a:schemeClr val="bg1">
                  <a:lumMod val="95000"/>
                </a:schemeClr>
              </a:solidFill>
              <a:latin typeface="Lato"/>
            </a:endParaRPr>
          </a:p>
          <a:p>
            <a:pPr marL="0" indent="0">
              <a:buNone/>
            </a:pPr>
            <a:r>
              <a:rPr lang="en-US" sz="2400" dirty="0">
                <a:solidFill>
                  <a:schemeClr val="bg1">
                    <a:lumMod val="95000"/>
                  </a:schemeClr>
                </a:solidFill>
                <a:latin typeface="Lato"/>
              </a:rPr>
              <a:t>• Operating Voltages </a:t>
            </a:r>
          </a:p>
          <a:p>
            <a:pPr marL="292608" lvl="1" indent="0">
              <a:buNone/>
            </a:pPr>
            <a:r>
              <a:rPr lang="en-US" sz="2200" dirty="0">
                <a:solidFill>
                  <a:schemeClr val="bg1">
                    <a:lumMod val="95000"/>
                  </a:schemeClr>
                </a:solidFill>
                <a:latin typeface="Lato"/>
              </a:rPr>
              <a:t>– 2.7 - 5.5V for ATmega32L </a:t>
            </a:r>
          </a:p>
          <a:p>
            <a:pPr marL="292608" lvl="1" indent="0">
              <a:buNone/>
            </a:pPr>
            <a:r>
              <a:rPr lang="en-US" sz="2200" dirty="0">
                <a:solidFill>
                  <a:schemeClr val="bg1">
                    <a:lumMod val="95000"/>
                  </a:schemeClr>
                </a:solidFill>
                <a:latin typeface="Lato"/>
              </a:rPr>
              <a:t>– 4.5 - 5.5V for ATmega32</a:t>
            </a:r>
          </a:p>
        </p:txBody>
      </p:sp>
    </p:spTree>
    <p:extLst>
      <p:ext uri="{BB962C8B-B14F-4D97-AF65-F5344CB8AC3E}">
        <p14:creationId xmlns:p14="http://schemas.microsoft.com/office/powerpoint/2010/main" val="10881255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ATmega32</a:t>
            </a:r>
          </a:p>
        </p:txBody>
      </p:sp>
      <p:sp>
        <p:nvSpPr>
          <p:cNvPr id="3" name="Content Placeholder 2"/>
          <p:cNvSpPr>
            <a:spLocks noGrp="1"/>
          </p:cNvSpPr>
          <p:nvPr>
            <p:ph idx="1"/>
          </p:nvPr>
        </p:nvSpPr>
        <p:spPr>
          <a:xfrm>
            <a:off x="717847" y="1905712"/>
            <a:ext cx="11909989" cy="4375446"/>
          </a:xfrm>
        </p:spPr>
        <p:txBody>
          <a:bodyPr>
            <a:normAutofit/>
          </a:bodyPr>
          <a:lstStyle/>
          <a:p>
            <a:pPr marL="0" indent="0">
              <a:buNone/>
            </a:pPr>
            <a:r>
              <a:rPr lang="en-US" sz="2400" dirty="0">
                <a:solidFill>
                  <a:schemeClr val="bg1">
                    <a:lumMod val="95000"/>
                  </a:schemeClr>
                </a:solidFill>
                <a:latin typeface="Lato"/>
              </a:rPr>
              <a:t>• Speed Grades </a:t>
            </a:r>
          </a:p>
          <a:p>
            <a:pPr marL="292608" lvl="1" indent="0">
              <a:buNone/>
            </a:pPr>
            <a:r>
              <a:rPr lang="en-US" sz="2200" dirty="0">
                <a:solidFill>
                  <a:schemeClr val="bg1">
                    <a:lumMod val="95000"/>
                  </a:schemeClr>
                </a:solidFill>
                <a:latin typeface="Lato"/>
              </a:rPr>
              <a:t>– 0 - 8 MHz for ATmega32L </a:t>
            </a:r>
          </a:p>
          <a:p>
            <a:pPr marL="292608" lvl="1" indent="0">
              <a:buNone/>
            </a:pPr>
            <a:r>
              <a:rPr lang="en-US" sz="2200" dirty="0">
                <a:solidFill>
                  <a:schemeClr val="bg1">
                    <a:lumMod val="95000"/>
                  </a:schemeClr>
                </a:solidFill>
                <a:latin typeface="Lato"/>
              </a:rPr>
              <a:t>– 0 - 16 MHz for ATmega32 </a:t>
            </a:r>
          </a:p>
          <a:p>
            <a:pPr marL="0" indent="0">
              <a:buNone/>
            </a:pPr>
            <a:r>
              <a:rPr lang="en-US" sz="2400" dirty="0">
                <a:solidFill>
                  <a:schemeClr val="bg1">
                    <a:lumMod val="95000"/>
                  </a:schemeClr>
                </a:solidFill>
                <a:latin typeface="Lato"/>
              </a:rPr>
              <a:t>• Power Consumption at 1 MHz, 3V, 25°C for ATmega32L </a:t>
            </a:r>
          </a:p>
          <a:p>
            <a:pPr marL="292608" lvl="1" indent="0">
              <a:buNone/>
            </a:pPr>
            <a:r>
              <a:rPr lang="en-US" sz="2200" dirty="0">
                <a:solidFill>
                  <a:schemeClr val="bg1">
                    <a:lumMod val="95000"/>
                  </a:schemeClr>
                </a:solidFill>
                <a:latin typeface="Lato"/>
              </a:rPr>
              <a:t>– Active: 1.1 mA </a:t>
            </a:r>
          </a:p>
          <a:p>
            <a:pPr marL="292608" lvl="1" indent="0">
              <a:buNone/>
            </a:pPr>
            <a:r>
              <a:rPr lang="en-US" sz="2200" dirty="0">
                <a:solidFill>
                  <a:schemeClr val="bg1">
                    <a:lumMod val="95000"/>
                  </a:schemeClr>
                </a:solidFill>
                <a:latin typeface="Lato"/>
              </a:rPr>
              <a:t>– Idle Mode: 0.35 mA </a:t>
            </a:r>
          </a:p>
          <a:p>
            <a:pPr marL="292608" lvl="1" indent="0">
              <a:buNone/>
            </a:pPr>
            <a:r>
              <a:rPr lang="en-US" sz="2200" dirty="0">
                <a:solidFill>
                  <a:schemeClr val="bg1">
                    <a:lumMod val="95000"/>
                  </a:schemeClr>
                </a:solidFill>
                <a:latin typeface="Lato"/>
              </a:rPr>
              <a:t>– Power-down Mode: &lt; 1 </a:t>
            </a:r>
            <a:r>
              <a:rPr lang="el-GR" sz="2200" dirty="0">
                <a:solidFill>
                  <a:schemeClr val="bg1">
                    <a:lumMod val="95000"/>
                  </a:schemeClr>
                </a:solidFill>
                <a:latin typeface="Lato"/>
              </a:rPr>
              <a:t>μ</a:t>
            </a:r>
            <a:r>
              <a:rPr lang="en-US" sz="2200" dirty="0">
                <a:solidFill>
                  <a:schemeClr val="bg1">
                    <a:lumMod val="95000"/>
                  </a:schemeClr>
                </a:solidFill>
                <a:latin typeface="Lato"/>
              </a:rPr>
              <a:t>A</a:t>
            </a:r>
          </a:p>
        </p:txBody>
      </p:sp>
    </p:spTree>
    <p:extLst>
      <p:ext uri="{BB962C8B-B14F-4D97-AF65-F5344CB8AC3E}">
        <p14:creationId xmlns:p14="http://schemas.microsoft.com/office/powerpoint/2010/main" val="42691172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ATmega8</a:t>
            </a:r>
          </a:p>
        </p:txBody>
      </p:sp>
      <p:sp>
        <p:nvSpPr>
          <p:cNvPr id="3" name="Content Placeholder 2"/>
          <p:cNvSpPr>
            <a:spLocks noGrp="1"/>
          </p:cNvSpPr>
          <p:nvPr>
            <p:ph idx="1"/>
          </p:nvPr>
        </p:nvSpPr>
        <p:spPr>
          <a:xfrm>
            <a:off x="153825" y="1803163"/>
            <a:ext cx="12038176" cy="4366900"/>
          </a:xfrm>
        </p:spPr>
        <p:txBody>
          <a:bodyPr>
            <a:normAutofit fontScale="92500" lnSpcReduction="20000"/>
          </a:bodyPr>
          <a:lstStyle/>
          <a:p>
            <a:pPr marL="0" indent="0">
              <a:buNone/>
            </a:pPr>
            <a:r>
              <a:rPr lang="en-US" dirty="0">
                <a:solidFill>
                  <a:schemeClr val="bg1"/>
                </a:solidFill>
                <a:latin typeface="Lato"/>
              </a:rPr>
              <a:t>• </a:t>
            </a:r>
            <a:r>
              <a:rPr lang="en-US" dirty="0">
                <a:solidFill>
                  <a:schemeClr val="bg1">
                    <a:lumMod val="95000"/>
                  </a:schemeClr>
                </a:solidFill>
                <a:latin typeface="Lato"/>
              </a:rPr>
              <a:t>High-performance, Low-power AVR® 8-bit Microcontroller</a:t>
            </a:r>
          </a:p>
          <a:p>
            <a:pPr marL="0" indent="0">
              <a:buNone/>
            </a:pPr>
            <a:r>
              <a:rPr lang="en-US" dirty="0">
                <a:solidFill>
                  <a:schemeClr val="bg1">
                    <a:lumMod val="95000"/>
                  </a:schemeClr>
                </a:solidFill>
                <a:latin typeface="Lato"/>
              </a:rPr>
              <a:t>• Advanced RISC Architecture </a:t>
            </a:r>
          </a:p>
          <a:p>
            <a:pPr marL="292608" lvl="1" indent="0">
              <a:buNone/>
            </a:pPr>
            <a:r>
              <a:rPr lang="en-US" dirty="0">
                <a:solidFill>
                  <a:schemeClr val="bg1">
                    <a:lumMod val="95000"/>
                  </a:schemeClr>
                </a:solidFill>
                <a:latin typeface="Lato"/>
              </a:rPr>
              <a:t>– 130 Powerful Instructions </a:t>
            </a:r>
          </a:p>
          <a:p>
            <a:pPr marL="292608" lvl="1" indent="0">
              <a:buNone/>
            </a:pPr>
            <a:r>
              <a:rPr lang="en-US" dirty="0">
                <a:solidFill>
                  <a:schemeClr val="bg1">
                    <a:lumMod val="95000"/>
                  </a:schemeClr>
                </a:solidFill>
                <a:latin typeface="Lato"/>
              </a:rPr>
              <a:t>– Most Single-clock Cycle Execution </a:t>
            </a:r>
          </a:p>
          <a:p>
            <a:pPr marL="292608" lvl="1" indent="0">
              <a:buNone/>
            </a:pPr>
            <a:r>
              <a:rPr lang="en-US" dirty="0">
                <a:solidFill>
                  <a:schemeClr val="bg1">
                    <a:lumMod val="95000"/>
                  </a:schemeClr>
                </a:solidFill>
                <a:latin typeface="Lato"/>
              </a:rPr>
              <a:t>– 32 x 8 General Purpose Working Registers </a:t>
            </a:r>
          </a:p>
          <a:p>
            <a:pPr marL="292608" lvl="1" indent="0">
              <a:buNone/>
            </a:pPr>
            <a:r>
              <a:rPr lang="en-US" dirty="0">
                <a:solidFill>
                  <a:schemeClr val="bg1">
                    <a:lumMod val="95000"/>
                  </a:schemeClr>
                </a:solidFill>
                <a:latin typeface="Lato"/>
              </a:rPr>
              <a:t>– Fully Static Operation – Up to 16 MIPS Throughput at 16 MHz </a:t>
            </a:r>
          </a:p>
          <a:p>
            <a:pPr marL="292608" lvl="1" indent="0">
              <a:buNone/>
            </a:pPr>
            <a:r>
              <a:rPr lang="en-US" dirty="0">
                <a:solidFill>
                  <a:schemeClr val="bg1">
                    <a:lumMod val="95000"/>
                  </a:schemeClr>
                </a:solidFill>
                <a:latin typeface="Lato"/>
              </a:rPr>
              <a:t>– On-chip 2-cycle Multiplier </a:t>
            </a:r>
          </a:p>
          <a:p>
            <a:pPr marL="0" indent="0">
              <a:buNone/>
            </a:pPr>
            <a:r>
              <a:rPr lang="en-US" dirty="0">
                <a:solidFill>
                  <a:schemeClr val="bg1">
                    <a:lumMod val="95000"/>
                  </a:schemeClr>
                </a:solidFill>
                <a:latin typeface="Lato"/>
              </a:rPr>
              <a:t>• High Endurance Non-volatile Memory segments </a:t>
            </a:r>
          </a:p>
          <a:p>
            <a:pPr marL="292608" lvl="1" indent="0">
              <a:buNone/>
            </a:pPr>
            <a:r>
              <a:rPr lang="en-US" dirty="0">
                <a:solidFill>
                  <a:schemeClr val="bg1">
                    <a:lumMod val="95000"/>
                  </a:schemeClr>
                </a:solidFill>
                <a:latin typeface="Lato"/>
              </a:rPr>
              <a:t>– 8K Bytes of In-System Self-programmable Flash program memory </a:t>
            </a:r>
          </a:p>
          <a:p>
            <a:pPr marL="292608" lvl="1" indent="0">
              <a:buNone/>
            </a:pPr>
            <a:r>
              <a:rPr lang="en-US" dirty="0">
                <a:solidFill>
                  <a:schemeClr val="bg1">
                    <a:lumMod val="95000"/>
                  </a:schemeClr>
                </a:solidFill>
                <a:latin typeface="Lato"/>
              </a:rPr>
              <a:t>– 512 Bytes EEPROM </a:t>
            </a:r>
          </a:p>
          <a:p>
            <a:pPr marL="292608" lvl="1" indent="0">
              <a:buNone/>
            </a:pPr>
            <a:r>
              <a:rPr lang="en-US" dirty="0">
                <a:solidFill>
                  <a:schemeClr val="bg1">
                    <a:lumMod val="95000"/>
                  </a:schemeClr>
                </a:solidFill>
                <a:latin typeface="Lato"/>
              </a:rPr>
              <a:t>– 1K Byte Internal SRAM </a:t>
            </a:r>
          </a:p>
          <a:p>
            <a:pPr marL="292608" lvl="1" indent="0">
              <a:buNone/>
            </a:pPr>
            <a:r>
              <a:rPr lang="en-US" dirty="0">
                <a:solidFill>
                  <a:schemeClr val="bg1">
                    <a:lumMod val="95000"/>
                  </a:schemeClr>
                </a:solidFill>
                <a:latin typeface="Lato"/>
              </a:rPr>
              <a:t>– Write/Erase Cycles: 10,000 Flash/100,000 EEPROM – Data retention: 20 years at 85°C/100 years at 25°C(1) </a:t>
            </a:r>
          </a:p>
          <a:p>
            <a:pPr marL="292608" lvl="1" indent="0">
              <a:buNone/>
            </a:pPr>
            <a:r>
              <a:rPr lang="en-US" dirty="0">
                <a:solidFill>
                  <a:schemeClr val="bg1">
                    <a:lumMod val="95000"/>
                  </a:schemeClr>
                </a:solidFill>
                <a:latin typeface="Lato"/>
              </a:rPr>
              <a:t>– Optional Boot Code Section with Independent Lock Bits In-System Programming by On-chip Boot Program True Read-While-Write Operation </a:t>
            </a:r>
          </a:p>
          <a:p>
            <a:pPr marL="292608" lvl="1" indent="0">
              <a:buNone/>
            </a:pPr>
            <a:r>
              <a:rPr lang="en-US" dirty="0">
                <a:solidFill>
                  <a:schemeClr val="bg1">
                    <a:lumMod val="95000"/>
                  </a:schemeClr>
                </a:solidFill>
                <a:latin typeface="Lato"/>
              </a:rPr>
              <a:t>– Programming Lock for Software Security</a:t>
            </a:r>
          </a:p>
        </p:txBody>
      </p:sp>
    </p:spTree>
    <p:extLst>
      <p:ext uri="{BB962C8B-B14F-4D97-AF65-F5344CB8AC3E}">
        <p14:creationId xmlns:p14="http://schemas.microsoft.com/office/powerpoint/2010/main" val="4230147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ATmega8</a:t>
            </a:r>
          </a:p>
        </p:txBody>
      </p:sp>
      <p:sp>
        <p:nvSpPr>
          <p:cNvPr id="3" name="Content Placeholder 2"/>
          <p:cNvSpPr>
            <a:spLocks noGrp="1"/>
          </p:cNvSpPr>
          <p:nvPr>
            <p:ph idx="1"/>
          </p:nvPr>
        </p:nvSpPr>
        <p:spPr>
          <a:xfrm>
            <a:off x="282011" y="1794617"/>
            <a:ext cx="11909989" cy="4375446"/>
          </a:xfrm>
        </p:spPr>
        <p:txBody>
          <a:bodyPr>
            <a:normAutofit/>
          </a:bodyPr>
          <a:lstStyle/>
          <a:p>
            <a:pPr marL="0" indent="0">
              <a:buNone/>
            </a:pPr>
            <a:r>
              <a:rPr lang="en-US" dirty="0">
                <a:solidFill>
                  <a:schemeClr val="bg1">
                    <a:lumMod val="95000"/>
                  </a:schemeClr>
                </a:solidFill>
                <a:latin typeface="Lato"/>
              </a:rPr>
              <a:t>• Peripheral Features </a:t>
            </a:r>
          </a:p>
          <a:p>
            <a:pPr marL="292608" lvl="1" indent="0">
              <a:buNone/>
            </a:pPr>
            <a:r>
              <a:rPr lang="en-US" dirty="0">
                <a:solidFill>
                  <a:schemeClr val="bg1">
                    <a:lumMod val="95000"/>
                  </a:schemeClr>
                </a:solidFill>
                <a:latin typeface="Lato"/>
              </a:rPr>
              <a:t>– Two 8-bit Timer/Counters with Separate </a:t>
            </a:r>
            <a:r>
              <a:rPr lang="en-US" dirty="0" err="1">
                <a:solidFill>
                  <a:schemeClr val="bg1">
                    <a:lumMod val="95000"/>
                  </a:schemeClr>
                </a:solidFill>
                <a:latin typeface="Lato"/>
              </a:rPr>
              <a:t>Prescaler</a:t>
            </a:r>
            <a:r>
              <a:rPr lang="en-US" dirty="0">
                <a:solidFill>
                  <a:schemeClr val="bg1">
                    <a:lumMod val="95000"/>
                  </a:schemeClr>
                </a:solidFill>
                <a:latin typeface="Lato"/>
              </a:rPr>
              <a:t>, one Compare Mode </a:t>
            </a:r>
          </a:p>
          <a:p>
            <a:pPr marL="292608" lvl="1" indent="0">
              <a:buNone/>
            </a:pPr>
            <a:r>
              <a:rPr lang="en-US" dirty="0">
                <a:solidFill>
                  <a:schemeClr val="bg1">
                    <a:lumMod val="95000"/>
                  </a:schemeClr>
                </a:solidFill>
                <a:latin typeface="Lato"/>
              </a:rPr>
              <a:t>– One 16-bit Timer/Counter with Separate </a:t>
            </a:r>
            <a:r>
              <a:rPr lang="en-US" dirty="0" err="1">
                <a:solidFill>
                  <a:schemeClr val="bg1">
                    <a:lumMod val="95000"/>
                  </a:schemeClr>
                </a:solidFill>
                <a:latin typeface="Lato"/>
              </a:rPr>
              <a:t>Prescaler</a:t>
            </a:r>
            <a:r>
              <a:rPr lang="en-US" dirty="0">
                <a:solidFill>
                  <a:schemeClr val="bg1">
                    <a:lumMod val="95000"/>
                  </a:schemeClr>
                </a:solidFill>
                <a:latin typeface="Lato"/>
              </a:rPr>
              <a:t>, Compare Mode, and Capture Mode </a:t>
            </a:r>
          </a:p>
          <a:p>
            <a:pPr marL="292608" lvl="1" indent="0">
              <a:buNone/>
            </a:pPr>
            <a:r>
              <a:rPr lang="en-US" dirty="0">
                <a:solidFill>
                  <a:schemeClr val="bg1">
                    <a:lumMod val="95000"/>
                  </a:schemeClr>
                </a:solidFill>
                <a:latin typeface="Lato"/>
              </a:rPr>
              <a:t>– Real Time Counter with Separate Oscillator </a:t>
            </a:r>
          </a:p>
          <a:p>
            <a:pPr marL="292608" lvl="1" indent="0">
              <a:buNone/>
            </a:pPr>
            <a:r>
              <a:rPr lang="en-US" dirty="0">
                <a:solidFill>
                  <a:schemeClr val="bg1">
                    <a:lumMod val="95000"/>
                  </a:schemeClr>
                </a:solidFill>
                <a:latin typeface="Lato"/>
              </a:rPr>
              <a:t>– Three PWM Channels </a:t>
            </a:r>
          </a:p>
          <a:p>
            <a:pPr marL="292608" lvl="1" indent="0">
              <a:buNone/>
            </a:pPr>
            <a:r>
              <a:rPr lang="en-US" dirty="0">
                <a:solidFill>
                  <a:schemeClr val="bg1">
                    <a:lumMod val="95000"/>
                  </a:schemeClr>
                </a:solidFill>
                <a:latin typeface="Lato"/>
              </a:rPr>
              <a:t>– 8-channel ADC in TQFP and QFN/MLF package Eight Channels 10-bit Accuracy </a:t>
            </a:r>
          </a:p>
          <a:p>
            <a:pPr marL="292608" lvl="1" indent="0">
              <a:buNone/>
            </a:pPr>
            <a:r>
              <a:rPr lang="en-US" dirty="0">
                <a:solidFill>
                  <a:schemeClr val="bg1">
                    <a:lumMod val="95000"/>
                  </a:schemeClr>
                </a:solidFill>
                <a:latin typeface="Lato"/>
              </a:rPr>
              <a:t>– 6-channel ADC in PDIP package Six Channels 10-bit Accuracy </a:t>
            </a:r>
          </a:p>
          <a:p>
            <a:pPr marL="292608" lvl="1" indent="0">
              <a:buNone/>
            </a:pPr>
            <a:r>
              <a:rPr lang="en-US" dirty="0">
                <a:solidFill>
                  <a:schemeClr val="bg1">
                    <a:lumMod val="95000"/>
                  </a:schemeClr>
                </a:solidFill>
                <a:latin typeface="Lato"/>
              </a:rPr>
              <a:t>– Byte-oriented Two-wire Serial Interface </a:t>
            </a:r>
          </a:p>
          <a:p>
            <a:pPr marL="292608" lvl="1" indent="0">
              <a:buNone/>
            </a:pPr>
            <a:r>
              <a:rPr lang="en-US" dirty="0">
                <a:solidFill>
                  <a:schemeClr val="bg1">
                    <a:lumMod val="95000"/>
                  </a:schemeClr>
                </a:solidFill>
                <a:latin typeface="Lato"/>
              </a:rPr>
              <a:t>– Programmable Serial USART </a:t>
            </a:r>
          </a:p>
          <a:p>
            <a:pPr marL="292608" lvl="1" indent="0">
              <a:buNone/>
            </a:pPr>
            <a:r>
              <a:rPr lang="en-US" dirty="0">
                <a:solidFill>
                  <a:schemeClr val="bg1">
                    <a:lumMod val="95000"/>
                  </a:schemeClr>
                </a:solidFill>
                <a:latin typeface="Lato"/>
              </a:rPr>
              <a:t>– Master/Slave SPI Serial Interface </a:t>
            </a:r>
          </a:p>
          <a:p>
            <a:pPr marL="292608" lvl="1" indent="0">
              <a:buNone/>
            </a:pPr>
            <a:r>
              <a:rPr lang="en-US" dirty="0">
                <a:solidFill>
                  <a:schemeClr val="bg1">
                    <a:lumMod val="95000"/>
                  </a:schemeClr>
                </a:solidFill>
                <a:latin typeface="Lato"/>
              </a:rPr>
              <a:t>– Programmable Watchdog Timer with Separate On-chip Oscillator </a:t>
            </a:r>
          </a:p>
          <a:p>
            <a:pPr marL="292608" lvl="1" indent="0">
              <a:buNone/>
            </a:pPr>
            <a:r>
              <a:rPr lang="en-US" dirty="0">
                <a:solidFill>
                  <a:schemeClr val="bg1">
                    <a:lumMod val="95000"/>
                  </a:schemeClr>
                </a:solidFill>
                <a:latin typeface="Lato"/>
              </a:rPr>
              <a:t>– On-chip Analog Comparator</a:t>
            </a:r>
          </a:p>
        </p:txBody>
      </p:sp>
    </p:spTree>
    <p:extLst>
      <p:ext uri="{BB962C8B-B14F-4D97-AF65-F5344CB8AC3E}">
        <p14:creationId xmlns:p14="http://schemas.microsoft.com/office/powerpoint/2010/main" val="3779827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875089" y="299103"/>
            <a:ext cx="10058400" cy="1723501"/>
          </a:xfrm>
        </p:spPr>
        <p:txBody>
          <a:bodyPr>
            <a:normAutofit/>
          </a:bodyPr>
          <a:lstStyle/>
          <a:p>
            <a:pPr lvl="0" algn="ctr"/>
            <a:r>
              <a:rPr lang="en-US" sz="4000" dirty="0">
                <a:solidFill>
                  <a:schemeClr val="bg1"/>
                </a:solidFill>
                <a:latin typeface="Lato"/>
                <a:cs typeface="Times New Roman" panose="02020603050405020304" pitchFamily="18" charset="0"/>
              </a:rPr>
              <a:t>Lecture Objective</a:t>
            </a:r>
            <a:br>
              <a:rPr lang="en-US" sz="4400" b="1" dirty="0">
                <a:solidFill>
                  <a:schemeClr val="bg1"/>
                </a:solidFill>
                <a:latin typeface="Lato"/>
                <a:cs typeface="Times New Roman" panose="02020603050405020304" pitchFamily="18" charset="0"/>
              </a:rPr>
            </a:br>
            <a:endParaRPr lang="en-US" sz="4400" dirty="0">
              <a:solidFill>
                <a:schemeClr val="bg1"/>
              </a:solidFill>
              <a:latin typeface="Lato"/>
            </a:endParaRPr>
          </a:p>
        </p:txBody>
      </p:sp>
      <p:sp>
        <p:nvSpPr>
          <p:cNvPr id="3" name="Content Placeholder 2"/>
          <p:cNvSpPr>
            <a:spLocks noGrp="1"/>
          </p:cNvSpPr>
          <p:nvPr>
            <p:ph idx="1"/>
          </p:nvPr>
        </p:nvSpPr>
        <p:spPr>
          <a:xfrm>
            <a:off x="1291009" y="1907727"/>
            <a:ext cx="10058400" cy="4023360"/>
          </a:xfrm>
        </p:spPr>
        <p:txBody>
          <a:bodyPr/>
          <a:lstStyle/>
          <a:p>
            <a:pPr marL="0" indent="0" algn="ctr">
              <a:spcAft>
                <a:spcPts val="0"/>
              </a:spcAft>
              <a:buNone/>
              <a:defRPr/>
            </a:pPr>
            <a:endParaRPr lang="en-US" sz="2400" dirty="0">
              <a:solidFill>
                <a:schemeClr val="bg1"/>
              </a:solidFill>
              <a:latin typeface="Lato"/>
            </a:endParaRPr>
          </a:p>
          <a:p>
            <a:pPr marL="0" indent="0">
              <a:buNone/>
            </a:pPr>
            <a:r>
              <a:rPr lang="en-US" sz="2400" dirty="0">
                <a:solidFill>
                  <a:schemeClr val="bg1"/>
                </a:solidFill>
                <a:latin typeface="Lato"/>
                <a:cs typeface="Times New Roman" panose="02020603050405020304" pitchFamily="18" charset="0"/>
              </a:rPr>
              <a:t>Upon completion of this lecture, the students will be able to: </a:t>
            </a:r>
          </a:p>
          <a:p>
            <a:pPr>
              <a:buClr>
                <a:schemeClr val="bg1"/>
              </a:buClr>
              <a:buFont typeface="Arial" panose="020B0604020202020204" pitchFamily="34" charset="0"/>
              <a:buChar char="•"/>
            </a:pPr>
            <a:r>
              <a:rPr lang="en-US" sz="2400" dirty="0">
                <a:solidFill>
                  <a:schemeClr val="bg1"/>
                </a:solidFill>
                <a:latin typeface="Lato"/>
                <a:cs typeface="Times New Roman" panose="02020603050405020304" pitchFamily="18" charset="0"/>
              </a:rPr>
              <a:t>Determine criteria before considering a microcontroller</a:t>
            </a:r>
          </a:p>
          <a:p>
            <a:pPr>
              <a:buClr>
                <a:schemeClr val="bg1"/>
              </a:buClr>
              <a:buFont typeface="Arial" panose="020B0604020202020204" pitchFamily="34" charset="0"/>
              <a:buChar char="•"/>
            </a:pPr>
            <a:r>
              <a:rPr lang="en-US" sz="2400" dirty="0">
                <a:solidFill>
                  <a:schemeClr val="bg1"/>
                </a:solidFill>
                <a:latin typeface="Lato"/>
                <a:cs typeface="Times New Roman" panose="02020603050405020304" pitchFamily="18" charset="0"/>
              </a:rPr>
              <a:t> Compare and contrast the various members of the AVR family</a:t>
            </a:r>
          </a:p>
          <a:p>
            <a:pPr algn="ctr">
              <a:buFont typeface="Arial" panose="020B0604020202020204" pitchFamily="34" charset="0"/>
              <a:buChar char="•"/>
            </a:pPr>
            <a:endParaRPr lang="en-US" dirty="0">
              <a:solidFill>
                <a:schemeClr val="bg1"/>
              </a:solidFill>
              <a:latin typeface="Lato"/>
            </a:endParaRPr>
          </a:p>
        </p:txBody>
      </p:sp>
    </p:spTree>
    <p:extLst>
      <p:ext uri="{BB962C8B-B14F-4D97-AF65-F5344CB8AC3E}">
        <p14:creationId xmlns:p14="http://schemas.microsoft.com/office/powerpoint/2010/main" val="40683135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ATmega8</a:t>
            </a:r>
          </a:p>
        </p:txBody>
      </p:sp>
      <p:sp>
        <p:nvSpPr>
          <p:cNvPr id="3" name="Content Placeholder 2"/>
          <p:cNvSpPr>
            <a:spLocks noGrp="1"/>
          </p:cNvSpPr>
          <p:nvPr>
            <p:ph idx="1"/>
          </p:nvPr>
        </p:nvSpPr>
        <p:spPr>
          <a:xfrm>
            <a:off x="1162228" y="1820254"/>
            <a:ext cx="11909989" cy="4375446"/>
          </a:xfrm>
        </p:spPr>
        <p:txBody>
          <a:bodyPr>
            <a:normAutofit/>
          </a:bodyPr>
          <a:lstStyle/>
          <a:p>
            <a:pPr marL="0" indent="0">
              <a:buNone/>
            </a:pPr>
            <a:r>
              <a:rPr lang="en-US" dirty="0">
                <a:solidFill>
                  <a:schemeClr val="bg1">
                    <a:lumMod val="95000"/>
                  </a:schemeClr>
                </a:solidFill>
                <a:latin typeface="Lato"/>
              </a:rPr>
              <a:t>• Special Microcontroller Features </a:t>
            </a:r>
          </a:p>
          <a:p>
            <a:pPr marL="292608" lvl="1" indent="0">
              <a:buNone/>
            </a:pPr>
            <a:r>
              <a:rPr lang="en-US" dirty="0">
                <a:solidFill>
                  <a:schemeClr val="bg1">
                    <a:lumMod val="95000"/>
                  </a:schemeClr>
                </a:solidFill>
                <a:latin typeface="Lato"/>
              </a:rPr>
              <a:t>– Power-on Reset and Programmable Brown-out Detection </a:t>
            </a:r>
          </a:p>
          <a:p>
            <a:pPr marL="292608" lvl="1" indent="0">
              <a:buNone/>
            </a:pPr>
            <a:r>
              <a:rPr lang="en-US" dirty="0">
                <a:solidFill>
                  <a:schemeClr val="bg1">
                    <a:lumMod val="95000"/>
                  </a:schemeClr>
                </a:solidFill>
                <a:latin typeface="Lato"/>
              </a:rPr>
              <a:t>– Internal Calibrated RC Oscillator </a:t>
            </a:r>
          </a:p>
          <a:p>
            <a:pPr marL="292608" lvl="1" indent="0">
              <a:buNone/>
            </a:pPr>
            <a:r>
              <a:rPr lang="en-US" dirty="0">
                <a:solidFill>
                  <a:schemeClr val="bg1">
                    <a:lumMod val="95000"/>
                  </a:schemeClr>
                </a:solidFill>
                <a:latin typeface="Lato"/>
              </a:rPr>
              <a:t>– External and Internal Interrupt Sources </a:t>
            </a:r>
          </a:p>
          <a:p>
            <a:pPr marL="292608" lvl="1" indent="0">
              <a:buNone/>
            </a:pPr>
            <a:r>
              <a:rPr lang="en-US" dirty="0">
                <a:solidFill>
                  <a:schemeClr val="bg1">
                    <a:lumMod val="95000"/>
                  </a:schemeClr>
                </a:solidFill>
                <a:latin typeface="Lato"/>
              </a:rPr>
              <a:t>– Five Sleep Modes: Idle, ADC Noise Reduction, Power-save, Power-down, and Standby </a:t>
            </a:r>
          </a:p>
          <a:p>
            <a:pPr marL="0" indent="0">
              <a:buNone/>
            </a:pPr>
            <a:r>
              <a:rPr lang="en-US" dirty="0">
                <a:solidFill>
                  <a:schemeClr val="bg1">
                    <a:lumMod val="95000"/>
                  </a:schemeClr>
                </a:solidFill>
                <a:latin typeface="Lato"/>
              </a:rPr>
              <a:t>• I/O and Packages </a:t>
            </a:r>
          </a:p>
          <a:p>
            <a:pPr marL="292608" lvl="1" indent="0">
              <a:buNone/>
            </a:pPr>
            <a:r>
              <a:rPr lang="en-US" dirty="0">
                <a:solidFill>
                  <a:schemeClr val="bg1">
                    <a:lumMod val="95000"/>
                  </a:schemeClr>
                </a:solidFill>
                <a:latin typeface="Lato"/>
              </a:rPr>
              <a:t>– 23 Programmable I/O Lines </a:t>
            </a:r>
          </a:p>
          <a:p>
            <a:pPr marL="292608" lvl="1" indent="0">
              <a:buNone/>
            </a:pPr>
            <a:r>
              <a:rPr lang="en-US" dirty="0">
                <a:solidFill>
                  <a:schemeClr val="bg1">
                    <a:lumMod val="95000"/>
                  </a:schemeClr>
                </a:solidFill>
                <a:latin typeface="Lato"/>
              </a:rPr>
              <a:t>– 28-lead PDIP, 32-lead TQFP, and 32-pad QFN/MLF </a:t>
            </a:r>
          </a:p>
          <a:p>
            <a:pPr marL="0" indent="0">
              <a:buNone/>
            </a:pPr>
            <a:r>
              <a:rPr lang="en-US" dirty="0">
                <a:solidFill>
                  <a:schemeClr val="bg1">
                    <a:lumMod val="95000"/>
                  </a:schemeClr>
                </a:solidFill>
                <a:latin typeface="Lato"/>
              </a:rPr>
              <a:t>• Operating Voltages </a:t>
            </a:r>
          </a:p>
          <a:p>
            <a:pPr marL="292608" lvl="1" indent="0">
              <a:buNone/>
            </a:pPr>
            <a:r>
              <a:rPr lang="en-US" dirty="0">
                <a:solidFill>
                  <a:schemeClr val="bg1">
                    <a:lumMod val="95000"/>
                  </a:schemeClr>
                </a:solidFill>
                <a:latin typeface="Lato"/>
              </a:rPr>
              <a:t>– 2.7 - 5.5V (ATmega8L) </a:t>
            </a:r>
          </a:p>
          <a:p>
            <a:pPr marL="292608" lvl="1" indent="0">
              <a:buNone/>
            </a:pPr>
            <a:r>
              <a:rPr lang="en-US" dirty="0">
                <a:solidFill>
                  <a:schemeClr val="bg1">
                    <a:lumMod val="95000"/>
                  </a:schemeClr>
                </a:solidFill>
                <a:latin typeface="Lato"/>
              </a:rPr>
              <a:t>– 4.5 - 5.5V (ATmega8)</a:t>
            </a:r>
          </a:p>
        </p:txBody>
      </p:sp>
    </p:spTree>
    <p:extLst>
      <p:ext uri="{BB962C8B-B14F-4D97-AF65-F5344CB8AC3E}">
        <p14:creationId xmlns:p14="http://schemas.microsoft.com/office/powerpoint/2010/main" val="2720192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r>
              <a:rPr lang="en-US" sz="4400" dirty="0">
                <a:solidFill>
                  <a:schemeClr val="bg1"/>
                </a:solidFill>
                <a:latin typeface="Lato"/>
                <a:cs typeface="Times New Roman" panose="02020603050405020304" pitchFamily="18" charset="0"/>
              </a:rPr>
              <a:t>Features of ATmega8</a:t>
            </a:r>
          </a:p>
        </p:txBody>
      </p:sp>
      <p:sp>
        <p:nvSpPr>
          <p:cNvPr id="3" name="Content Placeholder 2"/>
          <p:cNvSpPr>
            <a:spLocks noGrp="1"/>
          </p:cNvSpPr>
          <p:nvPr>
            <p:ph idx="1"/>
          </p:nvPr>
        </p:nvSpPr>
        <p:spPr>
          <a:xfrm>
            <a:off x="1410707" y="2156075"/>
            <a:ext cx="11909989" cy="4375446"/>
          </a:xfrm>
        </p:spPr>
        <p:txBody>
          <a:bodyPr>
            <a:normAutofit/>
          </a:bodyPr>
          <a:lstStyle/>
          <a:p>
            <a:pPr marL="0" indent="0">
              <a:buNone/>
            </a:pPr>
            <a:r>
              <a:rPr lang="en-US" dirty="0">
                <a:solidFill>
                  <a:schemeClr val="bg1">
                    <a:lumMod val="95000"/>
                  </a:schemeClr>
                </a:solidFill>
                <a:latin typeface="Lato"/>
              </a:rPr>
              <a:t>• Speed Grades </a:t>
            </a:r>
          </a:p>
          <a:p>
            <a:pPr marL="292608" lvl="1" indent="0">
              <a:buNone/>
            </a:pPr>
            <a:r>
              <a:rPr lang="en-US" dirty="0">
                <a:solidFill>
                  <a:schemeClr val="bg1">
                    <a:lumMod val="95000"/>
                  </a:schemeClr>
                </a:solidFill>
                <a:latin typeface="Lato"/>
              </a:rPr>
              <a:t>– 0 - 8 MHz (ATmega8L) </a:t>
            </a:r>
          </a:p>
          <a:p>
            <a:pPr marL="292608" lvl="1" indent="0">
              <a:buNone/>
            </a:pPr>
            <a:r>
              <a:rPr lang="en-US" dirty="0">
                <a:solidFill>
                  <a:schemeClr val="bg1">
                    <a:lumMod val="95000"/>
                  </a:schemeClr>
                </a:solidFill>
                <a:latin typeface="Lato"/>
              </a:rPr>
              <a:t>– 0 - 16 MHz (ATmega8) </a:t>
            </a:r>
          </a:p>
          <a:p>
            <a:pPr marL="0" indent="0">
              <a:buNone/>
            </a:pPr>
            <a:r>
              <a:rPr lang="en-US" dirty="0">
                <a:solidFill>
                  <a:schemeClr val="bg1">
                    <a:lumMod val="95000"/>
                  </a:schemeClr>
                </a:solidFill>
                <a:latin typeface="Lato"/>
              </a:rPr>
              <a:t>• Power Consumption at 4 </a:t>
            </a:r>
            <a:r>
              <a:rPr lang="en-US" dirty="0" err="1">
                <a:solidFill>
                  <a:schemeClr val="bg1">
                    <a:lumMod val="95000"/>
                  </a:schemeClr>
                </a:solidFill>
                <a:latin typeface="Lato"/>
              </a:rPr>
              <a:t>Mhz</a:t>
            </a:r>
            <a:r>
              <a:rPr lang="en-US" dirty="0">
                <a:solidFill>
                  <a:schemeClr val="bg1">
                    <a:lumMod val="95000"/>
                  </a:schemeClr>
                </a:solidFill>
                <a:latin typeface="Lato"/>
              </a:rPr>
              <a:t>, 3V, 25°C </a:t>
            </a:r>
          </a:p>
          <a:p>
            <a:pPr marL="292608" lvl="1" indent="0">
              <a:buNone/>
            </a:pPr>
            <a:r>
              <a:rPr lang="en-US" dirty="0">
                <a:solidFill>
                  <a:schemeClr val="bg1">
                    <a:lumMod val="95000"/>
                  </a:schemeClr>
                </a:solidFill>
                <a:latin typeface="Lato"/>
              </a:rPr>
              <a:t>– Active: 3.6 mA </a:t>
            </a:r>
          </a:p>
          <a:p>
            <a:pPr marL="292608" lvl="1" indent="0">
              <a:buNone/>
            </a:pPr>
            <a:r>
              <a:rPr lang="en-US" dirty="0">
                <a:solidFill>
                  <a:schemeClr val="bg1">
                    <a:lumMod val="95000"/>
                  </a:schemeClr>
                </a:solidFill>
                <a:latin typeface="Lato"/>
              </a:rPr>
              <a:t>– Idle Mode: 1.0 mA </a:t>
            </a:r>
          </a:p>
          <a:p>
            <a:pPr marL="292608" lvl="1" indent="0">
              <a:buNone/>
            </a:pPr>
            <a:r>
              <a:rPr lang="en-US" dirty="0">
                <a:solidFill>
                  <a:schemeClr val="bg1">
                    <a:lumMod val="95000"/>
                  </a:schemeClr>
                </a:solidFill>
                <a:latin typeface="Lato"/>
              </a:rPr>
              <a:t>– Power-down Mode: 0.5 </a:t>
            </a:r>
            <a:r>
              <a:rPr lang="el-GR" dirty="0">
                <a:solidFill>
                  <a:schemeClr val="bg1">
                    <a:lumMod val="95000"/>
                  </a:schemeClr>
                </a:solidFill>
                <a:latin typeface="Lato"/>
              </a:rPr>
              <a:t>μ</a:t>
            </a:r>
            <a:r>
              <a:rPr lang="en-US" dirty="0">
                <a:solidFill>
                  <a:schemeClr val="bg1">
                    <a:lumMod val="95000"/>
                  </a:schemeClr>
                </a:solidFill>
                <a:latin typeface="Lato"/>
              </a:rPr>
              <a:t>A</a:t>
            </a:r>
          </a:p>
        </p:txBody>
      </p:sp>
    </p:spTree>
    <p:extLst>
      <p:ext uri="{BB962C8B-B14F-4D97-AF65-F5344CB8AC3E}">
        <p14:creationId xmlns:p14="http://schemas.microsoft.com/office/powerpoint/2010/main" val="332135803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97280" y="1877685"/>
            <a:ext cx="11909989" cy="4375446"/>
          </a:xfrm>
        </p:spPr>
        <p:txBody>
          <a:bodyPr>
            <a:normAutofit/>
          </a:bodyPr>
          <a:lstStyle/>
          <a:p>
            <a:r>
              <a:rPr lang="en-US" sz="2400" spc="300" dirty="0">
                <a:solidFill>
                  <a:schemeClr val="bg1"/>
                </a:solidFill>
                <a:latin typeface="Lato"/>
              </a:rPr>
              <a:t>The mega AVR family:</a:t>
            </a:r>
          </a:p>
        </p:txBody>
      </p:sp>
      <p:graphicFrame>
        <p:nvGraphicFramePr>
          <p:cNvPr id="2" name="Table 1"/>
          <p:cNvGraphicFramePr>
            <a:graphicFrameLocks noGrp="1"/>
          </p:cNvGraphicFramePr>
          <p:nvPr>
            <p:extLst>
              <p:ext uri="{D42A27DB-BD31-4B8C-83A1-F6EECF244321}">
                <p14:modId xmlns:p14="http://schemas.microsoft.com/office/powerpoint/2010/main" val="274792120"/>
              </p:ext>
            </p:extLst>
          </p:nvPr>
        </p:nvGraphicFramePr>
        <p:xfrm>
          <a:off x="1170774" y="2503918"/>
          <a:ext cx="10058399" cy="3157791"/>
        </p:xfrm>
        <a:graphic>
          <a:graphicData uri="http://schemas.openxmlformats.org/drawingml/2006/table">
            <a:tbl>
              <a:tblPr>
                <a:tableStyleId>{1E171933-4619-4E11-9A3F-F7608DF75F80}</a:tableStyleId>
              </a:tblPr>
              <a:tblGrid>
                <a:gridCol w="1325576">
                  <a:extLst>
                    <a:ext uri="{9D8B030D-6E8A-4147-A177-3AD203B41FA5}">
                      <a16:colId xmlns:a16="http://schemas.microsoft.com/office/drawing/2014/main" val="20000"/>
                    </a:ext>
                  </a:extLst>
                </a:gridCol>
                <a:gridCol w="759423">
                  <a:extLst>
                    <a:ext uri="{9D8B030D-6E8A-4147-A177-3AD203B41FA5}">
                      <a16:colId xmlns:a16="http://schemas.microsoft.com/office/drawing/2014/main" val="20001"/>
                    </a:ext>
                  </a:extLst>
                </a:gridCol>
                <a:gridCol w="740515">
                  <a:extLst>
                    <a:ext uri="{9D8B030D-6E8A-4147-A177-3AD203B41FA5}">
                      <a16:colId xmlns:a16="http://schemas.microsoft.com/office/drawing/2014/main" val="20002"/>
                    </a:ext>
                  </a:extLst>
                </a:gridCol>
                <a:gridCol w="1048274">
                  <a:extLst>
                    <a:ext uri="{9D8B030D-6E8A-4147-A177-3AD203B41FA5}">
                      <a16:colId xmlns:a16="http://schemas.microsoft.com/office/drawing/2014/main" val="20003"/>
                    </a:ext>
                  </a:extLst>
                </a:gridCol>
                <a:gridCol w="676442">
                  <a:extLst>
                    <a:ext uri="{9D8B030D-6E8A-4147-A177-3AD203B41FA5}">
                      <a16:colId xmlns:a16="http://schemas.microsoft.com/office/drawing/2014/main" val="20004"/>
                    </a:ext>
                  </a:extLst>
                </a:gridCol>
                <a:gridCol w="817193">
                  <a:extLst>
                    <a:ext uri="{9D8B030D-6E8A-4147-A177-3AD203B41FA5}">
                      <a16:colId xmlns:a16="http://schemas.microsoft.com/office/drawing/2014/main" val="20005"/>
                    </a:ext>
                  </a:extLst>
                </a:gridCol>
                <a:gridCol w="1171168">
                  <a:extLst>
                    <a:ext uri="{9D8B030D-6E8A-4147-A177-3AD203B41FA5}">
                      <a16:colId xmlns:a16="http://schemas.microsoft.com/office/drawing/2014/main" val="20006"/>
                    </a:ext>
                  </a:extLst>
                </a:gridCol>
                <a:gridCol w="1181672">
                  <a:extLst>
                    <a:ext uri="{9D8B030D-6E8A-4147-A177-3AD203B41FA5}">
                      <a16:colId xmlns:a16="http://schemas.microsoft.com/office/drawing/2014/main" val="20007"/>
                    </a:ext>
                  </a:extLst>
                </a:gridCol>
                <a:gridCol w="1175369">
                  <a:extLst>
                    <a:ext uri="{9D8B030D-6E8A-4147-A177-3AD203B41FA5}">
                      <a16:colId xmlns:a16="http://schemas.microsoft.com/office/drawing/2014/main" val="20008"/>
                    </a:ext>
                  </a:extLst>
                </a:gridCol>
                <a:gridCol w="1162767">
                  <a:extLst>
                    <a:ext uri="{9D8B030D-6E8A-4147-A177-3AD203B41FA5}">
                      <a16:colId xmlns:a16="http://schemas.microsoft.com/office/drawing/2014/main" val="20009"/>
                    </a:ext>
                  </a:extLst>
                </a:gridCol>
              </a:tblGrid>
              <a:tr h="615297">
                <a:tc>
                  <a:txBody>
                    <a:bodyPr/>
                    <a:lstStyle/>
                    <a:p>
                      <a:pPr algn="ctr">
                        <a:spcAft>
                          <a:spcPts val="0"/>
                        </a:spcAft>
                      </a:pPr>
                      <a:r>
                        <a:rPr lang="en-US" sz="1600" dirty="0">
                          <a:solidFill>
                            <a:srgbClr val="7030A0"/>
                          </a:solidFill>
                          <a:effectLst/>
                          <a:latin typeface="Lato"/>
                        </a:rPr>
                        <a:t>Part Name</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ROM</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RAM</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EEPROM</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I/0 Pins</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Timer</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Interrupts</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Operation Voltage</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Operating frequency</a:t>
                      </a:r>
                    </a:p>
                  </a:txBody>
                  <a:tcPr marL="62855" marR="62855" marT="0" marB="0" anchor="ctr">
                    <a:solidFill>
                      <a:schemeClr val="accent1">
                        <a:lumMod val="20000"/>
                        <a:lumOff val="80000"/>
                      </a:schemeClr>
                    </a:solidFill>
                  </a:tcPr>
                </a:tc>
                <a:tc>
                  <a:txBody>
                    <a:bodyPr/>
                    <a:lstStyle/>
                    <a:p>
                      <a:pPr algn="ctr">
                        <a:spcAft>
                          <a:spcPts val="0"/>
                        </a:spcAft>
                      </a:pPr>
                      <a:r>
                        <a:rPr lang="en-US" sz="1600" b="1" i="1" dirty="0">
                          <a:solidFill>
                            <a:srgbClr val="7030A0"/>
                          </a:solidFill>
                          <a:effectLst/>
                          <a:latin typeface="Lato"/>
                        </a:rPr>
                        <a:t>Packaging</a:t>
                      </a:r>
                    </a:p>
                  </a:txBody>
                  <a:tcPr marL="62855" marR="62855" marT="0" marB="0" anchor="ctr">
                    <a:solidFill>
                      <a:schemeClr val="accent1">
                        <a:lumMod val="20000"/>
                        <a:lumOff val="80000"/>
                      </a:schemeClr>
                    </a:solidFill>
                  </a:tcPr>
                </a:tc>
                <a:extLst>
                  <a:ext uri="{0D108BD9-81ED-4DB2-BD59-A6C34878D82A}">
                    <a16:rowId xmlns:a16="http://schemas.microsoft.com/office/drawing/2014/main" val="10000"/>
                  </a:ext>
                </a:extLst>
              </a:tr>
              <a:tr h="363213">
                <a:tc>
                  <a:txBody>
                    <a:bodyPr/>
                    <a:lstStyle/>
                    <a:p>
                      <a:pPr algn="ctr">
                        <a:spcAft>
                          <a:spcPts val="0"/>
                        </a:spcAft>
                      </a:pPr>
                      <a:r>
                        <a:rPr lang="en-US" sz="1600" b="1" i="1" dirty="0">
                          <a:solidFill>
                            <a:srgbClr val="7030A0"/>
                          </a:solidFill>
                          <a:effectLst/>
                          <a:latin typeface="Lato"/>
                        </a:rPr>
                        <a:t>ATmega8</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8KB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512B</a:t>
                      </a:r>
                    </a:p>
                  </a:txBody>
                  <a:tcPr marL="62855" marR="62855" marT="0" marB="0" anchor="ctr"/>
                </a:tc>
                <a:tc>
                  <a:txBody>
                    <a:bodyPr/>
                    <a:lstStyle/>
                    <a:p>
                      <a:pPr algn="ctr">
                        <a:spcAft>
                          <a:spcPts val="0"/>
                        </a:spcAft>
                      </a:pPr>
                      <a:r>
                        <a:rPr lang="en-US" sz="1600" dirty="0">
                          <a:solidFill>
                            <a:srgbClr val="7030A0"/>
                          </a:solidFill>
                          <a:effectLst/>
                          <a:latin typeface="Lato"/>
                        </a:rPr>
                        <a:t>23</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19</a:t>
                      </a:r>
                    </a:p>
                  </a:txBody>
                  <a:tcPr marL="62855" marR="62855" marT="0" marB="0" anchor="ctr"/>
                </a:tc>
                <a:tc>
                  <a:txBody>
                    <a:bodyPr/>
                    <a:lstStyle/>
                    <a:p>
                      <a:pPr algn="ctr">
                        <a:spcAft>
                          <a:spcPts val="0"/>
                        </a:spcAft>
                      </a:pPr>
                      <a:r>
                        <a:rPr lang="en-US" sz="1600" dirty="0">
                          <a:solidFill>
                            <a:srgbClr val="7030A0"/>
                          </a:solidFill>
                          <a:effectLst/>
                          <a:latin typeface="Lato"/>
                        </a:rPr>
                        <a:t>4.5-5.5 V</a:t>
                      </a:r>
                    </a:p>
                  </a:txBody>
                  <a:tcPr marL="62855" marR="62855" marT="0" marB="0" anchor="ctr"/>
                </a:tc>
                <a:tc>
                  <a:txBody>
                    <a:bodyPr/>
                    <a:lstStyle/>
                    <a:p>
                      <a:pPr algn="ctr">
                        <a:spcAft>
                          <a:spcPts val="0"/>
                        </a:spcAft>
                      </a:pPr>
                      <a:r>
                        <a:rPr lang="en-US" sz="1600" dirty="0">
                          <a:solidFill>
                            <a:srgbClr val="7030A0"/>
                          </a:solidFill>
                          <a:effectLst/>
                          <a:latin typeface="Lato"/>
                        </a:rPr>
                        <a:t>0-16 MHz</a:t>
                      </a:r>
                    </a:p>
                  </a:txBody>
                  <a:tcPr marL="62855" marR="62855" marT="0" marB="0" anchor="ctr"/>
                </a:tc>
                <a:tc>
                  <a:txBody>
                    <a:bodyPr/>
                    <a:lstStyle/>
                    <a:p>
                      <a:pPr algn="ctr">
                        <a:spcAft>
                          <a:spcPts val="0"/>
                        </a:spcAft>
                      </a:pPr>
                      <a:r>
                        <a:rPr lang="en-US" sz="1600" dirty="0">
                          <a:solidFill>
                            <a:srgbClr val="7030A0"/>
                          </a:solidFill>
                          <a:effectLst/>
                          <a:latin typeface="Lato"/>
                        </a:rPr>
                        <a:t>28</a:t>
                      </a:r>
                    </a:p>
                  </a:txBody>
                  <a:tcPr marL="62855" marR="62855" marT="0" marB="0" anchor="ctr"/>
                </a:tc>
                <a:extLst>
                  <a:ext uri="{0D108BD9-81ED-4DB2-BD59-A6C34878D82A}">
                    <a16:rowId xmlns:a16="http://schemas.microsoft.com/office/drawing/2014/main" val="10001"/>
                  </a:ext>
                </a:extLst>
              </a:tr>
              <a:tr h="363213">
                <a:tc>
                  <a:txBody>
                    <a:bodyPr/>
                    <a:lstStyle/>
                    <a:p>
                      <a:pPr algn="ctr">
                        <a:spcAft>
                          <a:spcPts val="0"/>
                        </a:spcAft>
                      </a:pPr>
                      <a:r>
                        <a:rPr lang="en-US" sz="1600" b="1" i="1" dirty="0">
                          <a:solidFill>
                            <a:srgbClr val="7030A0"/>
                          </a:solidFill>
                          <a:effectLst/>
                          <a:latin typeface="Lato"/>
                        </a:rPr>
                        <a:t>ATmega8L</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8KB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512B</a:t>
                      </a:r>
                    </a:p>
                  </a:txBody>
                  <a:tcPr marL="62855" marR="62855" marT="0" marB="0" anchor="ctr"/>
                </a:tc>
                <a:tc>
                  <a:txBody>
                    <a:bodyPr/>
                    <a:lstStyle/>
                    <a:p>
                      <a:pPr algn="ctr">
                        <a:spcAft>
                          <a:spcPts val="0"/>
                        </a:spcAft>
                      </a:pPr>
                      <a:r>
                        <a:rPr lang="en-US" sz="1600" dirty="0">
                          <a:solidFill>
                            <a:srgbClr val="7030A0"/>
                          </a:solidFill>
                          <a:effectLst/>
                          <a:latin typeface="Lato"/>
                        </a:rPr>
                        <a:t>23</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19</a:t>
                      </a:r>
                    </a:p>
                  </a:txBody>
                  <a:tcPr marL="62855" marR="62855" marT="0" marB="0" anchor="ctr"/>
                </a:tc>
                <a:tc>
                  <a:txBody>
                    <a:bodyPr/>
                    <a:lstStyle/>
                    <a:p>
                      <a:pPr algn="ctr">
                        <a:spcAft>
                          <a:spcPts val="0"/>
                        </a:spcAft>
                      </a:pPr>
                      <a:r>
                        <a:rPr lang="en-US" sz="1600" dirty="0">
                          <a:solidFill>
                            <a:srgbClr val="7030A0"/>
                          </a:solidFill>
                          <a:effectLst/>
                          <a:latin typeface="Lato"/>
                        </a:rPr>
                        <a:t>2.7-5.5 V</a:t>
                      </a:r>
                    </a:p>
                  </a:txBody>
                  <a:tcPr marL="62855" marR="62855" marT="0" marB="0" anchor="ctr"/>
                </a:tc>
                <a:tc>
                  <a:txBody>
                    <a:bodyPr/>
                    <a:lstStyle/>
                    <a:p>
                      <a:pPr algn="ctr">
                        <a:spcAft>
                          <a:spcPts val="0"/>
                        </a:spcAft>
                      </a:pPr>
                      <a:r>
                        <a:rPr lang="en-US" sz="1600" dirty="0">
                          <a:solidFill>
                            <a:srgbClr val="7030A0"/>
                          </a:solidFill>
                          <a:effectLst/>
                          <a:latin typeface="Lato"/>
                        </a:rPr>
                        <a:t>0-8 MHz</a:t>
                      </a:r>
                    </a:p>
                  </a:txBody>
                  <a:tcPr marL="62855" marR="62855" marT="0" marB="0" anchor="ctr"/>
                </a:tc>
                <a:tc>
                  <a:txBody>
                    <a:bodyPr/>
                    <a:lstStyle/>
                    <a:p>
                      <a:pPr algn="ctr">
                        <a:spcAft>
                          <a:spcPts val="0"/>
                        </a:spcAft>
                      </a:pPr>
                      <a:r>
                        <a:rPr lang="en-US" sz="1600" dirty="0">
                          <a:solidFill>
                            <a:srgbClr val="7030A0"/>
                          </a:solidFill>
                          <a:effectLst/>
                          <a:latin typeface="Lato"/>
                        </a:rPr>
                        <a:t>28</a:t>
                      </a:r>
                    </a:p>
                  </a:txBody>
                  <a:tcPr marL="62855" marR="62855" marT="0" marB="0" anchor="ctr"/>
                </a:tc>
                <a:extLst>
                  <a:ext uri="{0D108BD9-81ED-4DB2-BD59-A6C34878D82A}">
                    <a16:rowId xmlns:a16="http://schemas.microsoft.com/office/drawing/2014/main" val="10002"/>
                  </a:ext>
                </a:extLst>
              </a:tr>
              <a:tr h="363213">
                <a:tc>
                  <a:txBody>
                    <a:bodyPr/>
                    <a:lstStyle/>
                    <a:p>
                      <a:pPr algn="ctr">
                        <a:spcAft>
                          <a:spcPts val="0"/>
                        </a:spcAft>
                      </a:pPr>
                      <a:r>
                        <a:rPr lang="en-US" sz="1600" b="1" i="1" dirty="0">
                          <a:solidFill>
                            <a:srgbClr val="7030A0"/>
                          </a:solidFill>
                          <a:effectLst/>
                          <a:latin typeface="Lato"/>
                        </a:rPr>
                        <a:t>ATmega16</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16KB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512B</a:t>
                      </a:r>
                    </a:p>
                  </a:txBody>
                  <a:tcPr marL="62855" marR="62855" marT="0" marB="0" anchor="ctr"/>
                </a:tc>
                <a:tc>
                  <a:txBody>
                    <a:bodyPr/>
                    <a:lstStyle/>
                    <a:p>
                      <a:pPr algn="ctr">
                        <a:spcAft>
                          <a:spcPts val="0"/>
                        </a:spcAft>
                      </a:pPr>
                      <a:r>
                        <a:rPr lang="en-US" sz="1600" dirty="0">
                          <a:solidFill>
                            <a:srgbClr val="7030A0"/>
                          </a:solidFill>
                          <a:effectLst/>
                          <a:latin typeface="Lato"/>
                        </a:rPr>
                        <a:t>32</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21</a:t>
                      </a:r>
                    </a:p>
                  </a:txBody>
                  <a:tcPr marL="62855" marR="62855" marT="0" marB="0" anchor="ctr"/>
                </a:tc>
                <a:tc>
                  <a:txBody>
                    <a:bodyPr/>
                    <a:lstStyle/>
                    <a:p>
                      <a:pPr algn="ctr">
                        <a:spcAft>
                          <a:spcPts val="0"/>
                        </a:spcAft>
                      </a:pPr>
                      <a:r>
                        <a:rPr lang="en-US" sz="1600" dirty="0">
                          <a:solidFill>
                            <a:srgbClr val="7030A0"/>
                          </a:solidFill>
                          <a:effectLst/>
                          <a:latin typeface="Lato"/>
                        </a:rPr>
                        <a:t>4.5-5.5 V</a:t>
                      </a:r>
                    </a:p>
                  </a:txBody>
                  <a:tcPr marL="62855" marR="62855" marT="0" marB="0" anchor="ctr"/>
                </a:tc>
                <a:tc>
                  <a:txBody>
                    <a:bodyPr/>
                    <a:lstStyle/>
                    <a:p>
                      <a:pPr algn="ctr">
                        <a:spcAft>
                          <a:spcPts val="0"/>
                        </a:spcAft>
                      </a:pPr>
                      <a:r>
                        <a:rPr lang="en-US" sz="1600" dirty="0">
                          <a:solidFill>
                            <a:srgbClr val="7030A0"/>
                          </a:solidFill>
                          <a:effectLst/>
                          <a:latin typeface="Lato"/>
                        </a:rPr>
                        <a:t>0-16 MHz</a:t>
                      </a:r>
                    </a:p>
                  </a:txBody>
                  <a:tcPr marL="62855" marR="62855" marT="0" marB="0" anchor="ctr"/>
                </a:tc>
                <a:tc>
                  <a:txBody>
                    <a:bodyPr/>
                    <a:lstStyle/>
                    <a:p>
                      <a:pPr algn="ctr">
                        <a:spcAft>
                          <a:spcPts val="0"/>
                        </a:spcAft>
                      </a:pPr>
                      <a:r>
                        <a:rPr lang="en-US" sz="1600" dirty="0">
                          <a:solidFill>
                            <a:srgbClr val="7030A0"/>
                          </a:solidFill>
                          <a:effectLst/>
                          <a:latin typeface="Lato"/>
                        </a:rPr>
                        <a:t>40</a:t>
                      </a:r>
                    </a:p>
                  </a:txBody>
                  <a:tcPr marL="62855" marR="62855" marT="0" marB="0" anchor="ctr"/>
                </a:tc>
                <a:extLst>
                  <a:ext uri="{0D108BD9-81ED-4DB2-BD59-A6C34878D82A}">
                    <a16:rowId xmlns:a16="http://schemas.microsoft.com/office/drawing/2014/main" val="10003"/>
                  </a:ext>
                </a:extLst>
              </a:tr>
              <a:tr h="544821">
                <a:tc>
                  <a:txBody>
                    <a:bodyPr/>
                    <a:lstStyle/>
                    <a:p>
                      <a:pPr algn="ctr">
                        <a:spcAft>
                          <a:spcPts val="0"/>
                        </a:spcAft>
                      </a:pPr>
                      <a:r>
                        <a:rPr lang="en-US" sz="1600" b="1" i="1" dirty="0">
                          <a:solidFill>
                            <a:srgbClr val="7030A0"/>
                          </a:solidFill>
                          <a:effectLst/>
                          <a:latin typeface="Lato"/>
                        </a:rPr>
                        <a:t>ATmega16L</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16KB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512B</a:t>
                      </a:r>
                    </a:p>
                  </a:txBody>
                  <a:tcPr marL="62855" marR="62855" marT="0" marB="0" anchor="ctr"/>
                </a:tc>
                <a:tc>
                  <a:txBody>
                    <a:bodyPr/>
                    <a:lstStyle/>
                    <a:p>
                      <a:pPr algn="ctr">
                        <a:spcAft>
                          <a:spcPts val="0"/>
                        </a:spcAft>
                      </a:pPr>
                      <a:r>
                        <a:rPr lang="en-US" sz="1600" dirty="0">
                          <a:solidFill>
                            <a:srgbClr val="7030A0"/>
                          </a:solidFill>
                          <a:effectLst/>
                          <a:latin typeface="Lato"/>
                        </a:rPr>
                        <a:t>32</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21</a:t>
                      </a:r>
                    </a:p>
                  </a:txBody>
                  <a:tcPr marL="62855" marR="62855" marT="0" marB="0" anchor="ctr"/>
                </a:tc>
                <a:tc>
                  <a:txBody>
                    <a:bodyPr/>
                    <a:lstStyle/>
                    <a:p>
                      <a:pPr algn="ctr">
                        <a:spcAft>
                          <a:spcPts val="0"/>
                        </a:spcAft>
                      </a:pPr>
                      <a:r>
                        <a:rPr lang="en-US" sz="1600" dirty="0">
                          <a:solidFill>
                            <a:srgbClr val="7030A0"/>
                          </a:solidFill>
                          <a:effectLst/>
                          <a:latin typeface="Lato"/>
                        </a:rPr>
                        <a:t>2.7-5.5 V</a:t>
                      </a:r>
                    </a:p>
                  </a:txBody>
                  <a:tcPr marL="62855" marR="62855" marT="0" marB="0" anchor="ctr"/>
                </a:tc>
                <a:tc>
                  <a:txBody>
                    <a:bodyPr/>
                    <a:lstStyle/>
                    <a:p>
                      <a:pPr algn="ctr">
                        <a:spcAft>
                          <a:spcPts val="0"/>
                        </a:spcAft>
                      </a:pPr>
                      <a:r>
                        <a:rPr lang="en-US" sz="1600" dirty="0">
                          <a:solidFill>
                            <a:srgbClr val="7030A0"/>
                          </a:solidFill>
                          <a:effectLst/>
                          <a:latin typeface="Lato"/>
                        </a:rPr>
                        <a:t>0-8 MHz</a:t>
                      </a:r>
                    </a:p>
                  </a:txBody>
                  <a:tcPr marL="62855" marR="62855" marT="0" marB="0" anchor="ctr"/>
                </a:tc>
                <a:tc>
                  <a:txBody>
                    <a:bodyPr/>
                    <a:lstStyle/>
                    <a:p>
                      <a:pPr algn="ctr">
                        <a:spcAft>
                          <a:spcPts val="0"/>
                        </a:spcAft>
                      </a:pPr>
                      <a:r>
                        <a:rPr lang="en-US" sz="1600" dirty="0">
                          <a:solidFill>
                            <a:srgbClr val="7030A0"/>
                          </a:solidFill>
                          <a:effectLst/>
                          <a:latin typeface="Lato"/>
                        </a:rPr>
                        <a:t>40</a:t>
                      </a:r>
                    </a:p>
                  </a:txBody>
                  <a:tcPr marL="62855" marR="62855" marT="0" marB="0" anchor="ctr"/>
                </a:tc>
                <a:extLst>
                  <a:ext uri="{0D108BD9-81ED-4DB2-BD59-A6C34878D82A}">
                    <a16:rowId xmlns:a16="http://schemas.microsoft.com/office/drawing/2014/main" val="10004"/>
                  </a:ext>
                </a:extLst>
              </a:tr>
              <a:tr h="363213">
                <a:tc>
                  <a:txBody>
                    <a:bodyPr/>
                    <a:lstStyle/>
                    <a:p>
                      <a:pPr algn="ctr">
                        <a:spcAft>
                          <a:spcPts val="0"/>
                        </a:spcAft>
                      </a:pPr>
                      <a:r>
                        <a:rPr lang="en-US" sz="1600" b="1" i="1" dirty="0">
                          <a:solidFill>
                            <a:srgbClr val="7030A0"/>
                          </a:solidFill>
                          <a:effectLst/>
                          <a:latin typeface="Lato"/>
                        </a:rPr>
                        <a:t>ATmega32</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32KB</a:t>
                      </a:r>
                    </a:p>
                  </a:txBody>
                  <a:tcPr marL="62855" marR="62855" marT="0" marB="0" anchor="ctr"/>
                </a:tc>
                <a:tc>
                  <a:txBody>
                    <a:bodyPr/>
                    <a:lstStyle/>
                    <a:p>
                      <a:pPr algn="ctr">
                        <a:spcAft>
                          <a:spcPts val="0"/>
                        </a:spcAft>
                      </a:pPr>
                      <a:r>
                        <a:rPr lang="en-US" sz="1600" dirty="0">
                          <a:solidFill>
                            <a:srgbClr val="7030A0"/>
                          </a:solidFill>
                          <a:effectLst/>
                          <a:latin typeface="Lato"/>
                        </a:rPr>
                        <a:t>2KB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32</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21</a:t>
                      </a:r>
                    </a:p>
                  </a:txBody>
                  <a:tcPr marL="62855" marR="62855" marT="0" marB="0" anchor="ctr"/>
                </a:tc>
                <a:tc>
                  <a:txBody>
                    <a:bodyPr/>
                    <a:lstStyle/>
                    <a:p>
                      <a:pPr algn="ctr">
                        <a:spcAft>
                          <a:spcPts val="0"/>
                        </a:spcAft>
                      </a:pPr>
                      <a:r>
                        <a:rPr lang="en-US" sz="1600" dirty="0">
                          <a:solidFill>
                            <a:srgbClr val="7030A0"/>
                          </a:solidFill>
                          <a:effectLst/>
                          <a:latin typeface="Lato"/>
                        </a:rPr>
                        <a:t>4.5-5.5 V</a:t>
                      </a:r>
                    </a:p>
                  </a:txBody>
                  <a:tcPr marL="62855" marR="62855" marT="0" marB="0" anchor="ctr"/>
                </a:tc>
                <a:tc>
                  <a:txBody>
                    <a:bodyPr/>
                    <a:lstStyle/>
                    <a:p>
                      <a:pPr algn="ctr">
                        <a:spcAft>
                          <a:spcPts val="0"/>
                        </a:spcAft>
                      </a:pPr>
                      <a:r>
                        <a:rPr lang="en-US" sz="1600" dirty="0">
                          <a:solidFill>
                            <a:srgbClr val="7030A0"/>
                          </a:solidFill>
                          <a:effectLst/>
                          <a:latin typeface="Lato"/>
                        </a:rPr>
                        <a:t>0-16 MHz</a:t>
                      </a:r>
                    </a:p>
                  </a:txBody>
                  <a:tcPr marL="62855" marR="62855" marT="0" marB="0" anchor="ctr"/>
                </a:tc>
                <a:tc>
                  <a:txBody>
                    <a:bodyPr/>
                    <a:lstStyle/>
                    <a:p>
                      <a:pPr algn="ctr">
                        <a:spcAft>
                          <a:spcPts val="0"/>
                        </a:spcAft>
                      </a:pPr>
                      <a:r>
                        <a:rPr lang="en-US" sz="1600" dirty="0">
                          <a:solidFill>
                            <a:srgbClr val="7030A0"/>
                          </a:solidFill>
                          <a:effectLst/>
                          <a:latin typeface="Lato"/>
                        </a:rPr>
                        <a:t>40</a:t>
                      </a:r>
                    </a:p>
                  </a:txBody>
                  <a:tcPr marL="62855" marR="62855" marT="0" marB="0" anchor="ctr"/>
                </a:tc>
                <a:extLst>
                  <a:ext uri="{0D108BD9-81ED-4DB2-BD59-A6C34878D82A}">
                    <a16:rowId xmlns:a16="http://schemas.microsoft.com/office/drawing/2014/main" val="10005"/>
                  </a:ext>
                </a:extLst>
              </a:tr>
              <a:tr h="544821">
                <a:tc>
                  <a:txBody>
                    <a:bodyPr/>
                    <a:lstStyle/>
                    <a:p>
                      <a:pPr algn="ctr">
                        <a:spcAft>
                          <a:spcPts val="0"/>
                        </a:spcAft>
                      </a:pPr>
                      <a:r>
                        <a:rPr lang="en-US" sz="1600" b="1" i="1" dirty="0">
                          <a:solidFill>
                            <a:srgbClr val="7030A0"/>
                          </a:solidFill>
                          <a:effectLst/>
                          <a:latin typeface="Lato"/>
                        </a:rPr>
                        <a:t>ATmega32L</a:t>
                      </a:r>
                    </a:p>
                  </a:txBody>
                  <a:tcPr marL="62855" marR="62855" marT="0" marB="0" anchor="ctr">
                    <a:solidFill>
                      <a:schemeClr val="accent1">
                        <a:lumMod val="20000"/>
                        <a:lumOff val="80000"/>
                      </a:schemeClr>
                    </a:solidFill>
                  </a:tcPr>
                </a:tc>
                <a:tc>
                  <a:txBody>
                    <a:bodyPr/>
                    <a:lstStyle/>
                    <a:p>
                      <a:pPr algn="ctr">
                        <a:spcAft>
                          <a:spcPts val="0"/>
                        </a:spcAft>
                      </a:pPr>
                      <a:r>
                        <a:rPr lang="en-US" sz="1600" dirty="0">
                          <a:solidFill>
                            <a:srgbClr val="7030A0"/>
                          </a:solidFill>
                          <a:effectLst/>
                          <a:latin typeface="Lato"/>
                        </a:rPr>
                        <a:t>32KB</a:t>
                      </a:r>
                    </a:p>
                  </a:txBody>
                  <a:tcPr marL="62855" marR="62855" marT="0" marB="0" anchor="ctr"/>
                </a:tc>
                <a:tc>
                  <a:txBody>
                    <a:bodyPr/>
                    <a:lstStyle/>
                    <a:p>
                      <a:pPr algn="ctr">
                        <a:spcAft>
                          <a:spcPts val="0"/>
                        </a:spcAft>
                      </a:pPr>
                      <a:r>
                        <a:rPr lang="en-US" sz="1600" dirty="0">
                          <a:solidFill>
                            <a:srgbClr val="7030A0"/>
                          </a:solidFill>
                          <a:effectLst/>
                          <a:latin typeface="Lato"/>
                        </a:rPr>
                        <a:t>2KB</a:t>
                      </a:r>
                    </a:p>
                  </a:txBody>
                  <a:tcPr marL="62855" marR="62855" marT="0" marB="0" anchor="ctr"/>
                </a:tc>
                <a:tc>
                  <a:txBody>
                    <a:bodyPr/>
                    <a:lstStyle/>
                    <a:p>
                      <a:pPr algn="ctr">
                        <a:spcAft>
                          <a:spcPts val="0"/>
                        </a:spcAft>
                      </a:pPr>
                      <a:r>
                        <a:rPr lang="en-US" sz="1600" dirty="0">
                          <a:solidFill>
                            <a:srgbClr val="7030A0"/>
                          </a:solidFill>
                          <a:effectLst/>
                          <a:latin typeface="Lato"/>
                        </a:rPr>
                        <a:t>1KB</a:t>
                      </a:r>
                    </a:p>
                  </a:txBody>
                  <a:tcPr marL="62855" marR="62855" marT="0" marB="0" anchor="ctr"/>
                </a:tc>
                <a:tc>
                  <a:txBody>
                    <a:bodyPr/>
                    <a:lstStyle/>
                    <a:p>
                      <a:pPr algn="ctr">
                        <a:spcAft>
                          <a:spcPts val="0"/>
                        </a:spcAft>
                      </a:pPr>
                      <a:r>
                        <a:rPr lang="en-US" sz="1600" dirty="0">
                          <a:solidFill>
                            <a:srgbClr val="7030A0"/>
                          </a:solidFill>
                          <a:effectLst/>
                          <a:latin typeface="Lato"/>
                        </a:rPr>
                        <a:t>32</a:t>
                      </a:r>
                    </a:p>
                  </a:txBody>
                  <a:tcPr marL="62855" marR="62855" marT="0" marB="0" anchor="ctr"/>
                </a:tc>
                <a:tc>
                  <a:txBody>
                    <a:bodyPr/>
                    <a:lstStyle/>
                    <a:p>
                      <a:pPr algn="ctr">
                        <a:spcAft>
                          <a:spcPts val="0"/>
                        </a:spcAft>
                      </a:pPr>
                      <a:r>
                        <a:rPr lang="en-US" sz="1600" dirty="0">
                          <a:solidFill>
                            <a:srgbClr val="7030A0"/>
                          </a:solidFill>
                          <a:effectLst/>
                          <a:latin typeface="Lato"/>
                        </a:rPr>
                        <a:t>3</a:t>
                      </a:r>
                    </a:p>
                  </a:txBody>
                  <a:tcPr marL="62855" marR="62855" marT="0" marB="0" anchor="ctr"/>
                </a:tc>
                <a:tc>
                  <a:txBody>
                    <a:bodyPr/>
                    <a:lstStyle/>
                    <a:p>
                      <a:pPr algn="ctr">
                        <a:spcAft>
                          <a:spcPts val="0"/>
                        </a:spcAft>
                      </a:pPr>
                      <a:r>
                        <a:rPr lang="en-US" sz="1600" dirty="0">
                          <a:solidFill>
                            <a:srgbClr val="7030A0"/>
                          </a:solidFill>
                          <a:effectLst/>
                          <a:latin typeface="Lato"/>
                        </a:rPr>
                        <a:t>21</a:t>
                      </a:r>
                    </a:p>
                  </a:txBody>
                  <a:tcPr marL="62855" marR="62855" marT="0" marB="0" anchor="ctr"/>
                </a:tc>
                <a:tc>
                  <a:txBody>
                    <a:bodyPr/>
                    <a:lstStyle/>
                    <a:p>
                      <a:pPr algn="ctr">
                        <a:spcAft>
                          <a:spcPts val="0"/>
                        </a:spcAft>
                      </a:pPr>
                      <a:r>
                        <a:rPr lang="en-US" sz="1600" dirty="0">
                          <a:solidFill>
                            <a:srgbClr val="7030A0"/>
                          </a:solidFill>
                          <a:effectLst/>
                          <a:latin typeface="Lato"/>
                        </a:rPr>
                        <a:t>2.7-5.5 V</a:t>
                      </a:r>
                    </a:p>
                  </a:txBody>
                  <a:tcPr marL="62855" marR="62855" marT="0" marB="0" anchor="ctr"/>
                </a:tc>
                <a:tc>
                  <a:txBody>
                    <a:bodyPr/>
                    <a:lstStyle/>
                    <a:p>
                      <a:pPr algn="ctr">
                        <a:spcAft>
                          <a:spcPts val="0"/>
                        </a:spcAft>
                      </a:pPr>
                      <a:r>
                        <a:rPr lang="en-US" sz="1600" dirty="0">
                          <a:solidFill>
                            <a:srgbClr val="7030A0"/>
                          </a:solidFill>
                          <a:effectLst/>
                          <a:latin typeface="Lato"/>
                        </a:rPr>
                        <a:t>0-8 MHz</a:t>
                      </a:r>
                    </a:p>
                  </a:txBody>
                  <a:tcPr marL="62855" marR="62855" marT="0" marB="0" anchor="ctr"/>
                </a:tc>
                <a:tc>
                  <a:txBody>
                    <a:bodyPr/>
                    <a:lstStyle/>
                    <a:p>
                      <a:pPr algn="ctr">
                        <a:spcAft>
                          <a:spcPts val="0"/>
                        </a:spcAft>
                      </a:pPr>
                      <a:r>
                        <a:rPr lang="en-US" sz="1600" dirty="0">
                          <a:solidFill>
                            <a:srgbClr val="7030A0"/>
                          </a:solidFill>
                          <a:effectLst/>
                          <a:latin typeface="Lato"/>
                        </a:rPr>
                        <a:t>40</a:t>
                      </a:r>
                    </a:p>
                  </a:txBody>
                  <a:tcPr marL="62855" marR="62855"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3033625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58400" cy="846814"/>
          </a:xfrm>
        </p:spPr>
        <p:txBody>
          <a:bodyPr>
            <a:normAutofit/>
          </a:bodyPr>
          <a:lstStyle/>
          <a:p>
            <a:pPr algn="ctr">
              <a:buClr>
                <a:schemeClr val="bg1"/>
              </a:buClr>
            </a:pPr>
            <a:r>
              <a:rPr lang="en-US" sz="4400" dirty="0">
                <a:solidFill>
                  <a:schemeClr val="bg1"/>
                </a:solidFill>
                <a:latin typeface="Lato"/>
                <a:cs typeface="Times New Roman" panose="02020603050405020304" pitchFamily="18" charset="0"/>
              </a:rPr>
              <a:t>Microcontrollers for Embedded system</a:t>
            </a:r>
          </a:p>
        </p:txBody>
      </p:sp>
      <p:sp>
        <p:nvSpPr>
          <p:cNvPr id="3" name="Content Placeholder 2"/>
          <p:cNvSpPr>
            <a:spLocks noGrp="1"/>
          </p:cNvSpPr>
          <p:nvPr>
            <p:ph idx="1"/>
          </p:nvPr>
        </p:nvSpPr>
        <p:spPr>
          <a:xfrm>
            <a:off x="692209" y="1922804"/>
            <a:ext cx="10463471" cy="4264351"/>
          </a:xfrm>
        </p:spPr>
        <p:txBody>
          <a:bodyPr>
            <a:normAutofit lnSpcReduction="10000"/>
          </a:bodyPr>
          <a:lstStyle/>
          <a:p>
            <a:pPr marL="0" indent="0">
              <a:spcAft>
                <a:spcPts val="0"/>
              </a:spcAft>
              <a:buClr>
                <a:schemeClr val="bg1"/>
              </a:buClr>
              <a:buNone/>
              <a:defRPr/>
            </a:pPr>
            <a:r>
              <a:rPr lang="en-US" b="1" spc="300" dirty="0">
                <a:solidFill>
                  <a:schemeClr val="bg1"/>
                </a:solidFill>
                <a:latin typeface="Lato"/>
              </a:rPr>
              <a:t>What is an embedded system? </a:t>
            </a:r>
          </a:p>
          <a:p>
            <a:pPr algn="just">
              <a:buClr>
                <a:schemeClr val="bg1"/>
              </a:buClr>
              <a:buFont typeface="Arial" panose="020B0604020202020204" pitchFamily="34" charset="0"/>
              <a:buChar char="•"/>
            </a:pPr>
            <a:r>
              <a:rPr lang="en-US" sz="2400" dirty="0">
                <a:solidFill>
                  <a:schemeClr val="bg1"/>
                </a:solidFill>
                <a:latin typeface="Lato"/>
              </a:rPr>
              <a:t> </a:t>
            </a:r>
            <a:r>
              <a:rPr lang="en-US" sz="2400" dirty="0">
                <a:solidFill>
                  <a:schemeClr val="bg1">
                    <a:lumMod val="95000"/>
                  </a:schemeClr>
                </a:solidFill>
                <a:latin typeface="Lato"/>
              </a:rPr>
              <a:t>An embedded system is a microprocessor-based computer hardware system with software that is designed to perform a dedicated function, either as an independent system or as a part of a large system. At the core is an integrated circuit designed to carry out computation for real-time operations.</a:t>
            </a:r>
          </a:p>
          <a:p>
            <a:pPr algn="just">
              <a:buClr>
                <a:schemeClr val="bg1"/>
              </a:buClr>
              <a:buFont typeface="Arial" panose="020B0604020202020204" pitchFamily="34" charset="0"/>
              <a:buChar char="•"/>
            </a:pPr>
            <a:r>
              <a:rPr lang="en-US" sz="2400" dirty="0">
                <a:solidFill>
                  <a:schemeClr val="bg1">
                    <a:lumMod val="95000"/>
                  </a:schemeClr>
                </a:solidFill>
                <a:latin typeface="Lato"/>
              </a:rPr>
              <a:t> Complexities range from a single microcontroller to a suite of processors with connected peripherals and networks; from no user interface to complex graphical user interfaces. The complexity of an embedded system varies significantly depending on the task for which it is designed.</a:t>
            </a:r>
          </a:p>
          <a:p>
            <a:pPr algn="just">
              <a:buClr>
                <a:schemeClr val="bg1"/>
              </a:buClr>
              <a:buFont typeface="Arial" panose="020B0604020202020204" pitchFamily="34" charset="0"/>
              <a:buChar char="•"/>
            </a:pPr>
            <a:r>
              <a:rPr lang="en-US" sz="2400" dirty="0">
                <a:solidFill>
                  <a:schemeClr val="bg1">
                    <a:lumMod val="95000"/>
                  </a:schemeClr>
                </a:solidFill>
                <a:latin typeface="Lato"/>
              </a:rPr>
              <a:t> Embedded system applications range from digital watches and microwaves to hybrid vehicles. As much as 98 percent of all microprocessors manufactured are used in embedded systems.</a:t>
            </a:r>
          </a:p>
        </p:txBody>
      </p:sp>
    </p:spTree>
    <p:extLst>
      <p:ext uri="{BB962C8B-B14F-4D97-AF65-F5344CB8AC3E}">
        <p14:creationId xmlns:p14="http://schemas.microsoft.com/office/powerpoint/2010/main" val="3739190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41225" y="581186"/>
            <a:ext cx="10058400" cy="1341618"/>
          </a:xfrm>
        </p:spPr>
        <p:txBody>
          <a:bodyPr>
            <a:normAutofit/>
          </a:bodyPr>
          <a:lstStyle/>
          <a:p>
            <a:pPr algn="ctr"/>
            <a:r>
              <a:rPr lang="en-US" sz="3200" b="1" dirty="0">
                <a:solidFill>
                  <a:schemeClr val="bg1"/>
                </a:solidFill>
                <a:latin typeface="Lato"/>
              </a:rPr>
              <a:t>Basic Structure of an Embedded System:</a:t>
            </a:r>
            <a:br>
              <a:rPr lang="en-US" sz="4400" b="1" dirty="0">
                <a:solidFill>
                  <a:schemeClr val="bg1"/>
                </a:solidFill>
                <a:latin typeface="Lato"/>
              </a:rPr>
            </a:br>
            <a:endParaRPr lang="en-US" sz="4400" dirty="0">
              <a:solidFill>
                <a:schemeClr val="bg1"/>
              </a:solidFill>
              <a:latin typeface="Lato"/>
              <a:cs typeface="Times New Roman" panose="02020603050405020304" pitchFamily="18" charset="0"/>
            </a:endParaRPr>
          </a:p>
        </p:txBody>
      </p:sp>
      <p:sp>
        <p:nvSpPr>
          <p:cNvPr id="3" name="Content Placeholder 2"/>
          <p:cNvSpPr>
            <a:spLocks noGrp="1"/>
          </p:cNvSpPr>
          <p:nvPr>
            <p:ph idx="1"/>
          </p:nvPr>
        </p:nvSpPr>
        <p:spPr>
          <a:xfrm>
            <a:off x="692209" y="1922804"/>
            <a:ext cx="10463471" cy="4264351"/>
          </a:xfrm>
        </p:spPr>
        <p:txBody>
          <a:bodyPr>
            <a:normAutofit fontScale="92500" lnSpcReduction="10000"/>
          </a:bodyPr>
          <a:lstStyle/>
          <a:p>
            <a:pPr algn="just"/>
            <a:r>
              <a:rPr lang="en-US" sz="2400" dirty="0">
                <a:solidFill>
                  <a:schemeClr val="bg1">
                    <a:lumMod val="95000"/>
                  </a:schemeClr>
                </a:solidFill>
              </a:rPr>
              <a:t>The basic structure of an embedded system includes the following components:</a:t>
            </a:r>
          </a:p>
          <a:p>
            <a:pPr algn="just">
              <a:buClr>
                <a:schemeClr val="bg1"/>
              </a:buClr>
              <a:buFont typeface="Arial" panose="020B0604020202020204" pitchFamily="34" charset="0"/>
              <a:buChar char="•"/>
            </a:pPr>
            <a:r>
              <a:rPr lang="en-US" sz="2400" b="1" dirty="0">
                <a:solidFill>
                  <a:schemeClr val="bg1">
                    <a:lumMod val="95000"/>
                  </a:schemeClr>
                </a:solidFill>
              </a:rPr>
              <a:t> Sensor</a:t>
            </a:r>
            <a:r>
              <a:rPr lang="en-US" sz="2400" dirty="0">
                <a:solidFill>
                  <a:schemeClr val="bg1">
                    <a:lumMod val="95000"/>
                  </a:schemeClr>
                </a:solidFill>
              </a:rPr>
              <a:t>: The sensor measures and converts the physical quantity to an electrical signal, which can then be read by an embedded systems engineer or any electronic instrument. A sensor stores the measured quantity to the memory.</a:t>
            </a:r>
          </a:p>
          <a:p>
            <a:pPr algn="just">
              <a:buClr>
                <a:schemeClr val="bg1"/>
              </a:buClr>
              <a:buFont typeface="Arial" panose="020B0604020202020204" pitchFamily="34" charset="0"/>
              <a:buChar char="•"/>
            </a:pPr>
            <a:r>
              <a:rPr lang="en-US" sz="2400" b="1" dirty="0">
                <a:solidFill>
                  <a:schemeClr val="bg1">
                    <a:lumMod val="95000"/>
                  </a:schemeClr>
                </a:solidFill>
              </a:rPr>
              <a:t> A-D Converter</a:t>
            </a:r>
            <a:r>
              <a:rPr lang="en-US" sz="2400" dirty="0">
                <a:solidFill>
                  <a:schemeClr val="bg1">
                    <a:lumMod val="95000"/>
                  </a:schemeClr>
                </a:solidFill>
              </a:rPr>
              <a:t>: An analog-to-digital converter converts the analog signal sent by the sensor into a digital signal.</a:t>
            </a:r>
          </a:p>
          <a:p>
            <a:pPr algn="just">
              <a:buClr>
                <a:schemeClr val="bg1"/>
              </a:buClr>
              <a:buFont typeface="Arial" panose="020B0604020202020204" pitchFamily="34" charset="0"/>
              <a:buChar char="•"/>
            </a:pPr>
            <a:r>
              <a:rPr lang="en-US" sz="2400" b="1" dirty="0">
                <a:solidFill>
                  <a:schemeClr val="bg1">
                    <a:lumMod val="95000"/>
                  </a:schemeClr>
                </a:solidFill>
              </a:rPr>
              <a:t> Processor: </a:t>
            </a:r>
            <a:r>
              <a:rPr lang="en-US" sz="2400" dirty="0">
                <a:solidFill>
                  <a:schemeClr val="bg1">
                    <a:lumMod val="95000"/>
                  </a:schemeClr>
                </a:solidFill>
              </a:rPr>
              <a:t>Processors assess the data to measure the output and store it to the memory.</a:t>
            </a:r>
          </a:p>
          <a:p>
            <a:pPr algn="just">
              <a:buClr>
                <a:schemeClr val="bg1"/>
              </a:buClr>
              <a:buFont typeface="Arial" panose="020B0604020202020204" pitchFamily="34" charset="0"/>
              <a:buChar char="•"/>
            </a:pPr>
            <a:r>
              <a:rPr lang="en-US" sz="2400" dirty="0">
                <a:solidFill>
                  <a:schemeClr val="bg1">
                    <a:lumMod val="95000"/>
                  </a:schemeClr>
                </a:solidFill>
              </a:rPr>
              <a:t> </a:t>
            </a:r>
            <a:r>
              <a:rPr lang="en-US" sz="2400" b="1" dirty="0">
                <a:solidFill>
                  <a:schemeClr val="bg1">
                    <a:lumMod val="95000"/>
                  </a:schemeClr>
                </a:solidFill>
              </a:rPr>
              <a:t>D-A Converter</a:t>
            </a:r>
            <a:r>
              <a:rPr lang="en-US" sz="2400" dirty="0">
                <a:solidFill>
                  <a:schemeClr val="bg1">
                    <a:lumMod val="95000"/>
                  </a:schemeClr>
                </a:solidFill>
              </a:rPr>
              <a:t>: A digital-to-analog converter changes the digital data fed by the processor to analog data</a:t>
            </a:r>
          </a:p>
          <a:p>
            <a:pPr algn="just">
              <a:buClr>
                <a:schemeClr val="bg1"/>
              </a:buClr>
              <a:buFont typeface="Arial" panose="020B0604020202020204" pitchFamily="34" charset="0"/>
              <a:buChar char="•"/>
            </a:pPr>
            <a:r>
              <a:rPr lang="en-US" sz="2400" b="1" dirty="0">
                <a:solidFill>
                  <a:schemeClr val="bg1">
                    <a:lumMod val="95000"/>
                  </a:schemeClr>
                </a:solidFill>
              </a:rPr>
              <a:t> Actuator</a:t>
            </a:r>
            <a:r>
              <a:rPr lang="en-US" sz="2400" dirty="0">
                <a:solidFill>
                  <a:schemeClr val="bg1">
                    <a:lumMod val="95000"/>
                  </a:schemeClr>
                </a:solidFill>
              </a:rPr>
              <a:t>: An actuator is a device that produces a motion by converting energy and signals going into the system. The motion it produces can be either rotary or linear.</a:t>
            </a:r>
            <a:endParaRPr lang="en-US" sz="2400" dirty="0"/>
          </a:p>
        </p:txBody>
      </p:sp>
    </p:spTree>
    <p:extLst>
      <p:ext uri="{BB962C8B-B14F-4D97-AF65-F5344CB8AC3E}">
        <p14:creationId xmlns:p14="http://schemas.microsoft.com/office/powerpoint/2010/main" val="15202074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62465" y="1387506"/>
            <a:ext cx="4833377" cy="3914131"/>
          </a:xfrm>
        </p:spPr>
        <p:txBody>
          <a:bodyPr>
            <a:normAutofit/>
          </a:bodyPr>
          <a:lstStyle/>
          <a:p>
            <a:pPr marL="0" indent="0">
              <a:buNone/>
            </a:pPr>
            <a:r>
              <a:rPr lang="en-US" b="1" spc="300" dirty="0">
                <a:solidFill>
                  <a:schemeClr val="bg1"/>
                </a:solidFill>
                <a:latin typeface="Lato"/>
              </a:rPr>
              <a:t>Embedded system:</a:t>
            </a:r>
            <a:endParaRPr lang="en-US" b="1" spc="300" dirty="0">
              <a:solidFill>
                <a:schemeClr val="bg1">
                  <a:lumMod val="95000"/>
                </a:schemeClr>
              </a:solidFill>
              <a:latin typeface="Lato"/>
            </a:endParaRPr>
          </a:p>
          <a:p>
            <a:pPr algn="just">
              <a:buClr>
                <a:schemeClr val="bg1"/>
              </a:buClr>
              <a:buFont typeface="Arial" panose="020B0604020202020204" pitchFamily="34" charset="0"/>
              <a:buChar char="•"/>
            </a:pPr>
            <a:r>
              <a:rPr lang="en-US" sz="2400" dirty="0">
                <a:solidFill>
                  <a:schemeClr val="bg1">
                    <a:lumMod val="95000"/>
                  </a:schemeClr>
                </a:solidFill>
                <a:latin typeface="Lato"/>
              </a:rPr>
              <a:t> An embedded product uses a microprocessor (or microcontroller) to do one task and one task only</a:t>
            </a:r>
          </a:p>
          <a:p>
            <a:pPr algn="just">
              <a:buClr>
                <a:schemeClr val="bg1"/>
              </a:buClr>
              <a:buFont typeface="Arial" panose="020B0604020202020204" pitchFamily="34" charset="0"/>
              <a:buChar char="•"/>
            </a:pPr>
            <a:r>
              <a:rPr lang="en-US" sz="2400" dirty="0">
                <a:solidFill>
                  <a:schemeClr val="bg1">
                    <a:lumMod val="95000"/>
                  </a:schemeClr>
                </a:solidFill>
                <a:latin typeface="Lato"/>
              </a:rPr>
              <a:t> There is only one application software that is typically burned into ROM</a:t>
            </a:r>
            <a:endParaRPr lang="en-US" sz="2400" b="1" dirty="0">
              <a:solidFill>
                <a:schemeClr val="bg1">
                  <a:lumMod val="95000"/>
                </a:schemeClr>
              </a:solidFill>
              <a:latin typeface="Lato"/>
            </a:endParaRPr>
          </a:p>
        </p:txBody>
      </p:sp>
      <p:sp>
        <p:nvSpPr>
          <p:cNvPr id="8" name="Content Placeholder 2"/>
          <p:cNvSpPr txBox="1">
            <a:spLocks/>
          </p:cNvSpPr>
          <p:nvPr/>
        </p:nvSpPr>
        <p:spPr>
          <a:xfrm>
            <a:off x="5988908" y="1306321"/>
            <a:ext cx="5715982" cy="4196144"/>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lgn="just">
              <a:buNone/>
            </a:pPr>
            <a:r>
              <a:rPr lang="en-US" sz="2400" spc="300" dirty="0">
                <a:solidFill>
                  <a:schemeClr val="bg1"/>
                </a:solidFill>
                <a:latin typeface="Lato"/>
              </a:rPr>
              <a:t> </a:t>
            </a:r>
            <a:r>
              <a:rPr lang="en-US" b="1" spc="300" dirty="0">
                <a:solidFill>
                  <a:schemeClr val="bg1"/>
                </a:solidFill>
                <a:latin typeface="Lato"/>
              </a:rPr>
              <a:t>General-purpose system:</a:t>
            </a:r>
          </a:p>
          <a:p>
            <a:pPr algn="just">
              <a:buClr>
                <a:schemeClr val="bg1"/>
              </a:buClr>
              <a:buFont typeface="Arial" panose="020B0604020202020204" pitchFamily="34" charset="0"/>
              <a:buChar char="•"/>
            </a:pPr>
            <a:r>
              <a:rPr lang="en-US" sz="2400" dirty="0">
                <a:solidFill>
                  <a:schemeClr val="bg1">
                    <a:lumMod val="95000"/>
                  </a:schemeClr>
                </a:solidFill>
                <a:latin typeface="Lato"/>
              </a:rPr>
              <a:t> A PC, in contrast with the embedded system, can be used for any number of applications.</a:t>
            </a:r>
          </a:p>
          <a:p>
            <a:pPr algn="just">
              <a:buClr>
                <a:schemeClr val="bg1"/>
              </a:buClr>
              <a:buFont typeface="Arial" panose="020B0604020202020204" pitchFamily="34" charset="0"/>
              <a:buChar char="•"/>
            </a:pPr>
            <a:r>
              <a:rPr lang="en-US" sz="2400" dirty="0">
                <a:solidFill>
                  <a:schemeClr val="bg1">
                    <a:lumMod val="95000"/>
                  </a:schemeClr>
                </a:solidFill>
                <a:latin typeface="Lato"/>
              </a:rPr>
              <a:t> It has RAM memory and an operating system that loads a variety of applications into RAM and lets the CPU run them</a:t>
            </a:r>
          </a:p>
          <a:p>
            <a:pPr algn="just">
              <a:buClr>
                <a:schemeClr val="bg1"/>
              </a:buClr>
              <a:buFont typeface="Arial" panose="020B0604020202020204" pitchFamily="34" charset="0"/>
              <a:buChar char="•"/>
            </a:pPr>
            <a:r>
              <a:rPr lang="en-US" sz="2400" dirty="0">
                <a:solidFill>
                  <a:schemeClr val="bg1">
                    <a:lumMod val="95000"/>
                  </a:schemeClr>
                </a:solidFill>
                <a:latin typeface="Lato"/>
              </a:rPr>
              <a:t> A PC contains or is connected to various embedded products and each one peripheral has a microcontroller inside it that performs only one task</a:t>
            </a:r>
            <a:endParaRPr lang="en-US" sz="2400" b="1" dirty="0">
              <a:solidFill>
                <a:schemeClr val="bg1">
                  <a:lumMod val="95000"/>
                </a:schemeClr>
              </a:solidFill>
              <a:latin typeface="Lato"/>
            </a:endParaRPr>
          </a:p>
        </p:txBody>
      </p:sp>
    </p:spTree>
    <p:extLst>
      <p:ext uri="{BB962C8B-B14F-4D97-AF65-F5344CB8AC3E}">
        <p14:creationId xmlns:p14="http://schemas.microsoft.com/office/powerpoint/2010/main" val="235224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54493" y="1887987"/>
            <a:ext cx="4894747" cy="3948474"/>
          </a:xfrm>
        </p:spPr>
        <p:txBody>
          <a:bodyPr>
            <a:normAutofit lnSpcReduction="10000"/>
          </a:bodyPr>
          <a:lstStyle/>
          <a:p>
            <a:pPr marL="0" indent="0">
              <a:buNone/>
            </a:pPr>
            <a:r>
              <a:rPr lang="en-US" b="1" dirty="0">
                <a:solidFill>
                  <a:schemeClr val="bg1"/>
                </a:solidFill>
                <a:latin typeface="Lato"/>
              </a:rPr>
              <a:t>Home:</a:t>
            </a:r>
          </a:p>
          <a:p>
            <a:pPr marL="0" indent="0">
              <a:buNone/>
            </a:pPr>
            <a:r>
              <a:rPr lang="en-US" sz="2400" dirty="0">
                <a:solidFill>
                  <a:schemeClr val="bg1">
                    <a:lumMod val="95000"/>
                  </a:schemeClr>
                </a:solidFill>
                <a:latin typeface="Lato"/>
              </a:rPr>
              <a:t>Appliances, intercom, telephones, security systems, garage door openers, answering machines, fax machines, home computers, TVs, cable TV tuner, VCR, camcorder, remote controls, video games, cellular phones, musical instruments, sewing machines, lighting control, paging, camera, pinball machines, toys, exercise equipment</a:t>
            </a:r>
          </a:p>
        </p:txBody>
      </p:sp>
      <p:sp>
        <p:nvSpPr>
          <p:cNvPr id="2" name="TextBox 1"/>
          <p:cNvSpPr txBox="1"/>
          <p:nvPr/>
        </p:nvSpPr>
        <p:spPr>
          <a:xfrm>
            <a:off x="1751925" y="1076770"/>
            <a:ext cx="8241360" cy="523220"/>
          </a:xfrm>
          <a:prstGeom prst="rect">
            <a:avLst/>
          </a:prstGeom>
          <a:noFill/>
        </p:spPr>
        <p:txBody>
          <a:bodyPr wrap="none" rtlCol="0">
            <a:spAutoFit/>
          </a:bodyPr>
          <a:lstStyle/>
          <a:p>
            <a:pPr algn="ctr"/>
            <a:r>
              <a:rPr lang="en-US" sz="2800" dirty="0">
                <a:solidFill>
                  <a:schemeClr val="bg1"/>
                </a:solidFill>
                <a:latin typeface="Lato"/>
              </a:rPr>
              <a:t>Some Embedded Products Using Microcontrollers:</a:t>
            </a:r>
          </a:p>
        </p:txBody>
      </p:sp>
      <p:sp>
        <p:nvSpPr>
          <p:cNvPr id="5" name="Content Placeholder 2"/>
          <p:cNvSpPr txBox="1">
            <a:spLocks/>
          </p:cNvSpPr>
          <p:nvPr/>
        </p:nvSpPr>
        <p:spPr>
          <a:xfrm>
            <a:off x="9154538" y="1879758"/>
            <a:ext cx="2792484" cy="3948474"/>
          </a:xfrm>
          <a:prstGeom prst="rect">
            <a:avLst/>
          </a:prstGeom>
        </p:spPr>
        <p:txBody>
          <a:bodyPr vert="horz" lIns="0" tIns="45720" rIns="0" bIns="45720" rtlCol="0">
            <a:normAutofit lnSpcReduction="10000"/>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bg1"/>
                </a:solidFill>
                <a:latin typeface="Lato"/>
              </a:rPr>
              <a:t>Auto:</a:t>
            </a:r>
          </a:p>
          <a:p>
            <a:pPr marL="0" indent="0">
              <a:buNone/>
            </a:pPr>
            <a:r>
              <a:rPr lang="en-US" sz="2400" dirty="0">
                <a:solidFill>
                  <a:schemeClr val="bg1">
                    <a:lumMod val="95000"/>
                  </a:schemeClr>
                </a:solidFill>
                <a:latin typeface="Lato"/>
              </a:rPr>
              <a:t>Trip computer, engine control, air bag, ABS, instrumentation, security system, transmission control, entertainment, climate control, cellular phone, keyless entry</a:t>
            </a:r>
          </a:p>
        </p:txBody>
      </p:sp>
      <p:sp>
        <p:nvSpPr>
          <p:cNvPr id="6" name="Content Placeholder 2"/>
          <p:cNvSpPr txBox="1">
            <a:spLocks/>
          </p:cNvSpPr>
          <p:nvPr/>
        </p:nvSpPr>
        <p:spPr>
          <a:xfrm>
            <a:off x="436405" y="1879758"/>
            <a:ext cx="2212791" cy="3948474"/>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b="1" dirty="0">
                <a:solidFill>
                  <a:schemeClr val="bg1"/>
                </a:solidFill>
                <a:latin typeface="Lato"/>
              </a:rPr>
              <a:t>Office:</a:t>
            </a:r>
          </a:p>
          <a:p>
            <a:pPr marL="0" indent="0">
              <a:buNone/>
            </a:pPr>
            <a:r>
              <a:rPr lang="en-US" sz="2400" dirty="0">
                <a:solidFill>
                  <a:schemeClr val="bg1">
                    <a:lumMod val="95000"/>
                  </a:schemeClr>
                </a:solidFill>
                <a:latin typeface="Lato"/>
              </a:rPr>
              <a:t>Telephones, computers, security systems, fax machines, microwave, copier, laser printer, color printer, paging</a:t>
            </a:r>
          </a:p>
        </p:txBody>
      </p:sp>
    </p:spTree>
    <p:extLst>
      <p:ext uri="{BB962C8B-B14F-4D97-AF65-F5344CB8AC3E}">
        <p14:creationId xmlns:p14="http://schemas.microsoft.com/office/powerpoint/2010/main" val="1215846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8991"/>
            <a:ext cx="10058400" cy="1450757"/>
          </a:xfrm>
        </p:spPr>
        <p:txBody>
          <a:bodyPr/>
          <a:lstStyle/>
          <a:p>
            <a:pPr algn="ctr"/>
            <a:r>
              <a:rPr lang="en-US" sz="3200" dirty="0">
                <a:solidFill>
                  <a:schemeClr val="bg1"/>
                </a:solidFill>
                <a:latin typeface="Lato"/>
              </a:rPr>
              <a:t>Criteria for Choosing a microcontroller:</a:t>
            </a:r>
            <a:br>
              <a:rPr lang="en-US" dirty="0">
                <a:solidFill>
                  <a:schemeClr val="bg1"/>
                </a:solidFill>
                <a:latin typeface="Lato"/>
              </a:rPr>
            </a:br>
            <a:endParaRPr lang="en-US" dirty="0">
              <a:solidFill>
                <a:schemeClr val="bg1"/>
              </a:solidFill>
              <a:latin typeface="Lato"/>
            </a:endParaRPr>
          </a:p>
        </p:txBody>
      </p:sp>
      <p:sp>
        <p:nvSpPr>
          <p:cNvPr id="3" name="Content Placeholder 2"/>
          <p:cNvSpPr>
            <a:spLocks noGrp="1"/>
          </p:cNvSpPr>
          <p:nvPr>
            <p:ph idx="1"/>
          </p:nvPr>
        </p:nvSpPr>
        <p:spPr>
          <a:xfrm>
            <a:off x="1028913" y="2221907"/>
            <a:ext cx="10331865" cy="4307080"/>
          </a:xfrm>
        </p:spPr>
        <p:txBody>
          <a:bodyPr>
            <a:normAutofit/>
          </a:bodyPr>
          <a:lstStyle/>
          <a:p>
            <a:pPr marL="0" indent="0">
              <a:buNone/>
            </a:pPr>
            <a:r>
              <a:rPr lang="en-US" sz="2400" dirty="0">
                <a:solidFill>
                  <a:schemeClr val="bg1">
                    <a:lumMod val="95000"/>
                  </a:schemeClr>
                </a:solidFill>
                <a:latin typeface="Lato"/>
              </a:rPr>
              <a:t>The most important factor is that the microcontroller should be cost-efficient and work capably to handle the dedicated task. Some questions that should be asked while deciding on a microcontroller are as follows:</a:t>
            </a:r>
          </a:p>
          <a:p>
            <a:pPr marL="0" indent="0">
              <a:buNone/>
            </a:pPr>
            <a:endParaRPr lang="en-US" sz="2400" dirty="0">
              <a:solidFill>
                <a:schemeClr val="bg1">
                  <a:lumMod val="95000"/>
                </a:schemeClr>
              </a:solidFill>
              <a:latin typeface="Lato"/>
            </a:endParaRPr>
          </a:p>
          <a:p>
            <a:pPr marL="201168" lvl="1" indent="0">
              <a:buNone/>
            </a:pPr>
            <a:r>
              <a:rPr lang="en-US" sz="2200" dirty="0">
                <a:solidFill>
                  <a:schemeClr val="bg1">
                    <a:lumMod val="95000"/>
                  </a:schemeClr>
                </a:solidFill>
                <a:latin typeface="Lato"/>
              </a:rPr>
              <a:t>1. What is the maximum speed of the microcontroller?</a:t>
            </a:r>
          </a:p>
          <a:p>
            <a:pPr marL="201168" lvl="1" indent="0">
              <a:buNone/>
            </a:pPr>
            <a:r>
              <a:rPr lang="en-US" sz="2200" dirty="0">
                <a:solidFill>
                  <a:schemeClr val="bg1">
                    <a:lumMod val="95000"/>
                  </a:schemeClr>
                </a:solidFill>
                <a:latin typeface="Lato"/>
              </a:rPr>
              <a:t>2. What is the amount of RAM and ROM on chip? </a:t>
            </a:r>
          </a:p>
          <a:p>
            <a:pPr marL="201168" lvl="1" indent="0">
              <a:buNone/>
            </a:pPr>
            <a:r>
              <a:rPr lang="en-US" sz="2200" dirty="0">
                <a:solidFill>
                  <a:schemeClr val="bg1">
                    <a:lumMod val="95000"/>
                  </a:schemeClr>
                </a:solidFill>
                <a:latin typeface="Lato"/>
              </a:rPr>
              <a:t>3. How easy it is to upgrade to higher upgrade or lower consumption versions?</a:t>
            </a:r>
          </a:p>
          <a:p>
            <a:pPr marL="201168" lvl="1" indent="0">
              <a:buNone/>
            </a:pPr>
            <a:r>
              <a:rPr lang="en-US" sz="2200" dirty="0">
                <a:solidFill>
                  <a:schemeClr val="bg1">
                    <a:lumMod val="95000"/>
                  </a:schemeClr>
                </a:solidFill>
                <a:latin typeface="Lato"/>
              </a:rPr>
              <a:t>4. Is the microcontroller readily available at cheaper rates?</a:t>
            </a:r>
          </a:p>
          <a:p>
            <a:pPr marL="201168" lvl="1" indent="0">
              <a:buNone/>
            </a:pPr>
            <a:r>
              <a:rPr lang="en-US" sz="2200" dirty="0">
                <a:solidFill>
                  <a:schemeClr val="bg1">
                    <a:lumMod val="95000"/>
                  </a:schemeClr>
                </a:solidFill>
                <a:latin typeface="Lato"/>
              </a:rPr>
              <a:t>5. What is the number of I/O pins and timer on the chip?</a:t>
            </a:r>
          </a:p>
        </p:txBody>
      </p:sp>
    </p:spTree>
    <p:extLst>
      <p:ext uri="{BB962C8B-B14F-4D97-AF65-F5344CB8AC3E}">
        <p14:creationId xmlns:p14="http://schemas.microsoft.com/office/powerpoint/2010/main" val="20062717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918991"/>
            <a:ext cx="10058400" cy="1450757"/>
          </a:xfrm>
        </p:spPr>
        <p:txBody>
          <a:bodyPr/>
          <a:lstStyle/>
          <a:p>
            <a:pPr algn="ctr"/>
            <a:r>
              <a:rPr lang="en-US" sz="3200" dirty="0">
                <a:solidFill>
                  <a:schemeClr val="bg1"/>
                </a:solidFill>
                <a:latin typeface="Lato"/>
              </a:rPr>
              <a:t>Criteria for Choosing a microcontroller:</a:t>
            </a:r>
            <a:br>
              <a:rPr lang="en-US" dirty="0">
                <a:solidFill>
                  <a:schemeClr val="bg1"/>
                </a:solidFill>
                <a:latin typeface="Lato"/>
              </a:rPr>
            </a:br>
            <a:endParaRPr lang="en-US" dirty="0">
              <a:solidFill>
                <a:schemeClr val="bg1"/>
              </a:solidFill>
              <a:latin typeface="Lato"/>
            </a:endParaRPr>
          </a:p>
        </p:txBody>
      </p:sp>
      <p:sp>
        <p:nvSpPr>
          <p:cNvPr id="3" name="Content Placeholder 2"/>
          <p:cNvSpPr>
            <a:spLocks noGrp="1"/>
          </p:cNvSpPr>
          <p:nvPr>
            <p:ph idx="1"/>
          </p:nvPr>
        </p:nvSpPr>
        <p:spPr>
          <a:xfrm>
            <a:off x="666428" y="2191851"/>
            <a:ext cx="10672480" cy="4170348"/>
          </a:xfrm>
        </p:spPr>
        <p:txBody>
          <a:bodyPr>
            <a:normAutofit/>
          </a:bodyPr>
          <a:lstStyle/>
          <a:p>
            <a:pPr marL="0" indent="0">
              <a:buNone/>
            </a:pPr>
            <a:r>
              <a:rPr lang="en-US" sz="2400" dirty="0">
                <a:solidFill>
                  <a:schemeClr val="bg1">
                    <a:lumMod val="95000"/>
                  </a:schemeClr>
                </a:solidFill>
                <a:latin typeface="Lato"/>
              </a:rPr>
              <a:t>Meeting the computing needs of the task at hand efficiently and cost effectively</a:t>
            </a:r>
          </a:p>
          <a:p>
            <a:pPr lvl="1">
              <a:buClr>
                <a:schemeClr val="bg1"/>
              </a:buClr>
              <a:buFont typeface="Arial" panose="020B0604020202020204" pitchFamily="34" charset="0"/>
              <a:buChar char="•"/>
            </a:pPr>
            <a:r>
              <a:rPr lang="en-US" sz="2200" dirty="0">
                <a:solidFill>
                  <a:schemeClr val="bg1">
                    <a:lumMod val="95000"/>
                  </a:schemeClr>
                </a:solidFill>
                <a:latin typeface="Lato"/>
              </a:rPr>
              <a:t>Speed</a:t>
            </a:r>
          </a:p>
          <a:p>
            <a:pPr lvl="1">
              <a:buClr>
                <a:schemeClr val="bg1"/>
              </a:buClr>
              <a:buFont typeface="Arial" panose="020B0604020202020204" pitchFamily="34" charset="0"/>
              <a:buChar char="•"/>
            </a:pPr>
            <a:r>
              <a:rPr lang="en-US" sz="2200" dirty="0">
                <a:solidFill>
                  <a:schemeClr val="bg1">
                    <a:lumMod val="95000"/>
                  </a:schemeClr>
                </a:solidFill>
                <a:latin typeface="Lato"/>
              </a:rPr>
              <a:t>Packaging</a:t>
            </a:r>
          </a:p>
          <a:p>
            <a:pPr lvl="1">
              <a:buClr>
                <a:schemeClr val="bg1"/>
              </a:buClr>
              <a:buFont typeface="Arial" panose="020B0604020202020204" pitchFamily="34" charset="0"/>
              <a:buChar char="•"/>
            </a:pPr>
            <a:r>
              <a:rPr lang="en-US" sz="2200" dirty="0">
                <a:solidFill>
                  <a:schemeClr val="bg1">
                    <a:lumMod val="95000"/>
                  </a:schemeClr>
                </a:solidFill>
                <a:latin typeface="Lato"/>
              </a:rPr>
              <a:t>Power consumption</a:t>
            </a:r>
          </a:p>
          <a:p>
            <a:pPr lvl="1">
              <a:buClr>
                <a:schemeClr val="bg1"/>
              </a:buClr>
              <a:buFont typeface="Arial" panose="020B0604020202020204" pitchFamily="34" charset="0"/>
              <a:buChar char="•"/>
            </a:pPr>
            <a:r>
              <a:rPr lang="en-US" sz="2200" dirty="0">
                <a:solidFill>
                  <a:schemeClr val="bg1">
                    <a:lumMod val="95000"/>
                  </a:schemeClr>
                </a:solidFill>
                <a:latin typeface="Lato"/>
              </a:rPr>
              <a:t>The amount of RAM and ROM on chip</a:t>
            </a:r>
          </a:p>
          <a:p>
            <a:pPr lvl="1">
              <a:buClr>
                <a:schemeClr val="bg1"/>
              </a:buClr>
              <a:buFont typeface="Arial" panose="020B0604020202020204" pitchFamily="34" charset="0"/>
              <a:buChar char="•"/>
            </a:pPr>
            <a:r>
              <a:rPr lang="en-US" sz="2200" dirty="0">
                <a:solidFill>
                  <a:schemeClr val="bg1">
                    <a:lumMod val="95000"/>
                  </a:schemeClr>
                </a:solidFill>
                <a:latin typeface="Lato"/>
              </a:rPr>
              <a:t>The number of I/O pins and the timer on chip</a:t>
            </a:r>
          </a:p>
          <a:p>
            <a:pPr lvl="1">
              <a:buClr>
                <a:schemeClr val="bg1"/>
              </a:buClr>
              <a:buFont typeface="Arial" panose="020B0604020202020204" pitchFamily="34" charset="0"/>
              <a:buChar char="•"/>
            </a:pPr>
            <a:r>
              <a:rPr lang="en-US" sz="2200" dirty="0">
                <a:solidFill>
                  <a:schemeClr val="bg1">
                    <a:lumMod val="95000"/>
                  </a:schemeClr>
                </a:solidFill>
                <a:latin typeface="Lato"/>
              </a:rPr>
              <a:t>How easy to upgrade to higher performance or lower power-consumption versions</a:t>
            </a:r>
          </a:p>
          <a:p>
            <a:pPr lvl="1">
              <a:buClr>
                <a:schemeClr val="bg1"/>
              </a:buClr>
              <a:buFont typeface="Arial" panose="020B0604020202020204" pitchFamily="34" charset="0"/>
              <a:buChar char="•"/>
            </a:pPr>
            <a:r>
              <a:rPr lang="en-US" sz="2200" dirty="0">
                <a:solidFill>
                  <a:schemeClr val="bg1">
                    <a:lumMod val="95000"/>
                  </a:schemeClr>
                </a:solidFill>
                <a:latin typeface="Lato"/>
              </a:rPr>
              <a:t>Cost per unit</a:t>
            </a:r>
          </a:p>
          <a:p>
            <a:pPr>
              <a:buFont typeface="Arial" panose="020B0604020202020204" pitchFamily="34" charset="0"/>
              <a:buChar char="•"/>
            </a:pPr>
            <a:endParaRPr lang="en-US" sz="2400" dirty="0">
              <a:solidFill>
                <a:schemeClr val="bg1"/>
              </a:solidFill>
              <a:latin typeface="Lato"/>
            </a:endParaRPr>
          </a:p>
        </p:txBody>
      </p:sp>
    </p:spTree>
    <p:extLst>
      <p:ext uri="{BB962C8B-B14F-4D97-AF65-F5344CB8AC3E}">
        <p14:creationId xmlns:p14="http://schemas.microsoft.com/office/powerpoint/2010/main" val="34408044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543401"/>
            <a:ext cx="10003863" cy="846814"/>
          </a:xfrm>
        </p:spPr>
        <p:txBody>
          <a:bodyPr>
            <a:normAutofit/>
          </a:bodyPr>
          <a:lstStyle/>
          <a:p>
            <a:pPr algn="ctr"/>
            <a:r>
              <a:rPr lang="en-US" sz="4400" dirty="0">
                <a:solidFill>
                  <a:schemeClr val="bg1"/>
                </a:solidFill>
                <a:latin typeface="Lato"/>
                <a:cs typeface="Times New Roman" panose="02020603050405020304" pitchFamily="18" charset="0"/>
              </a:rPr>
              <a:t>Overview of the AVR family</a:t>
            </a:r>
          </a:p>
        </p:txBody>
      </p:sp>
      <p:sp>
        <p:nvSpPr>
          <p:cNvPr id="3" name="Content Placeholder 2"/>
          <p:cNvSpPr>
            <a:spLocks noGrp="1"/>
          </p:cNvSpPr>
          <p:nvPr>
            <p:ph idx="1"/>
          </p:nvPr>
        </p:nvSpPr>
        <p:spPr>
          <a:xfrm>
            <a:off x="282012" y="1717705"/>
            <a:ext cx="11621664" cy="4938468"/>
          </a:xfrm>
        </p:spPr>
        <p:txBody>
          <a:bodyPr>
            <a:normAutofit/>
          </a:bodyPr>
          <a:lstStyle/>
          <a:p>
            <a:pPr marL="0" indent="0" algn="ctr">
              <a:spcAft>
                <a:spcPts val="0"/>
              </a:spcAft>
              <a:buNone/>
              <a:defRPr/>
            </a:pPr>
            <a:r>
              <a:rPr lang="en-US" spc="300" dirty="0">
                <a:solidFill>
                  <a:schemeClr val="bg1"/>
                </a:solidFill>
                <a:latin typeface="Lato"/>
              </a:rPr>
              <a:t>A brief history of the AVR microcontroller:</a:t>
            </a:r>
          </a:p>
          <a:p>
            <a:pPr algn="just">
              <a:buClr>
                <a:schemeClr val="bg1"/>
              </a:buClr>
              <a:buFont typeface="Arial" panose="020B0604020202020204" pitchFamily="34" charset="0"/>
              <a:buChar char="•"/>
            </a:pPr>
            <a:r>
              <a:rPr lang="en-US" sz="2400" dirty="0">
                <a:solidFill>
                  <a:schemeClr val="bg1">
                    <a:lumMod val="95000"/>
                  </a:schemeClr>
                </a:solidFill>
                <a:latin typeface="Lato"/>
              </a:rPr>
              <a:t> The basic architecture of AVR was designed by two students of Norwegian Institute of Technology(NTH), Alf-</a:t>
            </a:r>
            <a:r>
              <a:rPr lang="en-US" sz="2400" dirty="0" err="1">
                <a:solidFill>
                  <a:schemeClr val="bg1">
                    <a:lumMod val="95000"/>
                  </a:schemeClr>
                </a:solidFill>
                <a:latin typeface="Lato"/>
              </a:rPr>
              <a:t>Egil</a:t>
            </a:r>
            <a:r>
              <a:rPr lang="en-US" sz="2400" dirty="0">
                <a:solidFill>
                  <a:schemeClr val="bg1">
                    <a:lumMod val="95000"/>
                  </a:schemeClr>
                </a:solidFill>
                <a:latin typeface="Lato"/>
              </a:rPr>
              <a:t> </a:t>
            </a:r>
            <a:r>
              <a:rPr lang="en-US" sz="2400" dirty="0" err="1">
                <a:solidFill>
                  <a:schemeClr val="bg1">
                    <a:lumMod val="95000"/>
                  </a:schemeClr>
                </a:solidFill>
                <a:latin typeface="Lato"/>
              </a:rPr>
              <a:t>Bogen</a:t>
            </a:r>
            <a:r>
              <a:rPr lang="en-US" sz="2400" dirty="0">
                <a:solidFill>
                  <a:schemeClr val="bg1">
                    <a:lumMod val="95000"/>
                  </a:schemeClr>
                </a:solidFill>
                <a:latin typeface="Lato"/>
              </a:rPr>
              <a:t> and </a:t>
            </a:r>
            <a:r>
              <a:rPr lang="en-US" sz="2400" dirty="0" err="1">
                <a:solidFill>
                  <a:schemeClr val="bg1">
                    <a:lumMod val="95000"/>
                  </a:schemeClr>
                </a:solidFill>
                <a:latin typeface="Lato"/>
              </a:rPr>
              <a:t>Vegard</a:t>
            </a:r>
            <a:r>
              <a:rPr lang="en-US" sz="2400" dirty="0">
                <a:solidFill>
                  <a:schemeClr val="bg1">
                    <a:lumMod val="95000"/>
                  </a:schemeClr>
                </a:solidFill>
                <a:latin typeface="Lato"/>
              </a:rPr>
              <a:t> </a:t>
            </a:r>
            <a:r>
              <a:rPr lang="en-US" sz="2400" dirty="0" err="1">
                <a:solidFill>
                  <a:schemeClr val="bg1">
                    <a:lumMod val="95000"/>
                  </a:schemeClr>
                </a:solidFill>
                <a:latin typeface="Lato"/>
              </a:rPr>
              <a:t>Wollan</a:t>
            </a:r>
            <a:r>
              <a:rPr lang="en-US" sz="2400" dirty="0">
                <a:solidFill>
                  <a:schemeClr val="bg1">
                    <a:lumMod val="95000"/>
                  </a:schemeClr>
                </a:solidFill>
                <a:latin typeface="Lato"/>
              </a:rPr>
              <a:t> and then was bought and developed by Atmel in 1996.</a:t>
            </a:r>
          </a:p>
          <a:p>
            <a:pPr algn="just">
              <a:buClr>
                <a:schemeClr val="bg1"/>
              </a:buClr>
              <a:buFont typeface="Arial" panose="020B0604020202020204" pitchFamily="34" charset="0"/>
              <a:buChar char="•"/>
            </a:pPr>
            <a:r>
              <a:rPr lang="en-US" sz="2400" dirty="0">
                <a:solidFill>
                  <a:schemeClr val="bg1">
                    <a:lumMod val="95000"/>
                  </a:schemeClr>
                </a:solidFill>
                <a:latin typeface="Lato"/>
              </a:rPr>
              <a:t> One might wonder what AVR stands for! AVR can have different meanings for different people! According to Atmel, it is nothing more than a product name but it might stands for Advanced Virtual RISC or Alf and </a:t>
            </a:r>
            <a:r>
              <a:rPr lang="en-US" sz="2400" dirty="0" err="1">
                <a:solidFill>
                  <a:schemeClr val="bg1">
                    <a:lumMod val="95000"/>
                  </a:schemeClr>
                </a:solidFill>
                <a:latin typeface="Lato"/>
              </a:rPr>
              <a:t>Vegard</a:t>
            </a:r>
            <a:r>
              <a:rPr lang="en-US" sz="2400" dirty="0">
                <a:solidFill>
                  <a:schemeClr val="bg1">
                    <a:lumMod val="95000"/>
                  </a:schemeClr>
                </a:solidFill>
                <a:latin typeface="Lato"/>
              </a:rPr>
              <a:t> RISC.</a:t>
            </a:r>
          </a:p>
          <a:p>
            <a:pPr algn="just">
              <a:buClr>
                <a:schemeClr val="bg1"/>
              </a:buClr>
              <a:buFont typeface="Arial" panose="020B0604020202020204" pitchFamily="34" charset="0"/>
              <a:buChar char="•"/>
            </a:pPr>
            <a:r>
              <a:rPr lang="en-US" sz="2400" dirty="0">
                <a:solidFill>
                  <a:schemeClr val="bg1">
                    <a:lumMod val="95000"/>
                  </a:schemeClr>
                </a:solidFill>
                <a:latin typeface="Lato"/>
              </a:rPr>
              <a:t> There are many kinds of AVR microcontroller with different properties. </a:t>
            </a:r>
          </a:p>
          <a:p>
            <a:pPr algn="just">
              <a:buClr>
                <a:schemeClr val="bg1"/>
              </a:buClr>
              <a:buFont typeface="Arial" panose="020B0604020202020204" pitchFamily="34" charset="0"/>
              <a:buChar char="•"/>
            </a:pPr>
            <a:r>
              <a:rPr lang="en-US" sz="2400" dirty="0">
                <a:solidFill>
                  <a:schemeClr val="bg1">
                    <a:lumMod val="95000"/>
                  </a:schemeClr>
                </a:solidFill>
                <a:latin typeface="Lato"/>
              </a:rPr>
              <a:t> One of the problems with the AVR microcontrollers is that they are not all 100% compatible in terms of software. To run programs written for the ATtiny25 on a ATmega64, we must recompile the program and possibly change some register locations before loading it into the ATmega64.</a:t>
            </a:r>
          </a:p>
        </p:txBody>
      </p:sp>
    </p:spTree>
    <p:extLst>
      <p:ext uri="{BB962C8B-B14F-4D97-AF65-F5344CB8AC3E}">
        <p14:creationId xmlns:p14="http://schemas.microsoft.com/office/powerpoint/2010/main" val="164275436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514949"/>
      </a:dk2>
      <a:lt2>
        <a:srgbClr val="E1E1DB"/>
      </a:lt2>
      <a:accent1>
        <a:srgbClr val="9DBFBE"/>
      </a:accent1>
      <a:accent2>
        <a:srgbClr val="DB8631"/>
      </a:accent2>
      <a:accent3>
        <a:srgbClr val="E3CC5A"/>
      </a:accent3>
      <a:accent4>
        <a:srgbClr val="ACADA8"/>
      </a:accent4>
      <a:accent5>
        <a:srgbClr val="927C61"/>
      </a:accent5>
      <a:accent6>
        <a:srgbClr val="B3B435"/>
      </a:accent6>
      <a:hlink>
        <a:srgbClr val="0000FF"/>
      </a:hlink>
      <a:folHlink>
        <a:srgbClr val="80008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243AF7DC-D15B-41C0-AE81-23980D1B9FC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6078</TotalTime>
  <Words>2089</Words>
  <Application>Microsoft Office PowerPoint</Application>
  <PresentationFormat>Widescreen</PresentationFormat>
  <Paragraphs>276</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Lato</vt:lpstr>
      <vt:lpstr>Retrospect</vt:lpstr>
      <vt:lpstr>CSE-425  Lecture-2 Reference: Second chapter of textbook Acknowledgment: Some websites and Chung-Ping Young from Dept. of Computer Science and Information Engineering, National Cheng Kung University, TAIWAN</vt:lpstr>
      <vt:lpstr>Lecture Objective </vt:lpstr>
      <vt:lpstr>Microcontrollers for Embedded system</vt:lpstr>
      <vt:lpstr>Basic Structure of an Embedded System: </vt:lpstr>
      <vt:lpstr>PowerPoint Presentation</vt:lpstr>
      <vt:lpstr>PowerPoint Presentation</vt:lpstr>
      <vt:lpstr>Criteria for Choosing a microcontroller: </vt:lpstr>
      <vt:lpstr>Criteria for Choosing a microcontroller: </vt:lpstr>
      <vt:lpstr>Overview of the AVR family</vt:lpstr>
      <vt:lpstr>What’s special about AVR?</vt:lpstr>
      <vt:lpstr>Overview of the AVR family</vt:lpstr>
      <vt:lpstr>AVR features</vt:lpstr>
      <vt:lpstr>PowerPoint Presentation</vt:lpstr>
      <vt:lpstr>Features of ATmega32</vt:lpstr>
      <vt:lpstr>Features of ATmega32</vt:lpstr>
      <vt:lpstr>Features of ATmega32</vt:lpstr>
      <vt:lpstr>Features of ATmega32</vt:lpstr>
      <vt:lpstr>Features of ATmega8</vt:lpstr>
      <vt:lpstr>Features of ATmega8</vt:lpstr>
      <vt:lpstr>Features of ATmega8</vt:lpstr>
      <vt:lpstr>Features of ATmega8</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ASUS</dc:creator>
  <cp:lastModifiedBy>Johirul Islam Tusher</cp:lastModifiedBy>
  <cp:revision>939</cp:revision>
  <dcterms:created xsi:type="dcterms:W3CDTF">2019-01-27T14:45:50Z</dcterms:created>
  <dcterms:modified xsi:type="dcterms:W3CDTF">2024-04-21T11:10:21Z</dcterms:modified>
</cp:coreProperties>
</file>