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1" r:id="rId1"/>
  </p:sldMasterIdLst>
  <p:notesMasterIdLst>
    <p:notesMasterId r:id="rId22"/>
  </p:notesMasterIdLst>
  <p:handoutMasterIdLst>
    <p:handoutMasterId r:id="rId23"/>
  </p:handoutMasterIdLst>
  <p:sldIdLst>
    <p:sldId id="472" r:id="rId2"/>
    <p:sldId id="490" r:id="rId3"/>
    <p:sldId id="491" r:id="rId4"/>
    <p:sldId id="492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4" r:id="rId17"/>
    <p:sldId id="505" r:id="rId18"/>
    <p:sldId id="506" r:id="rId19"/>
    <p:sldId id="507" r:id="rId20"/>
    <p:sldId id="4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  <a:srgbClr val="F7F7F7"/>
    <a:srgbClr val="F0F0F0"/>
    <a:srgbClr val="FAFAFA"/>
    <a:srgbClr val="F4F4F4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0898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12/01/2020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88D7D-08BB-4008-B7A4-1DC49DA06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9502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12/01/2020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811AD-5C07-435B-8761-649048FC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2923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12/01/2020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0811AD-5C07-435B-8761-649048FC91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1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7638-EB9D-41A2-9F7C-955732DFCF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9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7638-EB9D-41A2-9F7C-955732DFC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1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7638-EB9D-41A2-9F7C-955732DFC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8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7638-EB9D-41A2-9F7C-955732DFC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5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7638-EB9D-41A2-9F7C-955732DFCF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2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12/01/2020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7638-EB9D-41A2-9F7C-955732DFC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1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12/01/2020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7638-EB9D-41A2-9F7C-955732DFC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96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12/01/2020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7638-EB9D-41A2-9F7C-955732DFC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0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12/01/2020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7638-EB9D-41A2-9F7C-955732DFC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6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12/01/2020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367638-EB9D-41A2-9F7C-955732DFC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02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12/01/2020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7638-EB9D-41A2-9F7C-955732DFC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rgbClr val="322D69">
                <a:lumMod val="65000"/>
                <a:lumOff val="35000"/>
              </a:srgbClr>
            </a:gs>
            <a:gs pos="4000">
              <a:srgbClr val="2B265A">
                <a:alpha val="84000"/>
                <a:lumMod val="78000"/>
                <a:lumOff val="22000"/>
              </a:srgb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12/01/2020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367638-EB9D-41A2-9F7C-955732DFCF8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6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252" y="692838"/>
            <a:ext cx="2862020" cy="88827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/>
                <a:cs typeface="Times New Roman" panose="02020603050405020304" pitchFamily="18" charset="0"/>
              </a:rPr>
              <a:t>Sections</a:t>
            </a:r>
            <a:endParaRPr lang="en-US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732269" y="2495264"/>
            <a:ext cx="8401998" cy="2409914"/>
          </a:xfrm>
          <a:ln>
            <a:noFill/>
          </a:ln>
        </p:spPr>
        <p:txBody>
          <a:bodyPr rtlCol="0">
            <a:normAutofit/>
          </a:bodyPr>
          <a:lstStyle/>
          <a:p>
            <a:pPr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Lato"/>
                <a:cs typeface="Times New Roman" panose="02020603050405020304" pitchFamily="18" charset="0"/>
              </a:rPr>
              <a:t> AVR in C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Lato"/>
                <a:cs typeface="Times New Roman" panose="02020603050405020304" pitchFamily="18" charset="0"/>
              </a:rPr>
              <a:t> AVR I/O programming </a:t>
            </a:r>
          </a:p>
          <a:p>
            <a:pPr marL="0" indent="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sz="1800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7" name="Date Placeholder 4"/>
          <p:cNvSpPr txBox="1">
            <a:spLocks/>
          </p:cNvSpPr>
          <p:nvPr/>
        </p:nvSpPr>
        <p:spPr>
          <a:xfrm>
            <a:off x="1636785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199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1101"/>
            <a:ext cx="12109391" cy="4153256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latin typeface="Lato"/>
              </a:rPr>
              <a:t>As an Input:</a:t>
            </a:r>
          </a:p>
          <a:p>
            <a:br>
              <a:rPr lang="en-US" sz="2400" dirty="0">
                <a:solidFill>
                  <a:schemeClr val="bg1"/>
                </a:solidFill>
                <a:latin typeface="Lato"/>
              </a:rPr>
            </a:br>
            <a:r>
              <a:rPr lang="en-US" sz="2400" dirty="0">
                <a:solidFill>
                  <a:schemeClr val="bg1"/>
                </a:solidFill>
                <a:latin typeface="Lato"/>
              </a:rPr>
              <a:t>If a '1' is written to the bit when the pin is configured as an input pin, the pull-up resistor is activated. If a ‘0’ is written to the bit when the pin is configured as an input pin, the port pin is tri-stated.</a:t>
            </a:r>
          </a:p>
          <a:p>
            <a:r>
              <a:rPr lang="en-US" sz="2400" b="1" dirty="0">
                <a:solidFill>
                  <a:schemeClr val="bg1"/>
                </a:solidFill>
                <a:latin typeface="Lato"/>
              </a:rPr>
              <a:t>Note: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 While using on chip Analog to Digital Converter (ADC), ADC port pins must be used as tri stated input.</a:t>
            </a:r>
          </a:p>
          <a:p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8250" y="3738040"/>
            <a:ext cx="6571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/>
              </a:rPr>
              <a:t>To make port B as tri stated input:</a:t>
            </a:r>
          </a:p>
          <a:p>
            <a:endParaRPr lang="en-US" sz="2400" b="1" dirty="0">
              <a:solidFill>
                <a:schemeClr val="bg1"/>
              </a:solidFill>
              <a:latin typeface="Lato"/>
            </a:endParaRPr>
          </a:p>
          <a:p>
            <a:r>
              <a:rPr lang="en-US" sz="2400" dirty="0">
                <a:solidFill>
                  <a:schemeClr val="bg1"/>
                </a:solidFill>
                <a:latin typeface="Lato"/>
              </a:rPr>
              <a:t>DDRB = 0x00;        //use port B as input  </a:t>
            </a:r>
          </a:p>
          <a:p>
            <a:r>
              <a:rPr lang="en-US" sz="2400" dirty="0">
                <a:solidFill>
                  <a:schemeClr val="bg1"/>
                </a:solidFill>
                <a:latin typeface="Lato"/>
              </a:rPr>
              <a:t>PORTB = 0x00;        //Disable pull-ups register and make it tri state</a:t>
            </a:r>
          </a:p>
          <a:p>
            <a:endParaRPr lang="en-US" sz="2400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328" y="3738040"/>
            <a:ext cx="6665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"/>
              </a:rPr>
              <a:t>To make port B as input with pull-ups enabled:</a:t>
            </a:r>
          </a:p>
          <a:p>
            <a:endParaRPr lang="en-US" sz="2400" b="1" dirty="0">
              <a:solidFill>
                <a:schemeClr val="bg1"/>
              </a:solidFill>
              <a:latin typeface="Lato"/>
            </a:endParaRPr>
          </a:p>
          <a:p>
            <a:r>
              <a:rPr lang="en-US" sz="2400" dirty="0">
                <a:solidFill>
                  <a:schemeClr val="bg1"/>
                </a:solidFill>
                <a:latin typeface="Lato"/>
              </a:rPr>
              <a:t>DDRB = 0x00;        //use port B as input  </a:t>
            </a:r>
          </a:p>
          <a:p>
            <a:r>
              <a:rPr lang="en-US" sz="2400" dirty="0">
                <a:solidFill>
                  <a:schemeClr val="bg1"/>
                </a:solidFill>
                <a:latin typeface="Lato"/>
              </a:rPr>
              <a:t>PORTB = 0xFF;        //enable all pull ups</a:t>
            </a:r>
          </a:p>
          <a:p>
            <a:endParaRPr lang="en-US" sz="2400" dirty="0">
              <a:solidFill>
                <a:schemeClr val="bg1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0606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2528"/>
            <a:ext cx="12109391" cy="44885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err="1">
                <a:solidFill>
                  <a:schemeClr val="bg1"/>
                </a:solidFill>
                <a:latin typeface="Lato"/>
              </a:rPr>
              <a:t>PINx</a:t>
            </a:r>
            <a:r>
              <a:rPr lang="nn-NO" sz="2400" b="1" dirty="0">
                <a:solidFill>
                  <a:schemeClr val="bg1"/>
                </a:solidFill>
                <a:latin typeface="Lato"/>
              </a:rPr>
              <a:t> register(Pin Input Register)</a:t>
            </a:r>
          </a:p>
          <a:p>
            <a:pPr marL="0" indent="0" algn="ctr">
              <a:buNone/>
            </a:pPr>
            <a:endParaRPr lang="nn-NO" sz="2400" b="1" dirty="0">
              <a:solidFill>
                <a:schemeClr val="bg1"/>
              </a:solidFill>
              <a:latin typeface="Lato"/>
            </a:endParaRPr>
          </a:p>
          <a:p>
            <a:pPr marL="201168" lvl="1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Lato"/>
              </a:rPr>
              <a:t>PINx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 register used to read the data from port pins. If port is made output, then reading </a:t>
            </a:r>
            <a:r>
              <a:rPr lang="en-US" sz="2400" dirty="0" err="1">
                <a:solidFill>
                  <a:schemeClr val="bg1"/>
                </a:solidFill>
                <a:latin typeface="Lato"/>
              </a:rPr>
              <a:t>PINx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 register will give a data that has been output on port pins.</a:t>
            </a:r>
          </a:p>
          <a:p>
            <a:pPr marL="201168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There are two input modes. Either we can use port pins as internal pull up or as tri stated inputs as it has been explained before. For example: </a:t>
            </a:r>
          </a:p>
          <a:p>
            <a:endParaRPr lang="en-US" dirty="0">
              <a:solidFill>
                <a:schemeClr val="bg1"/>
              </a:solidFill>
              <a:latin typeface="Lato"/>
            </a:endParaRPr>
          </a:p>
          <a:p>
            <a:endParaRPr lang="en-US" dirty="0">
              <a:solidFill>
                <a:schemeClr val="bg1"/>
              </a:solidFill>
              <a:latin typeface="Lato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8474" y="3896272"/>
            <a:ext cx="6084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reading the data from port A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DDRA = 0x00;    //Set port A as input </a:t>
            </a:r>
          </a:p>
          <a:p>
            <a:r>
              <a:rPr lang="en-US" dirty="0">
                <a:solidFill>
                  <a:schemeClr val="bg1"/>
                </a:solidFill>
              </a:rPr>
              <a:t>PORTA= 0xFF;   //enable all pull-ups  </a:t>
            </a:r>
          </a:p>
          <a:p>
            <a:r>
              <a:rPr lang="en-US" dirty="0">
                <a:solidFill>
                  <a:schemeClr val="bg1"/>
                </a:solidFill>
              </a:rPr>
              <a:t>x = PINA;       //Read contents/data from the pins of port A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0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18991"/>
            <a:ext cx="10058400" cy="1450757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/>
              </a:rPr>
              <a:t>Practice Problems:</a:t>
            </a:r>
            <a:br>
              <a:rPr lang="en-US" dirty="0">
                <a:solidFill>
                  <a:schemeClr val="bg1"/>
                </a:solidFill>
                <a:latin typeface="Lato"/>
              </a:rPr>
            </a:br>
            <a:endParaRPr lang="en-US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913" y="2221907"/>
            <a:ext cx="10331865" cy="4307080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1"/>
              </a:buClr>
              <a:buFont typeface="+mj-lt"/>
              <a:buAutoNum type="romanUcPeriod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 Write an AVR C program to toggle all the bits of PORT B 200 times.</a:t>
            </a:r>
          </a:p>
          <a:p>
            <a:pPr marL="514350" indent="-514350">
              <a:buClr>
                <a:schemeClr val="bg1"/>
              </a:buClr>
              <a:buFont typeface="+mj-lt"/>
              <a:buAutoNum type="romanUcPeriod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 Write an AVR C program to toggle the third bit of port B continuously with a 100 </a:t>
            </a:r>
            <a:r>
              <a:rPr lang="en-US" sz="2400" dirty="0" err="1">
                <a:solidFill>
                  <a:schemeClr val="bg1"/>
                </a:solidFill>
                <a:latin typeface="Lato"/>
              </a:rPr>
              <a:t>mili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-second delay.</a:t>
            </a:r>
          </a:p>
          <a:p>
            <a:pPr marL="514350" indent="-514350">
              <a:buClr>
                <a:schemeClr val="bg1"/>
              </a:buClr>
              <a:buFont typeface="+mj-lt"/>
              <a:buAutoNum type="romanUcPeriod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 Write an AVR C program to toggle 4 bits of port C continuously with a 70% duty cycle.</a:t>
            </a:r>
          </a:p>
          <a:p>
            <a:pPr marL="514350" indent="-514350">
              <a:buClr>
                <a:schemeClr val="bg1"/>
              </a:buClr>
              <a:buFont typeface="+mj-lt"/>
              <a:buAutoNum type="romanUcPeriod"/>
            </a:pPr>
            <a:r>
              <a:rPr lang="en-US" sz="2400" dirty="0" err="1">
                <a:solidFill>
                  <a:schemeClr val="bg1"/>
                </a:solidFill>
                <a:latin typeface="Lato"/>
              </a:rPr>
              <a:t>Leds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 are connected to the pins of port B. Write an AVR code to show from 0-255 on the </a:t>
            </a:r>
            <a:r>
              <a:rPr lang="en-US" sz="2400" dirty="0" err="1">
                <a:solidFill>
                  <a:schemeClr val="bg1"/>
                </a:solidFill>
                <a:latin typeface="Lato"/>
              </a:rPr>
              <a:t>leds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.</a:t>
            </a:r>
          </a:p>
          <a:p>
            <a:pPr marL="514350" indent="-514350">
              <a:buClr>
                <a:schemeClr val="bg1"/>
              </a:buClr>
              <a:buFont typeface="+mj-lt"/>
              <a:buAutoNum type="romanUcPeriod"/>
            </a:pPr>
            <a:r>
              <a:rPr lang="en-US" sz="2400" dirty="0" err="1">
                <a:solidFill>
                  <a:schemeClr val="bg1"/>
                </a:solidFill>
                <a:latin typeface="Lato"/>
              </a:rPr>
              <a:t>Leds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 are connected to port B. Write an AVR program that shows the </a:t>
            </a:r>
            <a:r>
              <a:rPr lang="en-US" sz="2400" dirty="0" err="1">
                <a:solidFill>
                  <a:schemeClr val="bg1"/>
                </a:solidFill>
                <a:latin typeface="Lato"/>
              </a:rPr>
              <a:t>leds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 term on sequentially a 100 millisecond delay.</a:t>
            </a:r>
            <a:endParaRPr lang="en-US" sz="2200" dirty="0">
              <a:solidFill>
                <a:schemeClr val="bg1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0884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18991"/>
            <a:ext cx="10058400" cy="1450757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n-lt"/>
              </a:rPr>
              <a:t>Logic operations in C: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913" y="2127903"/>
            <a:ext cx="10331865" cy="4307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Logic operators: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70195"/>
              </p:ext>
            </p:extLst>
          </p:nvPr>
        </p:nvGraphicFramePr>
        <p:xfrm>
          <a:off x="1852538" y="2753565"/>
          <a:ext cx="8128002" cy="2225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Input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Input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AND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OR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XOR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Inverter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A&amp;B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A|B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A^B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Y = ~B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50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026" y="1435243"/>
            <a:ext cx="10331865" cy="4307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                                      Bit wise shift Operators in C: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The following shows some example of shift operators in C:</a:t>
            </a:r>
          </a:p>
          <a:p>
            <a:pPr marL="514350" indent="-514350">
              <a:buClr>
                <a:schemeClr val="bg1"/>
              </a:buClr>
              <a:buFont typeface="+mj-lt"/>
              <a:buAutoNum type="romanUcPeriod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0b00010000&gt;&gt;3 = 0b00000010  //shifting right 3 times</a:t>
            </a:r>
          </a:p>
          <a:p>
            <a:pPr marL="514350" indent="-514350">
              <a:buClr>
                <a:schemeClr val="bg1"/>
              </a:buClr>
              <a:buFont typeface="+mj-lt"/>
              <a:buAutoNum type="romanUcPeriod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0b00010000&lt;&lt;3 = 0b10000000  //shifting left 3 times</a:t>
            </a:r>
          </a:p>
          <a:p>
            <a:pPr marL="514350" indent="-514350">
              <a:buClr>
                <a:schemeClr val="bg1"/>
              </a:buClr>
              <a:buFont typeface="+mj-lt"/>
              <a:buAutoNum type="romanUcPeriod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1&lt;&lt;3 = 0b00001000  //shifting left 3 times</a:t>
            </a:r>
          </a:p>
          <a:p>
            <a:pPr marL="457200" indent="-457200">
              <a:buAutoNum type="romanUcPeriod"/>
            </a:pPr>
            <a:endParaRPr lang="en-US" sz="2400" dirty="0">
              <a:solidFill>
                <a:schemeClr val="bg1"/>
              </a:solidFill>
              <a:latin typeface="Lato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583026"/>
              </p:ext>
            </p:extLst>
          </p:nvPr>
        </p:nvGraphicFramePr>
        <p:xfrm>
          <a:off x="1851459" y="2207023"/>
          <a:ext cx="8127999" cy="138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5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Operation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Symbol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Format of shift operation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Shift right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&gt;&gt;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Data&gt;&gt;number of bits to be shifted right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Shift left</a:t>
                      </a:r>
                    </a:p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&lt;&lt;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Data&lt;&lt;number of bits to be shifted left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440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913" y="2127903"/>
            <a:ext cx="10331865" cy="28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                           Compound Assignment Operator in C: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05562"/>
              </p:ext>
            </p:extLst>
          </p:nvPr>
        </p:nvGraphicFramePr>
        <p:xfrm>
          <a:off x="1997817" y="3095397"/>
          <a:ext cx="8127999" cy="138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Operation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Abbreviated Expression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Equal C expression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And assignment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</a:rPr>
                        <a:t> &amp; = b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 =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a&amp;b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Or assignment</a:t>
                      </a:r>
                    </a:p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</a:rPr>
                        <a:t> | = b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 =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a|b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49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901" y="875899"/>
            <a:ext cx="10058400" cy="810455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/>
              </a:rPr>
              <a:t>Using operators:</a:t>
            </a:r>
            <a:br>
              <a:rPr lang="en-US" sz="2400" dirty="0">
                <a:solidFill>
                  <a:schemeClr val="bg1"/>
                </a:solidFill>
                <a:latin typeface="Lato"/>
              </a:rPr>
            </a:br>
            <a:endParaRPr lang="en-US" sz="2400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913" y="2127903"/>
            <a:ext cx="10331865" cy="430708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 To set/high a specific bit, ‘|’ operator is used which is symbol of ‘OR’ . It makes that particular bit as 1.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 To set/high a specific bit: Register| = (1&lt;&lt;BIT) 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 Example: Make the bit 5 of port C high.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Solution: PORTC| = (1&lt;&lt;PINC5) 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Depicted as: PORTC = PORTC | 0b00100000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Depicted as: PORTC| = (1&lt;&lt;5)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Lato"/>
              </a:rPr>
              <a:t>Solution: PORTC| = (1&lt;&lt;PC5) 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8365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18991"/>
            <a:ext cx="10058400" cy="1450757"/>
          </a:xfrm>
        </p:spPr>
        <p:txBody>
          <a:bodyPr/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913" y="1694046"/>
            <a:ext cx="10331865" cy="4834941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To clear/low a specific bit, ‘&amp;’ operator is used which is symbol of ‘AND’ . It makes that particular bit as 0.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 To clear/low a specific bit: Register&amp; = (~ (1&lt;&lt;BIT))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 Example: Make the bit 5 of port C low.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Solution: PORTC&amp; = ~(1&lt;&lt;PINC5) 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Depicted as : PORTC = PORTC &amp; 0b11011111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Depicted as : PORTC&amp; = (~(1&lt;&lt;5))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67137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18991"/>
            <a:ext cx="10058400" cy="1450757"/>
          </a:xfrm>
        </p:spPr>
        <p:txBody>
          <a:bodyPr/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547" y="1644369"/>
            <a:ext cx="10331865" cy="430708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 To toggle a specific bit, ‘^’ operator is used which is symbol of ‘XOR’ . It makes that particular bit as 0 if it was 1 previously and vice versa.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 To toggle a specific bit: Register^ = (1&lt;&lt;BIT)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 Example: Toggle the bit 5 of port C without disturbing rest of the pins.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Solution: PORTC^ = (1&lt;&lt;PINC5) 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Depicted as : PORTC = PORTC ^ 0b00100000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Depicted as : PORTC^ = (1&lt;&lt;5)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60435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18991"/>
            <a:ext cx="10058400" cy="1450757"/>
          </a:xfrm>
        </p:spPr>
        <p:txBody>
          <a:bodyPr/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547" y="2290273"/>
            <a:ext cx="10331865" cy="2098847"/>
          </a:xfrm>
        </p:spPr>
        <p:txBody>
          <a:bodyPr>
            <a:normAutofit lnSpcReduction="10000"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To invert a bit string, ‘ ~ ’ operator is used which is symbol of ‘NOT’ or ‘Inverter’ . 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 To invert a bit string: Register = ~ (Register)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 Example: Toggle all the pins of port C continuously.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Solution: PORTC = </a:t>
            </a:r>
            <a:r>
              <a:rPr lang="en-US" sz="2400">
                <a:solidFill>
                  <a:schemeClr val="bg1"/>
                </a:solidFill>
                <a:latin typeface="Lato"/>
              </a:rPr>
              <a:t>~(PORTC)</a:t>
            </a: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0932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77354"/>
            <a:ext cx="10058400" cy="846814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"/>
                <a:cs typeface="Times New Roman" panose="02020603050405020304" pitchFamily="18" charset="0"/>
              </a:rPr>
              <a:t>Why program the AVR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66724"/>
            <a:ext cx="10058400" cy="2920416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Assembly language produces a hex file that is much smaller than C, but programming in Assembly is tedious and time consuming while:</a:t>
            </a:r>
          </a:p>
          <a:p>
            <a:pPr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 It is easier and less time consuming to write in C </a:t>
            </a:r>
          </a:p>
          <a:p>
            <a:pPr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 C is easier to modify and update</a:t>
            </a:r>
          </a:p>
          <a:p>
            <a:pPr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 One can use code available in function libraries</a:t>
            </a:r>
          </a:p>
          <a:p>
            <a:pPr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 C code is portable to other microcontrollers with little or no modification</a:t>
            </a:r>
          </a:p>
        </p:txBody>
      </p:sp>
    </p:spTree>
    <p:extLst>
      <p:ext uri="{BB962C8B-B14F-4D97-AF65-F5344CB8AC3E}">
        <p14:creationId xmlns:p14="http://schemas.microsoft.com/office/powerpoint/2010/main" val="1303661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005" y="1522709"/>
            <a:ext cx="5885200" cy="3704095"/>
          </a:xfrm>
        </p:spPr>
        <p:txBody>
          <a:bodyPr>
            <a:normAutofit/>
          </a:bodyPr>
          <a:lstStyle/>
          <a:p>
            <a:r>
              <a:rPr lang="en-US" sz="3600" spc="300" dirty="0">
                <a:solidFill>
                  <a:schemeClr val="bg1">
                    <a:lumMod val="95000"/>
                  </a:schemeClr>
                </a:solidFill>
                <a:latin typeface="Lato"/>
              </a:rPr>
              <a:t>“A Book is a Dream </a:t>
            </a:r>
            <a:br>
              <a:rPr lang="en-US" sz="3600" spc="300" dirty="0">
                <a:solidFill>
                  <a:schemeClr val="bg1">
                    <a:lumMod val="95000"/>
                  </a:schemeClr>
                </a:solidFill>
                <a:latin typeface="Lato"/>
              </a:rPr>
            </a:br>
            <a:r>
              <a:rPr lang="en-US" sz="3600" spc="300" dirty="0">
                <a:solidFill>
                  <a:schemeClr val="bg1">
                    <a:lumMod val="95000"/>
                  </a:schemeClr>
                </a:solidFill>
                <a:latin typeface="Lato"/>
              </a:rPr>
              <a:t>You Hold in Your Hand” </a:t>
            </a:r>
            <a:br>
              <a:rPr lang="en-US" sz="4000" spc="300" dirty="0">
                <a:solidFill>
                  <a:schemeClr val="bg1">
                    <a:lumMod val="95000"/>
                  </a:schemeClr>
                </a:solidFill>
                <a:latin typeface="Lato"/>
              </a:rPr>
            </a:br>
            <a:br>
              <a:rPr lang="en-US" sz="4000" spc="300" dirty="0">
                <a:solidFill>
                  <a:schemeClr val="bg1">
                    <a:lumMod val="95000"/>
                  </a:schemeClr>
                </a:solidFill>
                <a:latin typeface="Lato"/>
              </a:rPr>
            </a:br>
            <a:r>
              <a:rPr lang="en-US" sz="4000" spc="300" dirty="0">
                <a:solidFill>
                  <a:schemeClr val="bg1">
                    <a:lumMod val="95000"/>
                  </a:schemeClr>
                </a:solidFill>
                <a:latin typeface="Lato"/>
              </a:rPr>
              <a:t>Neil </a:t>
            </a:r>
            <a:r>
              <a:rPr lang="en-US" sz="4000" spc="300" dirty="0" err="1">
                <a:solidFill>
                  <a:schemeClr val="bg1">
                    <a:lumMod val="95000"/>
                  </a:schemeClr>
                </a:solidFill>
                <a:latin typeface="Lato"/>
              </a:rPr>
              <a:t>Gaiman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4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43401"/>
            <a:ext cx="10058400" cy="846814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data types for AVR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7519"/>
              </p:ext>
            </p:extLst>
          </p:nvPr>
        </p:nvGraphicFramePr>
        <p:xfrm>
          <a:off x="1457043" y="2517603"/>
          <a:ext cx="9055314" cy="370660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1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2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15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Data type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Size in Bits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Data range/usage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5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Unsigned char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0 to 255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15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char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-128 to +128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15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Unsigned </a:t>
                      </a:r>
                      <a:r>
                        <a:rPr lang="en-US" b="0" dirty="0" err="1">
                          <a:solidFill>
                            <a:srgbClr val="7030A0"/>
                          </a:solidFill>
                          <a:latin typeface="Lato"/>
                        </a:rPr>
                        <a:t>int</a:t>
                      </a:r>
                      <a:endParaRPr lang="en-US" b="0" dirty="0">
                        <a:solidFill>
                          <a:srgbClr val="7030A0"/>
                        </a:solidFill>
                        <a:latin typeface="Lato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0 to 65,535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159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rgbClr val="7030A0"/>
                          </a:solidFill>
                          <a:latin typeface="Lato"/>
                        </a:rPr>
                        <a:t>int</a:t>
                      </a:r>
                      <a:endParaRPr lang="en-US" b="0" dirty="0">
                        <a:solidFill>
                          <a:srgbClr val="7030A0"/>
                        </a:solidFill>
                        <a:latin typeface="Lato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-32,768 to +32,767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15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Unsigned long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0 to 4,294,967,295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41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long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-2,147,483,648</a:t>
                      </a:r>
                      <a:r>
                        <a:rPr lang="en-US" b="0" baseline="0" dirty="0">
                          <a:solidFill>
                            <a:srgbClr val="7030A0"/>
                          </a:solidFill>
                          <a:latin typeface="Lato"/>
                        </a:rPr>
                        <a:t> to +</a:t>
                      </a:r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2,147,483,648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5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float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±1.175e-38 to ±3.402e38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525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double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7030A0"/>
                          </a:solidFill>
                          <a:latin typeface="Lato"/>
                        </a:rPr>
                        <a:t>±1.175e-38 to ±3.402e38 </a:t>
                      </a:r>
                    </a:p>
                    <a:p>
                      <a:pPr algn="ctr"/>
                      <a:endParaRPr lang="en-US" b="0" dirty="0">
                        <a:solidFill>
                          <a:srgbClr val="7030A0"/>
                        </a:solidFill>
                        <a:latin typeface="Lato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32193" y="1897166"/>
            <a:ext cx="438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data types widely used by C compilers:</a:t>
            </a:r>
          </a:p>
        </p:txBody>
      </p:sp>
    </p:spTree>
    <p:extLst>
      <p:ext uri="{BB962C8B-B14F-4D97-AF65-F5344CB8AC3E}">
        <p14:creationId xmlns:p14="http://schemas.microsoft.com/office/powerpoint/2010/main" val="292707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43401"/>
            <a:ext cx="10058400" cy="846814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ato"/>
                <a:cs typeface="Times New Roman" panose="02020603050405020304" pitchFamily="18" charset="0"/>
              </a:rPr>
              <a:t>I/O Port pins and their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209" y="1922804"/>
            <a:ext cx="10613877" cy="4264351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Lato"/>
              </a:rPr>
              <a:t>In AVR microcontroller family, there are many ports available for I/O operations, depending on which family microcontroller we choose. For the ATmega32 40-pin chip, 32 Pins are available for I/O operation. The four ports PORTA, PORTB, PORTC, and PORTD are programmed for performing desired operation.</a:t>
            </a:r>
          </a:p>
          <a:p>
            <a:pPr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  <a:latin typeface="Lato"/>
              </a:rPr>
              <a:t> The number of ports in AVR family varies depending on number of pins available on chip. The 8-pin AVR has port B only, while the 64-pin version has ports A to ports F, and the 100-pin AVR has ports A to ports L.</a:t>
            </a:r>
          </a:p>
        </p:txBody>
      </p:sp>
    </p:spTree>
    <p:extLst>
      <p:ext uri="{BB962C8B-B14F-4D97-AF65-F5344CB8AC3E}">
        <p14:creationId xmlns:p14="http://schemas.microsoft.com/office/powerpoint/2010/main" val="50094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938" y="539015"/>
            <a:ext cx="10463471" cy="599653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Lato"/>
              </a:rPr>
              <a:t>The table showing Numbers of ports in some AVR family members is shown below: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Lato"/>
            </a:endParaRPr>
          </a:p>
          <a:p>
            <a:endParaRPr lang="en-US" sz="2400" dirty="0">
              <a:solidFill>
                <a:schemeClr val="tx1"/>
              </a:solidFill>
              <a:latin typeface="Lato"/>
            </a:endParaRPr>
          </a:p>
          <a:p>
            <a:endParaRPr lang="en-US" sz="2400" dirty="0">
              <a:solidFill>
                <a:schemeClr val="tx1"/>
              </a:solidFill>
              <a:latin typeface="Lato"/>
            </a:endParaRPr>
          </a:p>
          <a:p>
            <a:endParaRPr lang="en-US" sz="2400" dirty="0">
              <a:solidFill>
                <a:schemeClr val="tx1"/>
              </a:solidFill>
              <a:latin typeface="Lato"/>
            </a:endParaRPr>
          </a:p>
          <a:p>
            <a:endParaRPr lang="en-US" sz="2400" dirty="0">
              <a:solidFill>
                <a:schemeClr val="tx1"/>
              </a:solidFill>
              <a:latin typeface="Lato"/>
            </a:endParaRPr>
          </a:p>
          <a:p>
            <a:endParaRPr lang="en-US" sz="2400" dirty="0">
              <a:solidFill>
                <a:schemeClr val="tx1"/>
              </a:solidFill>
              <a:latin typeface="Lato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Lato"/>
            </a:endParaRPr>
          </a:p>
          <a:p>
            <a:r>
              <a:rPr lang="en-US" sz="2400" dirty="0">
                <a:solidFill>
                  <a:schemeClr val="tx1"/>
                </a:solidFill>
                <a:latin typeface="Lato"/>
              </a:rPr>
              <a:t>Here, X indicates that the port is available. The 40-pin AVR has four ports for using any of the ports as an input or output port, it must be accordingly programmed. In AVR microcontroller not all ports have 8 pins. For example:-in the ATmega8, Port C has 7 pins.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095" y="1245437"/>
            <a:ext cx="7938848" cy="343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1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35" y="837396"/>
            <a:ext cx="10058400" cy="56789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/>
              </a:rPr>
              <a:t>AVR</a:t>
            </a:r>
            <a:r>
              <a:rPr lang="en-US" sz="2800" dirty="0">
                <a:solidFill>
                  <a:schemeClr val="bg1"/>
                </a:solidFill>
                <a:latin typeface="Lato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Lato"/>
              </a:rPr>
              <a:t>Registers</a:t>
            </a:r>
            <a:endParaRPr lang="en-US" sz="4400" dirty="0">
              <a:solidFill>
                <a:schemeClr val="bg1"/>
              </a:solidFill>
              <a:latin typeface="Lato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119" y="2298100"/>
            <a:ext cx="10713323" cy="2918794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 Each I/O port in AVR microcontroller has three registers associated with it. They are designated as </a:t>
            </a:r>
            <a:r>
              <a:rPr lang="en-US" sz="2400" dirty="0" err="1">
                <a:solidFill>
                  <a:schemeClr val="bg1"/>
                </a:solidFill>
                <a:latin typeface="Lato"/>
              </a:rPr>
              <a:t>PORTx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Lato"/>
              </a:rPr>
              <a:t>DDRx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 and </a:t>
            </a:r>
            <a:r>
              <a:rPr lang="en-US" sz="2400" dirty="0" err="1">
                <a:solidFill>
                  <a:schemeClr val="bg1"/>
                </a:solidFill>
                <a:latin typeface="Lato"/>
              </a:rPr>
              <a:t>PINx.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 For example: - in case of Port B we have PORTB, DDRB, and PINB. 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 Each of I/O registers is 8 bits wide, and each port has a maximum of 8 pins, therefore each bit of I/O registers affects one of the pins.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 For accessing I/O registers associated with the ports the common relationship between the registers and the pins of AVR microcontroller is used.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7225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14914"/>
            <a:ext cx="10058400" cy="4985886"/>
          </a:xfrm>
        </p:spPr>
        <p:txBody>
          <a:bodyPr/>
          <a:lstStyle/>
          <a:p>
            <a:r>
              <a:rPr lang="en-US" sz="2400" dirty="0">
                <a:solidFill>
                  <a:srgbClr val="7030A0"/>
                </a:solidFill>
                <a:latin typeface="Lato"/>
              </a:rPr>
              <a:t>The relation between the Registers and the Pins of AVR is shown below:</a:t>
            </a:r>
          </a:p>
          <a:p>
            <a:endParaRPr lang="en-US" sz="2400" dirty="0">
              <a:solidFill>
                <a:srgbClr val="7030A0"/>
              </a:solidFill>
              <a:latin typeface="Lato"/>
            </a:endParaRPr>
          </a:p>
          <a:p>
            <a:endParaRPr lang="en-US" sz="2400" dirty="0">
              <a:solidFill>
                <a:srgbClr val="7030A0"/>
              </a:solidFill>
              <a:latin typeface="Lato"/>
            </a:endParaRPr>
          </a:p>
          <a:p>
            <a:endParaRPr lang="en-US" sz="2400" dirty="0">
              <a:solidFill>
                <a:srgbClr val="7030A0"/>
              </a:solidFill>
              <a:latin typeface="Lato"/>
            </a:endParaRPr>
          </a:p>
          <a:p>
            <a:endParaRPr lang="en-US" sz="2400" dirty="0">
              <a:solidFill>
                <a:srgbClr val="7030A0"/>
              </a:solidFill>
              <a:latin typeface="Lato"/>
            </a:endParaRPr>
          </a:p>
          <a:p>
            <a:endParaRPr lang="en-US" sz="2400" dirty="0">
              <a:solidFill>
                <a:srgbClr val="7030A0"/>
              </a:solidFill>
              <a:latin typeface="Lato"/>
            </a:endParaRPr>
          </a:p>
          <a:p>
            <a:endParaRPr lang="en-US" sz="2400" dirty="0">
              <a:solidFill>
                <a:srgbClr val="7030A0"/>
              </a:solidFill>
              <a:latin typeface="Lato"/>
            </a:endParaRPr>
          </a:p>
          <a:p>
            <a:endParaRPr lang="en-US" sz="2400" dirty="0"/>
          </a:p>
          <a:p>
            <a:r>
              <a:rPr lang="en-US" sz="2400" dirty="0">
                <a:solidFill>
                  <a:srgbClr val="7030A0"/>
                </a:solidFill>
              </a:rPr>
              <a:t>                     Each port has 3 control I/O registers associated with it</a:t>
            </a:r>
          </a:p>
          <a:p>
            <a:endParaRPr lang="en-US" sz="2400" dirty="0">
              <a:solidFill>
                <a:srgbClr val="7030A0"/>
              </a:solidFill>
              <a:latin typeface="Lato"/>
            </a:endParaRP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91" y="2118773"/>
            <a:ext cx="7577623" cy="319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0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2034"/>
            <a:ext cx="12109391" cy="4451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n-NO" sz="2400" b="1" dirty="0">
                <a:solidFill>
                  <a:schemeClr val="bg1"/>
                </a:solidFill>
                <a:latin typeface="Lato"/>
              </a:rPr>
              <a:t>DDRx register(Data Direction Register)</a:t>
            </a:r>
          </a:p>
          <a:p>
            <a:pPr marL="0" indent="0" algn="ctr">
              <a:buNone/>
            </a:pPr>
            <a:endParaRPr lang="nn-NO" sz="2400" b="1" dirty="0">
              <a:solidFill>
                <a:schemeClr val="bg1"/>
              </a:solidFill>
              <a:latin typeface="Lato"/>
            </a:endParaRPr>
          </a:p>
          <a:p>
            <a:pPr marL="201168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Data Direction Register configures the data direction of port pins. These registers are used for determining whether port pins will be used for input or output. On writing 1 to a bit in </a:t>
            </a:r>
            <a:r>
              <a:rPr lang="en-US" sz="2400" dirty="0" err="1">
                <a:solidFill>
                  <a:schemeClr val="bg1"/>
                </a:solidFill>
                <a:latin typeface="Lato"/>
              </a:rPr>
              <a:t>DDRx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 makes corresponding port pin as output, while writing 0 to a bit in </a:t>
            </a:r>
            <a:r>
              <a:rPr lang="en-US" sz="2400" dirty="0" err="1">
                <a:solidFill>
                  <a:schemeClr val="bg1"/>
                </a:solidFill>
                <a:latin typeface="Lato"/>
              </a:rPr>
              <a:t>DDRx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 makes corresponding port pin as input. </a:t>
            </a:r>
          </a:p>
          <a:p>
            <a:pPr marL="201168" lvl="1" indent="0">
              <a:buNone/>
            </a:pP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 marL="201168" lvl="1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   For example:</a:t>
            </a:r>
          </a:p>
          <a:p>
            <a:pPr marL="201168" lvl="1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   For making all pins of port A as output pins: DDRA = 0b11111111 (in binary) or DDRA = 0xFF (in </a:t>
            </a:r>
            <a:r>
              <a:rPr lang="en-US" sz="2200" dirty="0" err="1">
                <a:solidFill>
                  <a:schemeClr val="bg1"/>
                </a:solidFill>
              </a:rPr>
              <a:t>hexa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pPr marL="201168" lvl="1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   For making all pins of port A as input pins: DDRA = 0b00000000 (in binary) or DDRA = 0x00 (in </a:t>
            </a:r>
            <a:r>
              <a:rPr lang="en-US" sz="2200" dirty="0" err="1">
                <a:solidFill>
                  <a:schemeClr val="bg1"/>
                </a:solidFill>
              </a:rPr>
              <a:t>hexa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pPr marL="201168" lvl="1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For making lower nibble of port B as output and higher nibble as input: DDRA = 0b00001111</a:t>
            </a:r>
            <a:endParaRPr lang="nn-NO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5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019" y="550109"/>
            <a:ext cx="11993154" cy="448075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 err="1">
                <a:solidFill>
                  <a:schemeClr val="bg1"/>
                </a:solidFill>
                <a:latin typeface="Lato"/>
              </a:rPr>
              <a:t>PORTx</a:t>
            </a:r>
            <a:r>
              <a:rPr lang="nn-NO" sz="2400" b="1" dirty="0">
                <a:solidFill>
                  <a:schemeClr val="bg1"/>
                </a:solidFill>
                <a:latin typeface="Lato"/>
              </a:rPr>
              <a:t> register(Pin Output Register)</a:t>
            </a:r>
          </a:p>
          <a:p>
            <a:pPr marL="0" indent="0" algn="ctr">
              <a:buNone/>
            </a:pPr>
            <a:endParaRPr lang="nn-NO" sz="2400" b="1" dirty="0">
              <a:solidFill>
                <a:schemeClr val="bg1"/>
              </a:solidFill>
              <a:latin typeface="Lato"/>
            </a:endParaRPr>
          </a:p>
          <a:p>
            <a:pPr marL="201168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The </a:t>
            </a:r>
            <a:r>
              <a:rPr lang="en-US" sz="2400" dirty="0" err="1">
                <a:solidFill>
                  <a:schemeClr val="bg1"/>
                </a:solidFill>
                <a:latin typeface="Lato"/>
              </a:rPr>
              <a:t>PORTx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 bits in the </a:t>
            </a:r>
            <a:r>
              <a:rPr lang="en-US" sz="2400" dirty="0" err="1">
                <a:solidFill>
                  <a:schemeClr val="bg1"/>
                </a:solidFill>
                <a:latin typeface="Lato"/>
              </a:rPr>
              <a:t>PORTx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 register have two functions. They can control the output state of a pin and the setup of an input pin.</a:t>
            </a:r>
          </a:p>
          <a:p>
            <a:r>
              <a:rPr lang="en-US" sz="2400" b="1" i="1" dirty="0">
                <a:solidFill>
                  <a:schemeClr val="bg1"/>
                </a:solidFill>
                <a:latin typeface="Lato"/>
              </a:rPr>
              <a:t>As an Output:</a:t>
            </a:r>
            <a:br>
              <a:rPr lang="en-US" sz="2400" dirty="0">
                <a:solidFill>
                  <a:schemeClr val="bg1"/>
                </a:solidFill>
                <a:latin typeface="Lato"/>
              </a:rPr>
            </a:br>
            <a:r>
              <a:rPr lang="en-US" sz="2400" dirty="0">
                <a:solidFill>
                  <a:schemeClr val="bg1"/>
                </a:solidFill>
                <a:latin typeface="Lato"/>
              </a:rPr>
              <a:t>When port is configured as output then </a:t>
            </a:r>
            <a:r>
              <a:rPr lang="en-US" sz="2400" dirty="0" err="1">
                <a:solidFill>
                  <a:schemeClr val="bg1"/>
                </a:solidFill>
                <a:latin typeface="Lato"/>
              </a:rPr>
              <a:t>PORTx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 register is used. When we set bits in </a:t>
            </a:r>
            <a:r>
              <a:rPr lang="en-US" sz="2400" dirty="0" err="1">
                <a:solidFill>
                  <a:schemeClr val="bg1"/>
                </a:solidFill>
                <a:latin typeface="Lato"/>
              </a:rPr>
              <a:t>DDRx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 to 1, corresponding pins becomes output pins. Now we can write the data into respective bits in </a:t>
            </a:r>
            <a:r>
              <a:rPr lang="en-US" sz="2400" dirty="0" err="1">
                <a:solidFill>
                  <a:schemeClr val="bg1"/>
                </a:solidFill>
                <a:latin typeface="Lato"/>
              </a:rPr>
              <a:t>PORTx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 register. This will immediately change the output state of pins according to data we have written on the ports.</a:t>
            </a:r>
          </a:p>
          <a:p>
            <a:r>
              <a:rPr lang="en-US" sz="2400" dirty="0">
                <a:solidFill>
                  <a:schemeClr val="bg1"/>
                </a:solidFill>
                <a:latin typeface="Lato"/>
              </a:rPr>
              <a:t>If a '1' is written to the bit when the pin is configured as an output pin, the port pin is driven high. If a ‘0’ is written to the bit when the pin is configured as an output pin, the port pin is driven low. For example: </a:t>
            </a:r>
          </a:p>
          <a:p>
            <a:endParaRPr lang="en-US" sz="2400" dirty="0">
              <a:solidFill>
                <a:schemeClr val="bg1"/>
              </a:solidFill>
              <a:latin typeface="Lato"/>
            </a:endParaRPr>
          </a:p>
          <a:p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90" y="5030862"/>
            <a:ext cx="6084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 output 0xFF data on port B:</a:t>
            </a:r>
          </a:p>
          <a:p>
            <a:r>
              <a:rPr lang="en-US" dirty="0">
                <a:solidFill>
                  <a:schemeClr val="bg1"/>
                </a:solidFill>
              </a:rPr>
              <a:t>DDRB = 0b11111111;        //set all the pins of port B as outputs </a:t>
            </a:r>
          </a:p>
          <a:p>
            <a:r>
              <a:rPr lang="en-US" dirty="0">
                <a:solidFill>
                  <a:schemeClr val="bg1"/>
                </a:solidFill>
              </a:rPr>
              <a:t>PORTB = 0b11111111;             //all the pins are made high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7394" y="5030861"/>
            <a:ext cx="6084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 output 0xFF data on port B:</a:t>
            </a:r>
          </a:p>
          <a:p>
            <a:r>
              <a:rPr lang="en-US" dirty="0">
                <a:solidFill>
                  <a:schemeClr val="bg1"/>
                </a:solidFill>
              </a:rPr>
              <a:t>DDRB = 0b11111111;        //set all the pins of port B as outputs </a:t>
            </a:r>
          </a:p>
          <a:p>
            <a:r>
              <a:rPr lang="en-US" dirty="0">
                <a:solidFill>
                  <a:schemeClr val="bg1"/>
                </a:solidFill>
              </a:rPr>
              <a:t>PORTB = 0b00000000;             //all the pins are made low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6738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8191</TotalTime>
  <Words>1738</Words>
  <Application>Microsoft Office PowerPoint</Application>
  <PresentationFormat>Widescreen</PresentationFormat>
  <Paragraphs>211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Lato</vt:lpstr>
      <vt:lpstr>Times New Roman</vt:lpstr>
      <vt:lpstr>Wingdings 3</vt:lpstr>
      <vt:lpstr>Retrospect</vt:lpstr>
      <vt:lpstr>Sections</vt:lpstr>
      <vt:lpstr>Why program the AVR in C?</vt:lpstr>
      <vt:lpstr>C data types for AVR</vt:lpstr>
      <vt:lpstr>I/O Port pins and their functions</vt:lpstr>
      <vt:lpstr>PowerPoint Presentation</vt:lpstr>
      <vt:lpstr>AVR Registers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Problems: </vt:lpstr>
      <vt:lpstr>Logic operations in C: </vt:lpstr>
      <vt:lpstr>PowerPoint Presentation</vt:lpstr>
      <vt:lpstr>PowerPoint Presentation</vt:lpstr>
      <vt:lpstr>Using operators: </vt:lpstr>
      <vt:lpstr> </vt:lpstr>
      <vt:lpstr> </vt:lpstr>
      <vt:lpstr> </vt:lpstr>
      <vt:lpstr>“A Book is a Dream  You Hold in Your Hand”   Neil Gaiman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Johirul Islam Tusher</cp:lastModifiedBy>
  <cp:revision>1026</cp:revision>
  <dcterms:created xsi:type="dcterms:W3CDTF">2019-01-27T14:45:50Z</dcterms:created>
  <dcterms:modified xsi:type="dcterms:W3CDTF">2023-03-30T05:05:15Z</dcterms:modified>
</cp:coreProperties>
</file>