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8" r:id="rId2"/>
  </p:sldMasterIdLst>
  <p:notesMasterIdLst>
    <p:notesMasterId r:id="rId29"/>
  </p:notesMasterIdLst>
  <p:sldIdLst>
    <p:sldId id="303" r:id="rId3"/>
    <p:sldId id="256" r:id="rId4"/>
    <p:sldId id="296" r:id="rId5"/>
    <p:sldId id="260" r:id="rId6"/>
    <p:sldId id="261" r:id="rId7"/>
    <p:sldId id="297" r:id="rId8"/>
    <p:sldId id="298" r:id="rId9"/>
    <p:sldId id="270" r:id="rId10"/>
    <p:sldId id="302" r:id="rId11"/>
    <p:sldId id="274" r:id="rId12"/>
    <p:sldId id="275" r:id="rId13"/>
    <p:sldId id="276" r:id="rId14"/>
    <p:sldId id="301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90" r:id="rId26"/>
    <p:sldId id="293" r:id="rId27"/>
    <p:sldId id="29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EC112-A707-4719-A132-E7969A7406A5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4B1A3-5A4B-4AB0-A101-ECB98CF54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C2C9B46-22B8-4B2E-B178-CF41CC6B50A2}" type="slidenum">
              <a:rPr lang="en-US"/>
              <a:pPr/>
              <a:t>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EF75F9-F737-4A83-9630-62D01A10418C}" type="slidenum">
              <a:rPr lang="en-US"/>
              <a:pPr/>
              <a:t>9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1B4E6E0-46A5-4E1A-BB31-1A203847D733}" type="slidenum">
              <a:rPr lang="en-US"/>
              <a:pPr/>
              <a:t>13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277813"/>
            <a:ext cx="7772400" cy="5853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23036-A3AF-4B12-89FE-AD6932268A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EF1A8-39A0-4D56-8F58-A0D8FB00C1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286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en.wikipedia.org/wiki/Image:Alan_Turing.jpg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Formal Language and Automata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Alan Turing was interested in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229600" cy="2765425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GB" sz="2800" dirty="0" smtClean="0"/>
              <a:t>whether there was a way to define which problems were/were not decidable (computable)?</a:t>
            </a:r>
          </a:p>
          <a:p>
            <a:pPr algn="just" eaLnBrk="1" hangingPunct="1">
              <a:lnSpc>
                <a:spcPct val="150000"/>
              </a:lnSpc>
            </a:pPr>
            <a:r>
              <a:rPr lang="en-GB" sz="2800" dirty="0" smtClean="0"/>
              <a:t>can we create a machine to simulate the human brain so that those computable problems can be solved automatically?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66750" y="4267201"/>
            <a:ext cx="8172450" cy="1964512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GB" sz="2800" dirty="0"/>
              <a:t>1935-36, Turing was working on a paper, “computable numbers”. The Turing machine </a:t>
            </a:r>
            <a:r>
              <a:rPr lang="en-GB" sz="2800" dirty="0" smtClean="0"/>
              <a:t>in </a:t>
            </a:r>
            <a:r>
              <a:rPr lang="en-GB" sz="2800" dirty="0"/>
              <a:t>this paper turned out to be the simplest prototype of all computers</a:t>
            </a:r>
            <a:r>
              <a:rPr lang="en-GB" sz="2800" dirty="0" smtClean="0"/>
              <a:t>!</a:t>
            </a:r>
            <a:endParaRPr lang="en-GB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smtClean="0"/>
              <a:t>           			Turing’s Idea</a:t>
            </a:r>
          </a:p>
        </p:txBody>
      </p:sp>
      <p:sp>
        <p:nvSpPr>
          <p:cNvPr id="29699" name="Oval 4"/>
          <p:cNvSpPr>
            <a:spLocks noChangeArrowheads="1"/>
          </p:cNvSpPr>
          <p:nvPr/>
        </p:nvSpPr>
        <p:spPr bwMode="auto">
          <a:xfrm rot="-771079">
            <a:off x="1258888" y="2565400"/>
            <a:ext cx="1728787" cy="20161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Oval 5"/>
          <p:cNvSpPr>
            <a:spLocks noChangeArrowheads="1"/>
          </p:cNvSpPr>
          <p:nvPr/>
        </p:nvSpPr>
        <p:spPr bwMode="auto">
          <a:xfrm>
            <a:off x="1692275" y="3357563"/>
            <a:ext cx="287338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Oval 6"/>
          <p:cNvSpPr>
            <a:spLocks noChangeArrowheads="1"/>
          </p:cNvSpPr>
          <p:nvPr/>
        </p:nvSpPr>
        <p:spPr bwMode="auto">
          <a:xfrm>
            <a:off x="2268538" y="3284538"/>
            <a:ext cx="287337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AutoShape 8"/>
          <p:cNvSpPr>
            <a:spLocks noChangeArrowheads="1"/>
          </p:cNvSpPr>
          <p:nvPr/>
        </p:nvSpPr>
        <p:spPr bwMode="auto">
          <a:xfrm rot="5220000" flipH="1">
            <a:off x="2082007" y="3682206"/>
            <a:ext cx="215900" cy="719137"/>
          </a:xfrm>
          <a:prstGeom prst="moon">
            <a:avLst>
              <a:gd name="adj" fmla="val 516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Rectangle 9"/>
          <p:cNvSpPr>
            <a:spLocks noChangeArrowheads="1"/>
          </p:cNvSpPr>
          <p:nvPr/>
        </p:nvSpPr>
        <p:spPr bwMode="auto">
          <a:xfrm rot="633262">
            <a:off x="5724525" y="2205038"/>
            <a:ext cx="1943100" cy="2952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04" name="Text Box 11"/>
          <p:cNvSpPr txBox="1">
            <a:spLocks noChangeArrowheads="1"/>
          </p:cNvSpPr>
          <p:nvPr/>
        </p:nvSpPr>
        <p:spPr bwMode="auto">
          <a:xfrm rot="601454">
            <a:off x="6084888" y="2708275"/>
            <a:ext cx="1627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 b="1"/>
              <a:t>a+b*x/y</a:t>
            </a:r>
          </a:p>
        </p:txBody>
      </p:sp>
      <p:sp>
        <p:nvSpPr>
          <p:cNvPr id="29705" name="Line 13"/>
          <p:cNvSpPr>
            <a:spLocks noChangeShapeType="1"/>
          </p:cNvSpPr>
          <p:nvPr/>
        </p:nvSpPr>
        <p:spPr bwMode="auto">
          <a:xfrm flipH="1">
            <a:off x="2987675" y="2708275"/>
            <a:ext cx="26638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6" name="Line 14"/>
          <p:cNvSpPr>
            <a:spLocks noChangeShapeType="1"/>
          </p:cNvSpPr>
          <p:nvPr/>
        </p:nvSpPr>
        <p:spPr bwMode="auto">
          <a:xfrm flipV="1">
            <a:off x="3059113" y="3213100"/>
            <a:ext cx="266541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7" name="Text Box 15"/>
          <p:cNvSpPr txBox="1">
            <a:spLocks noChangeArrowheads="1"/>
          </p:cNvSpPr>
          <p:nvPr/>
        </p:nvSpPr>
        <p:spPr bwMode="auto">
          <a:xfrm>
            <a:off x="1187450" y="981075"/>
            <a:ext cx="1233488" cy="5191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 b="1"/>
              <a:t>thinks</a:t>
            </a:r>
          </a:p>
        </p:txBody>
      </p:sp>
      <p:sp>
        <p:nvSpPr>
          <p:cNvPr id="29708" name="Text Box 16"/>
          <p:cNvSpPr txBox="1">
            <a:spLocks noChangeArrowheads="1"/>
          </p:cNvSpPr>
          <p:nvPr/>
        </p:nvSpPr>
        <p:spPr bwMode="auto">
          <a:xfrm>
            <a:off x="684213" y="5589588"/>
            <a:ext cx="42211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/>
              <a:t>State of mind changes</a:t>
            </a:r>
          </a:p>
        </p:txBody>
      </p:sp>
      <p:sp>
        <p:nvSpPr>
          <p:cNvPr id="29709" name="Text Box 18"/>
          <p:cNvSpPr txBox="1">
            <a:spLocks noChangeArrowheads="1"/>
          </p:cNvSpPr>
          <p:nvPr/>
        </p:nvSpPr>
        <p:spPr bwMode="auto">
          <a:xfrm>
            <a:off x="3563938" y="1887538"/>
            <a:ext cx="11985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/>
              <a:t>reads</a:t>
            </a:r>
          </a:p>
        </p:txBody>
      </p:sp>
      <p:sp>
        <p:nvSpPr>
          <p:cNvPr id="29710" name="Text Box 19"/>
          <p:cNvSpPr txBox="1">
            <a:spLocks noChangeArrowheads="1"/>
          </p:cNvSpPr>
          <p:nvPr/>
        </p:nvSpPr>
        <p:spPr bwMode="auto">
          <a:xfrm rot="-1066956">
            <a:off x="3055938" y="3840163"/>
            <a:ext cx="2343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 b="1"/>
              <a:t>makes notes</a:t>
            </a:r>
          </a:p>
        </p:txBody>
      </p:sp>
      <p:sp>
        <p:nvSpPr>
          <p:cNvPr id="29711" name="AutoShape 20"/>
          <p:cNvSpPr>
            <a:spLocks noChangeArrowheads="1"/>
          </p:cNvSpPr>
          <p:nvPr/>
        </p:nvSpPr>
        <p:spPr bwMode="auto">
          <a:xfrm>
            <a:off x="684213" y="333375"/>
            <a:ext cx="2232025" cy="1800225"/>
          </a:xfrm>
          <a:prstGeom prst="irregularSeal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Oval 21"/>
          <p:cNvSpPr>
            <a:spLocks noChangeArrowheads="1"/>
          </p:cNvSpPr>
          <p:nvPr/>
        </p:nvSpPr>
        <p:spPr bwMode="auto">
          <a:xfrm>
            <a:off x="900113" y="2924175"/>
            <a:ext cx="287337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Oval 22"/>
          <p:cNvSpPr>
            <a:spLocks noChangeArrowheads="1"/>
          </p:cNvSpPr>
          <p:nvPr/>
        </p:nvSpPr>
        <p:spPr bwMode="auto">
          <a:xfrm>
            <a:off x="900113" y="2492375"/>
            <a:ext cx="431800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Oval 23"/>
          <p:cNvSpPr>
            <a:spLocks noChangeArrowheads="1"/>
          </p:cNvSpPr>
          <p:nvPr/>
        </p:nvSpPr>
        <p:spPr bwMode="auto">
          <a:xfrm>
            <a:off x="900113" y="1989138"/>
            <a:ext cx="647700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Actions of a Turing Machine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124075" y="5373688"/>
            <a:ext cx="4681538" cy="614362"/>
          </a:xfrm>
          <a:noFill/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GB" b="1" smtClean="0"/>
              <a:t>Move left/right one square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948488" y="2420938"/>
            <a:ext cx="1584325" cy="1081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GB" sz="2800" b="1"/>
              <a:t>Change </a:t>
            </a:r>
          </a:p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GB" sz="2800" b="1"/>
              <a:t>state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476375" y="3716338"/>
            <a:ext cx="5111750" cy="115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GB" sz="2800" b="1"/>
              <a:t>Write a new symbol</a:t>
            </a:r>
          </a:p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GB" sz="2800" b="1"/>
              <a:t>onto the current tape square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900113" y="1628775"/>
            <a:ext cx="5040312" cy="158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GB" sz="2800" b="1"/>
              <a:t>depending on current state</a:t>
            </a:r>
          </a:p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GB" sz="2800" b="1"/>
              <a:t>and </a:t>
            </a:r>
          </a:p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GB" sz="2800" b="1"/>
              <a:t>current tape symbol</a:t>
            </a:r>
          </a:p>
        </p:txBody>
      </p:sp>
      <p:sp>
        <p:nvSpPr>
          <p:cNvPr id="30727" name="Line 10"/>
          <p:cNvSpPr>
            <a:spLocks noChangeShapeType="1"/>
          </p:cNvSpPr>
          <p:nvPr/>
        </p:nvSpPr>
        <p:spPr bwMode="auto">
          <a:xfrm>
            <a:off x="2195513" y="3213100"/>
            <a:ext cx="0" cy="50323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Line 12"/>
          <p:cNvSpPr>
            <a:spLocks noChangeShapeType="1"/>
          </p:cNvSpPr>
          <p:nvPr/>
        </p:nvSpPr>
        <p:spPr bwMode="auto">
          <a:xfrm>
            <a:off x="2484438" y="4868863"/>
            <a:ext cx="0" cy="5032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30729" name="AutoShape 13"/>
          <p:cNvCxnSpPr>
            <a:cxnSpLocks noChangeShapeType="1"/>
            <a:stCxn id="30723" idx="3"/>
            <a:endCxn id="30724" idx="2"/>
          </p:cNvCxnSpPr>
          <p:nvPr/>
        </p:nvCxnSpPr>
        <p:spPr bwMode="auto">
          <a:xfrm flipV="1">
            <a:off x="6805613" y="3502025"/>
            <a:ext cx="935037" cy="2179638"/>
          </a:xfrm>
          <a:prstGeom prst="bentConnector2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stealth" w="med" len="med"/>
          </a:ln>
        </p:spPr>
      </p:cxnSp>
      <p:sp>
        <p:nvSpPr>
          <p:cNvPr id="30730" name="Line 14"/>
          <p:cNvSpPr>
            <a:spLocks noChangeShapeType="1"/>
          </p:cNvSpPr>
          <p:nvPr/>
        </p:nvSpPr>
        <p:spPr bwMode="auto">
          <a:xfrm flipH="1">
            <a:off x="5940425" y="1916113"/>
            <a:ext cx="1727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1" name="Line 15"/>
          <p:cNvSpPr>
            <a:spLocks noChangeShapeType="1"/>
          </p:cNvSpPr>
          <p:nvPr/>
        </p:nvSpPr>
        <p:spPr bwMode="auto">
          <a:xfrm>
            <a:off x="7667625" y="1916113"/>
            <a:ext cx="0" cy="5048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77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 smtClean="0"/>
              <a:t>Designing Universal Computational Devices Was Not The Only Contribution from Alan Turing…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22968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In </a:t>
            </a:r>
            <a:r>
              <a:rPr lang="en-US" sz="2400" dirty="0"/>
              <a:t>the year </a:t>
            </a:r>
            <a:r>
              <a:rPr lang="en-US" sz="2400" dirty="0" smtClean="0"/>
              <a:t>1941:</a:t>
            </a:r>
            <a:endParaRPr lang="en-US" sz="2400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066800" y="2133600"/>
            <a:ext cx="7924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sz="2400" dirty="0"/>
              <a:t>The world is at war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sz="2400" dirty="0"/>
              <a:t>Nazi Germany has succeeded in conquering most of west Europe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sz="2400" dirty="0"/>
              <a:t>Britain is under siege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sz="2400" dirty="0"/>
              <a:t>British supply lines are threaten by German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sz="2400" dirty="0"/>
              <a:t>Germany used the Enigma Code, considered unbreakable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33400" y="5786735"/>
            <a:ext cx="838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Alan Turing led a group of scientist that broke the enigma code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Turing Machine 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49338" y="1787525"/>
            <a:ext cx="19050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4191000" y="19399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4648200" y="19399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5105400" y="19399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5562600" y="19399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6019800" y="19399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6477000" y="19399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3733800" y="1939925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3733800" y="2320925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6934200" y="19399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Freeform 13"/>
          <p:cNvSpPr>
            <a:spLocks/>
          </p:cNvSpPr>
          <p:nvPr/>
        </p:nvSpPr>
        <p:spPr bwMode="auto">
          <a:xfrm>
            <a:off x="2954338" y="2320925"/>
            <a:ext cx="1922462" cy="711200"/>
          </a:xfrm>
          <a:custGeom>
            <a:avLst/>
            <a:gdLst>
              <a:gd name="T0" fmla="*/ 0 w 1312"/>
              <a:gd name="T1" fmla="*/ 152400 h 448"/>
              <a:gd name="T2" fmla="*/ 1336345 w 1312"/>
              <a:gd name="T3" fmla="*/ 609600 h 448"/>
              <a:gd name="T4" fmla="*/ 1828683 w 1312"/>
              <a:gd name="T5" fmla="*/ 609600 h 448"/>
              <a:gd name="T6" fmla="*/ 1899017 w 1312"/>
              <a:gd name="T7" fmla="*/ 0 h 448"/>
              <a:gd name="T8" fmla="*/ 0 60000 65536"/>
              <a:gd name="T9" fmla="*/ 0 60000 65536"/>
              <a:gd name="T10" fmla="*/ 0 60000 65536"/>
              <a:gd name="T11" fmla="*/ 0 60000 65536"/>
              <a:gd name="T12" fmla="*/ 0 w 1312"/>
              <a:gd name="T13" fmla="*/ 0 h 448"/>
              <a:gd name="T14" fmla="*/ 1312 w 1312"/>
              <a:gd name="T15" fmla="*/ 448 h 4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2" h="448">
                <a:moveTo>
                  <a:pt x="0" y="96"/>
                </a:moveTo>
                <a:cubicBezTo>
                  <a:pt x="352" y="216"/>
                  <a:pt x="704" y="336"/>
                  <a:pt x="912" y="384"/>
                </a:cubicBezTo>
                <a:cubicBezTo>
                  <a:pt x="1120" y="432"/>
                  <a:pt x="1184" y="448"/>
                  <a:pt x="1248" y="384"/>
                </a:cubicBezTo>
                <a:cubicBezTo>
                  <a:pt x="1312" y="320"/>
                  <a:pt x="1304" y="160"/>
                  <a:pt x="1296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1354138" y="1936750"/>
            <a:ext cx="14922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3200"/>
              <a:t>Finite</a:t>
            </a:r>
          </a:p>
          <a:p>
            <a:pPr eaLnBrk="0" hangingPunct="0"/>
            <a:r>
              <a:rPr kumimoji="0" lang="en-US" altLang="zh-TW" sz="3200"/>
              <a:t>Control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203575" y="1531938"/>
            <a:ext cx="564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/>
              <a:t>This tape is for input, storage and output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1524000" y="3200400"/>
            <a:ext cx="6632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3200" dirty="0"/>
              <a:t>TM is a 7-Tuple (Q, </a:t>
            </a:r>
            <a:r>
              <a:rPr kumimoji="0" lang="en-US" altLang="zh-TW" sz="3200" dirty="0">
                <a:sym typeface="Symbol" pitchFamily="18" charset="2"/>
              </a:rPr>
              <a:t>, , , q</a:t>
            </a:r>
            <a:r>
              <a:rPr kumimoji="0" lang="en-US" altLang="zh-TW" sz="3200" baseline="-25000" dirty="0">
                <a:sym typeface="Symbol" pitchFamily="18" charset="2"/>
              </a:rPr>
              <a:t>0</a:t>
            </a:r>
            <a:r>
              <a:rPr kumimoji="0" lang="en-US" altLang="zh-TW" sz="3200" dirty="0">
                <a:sym typeface="Symbol" pitchFamily="18" charset="2"/>
              </a:rPr>
              <a:t>, B, F)</a:t>
            </a:r>
            <a:endParaRPr kumimoji="0" lang="en-US" altLang="zh-TW" sz="3200" dirty="0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2362200" y="3940076"/>
            <a:ext cx="444461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 dirty="0"/>
              <a:t>Q is a set of states</a:t>
            </a:r>
          </a:p>
          <a:p>
            <a:pPr eaLnBrk="0" hangingPunct="0"/>
            <a:r>
              <a:rPr kumimoji="0" lang="en-US" altLang="zh-TW" sz="2400" dirty="0">
                <a:sym typeface="Symbol" pitchFamily="18" charset="2"/>
              </a:rPr>
              <a:t> is a set of tape symbols</a:t>
            </a:r>
          </a:p>
          <a:p>
            <a:pPr eaLnBrk="0" hangingPunct="0"/>
            <a:r>
              <a:rPr kumimoji="0" lang="en-US" altLang="zh-TW" sz="2400" dirty="0">
                <a:sym typeface="Symbol" pitchFamily="18" charset="2"/>
              </a:rPr>
              <a:t>B   is a blank symbol</a:t>
            </a:r>
          </a:p>
          <a:p>
            <a:pPr eaLnBrk="0" hangingPunct="0"/>
            <a:r>
              <a:rPr kumimoji="0" lang="en-US" altLang="zh-TW" sz="2400" dirty="0">
                <a:sym typeface="Symbol" pitchFamily="18" charset="2"/>
              </a:rPr>
              <a:t>  \{B} is a set of input symbols</a:t>
            </a:r>
          </a:p>
          <a:p>
            <a:pPr eaLnBrk="0" hangingPunct="0"/>
            <a:r>
              <a:rPr kumimoji="0" lang="en-US" altLang="zh-TW" sz="2400" dirty="0">
                <a:sym typeface="Symbol" pitchFamily="18" charset="2"/>
              </a:rPr>
              <a:t>q</a:t>
            </a:r>
            <a:r>
              <a:rPr kumimoji="0" lang="en-US" altLang="zh-TW" sz="2400" baseline="-25000" dirty="0">
                <a:sym typeface="Symbol" pitchFamily="18" charset="2"/>
              </a:rPr>
              <a:t>0</a:t>
            </a:r>
            <a:r>
              <a:rPr kumimoji="0" lang="en-US" altLang="zh-TW" sz="2400" dirty="0">
                <a:sym typeface="Symbol" pitchFamily="18" charset="2"/>
              </a:rPr>
              <a:t> is the start state</a:t>
            </a:r>
          </a:p>
          <a:p>
            <a:pPr eaLnBrk="0" hangingPunct="0"/>
            <a:r>
              <a:rPr kumimoji="0" lang="en-US" altLang="zh-TW" sz="2400" dirty="0">
                <a:sym typeface="Symbol" pitchFamily="18" charset="2"/>
              </a:rPr>
              <a:t>F  Q is a set of final states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5013325" y="2284413"/>
            <a:ext cx="164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/>
              <a:t>Tape head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Turing Machine (Cont’)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949325" y="999661"/>
            <a:ext cx="7661275" cy="546303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kumimoji="0" lang="en-US" altLang="zh-TW" sz="2800" dirty="0" smtClean="0">
                <a:latin typeface="Times New Roman" pitchFamily="18" charset="0"/>
                <a:sym typeface="Symbol" pitchFamily="18" charset="2"/>
              </a:rPr>
              <a:t>: the </a:t>
            </a:r>
            <a:r>
              <a:rPr kumimoji="0" lang="en-US" altLang="zh-TW" sz="2800" b="1" dirty="0" smtClean="0">
                <a:latin typeface="Times New Roman" pitchFamily="18" charset="0"/>
                <a:sym typeface="Symbol" pitchFamily="18" charset="2"/>
              </a:rPr>
              <a:t>transition function</a:t>
            </a:r>
          </a:p>
          <a:p>
            <a:pPr lvl="1" eaLnBrk="1" hangingPunct="1">
              <a:lnSpc>
                <a:spcPct val="125000"/>
              </a:lnSpc>
            </a:pPr>
            <a:r>
              <a:rPr kumimoji="0" lang="en-US" altLang="zh-TW" sz="2400" dirty="0" smtClean="0">
                <a:latin typeface="Times New Roman" pitchFamily="18" charset="0"/>
                <a:sym typeface="Symbol" pitchFamily="18" charset="2"/>
              </a:rPr>
              <a:t>(</a:t>
            </a:r>
            <a:r>
              <a:rPr kumimoji="0" lang="en-US" altLang="zh-TW" sz="2400" dirty="0" err="1" smtClean="0">
                <a:latin typeface="Times New Roman" pitchFamily="18" charset="0"/>
                <a:sym typeface="Symbol" pitchFamily="18" charset="2"/>
              </a:rPr>
              <a:t>q,X</a:t>
            </a:r>
            <a:r>
              <a:rPr kumimoji="0" lang="en-US" altLang="zh-TW" sz="2400" dirty="0" smtClean="0">
                <a:latin typeface="Times New Roman" pitchFamily="18" charset="0"/>
                <a:sym typeface="Symbol" pitchFamily="18" charset="2"/>
              </a:rPr>
              <a:t>): a state q and a tape symbol X</a:t>
            </a:r>
          </a:p>
          <a:p>
            <a:pPr lvl="1" eaLnBrk="1" hangingPunct="1">
              <a:lnSpc>
                <a:spcPct val="125000"/>
              </a:lnSpc>
            </a:pPr>
            <a:r>
              <a:rPr kumimoji="0" lang="en-US" altLang="zh-TW" sz="2400" dirty="0" smtClean="0">
                <a:latin typeface="Times New Roman" pitchFamily="18" charset="0"/>
                <a:sym typeface="Symbol" pitchFamily="18" charset="2"/>
              </a:rPr>
              <a:t>(</a:t>
            </a:r>
            <a:r>
              <a:rPr kumimoji="0" lang="en-US" altLang="zh-TW" sz="2400" dirty="0" err="1" smtClean="0">
                <a:latin typeface="Times New Roman" pitchFamily="18" charset="0"/>
                <a:sym typeface="Symbol" pitchFamily="18" charset="2"/>
              </a:rPr>
              <a:t>q,X</a:t>
            </a:r>
            <a:r>
              <a:rPr kumimoji="0" lang="en-US" altLang="zh-TW" sz="2400" dirty="0" smtClean="0">
                <a:latin typeface="Times New Roman" pitchFamily="18" charset="0"/>
                <a:sym typeface="Symbol" pitchFamily="18" charset="2"/>
              </a:rPr>
              <a:t>) = (</a:t>
            </a:r>
            <a:r>
              <a:rPr kumimoji="0" lang="en-US" altLang="zh-TW" sz="2400" dirty="0" err="1" smtClean="0">
                <a:latin typeface="Times New Roman" pitchFamily="18" charset="0"/>
                <a:sym typeface="Symbol" pitchFamily="18" charset="2"/>
              </a:rPr>
              <a:t>p,Y,D</a:t>
            </a:r>
            <a:r>
              <a:rPr kumimoji="0" lang="en-US" altLang="zh-TW" sz="2400" dirty="0" smtClean="0">
                <a:latin typeface="Times New Roman" pitchFamily="18" charset="0"/>
                <a:sym typeface="Symbol" pitchFamily="18" charset="2"/>
              </a:rPr>
              <a:t>) where:</a:t>
            </a:r>
          </a:p>
          <a:p>
            <a:pPr lvl="1" eaLnBrk="1" hangingPunct="1">
              <a:lnSpc>
                <a:spcPct val="125000"/>
              </a:lnSpc>
            </a:pPr>
            <a:r>
              <a:rPr kumimoji="0" lang="en-US" altLang="zh-TW" sz="2400" dirty="0" smtClean="0">
                <a:latin typeface="Times New Roman" pitchFamily="18" charset="0"/>
                <a:sym typeface="Symbol" pitchFamily="18" charset="2"/>
              </a:rPr>
              <a:t>p is next state in Q</a:t>
            </a:r>
          </a:p>
          <a:p>
            <a:pPr lvl="1" eaLnBrk="1" hangingPunct="1">
              <a:lnSpc>
                <a:spcPct val="125000"/>
              </a:lnSpc>
            </a:pPr>
            <a:r>
              <a:rPr kumimoji="0" lang="en-US" altLang="zh-TW" sz="2400" dirty="0" smtClean="0">
                <a:latin typeface="Times New Roman" pitchFamily="18" charset="0"/>
                <a:sym typeface="Symbol" pitchFamily="18" charset="2"/>
              </a:rPr>
              <a:t>Y is the symbol written in the cell being scanned</a:t>
            </a:r>
          </a:p>
          <a:p>
            <a:pPr lvl="1" eaLnBrk="1" hangingPunct="1">
              <a:lnSpc>
                <a:spcPct val="125000"/>
              </a:lnSpc>
            </a:pPr>
            <a:r>
              <a:rPr kumimoji="0" lang="en-US" altLang="zh-TW" sz="2400" dirty="0" smtClean="0">
                <a:latin typeface="Times New Roman" pitchFamily="18" charset="0"/>
                <a:sym typeface="Symbol" pitchFamily="18" charset="2"/>
              </a:rPr>
              <a:t>D is a direction, either L or R</a:t>
            </a:r>
            <a:endParaRPr lang="en-US" altLang="zh-TW" dirty="0" smtClean="0"/>
          </a:p>
          <a:p>
            <a:pPr eaLnBrk="1" hangingPunct="1">
              <a:lnSpc>
                <a:spcPct val="125000"/>
              </a:lnSpc>
            </a:pPr>
            <a:r>
              <a:rPr kumimoji="0" lang="en-US" altLang="zh-TW" sz="2800" dirty="0" smtClean="0">
                <a:latin typeface="Times New Roman" pitchFamily="18" charset="0"/>
                <a:sym typeface="Symbol" pitchFamily="18" charset="2"/>
              </a:rPr>
              <a:t>A transition can be described as follows</a:t>
            </a:r>
          </a:p>
          <a:p>
            <a:pPr eaLnBrk="1" hangingPunct="1">
              <a:lnSpc>
                <a:spcPct val="125000"/>
              </a:lnSpc>
            </a:pPr>
            <a:endParaRPr kumimoji="0" lang="en-US" altLang="zh-TW" sz="2800" dirty="0" smtClean="0"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25000"/>
              </a:lnSpc>
            </a:pPr>
            <a:r>
              <a:rPr kumimoji="0" lang="en-US" altLang="zh-TW" sz="2400" dirty="0" smtClean="0">
                <a:latin typeface="Times New Roman" pitchFamily="18" charset="0"/>
                <a:sym typeface="Symbol" pitchFamily="18" charset="2"/>
              </a:rPr>
              <a:t>Change from state q to p, update the current symbol X with Y, and move the tape head to D (left or right)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438400" y="4738468"/>
            <a:ext cx="3276600" cy="685800"/>
            <a:chOff x="2438400" y="5029200"/>
            <a:chExt cx="3276600" cy="685800"/>
          </a:xfrm>
        </p:grpSpPr>
        <p:sp>
          <p:nvSpPr>
            <p:cNvPr id="32772" name="Line 4"/>
            <p:cNvSpPr>
              <a:spLocks noChangeShapeType="1"/>
            </p:cNvSpPr>
            <p:nvPr/>
          </p:nvSpPr>
          <p:spPr bwMode="auto">
            <a:xfrm>
              <a:off x="3048000" y="5410200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3" name="Oval 5"/>
            <p:cNvSpPr>
              <a:spLocks noChangeArrowheads="1"/>
            </p:cNvSpPr>
            <p:nvPr/>
          </p:nvSpPr>
          <p:spPr bwMode="auto">
            <a:xfrm>
              <a:off x="2438400" y="5105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q</a:t>
              </a:r>
            </a:p>
          </p:txBody>
        </p:sp>
        <p:sp>
          <p:nvSpPr>
            <p:cNvPr id="32774" name="Oval 6"/>
            <p:cNvSpPr>
              <a:spLocks noChangeArrowheads="1"/>
            </p:cNvSpPr>
            <p:nvPr/>
          </p:nvSpPr>
          <p:spPr bwMode="auto">
            <a:xfrm>
              <a:off x="5105400" y="5105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p</a:t>
              </a:r>
            </a:p>
          </p:txBody>
        </p:sp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3505200" y="5029200"/>
              <a:ext cx="844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X/Y, D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Turing Machine</a:t>
            </a:r>
            <a:r>
              <a:rPr lang="en-US" altLang="zh-CN" smtClean="0"/>
              <a:t> </a:t>
            </a:r>
            <a:r>
              <a:rPr lang="en-US" altLang="zh-TW" smtClean="0"/>
              <a:t>(Cont’)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382000" cy="471603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800" dirty="0" smtClean="0"/>
              <a:t>Initially, the </a:t>
            </a:r>
            <a:r>
              <a:rPr lang="en-US" altLang="zh-TW" sz="2800" b="1" dirty="0" smtClean="0"/>
              <a:t>input</a:t>
            </a:r>
            <a:r>
              <a:rPr lang="en-US" altLang="zh-TW" sz="2800" dirty="0" smtClean="0"/>
              <a:t> string (finite</a:t>
            </a:r>
            <a:r>
              <a:rPr lang="en-US" altLang="zh-CN" sz="2800" dirty="0" smtClean="0"/>
              <a:t>-</a:t>
            </a:r>
            <a:r>
              <a:rPr lang="en-US" altLang="zh-TW" sz="2800" dirty="0" smtClean="0"/>
              <a:t>length</a:t>
            </a:r>
            <a:r>
              <a:rPr lang="en-US" altLang="zh-CN" sz="2800" dirty="0" smtClean="0"/>
              <a:t> </a:t>
            </a:r>
            <a:r>
              <a:rPr lang="en-US" altLang="zh-TW" sz="2800" dirty="0" smtClean="0"/>
              <a:t>s</a:t>
            </a:r>
            <a:r>
              <a:rPr lang="en-US" altLang="zh-CN" sz="2800" dirty="0" smtClean="0"/>
              <a:t>tring</a:t>
            </a:r>
            <a:r>
              <a:rPr lang="en-US" altLang="zh-TW" sz="2800" dirty="0" smtClean="0"/>
              <a:t> of symbols) is placed on the tape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800" dirty="0" smtClean="0"/>
              <a:t>All other tape cells, extending infinitely to left and right, hold </a:t>
            </a:r>
            <a:r>
              <a:rPr lang="en-US" altLang="zh-TW" sz="2800" b="1" dirty="0" smtClean="0"/>
              <a:t>blanks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800" dirty="0" smtClean="0"/>
              <a:t>Blank is a </a:t>
            </a:r>
            <a:r>
              <a:rPr lang="en-US" altLang="zh-TW" sz="2800" b="1" dirty="0" smtClean="0"/>
              <a:t>tape symbol</a:t>
            </a:r>
            <a:r>
              <a:rPr lang="en-US" altLang="zh-TW" sz="2800" dirty="0" smtClean="0"/>
              <a:t>, but not an input symbol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800" dirty="0" smtClean="0"/>
              <a:t>Initially, tape head points to the beginning of the input string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Turing Machine</a:t>
            </a:r>
            <a:r>
              <a:rPr lang="en-US" altLang="zh-CN" smtClean="0"/>
              <a:t> </a:t>
            </a:r>
            <a:r>
              <a:rPr lang="en-US" altLang="zh-TW" smtClean="0"/>
              <a:t>(Cont’)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382000" cy="60053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dirty="0" smtClean="0"/>
              <a:t>Tape head: always positioned at one of tape cells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 smtClean="0"/>
              <a:t>A </a:t>
            </a:r>
            <a:r>
              <a:rPr lang="en-US" altLang="zh-CN" dirty="0" smtClean="0"/>
              <a:t>m</a:t>
            </a:r>
            <a:r>
              <a:rPr lang="en-US" altLang="zh-TW" dirty="0" smtClean="0"/>
              <a:t>ove</a:t>
            </a:r>
            <a:r>
              <a:rPr lang="en-US" altLang="zh-CN" dirty="0" smtClean="0"/>
              <a:t> (or say ‘a step’)</a:t>
            </a:r>
            <a:r>
              <a:rPr lang="en-US" altLang="zh-TW" dirty="0" smtClean="0"/>
              <a:t> may: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 smtClean="0"/>
              <a:t>Read an input symbol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 smtClean="0"/>
              <a:t>Change </a:t>
            </a:r>
            <a:r>
              <a:rPr lang="en-US" altLang="zh-CN" dirty="0" smtClean="0"/>
              <a:t>machine </a:t>
            </a:r>
            <a:r>
              <a:rPr lang="en-US" altLang="zh-TW" dirty="0" smtClean="0"/>
              <a:t>state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 smtClean="0"/>
              <a:t>Write a tape symbol in the cell scanned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 smtClean="0"/>
              <a:t>Move the tap</a:t>
            </a:r>
            <a:r>
              <a:rPr lang="en-US" altLang="zh-CN" dirty="0" smtClean="0"/>
              <a:t>e</a:t>
            </a:r>
            <a:r>
              <a:rPr lang="en-US" altLang="zh-TW" dirty="0" smtClean="0"/>
              <a:t> head left or right</a:t>
            </a:r>
          </a:p>
          <a:p>
            <a:pPr eaLnBrk="1" hangingPunct="1">
              <a:lnSpc>
                <a:spcPct val="150000"/>
              </a:lnSpc>
            </a:pPr>
            <a:endParaRPr lang="en-US" altLang="zh-TW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Turing Machine</a:t>
            </a:r>
            <a:r>
              <a:rPr lang="en-US" altLang="zh-CN" smtClean="0"/>
              <a:t> </a:t>
            </a:r>
            <a:r>
              <a:rPr lang="en-US" altLang="zh-TW" smtClean="0"/>
              <a:t>(Cont’)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661275" cy="559537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dirty="0" smtClean="0"/>
              <a:t>So simple, right? But…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 smtClean="0"/>
              <a:t>The computational capabilities of all other known computational models (e.g. any automata) are less than or equivalent to TM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sz="2000" dirty="0" smtClean="0"/>
              <a:t>Their speeds may not be as same as that of the TM’s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sz="2000" dirty="0" smtClean="0"/>
              <a:t>Their computational capabilities are less than or equivalent to TM, i.e., no ‘</a:t>
            </a:r>
            <a:r>
              <a:rPr lang="en-US" altLang="zh-CN" sz="2000" i="1" dirty="0" smtClean="0"/>
              <a:t>more’</a:t>
            </a:r>
            <a:r>
              <a:rPr lang="en-US" altLang="zh-CN" sz="2000" dirty="0" smtClean="0"/>
              <a:t> mathematical functions can be calculated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i="1" dirty="0" smtClean="0"/>
              <a:t>“Every function that can be physically computed can be computed by a Turing Machine."</a:t>
            </a:r>
            <a:r>
              <a:rPr lang="en-US" altLang="zh-CN" sz="2400" dirty="0" smtClean="0"/>
              <a:t>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sz="2000" dirty="0" smtClean="0"/>
              <a:t>This is the famous Church-Turing Thesis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12875"/>
            <a:ext cx="8382000" cy="1871282"/>
          </a:xfrm>
        </p:spPr>
        <p:txBody>
          <a:bodyPr/>
          <a:lstStyle/>
          <a:p>
            <a:pPr eaLnBrk="1" hangingPunct="1"/>
            <a:r>
              <a:rPr lang="en-GB" altLang="zh-TW" dirty="0" smtClean="0"/>
              <a:t>L = {0</a:t>
            </a:r>
            <a:r>
              <a:rPr lang="en-GB" altLang="zh-TW" baseline="30000" dirty="0" smtClean="0"/>
              <a:t>n</a:t>
            </a:r>
            <a:r>
              <a:rPr lang="en-GB" altLang="zh-TW" dirty="0" smtClean="0"/>
              <a:t>1</a:t>
            </a:r>
            <a:r>
              <a:rPr lang="en-GB" altLang="zh-TW" baseline="30000" dirty="0" smtClean="0"/>
              <a:t>n</a:t>
            </a:r>
            <a:r>
              <a:rPr lang="en-GB" altLang="zh-TW" dirty="0" smtClean="0"/>
              <a:t> | </a:t>
            </a:r>
            <a:r>
              <a:rPr lang="en-GB" altLang="zh-TW" i="1" dirty="0" smtClean="0"/>
              <a:t>n</a:t>
            </a:r>
            <a:r>
              <a:rPr lang="en-GB" altLang="zh-TW" dirty="0" smtClean="0"/>
              <a:t> </a:t>
            </a:r>
            <a:r>
              <a:rPr lang="en-GB" altLang="zh-TW" dirty="0" smtClean="0">
                <a:sym typeface="Symbol" pitchFamily="18" charset="2"/>
              </a:rPr>
              <a:t></a:t>
            </a:r>
            <a:r>
              <a:rPr lang="en-GB" altLang="zh-TW" dirty="0" smtClean="0"/>
              <a:t> 1}</a:t>
            </a:r>
          </a:p>
          <a:p>
            <a:pPr algn="just" eaLnBrk="1" hangingPunct="1"/>
            <a:r>
              <a:rPr lang="en-GB" altLang="zh-TW" dirty="0" smtClean="0"/>
              <a:t>Idea: Repeatedly change the first ‘0’ to X, then find a ‘1’ and change it to Y, until all ‘0’s and ‘1’s have been matched.</a:t>
            </a:r>
            <a:endParaRPr lang="en-US" altLang="zh-TW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76600" y="4114800"/>
            <a:ext cx="4800600" cy="1752600"/>
            <a:chOff x="720" y="2640"/>
            <a:chExt cx="3024" cy="1104"/>
          </a:xfrm>
          <a:solidFill>
            <a:schemeClr val="accent1"/>
          </a:solidFill>
        </p:grpSpPr>
        <p:sp>
          <p:nvSpPr>
            <p:cNvPr id="36869" name="Rectangle 5"/>
            <p:cNvSpPr>
              <a:spLocks noChangeArrowheads="1"/>
            </p:cNvSpPr>
            <p:nvPr/>
          </p:nvSpPr>
          <p:spPr bwMode="auto">
            <a:xfrm>
              <a:off x="720" y="3024"/>
              <a:ext cx="30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0" name="Line 6"/>
            <p:cNvSpPr>
              <a:spLocks noChangeShapeType="1"/>
            </p:cNvSpPr>
            <p:nvPr/>
          </p:nvSpPr>
          <p:spPr bwMode="auto">
            <a:xfrm>
              <a:off x="1056" y="3024"/>
              <a:ext cx="0" cy="3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71" name="Line 7"/>
            <p:cNvSpPr>
              <a:spLocks noChangeShapeType="1"/>
            </p:cNvSpPr>
            <p:nvPr/>
          </p:nvSpPr>
          <p:spPr bwMode="auto">
            <a:xfrm>
              <a:off x="1392" y="3024"/>
              <a:ext cx="0" cy="3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>
              <a:off x="1728" y="3024"/>
              <a:ext cx="0" cy="3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>
              <a:off x="3408" y="3024"/>
              <a:ext cx="0" cy="3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720" y="3024"/>
              <a:ext cx="288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1104" y="3024"/>
              <a:ext cx="288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6876" name="Rectangle 12"/>
            <p:cNvSpPr>
              <a:spLocks noChangeArrowheads="1"/>
            </p:cNvSpPr>
            <p:nvPr/>
          </p:nvSpPr>
          <p:spPr bwMode="auto">
            <a:xfrm>
              <a:off x="1440" y="3024"/>
              <a:ext cx="240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3120" y="3024"/>
              <a:ext cx="0" cy="3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2832" y="3024"/>
              <a:ext cx="0" cy="3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79" name="Rectangle 15"/>
            <p:cNvSpPr>
              <a:spLocks noChangeArrowheads="1"/>
            </p:cNvSpPr>
            <p:nvPr/>
          </p:nvSpPr>
          <p:spPr bwMode="auto">
            <a:xfrm>
              <a:off x="2880" y="3024"/>
              <a:ext cx="288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880" name="Rectangle 16"/>
            <p:cNvSpPr>
              <a:spLocks noChangeArrowheads="1"/>
            </p:cNvSpPr>
            <p:nvPr/>
          </p:nvSpPr>
          <p:spPr bwMode="auto">
            <a:xfrm>
              <a:off x="768" y="2640"/>
              <a:ext cx="288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6881" name="Rectangle 17"/>
            <p:cNvSpPr>
              <a:spLocks noChangeArrowheads="1"/>
            </p:cNvSpPr>
            <p:nvPr/>
          </p:nvSpPr>
          <p:spPr bwMode="auto">
            <a:xfrm>
              <a:off x="2880" y="3456"/>
              <a:ext cx="288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>
              <a:off x="1152" y="2832"/>
              <a:ext cx="187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3" name="Line 19"/>
            <p:cNvSpPr>
              <a:spLocks noChangeShapeType="1"/>
            </p:cNvSpPr>
            <p:nvPr/>
          </p:nvSpPr>
          <p:spPr bwMode="auto">
            <a:xfrm flipH="1">
              <a:off x="1152" y="3600"/>
              <a:ext cx="16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4" name="Line 20"/>
            <p:cNvSpPr>
              <a:spLocks noChangeShapeType="1"/>
            </p:cNvSpPr>
            <p:nvPr/>
          </p:nvSpPr>
          <p:spPr bwMode="auto">
            <a:xfrm>
              <a:off x="912" y="2880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 flipV="1">
              <a:off x="2976" y="3360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6" name="Rectangle 22"/>
            <p:cNvSpPr>
              <a:spLocks noChangeArrowheads="1"/>
            </p:cNvSpPr>
            <p:nvPr/>
          </p:nvSpPr>
          <p:spPr bwMode="auto">
            <a:xfrm>
              <a:off x="3120" y="3024"/>
              <a:ext cx="288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latin typeface="Times New Roman" pitchFamily="18" charset="0"/>
                </a:rPr>
                <a:t>1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0" y="58738"/>
            <a:ext cx="5732463" cy="747712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The Story So Far</a:t>
            </a:r>
          </a:p>
        </p:txBody>
      </p:sp>
      <p:sp>
        <p:nvSpPr>
          <p:cNvPr id="12291" name="Text Box 13"/>
          <p:cNvSpPr txBox="1">
            <a:spLocks noChangeArrowheads="1"/>
          </p:cNvSpPr>
          <p:nvPr/>
        </p:nvSpPr>
        <p:spPr bwMode="auto">
          <a:xfrm rot="-907665">
            <a:off x="4595813" y="5584825"/>
            <a:ext cx="2424112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Context-Free Languages</a:t>
            </a:r>
          </a:p>
        </p:txBody>
      </p:sp>
      <p:sp>
        <p:nvSpPr>
          <p:cNvPr id="12293" name="Oval 39"/>
          <p:cNvSpPr>
            <a:spLocks noChangeArrowheads="1"/>
          </p:cNvSpPr>
          <p:nvPr/>
        </p:nvSpPr>
        <p:spPr bwMode="auto">
          <a:xfrm>
            <a:off x="228600" y="1195387"/>
            <a:ext cx="8948737" cy="5518151"/>
          </a:xfrm>
          <a:prstGeom prst="ellipse">
            <a:avLst/>
          </a:prstGeom>
          <a:solidFill>
            <a:srgbClr val="FFCC99"/>
          </a:solidFill>
          <a:ln w="31750">
            <a:solidFill>
              <a:srgbClr val="FF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4" name="Oval 12"/>
          <p:cNvSpPr>
            <a:spLocks noChangeArrowheads="1"/>
          </p:cNvSpPr>
          <p:nvPr/>
        </p:nvSpPr>
        <p:spPr bwMode="auto">
          <a:xfrm>
            <a:off x="457200" y="1728787"/>
            <a:ext cx="7958138" cy="4800601"/>
          </a:xfrm>
          <a:prstGeom prst="ellipse">
            <a:avLst/>
          </a:prstGeom>
          <a:solidFill>
            <a:srgbClr val="FFFF99"/>
          </a:solidFill>
          <a:ln w="31750">
            <a:solidFill>
              <a:srgbClr val="FFFF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2141538" y="4800600"/>
            <a:ext cx="2493962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Regular Languages</a:t>
            </a:r>
          </a:p>
        </p:txBody>
      </p:sp>
      <p:sp>
        <p:nvSpPr>
          <p:cNvPr id="12297" name="AutoShape 17"/>
          <p:cNvSpPr>
            <a:spLocks noChangeArrowheads="1"/>
          </p:cNvSpPr>
          <p:nvPr/>
        </p:nvSpPr>
        <p:spPr bwMode="auto">
          <a:xfrm rot="20165261" flipH="1">
            <a:off x="5673725" y="2681496"/>
            <a:ext cx="2117725" cy="1161633"/>
          </a:xfrm>
          <a:prstGeom prst="leftArrow">
            <a:avLst>
              <a:gd name="adj1" fmla="val 50000"/>
              <a:gd name="adj2" fmla="val 48055"/>
            </a:avLst>
          </a:prstGeom>
          <a:solidFill>
            <a:srgbClr val="FFCC99"/>
          </a:solidFill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Violates Pumping Lemma For RLs</a:t>
            </a:r>
          </a:p>
        </p:txBody>
      </p:sp>
      <p:sp>
        <p:nvSpPr>
          <p:cNvPr id="12298" name="AutoShape 18"/>
          <p:cNvSpPr>
            <a:spLocks noChangeArrowheads="1"/>
          </p:cNvSpPr>
          <p:nvPr/>
        </p:nvSpPr>
        <p:spPr bwMode="auto">
          <a:xfrm rot="17608447" flipH="1">
            <a:off x="6292851" y="527179"/>
            <a:ext cx="1943100" cy="1650742"/>
          </a:xfrm>
          <a:prstGeom prst="leftArrow">
            <a:avLst>
              <a:gd name="adj1" fmla="val 50000"/>
              <a:gd name="adj2" fmla="val 30539"/>
            </a:avLst>
          </a:prstGeom>
          <a:solidFill>
            <a:srgbClr val="CCFFFF"/>
          </a:solidFill>
          <a:ln w="31750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Violates Pumping Lemma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For CFLs</a:t>
            </a:r>
          </a:p>
        </p:txBody>
      </p:sp>
      <p:sp>
        <p:nvSpPr>
          <p:cNvPr id="12300" name="AutoShape 20"/>
          <p:cNvSpPr>
            <a:spLocks noChangeArrowheads="1"/>
          </p:cNvSpPr>
          <p:nvPr/>
        </p:nvSpPr>
        <p:spPr bwMode="auto">
          <a:xfrm rot="2977034">
            <a:off x="5848351" y="4436498"/>
            <a:ext cx="1905000" cy="1039356"/>
          </a:xfrm>
          <a:prstGeom prst="leftArrow">
            <a:avLst>
              <a:gd name="adj1" fmla="val 50000"/>
              <a:gd name="adj2" fmla="val 48860"/>
            </a:avLst>
          </a:prstGeom>
          <a:solidFill>
            <a:srgbClr val="FFFF99"/>
          </a:solidFill>
          <a:ln w="31750">
            <a:solidFill>
              <a:srgbClr val="FF99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Described by CFG, </a:t>
            </a:r>
            <a:r>
              <a:rPr lang="en-US" sz="1400" b="1" dirty="0" smtClean="0">
                <a:solidFill>
                  <a:schemeClr val="bg1"/>
                </a:solidFill>
              </a:rPr>
              <a:t>PDA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301" name="Text Box 21"/>
          <p:cNvSpPr txBox="1">
            <a:spLocks noChangeArrowheads="1"/>
          </p:cNvSpPr>
          <p:nvPr/>
        </p:nvSpPr>
        <p:spPr bwMode="auto">
          <a:xfrm>
            <a:off x="4822825" y="2141537"/>
            <a:ext cx="575799" cy="36933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i="1" baseline="30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i="1" baseline="300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2302" name="Text Box 22"/>
          <p:cNvSpPr txBox="1">
            <a:spLocks noChangeArrowheads="1"/>
          </p:cNvSpPr>
          <p:nvPr/>
        </p:nvSpPr>
        <p:spPr bwMode="auto">
          <a:xfrm rot="1423224">
            <a:off x="7497049" y="2125146"/>
            <a:ext cx="771365" cy="36933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i="1" baseline="30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i="1" baseline="30000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i="1" baseline="30000" dirty="0">
                <a:solidFill>
                  <a:schemeClr val="bg1"/>
                </a:solidFill>
                <a:cs typeface="Tahoma" pitchFamily="34" charset="0"/>
              </a:rPr>
              <a:t>n</a:t>
            </a:r>
            <a:endParaRPr lang="en-US" i="1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990600" y="2362200"/>
            <a:ext cx="4876800" cy="3048000"/>
            <a:chOff x="990600" y="2490787"/>
            <a:chExt cx="4876800" cy="3048000"/>
          </a:xfrm>
        </p:grpSpPr>
        <p:grpSp>
          <p:nvGrpSpPr>
            <p:cNvPr id="23" name="Group 22"/>
            <p:cNvGrpSpPr/>
            <p:nvPr/>
          </p:nvGrpSpPr>
          <p:grpSpPr>
            <a:xfrm>
              <a:off x="990600" y="2490787"/>
              <a:ext cx="4876800" cy="3048000"/>
              <a:chOff x="990600" y="2490787"/>
              <a:chExt cx="4876800" cy="3048000"/>
            </a:xfrm>
          </p:grpSpPr>
          <p:sp>
            <p:nvSpPr>
              <p:cNvPr id="12295" name="Oval 8"/>
              <p:cNvSpPr>
                <a:spLocks noChangeArrowheads="1"/>
              </p:cNvSpPr>
              <p:nvPr/>
            </p:nvSpPr>
            <p:spPr bwMode="auto">
              <a:xfrm>
                <a:off x="990600" y="2490787"/>
                <a:ext cx="4876800" cy="3048000"/>
              </a:xfrm>
              <a:prstGeom prst="ellipse">
                <a:avLst/>
              </a:prstGeom>
              <a:solidFill>
                <a:srgbClr val="FF9999"/>
              </a:solidFill>
              <a:ln w="317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99" name="AutoShape 19"/>
              <p:cNvSpPr>
                <a:spLocks noChangeArrowheads="1"/>
              </p:cNvSpPr>
              <p:nvPr/>
            </p:nvSpPr>
            <p:spPr bwMode="auto">
              <a:xfrm flipH="1">
                <a:off x="1000125" y="3508375"/>
                <a:ext cx="2659063" cy="1039356"/>
              </a:xfrm>
              <a:prstGeom prst="leftArrow">
                <a:avLst>
                  <a:gd name="adj1" fmla="val 50000"/>
                  <a:gd name="adj2" fmla="val 68200"/>
                </a:avLst>
              </a:prstGeom>
              <a:solidFill>
                <a:srgbClr val="CC99FF"/>
              </a:solidFill>
              <a:ln w="317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Described by DFA, NFA,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RegExp</a:t>
                </a:r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RegGram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303" name="Text Box 23"/>
            <p:cNvSpPr txBox="1">
              <a:spLocks noChangeArrowheads="1"/>
            </p:cNvSpPr>
            <p:nvPr/>
          </p:nvSpPr>
          <p:spPr bwMode="auto">
            <a:xfrm>
              <a:off x="3962400" y="2965450"/>
              <a:ext cx="380232" cy="36933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</a:t>
              </a:r>
              <a:r>
                <a:rPr lang="en-US" i="1" baseline="30000" dirty="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12304" name="Text Box 24"/>
            <p:cNvSpPr txBox="1">
              <a:spLocks noChangeArrowheads="1"/>
            </p:cNvSpPr>
            <p:nvPr/>
          </p:nvSpPr>
          <p:spPr bwMode="auto">
            <a:xfrm>
              <a:off x="4456113" y="3544887"/>
              <a:ext cx="338554" cy="36933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chemeClr val="bg1"/>
                  </a:solidFill>
                  <a:latin typeface="Times New Roman" pitchFamily="18" charset="0"/>
                </a:rPr>
                <a:t>w</a:t>
              </a:r>
              <a:endParaRPr lang="en-US" i="1" baseline="300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12306" name="Text Box 29"/>
          <p:cNvSpPr txBox="1">
            <a:spLocks noChangeArrowheads="1"/>
          </p:cNvSpPr>
          <p:nvPr/>
        </p:nvSpPr>
        <p:spPr bwMode="auto">
          <a:xfrm rot="20505868">
            <a:off x="4219575" y="5181601"/>
            <a:ext cx="1897063" cy="3667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Deterministic CFLs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981200" y="1402640"/>
          <a:ext cx="5486400" cy="4617160"/>
        </p:xfrm>
        <a:graphic>
          <a:graphicData uri="http://schemas.openxmlformats.org/presentationml/2006/ole">
            <p:oleObj spid="_x0000_s3074" name="Visio" r:id="rId3" imgW="3246120" imgH="2732532" progId="">
              <p:embed/>
            </p:oleObj>
          </a:graphicData>
        </a:graphic>
      </p:graphicFrame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1371599" y="3516868"/>
            <a:ext cx="685801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1(2)</a:t>
            </a:r>
          </a:p>
        </p:txBody>
      </p:sp>
      <p:graphicFrame>
        <p:nvGraphicFramePr>
          <p:cNvPr id="4098" name="Object 92"/>
          <p:cNvGraphicFramePr>
            <a:graphicFrameLocks noChangeAspect="1"/>
          </p:cNvGraphicFramePr>
          <p:nvPr>
            <p:ph sz="half" idx="1"/>
          </p:nvPr>
        </p:nvGraphicFramePr>
        <p:xfrm>
          <a:off x="5135563" y="1828800"/>
          <a:ext cx="4008437" cy="3373438"/>
        </p:xfrm>
        <a:graphic>
          <a:graphicData uri="http://schemas.openxmlformats.org/presentationml/2006/ole">
            <p:oleObj spid="_x0000_s4098" name="Visio" r:id="rId3" imgW="3246120" imgH="2732532" progId="">
              <p:embed/>
            </p:oleObj>
          </a:graphicData>
        </a:graphic>
      </p:graphicFrame>
      <p:sp>
        <p:nvSpPr>
          <p:cNvPr id="41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905000"/>
            <a:ext cx="8153400" cy="6096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Consider the input “0011”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endParaRPr lang="en-US" altLang="zh-TW" sz="2800" smtClean="0"/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 flipV="1">
            <a:off x="1828800" y="2667000"/>
            <a:ext cx="3429000" cy="3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7"/>
          <p:cNvSpPr>
            <a:spLocks noChangeShapeType="1"/>
          </p:cNvSpPr>
          <p:nvPr/>
        </p:nvSpPr>
        <p:spPr bwMode="auto">
          <a:xfrm>
            <a:off x="1828800" y="31242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Line 8"/>
          <p:cNvSpPr>
            <a:spLocks noChangeShapeType="1"/>
          </p:cNvSpPr>
          <p:nvPr/>
        </p:nvSpPr>
        <p:spPr bwMode="auto">
          <a:xfrm>
            <a:off x="2971800" y="2701925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Line 9"/>
          <p:cNvSpPr>
            <a:spLocks noChangeShapeType="1"/>
          </p:cNvSpPr>
          <p:nvPr/>
        </p:nvSpPr>
        <p:spPr bwMode="auto">
          <a:xfrm>
            <a:off x="3352800" y="2701925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10"/>
          <p:cNvSpPr>
            <a:spLocks noChangeShapeType="1"/>
          </p:cNvSpPr>
          <p:nvPr/>
        </p:nvSpPr>
        <p:spPr bwMode="auto">
          <a:xfrm>
            <a:off x="3733800" y="2701925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Line 11"/>
          <p:cNvSpPr>
            <a:spLocks noChangeShapeType="1"/>
          </p:cNvSpPr>
          <p:nvPr/>
        </p:nvSpPr>
        <p:spPr bwMode="auto">
          <a:xfrm>
            <a:off x="4114800" y="2701925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4495800" y="2701925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Text Box 13"/>
          <p:cNvSpPr txBox="1">
            <a:spLocks noChangeArrowheads="1"/>
          </p:cNvSpPr>
          <p:nvPr/>
        </p:nvSpPr>
        <p:spPr bwMode="auto">
          <a:xfrm>
            <a:off x="609600" y="2667000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>
                <a:latin typeface="Times New Roman" pitchFamily="18" charset="0"/>
              </a:rPr>
              <a:t>1. Tape</a:t>
            </a:r>
          </a:p>
        </p:txBody>
      </p:sp>
      <p:sp>
        <p:nvSpPr>
          <p:cNvPr id="4109" name="Line 15"/>
          <p:cNvSpPr>
            <a:spLocks noChangeShapeType="1"/>
          </p:cNvSpPr>
          <p:nvPr/>
        </p:nvSpPr>
        <p:spPr bwMode="auto">
          <a:xfrm>
            <a:off x="2209800" y="2701925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6"/>
          <p:cNvSpPr>
            <a:spLocks noChangeShapeType="1"/>
          </p:cNvSpPr>
          <p:nvPr/>
        </p:nvSpPr>
        <p:spPr bwMode="auto">
          <a:xfrm>
            <a:off x="2590800" y="2701925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7"/>
          <p:cNvSpPr>
            <a:spLocks noChangeShapeType="1"/>
          </p:cNvSpPr>
          <p:nvPr/>
        </p:nvSpPr>
        <p:spPr bwMode="auto">
          <a:xfrm flipV="1">
            <a:off x="28194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8"/>
          <p:cNvSpPr txBox="1">
            <a:spLocks noChangeArrowheads="1"/>
          </p:cNvSpPr>
          <p:nvPr/>
        </p:nvSpPr>
        <p:spPr bwMode="auto">
          <a:xfrm>
            <a:off x="18288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>
                <a:latin typeface="Times New Roman" pitchFamily="18" charset="0"/>
              </a:rPr>
              <a:t>#</a:t>
            </a:r>
          </a:p>
        </p:txBody>
      </p:sp>
      <p:sp>
        <p:nvSpPr>
          <p:cNvPr id="4113" name="Text Box 19"/>
          <p:cNvSpPr txBox="1">
            <a:spLocks noChangeArrowheads="1"/>
          </p:cNvSpPr>
          <p:nvPr/>
        </p:nvSpPr>
        <p:spPr bwMode="auto">
          <a:xfrm>
            <a:off x="2271713" y="270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>
                <a:latin typeface="Times New Roman" pitchFamily="18" charset="0"/>
              </a:rPr>
              <a:t>#</a:t>
            </a:r>
          </a:p>
        </p:txBody>
      </p:sp>
      <p:sp>
        <p:nvSpPr>
          <p:cNvPr id="4114" name="Text Box 20"/>
          <p:cNvSpPr txBox="1">
            <a:spLocks noChangeArrowheads="1"/>
          </p:cNvSpPr>
          <p:nvPr/>
        </p:nvSpPr>
        <p:spPr bwMode="auto">
          <a:xfrm>
            <a:off x="2652713" y="270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>
                <a:latin typeface="Times New Roman" pitchFamily="18" charset="0"/>
              </a:rPr>
              <a:t>0</a:t>
            </a:r>
          </a:p>
        </p:txBody>
      </p:sp>
      <p:sp>
        <p:nvSpPr>
          <p:cNvPr id="4115" name="Text Box 21"/>
          <p:cNvSpPr txBox="1">
            <a:spLocks noChangeArrowheads="1"/>
          </p:cNvSpPr>
          <p:nvPr/>
        </p:nvSpPr>
        <p:spPr bwMode="auto">
          <a:xfrm>
            <a:off x="3033713" y="270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>
                <a:latin typeface="Times New Roman" pitchFamily="18" charset="0"/>
              </a:rPr>
              <a:t>0</a:t>
            </a:r>
          </a:p>
        </p:txBody>
      </p:sp>
      <p:sp>
        <p:nvSpPr>
          <p:cNvPr id="4116" name="Text Box 22"/>
          <p:cNvSpPr txBox="1">
            <a:spLocks noChangeArrowheads="1"/>
          </p:cNvSpPr>
          <p:nvPr/>
        </p:nvSpPr>
        <p:spPr bwMode="auto">
          <a:xfrm>
            <a:off x="3352800" y="270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>
                <a:latin typeface="Times New Roman" pitchFamily="18" charset="0"/>
              </a:rPr>
              <a:t>1</a:t>
            </a:r>
          </a:p>
        </p:txBody>
      </p:sp>
      <p:sp>
        <p:nvSpPr>
          <p:cNvPr id="4117" name="Text Box 23"/>
          <p:cNvSpPr txBox="1">
            <a:spLocks noChangeArrowheads="1"/>
          </p:cNvSpPr>
          <p:nvPr/>
        </p:nvSpPr>
        <p:spPr bwMode="auto">
          <a:xfrm>
            <a:off x="3795713" y="270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>
                <a:latin typeface="Times New Roman" pitchFamily="18" charset="0"/>
              </a:rPr>
              <a:t>1</a:t>
            </a:r>
          </a:p>
        </p:txBody>
      </p:sp>
      <p:sp>
        <p:nvSpPr>
          <p:cNvPr id="4118" name="Text Box 24"/>
          <p:cNvSpPr txBox="1">
            <a:spLocks noChangeArrowheads="1"/>
          </p:cNvSpPr>
          <p:nvPr/>
        </p:nvSpPr>
        <p:spPr bwMode="auto">
          <a:xfrm>
            <a:off x="415925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>
                <a:latin typeface="Times New Roman" pitchFamily="18" charset="0"/>
              </a:rPr>
              <a:t>#</a:t>
            </a:r>
          </a:p>
        </p:txBody>
      </p:sp>
      <p:sp>
        <p:nvSpPr>
          <p:cNvPr id="4119" name="Line 25"/>
          <p:cNvSpPr>
            <a:spLocks noChangeShapeType="1"/>
          </p:cNvSpPr>
          <p:nvPr/>
        </p:nvSpPr>
        <p:spPr bwMode="auto">
          <a:xfrm>
            <a:off x="4876800" y="2701925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26"/>
          <p:cNvSpPr txBox="1">
            <a:spLocks noChangeArrowheads="1"/>
          </p:cNvSpPr>
          <p:nvPr/>
        </p:nvSpPr>
        <p:spPr bwMode="auto">
          <a:xfrm>
            <a:off x="454025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>
                <a:latin typeface="Times New Roman" pitchFamily="18" charset="0"/>
              </a:rPr>
              <a:t>#</a:t>
            </a:r>
          </a:p>
        </p:txBody>
      </p:sp>
      <p:sp>
        <p:nvSpPr>
          <p:cNvPr id="4121" name="Text Box 27"/>
          <p:cNvSpPr txBox="1">
            <a:spLocks noChangeArrowheads="1"/>
          </p:cNvSpPr>
          <p:nvPr/>
        </p:nvSpPr>
        <p:spPr bwMode="auto">
          <a:xfrm>
            <a:off x="492125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>
                <a:latin typeface="Times New Roman" pitchFamily="18" charset="0"/>
              </a:rPr>
              <a:t>#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09600" y="3886200"/>
            <a:ext cx="4648200" cy="685800"/>
            <a:chOff x="609600" y="3886200"/>
            <a:chExt cx="4648200" cy="685800"/>
          </a:xfrm>
        </p:grpSpPr>
        <p:sp>
          <p:nvSpPr>
            <p:cNvPr id="4122" name="Line 28"/>
            <p:cNvSpPr>
              <a:spLocks noChangeShapeType="1"/>
            </p:cNvSpPr>
            <p:nvPr/>
          </p:nvSpPr>
          <p:spPr bwMode="auto">
            <a:xfrm flipV="1">
              <a:off x="1828800" y="3886200"/>
              <a:ext cx="3429000" cy="34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Line 29"/>
            <p:cNvSpPr>
              <a:spLocks noChangeShapeType="1"/>
            </p:cNvSpPr>
            <p:nvPr/>
          </p:nvSpPr>
          <p:spPr bwMode="auto">
            <a:xfrm>
              <a:off x="1828800" y="4343400"/>
              <a:ext cx="3429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Line 30"/>
            <p:cNvSpPr>
              <a:spLocks noChangeShapeType="1"/>
            </p:cNvSpPr>
            <p:nvPr/>
          </p:nvSpPr>
          <p:spPr bwMode="auto">
            <a:xfrm>
              <a:off x="2971800" y="39211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Line 31"/>
            <p:cNvSpPr>
              <a:spLocks noChangeShapeType="1"/>
            </p:cNvSpPr>
            <p:nvPr/>
          </p:nvSpPr>
          <p:spPr bwMode="auto">
            <a:xfrm>
              <a:off x="3352800" y="39211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32"/>
            <p:cNvSpPr>
              <a:spLocks noChangeShapeType="1"/>
            </p:cNvSpPr>
            <p:nvPr/>
          </p:nvSpPr>
          <p:spPr bwMode="auto">
            <a:xfrm>
              <a:off x="3733800" y="39211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33"/>
            <p:cNvSpPr>
              <a:spLocks noChangeShapeType="1"/>
            </p:cNvSpPr>
            <p:nvPr/>
          </p:nvSpPr>
          <p:spPr bwMode="auto">
            <a:xfrm>
              <a:off x="4114800" y="39211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34"/>
            <p:cNvSpPr>
              <a:spLocks noChangeShapeType="1"/>
            </p:cNvSpPr>
            <p:nvPr/>
          </p:nvSpPr>
          <p:spPr bwMode="auto">
            <a:xfrm>
              <a:off x="4495800" y="39211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Text Box 35"/>
            <p:cNvSpPr txBox="1">
              <a:spLocks noChangeArrowheads="1"/>
            </p:cNvSpPr>
            <p:nvPr/>
          </p:nvSpPr>
          <p:spPr bwMode="auto">
            <a:xfrm>
              <a:off x="609600" y="3886200"/>
              <a:ext cx="10969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2. Tape</a:t>
              </a:r>
            </a:p>
          </p:txBody>
        </p:sp>
        <p:sp>
          <p:nvSpPr>
            <p:cNvPr id="4130" name="Line 36"/>
            <p:cNvSpPr>
              <a:spLocks noChangeShapeType="1"/>
            </p:cNvSpPr>
            <p:nvPr/>
          </p:nvSpPr>
          <p:spPr bwMode="auto">
            <a:xfrm>
              <a:off x="2209800" y="39211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37"/>
            <p:cNvSpPr>
              <a:spLocks noChangeShapeType="1"/>
            </p:cNvSpPr>
            <p:nvPr/>
          </p:nvSpPr>
          <p:spPr bwMode="auto">
            <a:xfrm>
              <a:off x="2590800" y="39211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38"/>
            <p:cNvSpPr>
              <a:spLocks noChangeShapeType="1"/>
            </p:cNvSpPr>
            <p:nvPr/>
          </p:nvSpPr>
          <p:spPr bwMode="auto">
            <a:xfrm flipV="1">
              <a:off x="2819400" y="4343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Text Box 39"/>
            <p:cNvSpPr txBox="1">
              <a:spLocks noChangeArrowheads="1"/>
            </p:cNvSpPr>
            <p:nvPr/>
          </p:nvSpPr>
          <p:spPr bwMode="auto">
            <a:xfrm>
              <a:off x="1828800" y="3886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  <p:sp>
          <p:nvSpPr>
            <p:cNvPr id="4134" name="Text Box 40"/>
            <p:cNvSpPr txBox="1">
              <a:spLocks noChangeArrowheads="1"/>
            </p:cNvSpPr>
            <p:nvPr/>
          </p:nvSpPr>
          <p:spPr bwMode="auto">
            <a:xfrm>
              <a:off x="2271713" y="39211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  <p:sp>
          <p:nvSpPr>
            <p:cNvPr id="4135" name="Text Box 41"/>
            <p:cNvSpPr txBox="1">
              <a:spLocks noChangeArrowheads="1"/>
            </p:cNvSpPr>
            <p:nvPr/>
          </p:nvSpPr>
          <p:spPr bwMode="auto">
            <a:xfrm>
              <a:off x="2652713" y="3921125"/>
              <a:ext cx="4048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136" name="Text Box 42"/>
            <p:cNvSpPr txBox="1">
              <a:spLocks noChangeArrowheads="1"/>
            </p:cNvSpPr>
            <p:nvPr/>
          </p:nvSpPr>
          <p:spPr bwMode="auto">
            <a:xfrm>
              <a:off x="3033713" y="39211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37" name="Text Box 43"/>
            <p:cNvSpPr txBox="1">
              <a:spLocks noChangeArrowheads="1"/>
            </p:cNvSpPr>
            <p:nvPr/>
          </p:nvSpPr>
          <p:spPr bwMode="auto">
            <a:xfrm>
              <a:off x="3352800" y="39211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38" name="Text Box 44"/>
            <p:cNvSpPr txBox="1">
              <a:spLocks noChangeArrowheads="1"/>
            </p:cNvSpPr>
            <p:nvPr/>
          </p:nvSpPr>
          <p:spPr bwMode="auto">
            <a:xfrm>
              <a:off x="3795713" y="39211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39" name="Text Box 45"/>
            <p:cNvSpPr txBox="1">
              <a:spLocks noChangeArrowheads="1"/>
            </p:cNvSpPr>
            <p:nvPr/>
          </p:nvSpPr>
          <p:spPr bwMode="auto">
            <a:xfrm>
              <a:off x="4159250" y="3886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  <p:sp>
          <p:nvSpPr>
            <p:cNvPr id="4140" name="Line 46"/>
            <p:cNvSpPr>
              <a:spLocks noChangeShapeType="1"/>
            </p:cNvSpPr>
            <p:nvPr/>
          </p:nvSpPr>
          <p:spPr bwMode="auto">
            <a:xfrm>
              <a:off x="4876800" y="39211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Text Box 47"/>
            <p:cNvSpPr txBox="1">
              <a:spLocks noChangeArrowheads="1"/>
            </p:cNvSpPr>
            <p:nvPr/>
          </p:nvSpPr>
          <p:spPr bwMode="auto">
            <a:xfrm>
              <a:off x="4540250" y="3886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 dirty="0">
                  <a:latin typeface="Times New Roman" pitchFamily="18" charset="0"/>
                </a:rPr>
                <a:t>#</a:t>
              </a:r>
            </a:p>
          </p:txBody>
        </p:sp>
        <p:sp>
          <p:nvSpPr>
            <p:cNvPr id="4142" name="Text Box 48"/>
            <p:cNvSpPr txBox="1">
              <a:spLocks noChangeArrowheads="1"/>
            </p:cNvSpPr>
            <p:nvPr/>
          </p:nvSpPr>
          <p:spPr bwMode="auto">
            <a:xfrm>
              <a:off x="4921250" y="3886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09600" y="5070475"/>
            <a:ext cx="4648200" cy="720725"/>
            <a:chOff x="609600" y="5070475"/>
            <a:chExt cx="4648200" cy="720725"/>
          </a:xfrm>
        </p:grpSpPr>
        <p:sp>
          <p:nvSpPr>
            <p:cNvPr id="4153" name="Line 59"/>
            <p:cNvSpPr>
              <a:spLocks noChangeShapeType="1"/>
            </p:cNvSpPr>
            <p:nvPr/>
          </p:nvSpPr>
          <p:spPr bwMode="auto">
            <a:xfrm flipV="1">
              <a:off x="3581400" y="5562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609600" y="5070475"/>
              <a:ext cx="4648200" cy="492125"/>
              <a:chOff x="609600" y="5105400"/>
              <a:chExt cx="4648200" cy="492125"/>
            </a:xfrm>
          </p:grpSpPr>
          <p:sp>
            <p:nvSpPr>
              <p:cNvPr id="4143" name="Line 49"/>
              <p:cNvSpPr>
                <a:spLocks noChangeShapeType="1"/>
              </p:cNvSpPr>
              <p:nvPr/>
            </p:nvSpPr>
            <p:spPr bwMode="auto">
              <a:xfrm flipV="1">
                <a:off x="1828800" y="5105400"/>
                <a:ext cx="3429000" cy="34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4" name="Line 50"/>
              <p:cNvSpPr>
                <a:spLocks noChangeShapeType="1"/>
              </p:cNvSpPr>
              <p:nvPr/>
            </p:nvSpPr>
            <p:spPr bwMode="auto">
              <a:xfrm>
                <a:off x="1828800" y="5562600"/>
                <a:ext cx="3429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5" name="Line 51"/>
              <p:cNvSpPr>
                <a:spLocks noChangeShapeType="1"/>
              </p:cNvSpPr>
              <p:nvPr/>
            </p:nvSpPr>
            <p:spPr bwMode="auto">
              <a:xfrm>
                <a:off x="2971800" y="5140325"/>
                <a:ext cx="0" cy="4222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6" name="Line 52"/>
              <p:cNvSpPr>
                <a:spLocks noChangeShapeType="1"/>
              </p:cNvSpPr>
              <p:nvPr/>
            </p:nvSpPr>
            <p:spPr bwMode="auto">
              <a:xfrm>
                <a:off x="3352800" y="5140325"/>
                <a:ext cx="0" cy="4222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" name="Line 53"/>
              <p:cNvSpPr>
                <a:spLocks noChangeShapeType="1"/>
              </p:cNvSpPr>
              <p:nvPr/>
            </p:nvSpPr>
            <p:spPr bwMode="auto">
              <a:xfrm>
                <a:off x="3733800" y="5140325"/>
                <a:ext cx="0" cy="4222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8" name="Line 54"/>
              <p:cNvSpPr>
                <a:spLocks noChangeShapeType="1"/>
              </p:cNvSpPr>
              <p:nvPr/>
            </p:nvSpPr>
            <p:spPr bwMode="auto">
              <a:xfrm>
                <a:off x="4114800" y="5140325"/>
                <a:ext cx="0" cy="4222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9" name="Line 55"/>
              <p:cNvSpPr>
                <a:spLocks noChangeShapeType="1"/>
              </p:cNvSpPr>
              <p:nvPr/>
            </p:nvSpPr>
            <p:spPr bwMode="auto">
              <a:xfrm>
                <a:off x="4495800" y="5140325"/>
                <a:ext cx="0" cy="4222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0" name="Text Box 56"/>
              <p:cNvSpPr txBox="1">
                <a:spLocks noChangeArrowheads="1"/>
              </p:cNvSpPr>
              <p:nvPr/>
            </p:nvSpPr>
            <p:spPr bwMode="auto">
              <a:xfrm>
                <a:off x="609600" y="5105400"/>
                <a:ext cx="1096963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TW" sz="2400">
                    <a:latin typeface="Times New Roman" pitchFamily="18" charset="0"/>
                  </a:rPr>
                  <a:t>3. Tape</a:t>
                </a:r>
              </a:p>
            </p:txBody>
          </p:sp>
          <p:sp>
            <p:nvSpPr>
              <p:cNvPr id="4151" name="Line 57"/>
              <p:cNvSpPr>
                <a:spLocks noChangeShapeType="1"/>
              </p:cNvSpPr>
              <p:nvPr/>
            </p:nvSpPr>
            <p:spPr bwMode="auto">
              <a:xfrm>
                <a:off x="2209800" y="5140325"/>
                <a:ext cx="0" cy="4222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2" name="Line 58"/>
              <p:cNvSpPr>
                <a:spLocks noChangeShapeType="1"/>
              </p:cNvSpPr>
              <p:nvPr/>
            </p:nvSpPr>
            <p:spPr bwMode="auto">
              <a:xfrm>
                <a:off x="2590800" y="5140325"/>
                <a:ext cx="0" cy="4222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4" name="Text Box 60"/>
              <p:cNvSpPr txBox="1">
                <a:spLocks noChangeArrowheads="1"/>
              </p:cNvSpPr>
              <p:nvPr/>
            </p:nvSpPr>
            <p:spPr bwMode="auto">
              <a:xfrm>
                <a:off x="1828800" y="5105400"/>
                <a:ext cx="33655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TW" sz="2400">
                    <a:latin typeface="Times New Roman" pitchFamily="18" charset="0"/>
                  </a:rPr>
                  <a:t>#</a:t>
                </a:r>
              </a:p>
            </p:txBody>
          </p:sp>
          <p:sp>
            <p:nvSpPr>
              <p:cNvPr id="4155" name="Text Box 61"/>
              <p:cNvSpPr txBox="1">
                <a:spLocks noChangeArrowheads="1"/>
              </p:cNvSpPr>
              <p:nvPr/>
            </p:nvSpPr>
            <p:spPr bwMode="auto">
              <a:xfrm>
                <a:off x="2271713" y="5140325"/>
                <a:ext cx="33655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TW" sz="2400">
                    <a:latin typeface="Times New Roman" pitchFamily="18" charset="0"/>
                  </a:rPr>
                  <a:t>#</a:t>
                </a:r>
              </a:p>
            </p:txBody>
          </p:sp>
          <p:sp>
            <p:nvSpPr>
              <p:cNvPr id="4156" name="Text Box 62"/>
              <p:cNvSpPr txBox="1">
                <a:spLocks noChangeArrowheads="1"/>
              </p:cNvSpPr>
              <p:nvPr/>
            </p:nvSpPr>
            <p:spPr bwMode="auto">
              <a:xfrm>
                <a:off x="2652713" y="5140325"/>
                <a:ext cx="404812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TW" sz="2400"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4157" name="Text Box 63"/>
              <p:cNvSpPr txBox="1">
                <a:spLocks noChangeArrowheads="1"/>
              </p:cNvSpPr>
              <p:nvPr/>
            </p:nvSpPr>
            <p:spPr bwMode="auto">
              <a:xfrm>
                <a:off x="3033713" y="5140325"/>
                <a:ext cx="33655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TW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158" name="Text Box 64"/>
              <p:cNvSpPr txBox="1">
                <a:spLocks noChangeArrowheads="1"/>
              </p:cNvSpPr>
              <p:nvPr/>
            </p:nvSpPr>
            <p:spPr bwMode="auto">
              <a:xfrm>
                <a:off x="3352800" y="5140325"/>
                <a:ext cx="404813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TW" sz="2400"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4159" name="Text Box 65"/>
              <p:cNvSpPr txBox="1">
                <a:spLocks noChangeArrowheads="1"/>
              </p:cNvSpPr>
              <p:nvPr/>
            </p:nvSpPr>
            <p:spPr bwMode="auto">
              <a:xfrm>
                <a:off x="3795713" y="5140325"/>
                <a:ext cx="33655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TW" sz="24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160" name="Text Box 66"/>
              <p:cNvSpPr txBox="1">
                <a:spLocks noChangeArrowheads="1"/>
              </p:cNvSpPr>
              <p:nvPr/>
            </p:nvSpPr>
            <p:spPr bwMode="auto">
              <a:xfrm>
                <a:off x="4159250" y="5105400"/>
                <a:ext cx="33655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TW" sz="2400">
                    <a:latin typeface="Times New Roman" pitchFamily="18" charset="0"/>
                  </a:rPr>
                  <a:t>#</a:t>
                </a:r>
              </a:p>
            </p:txBody>
          </p:sp>
          <p:sp>
            <p:nvSpPr>
              <p:cNvPr id="4161" name="Line 67"/>
              <p:cNvSpPr>
                <a:spLocks noChangeShapeType="1"/>
              </p:cNvSpPr>
              <p:nvPr/>
            </p:nvSpPr>
            <p:spPr bwMode="auto">
              <a:xfrm>
                <a:off x="4876800" y="5140325"/>
                <a:ext cx="0" cy="4222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2" name="Text Box 68"/>
              <p:cNvSpPr txBox="1">
                <a:spLocks noChangeArrowheads="1"/>
              </p:cNvSpPr>
              <p:nvPr/>
            </p:nvSpPr>
            <p:spPr bwMode="auto">
              <a:xfrm>
                <a:off x="4540250" y="5105400"/>
                <a:ext cx="33655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TW" sz="2400" dirty="0">
                    <a:latin typeface="Times New Roman" pitchFamily="18" charset="0"/>
                  </a:rPr>
                  <a:t>#</a:t>
                </a:r>
              </a:p>
            </p:txBody>
          </p:sp>
          <p:sp>
            <p:nvSpPr>
              <p:cNvPr id="4163" name="Text Box 69"/>
              <p:cNvSpPr txBox="1">
                <a:spLocks noChangeArrowheads="1"/>
              </p:cNvSpPr>
              <p:nvPr/>
            </p:nvSpPr>
            <p:spPr bwMode="auto">
              <a:xfrm>
                <a:off x="4921250" y="5105400"/>
                <a:ext cx="33655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TW" sz="2400">
                    <a:latin typeface="Times New Roman" pitchFamily="18" charset="0"/>
                  </a:rPr>
                  <a:t>#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1(3)</a:t>
            </a:r>
          </a:p>
        </p:txBody>
      </p:sp>
      <p:graphicFrame>
        <p:nvGraphicFramePr>
          <p:cNvPr id="5122" name="Object 113"/>
          <p:cNvGraphicFramePr>
            <a:graphicFrameLocks noChangeAspect="1"/>
          </p:cNvGraphicFramePr>
          <p:nvPr>
            <p:ph sz="half" idx="1"/>
          </p:nvPr>
        </p:nvGraphicFramePr>
        <p:xfrm>
          <a:off x="5135563" y="1828800"/>
          <a:ext cx="4008437" cy="3373438"/>
        </p:xfrm>
        <a:graphic>
          <a:graphicData uri="http://schemas.openxmlformats.org/presentationml/2006/ole">
            <p:oleObj spid="_x0000_s5122" name="Visio" r:id="rId3" imgW="3246120" imgH="2732532" progId="">
              <p:embed/>
            </p:oleObj>
          </a:graphicData>
        </a:graphic>
      </p:graphicFrame>
      <p:sp>
        <p:nvSpPr>
          <p:cNvPr id="51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905000"/>
            <a:ext cx="8153400" cy="6096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Consider the input “0011”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endParaRPr lang="en-US" altLang="zh-TW" sz="2800" smtClean="0"/>
          </a:p>
        </p:txBody>
      </p:sp>
      <p:grpSp>
        <p:nvGrpSpPr>
          <p:cNvPr id="69" name="Group 68"/>
          <p:cNvGrpSpPr/>
          <p:nvPr/>
        </p:nvGrpSpPr>
        <p:grpSpPr>
          <a:xfrm>
            <a:off x="609600" y="4038600"/>
            <a:ext cx="4648200" cy="685800"/>
            <a:chOff x="609600" y="4038600"/>
            <a:chExt cx="4648200" cy="685800"/>
          </a:xfrm>
        </p:grpSpPr>
        <p:sp>
          <p:nvSpPr>
            <p:cNvPr id="5125" name="Line 5"/>
            <p:cNvSpPr>
              <a:spLocks noChangeShapeType="1"/>
            </p:cNvSpPr>
            <p:nvPr/>
          </p:nvSpPr>
          <p:spPr bwMode="auto">
            <a:xfrm flipV="1">
              <a:off x="1828800" y="4038600"/>
              <a:ext cx="3429000" cy="34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1828800" y="4495800"/>
              <a:ext cx="3429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>
              <a:off x="2971800" y="40735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3352800" y="40735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>
              <a:off x="3733800" y="40735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4114800" y="40735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>
              <a:off x="4495800" y="40735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609600" y="4038600"/>
              <a:ext cx="10969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5. Tape</a:t>
              </a:r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>
              <a:off x="2209800" y="40735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>
              <a:off x="2590800" y="40735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Line 15"/>
            <p:cNvSpPr>
              <a:spLocks noChangeShapeType="1"/>
            </p:cNvSpPr>
            <p:nvPr/>
          </p:nvSpPr>
          <p:spPr bwMode="auto">
            <a:xfrm flipV="1">
              <a:off x="3962400" y="4495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Text Box 16"/>
            <p:cNvSpPr txBox="1">
              <a:spLocks noChangeArrowheads="1"/>
            </p:cNvSpPr>
            <p:nvPr/>
          </p:nvSpPr>
          <p:spPr bwMode="auto">
            <a:xfrm>
              <a:off x="1828800" y="40386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  <p:sp>
          <p:nvSpPr>
            <p:cNvPr id="5137" name="Text Box 17"/>
            <p:cNvSpPr txBox="1">
              <a:spLocks noChangeArrowheads="1"/>
            </p:cNvSpPr>
            <p:nvPr/>
          </p:nvSpPr>
          <p:spPr bwMode="auto">
            <a:xfrm>
              <a:off x="2271713" y="40735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  <p:sp>
          <p:nvSpPr>
            <p:cNvPr id="5138" name="Text Box 18"/>
            <p:cNvSpPr txBox="1">
              <a:spLocks noChangeArrowheads="1"/>
            </p:cNvSpPr>
            <p:nvPr/>
          </p:nvSpPr>
          <p:spPr bwMode="auto">
            <a:xfrm>
              <a:off x="2652713" y="4073525"/>
              <a:ext cx="4048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5139" name="Text Box 19"/>
            <p:cNvSpPr txBox="1">
              <a:spLocks noChangeArrowheads="1"/>
            </p:cNvSpPr>
            <p:nvPr/>
          </p:nvSpPr>
          <p:spPr bwMode="auto">
            <a:xfrm>
              <a:off x="3033713" y="4073525"/>
              <a:ext cx="4048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5140" name="Text Box 20"/>
            <p:cNvSpPr txBox="1">
              <a:spLocks noChangeArrowheads="1"/>
            </p:cNvSpPr>
            <p:nvPr/>
          </p:nvSpPr>
          <p:spPr bwMode="auto">
            <a:xfrm>
              <a:off x="3352800" y="4073525"/>
              <a:ext cx="4048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5141" name="Text Box 21"/>
            <p:cNvSpPr txBox="1">
              <a:spLocks noChangeArrowheads="1"/>
            </p:cNvSpPr>
            <p:nvPr/>
          </p:nvSpPr>
          <p:spPr bwMode="auto">
            <a:xfrm>
              <a:off x="3795713" y="4073525"/>
              <a:ext cx="4048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4159250" y="40386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  <p:sp>
          <p:nvSpPr>
            <p:cNvPr id="5143" name="Line 23"/>
            <p:cNvSpPr>
              <a:spLocks noChangeShapeType="1"/>
            </p:cNvSpPr>
            <p:nvPr/>
          </p:nvSpPr>
          <p:spPr bwMode="auto">
            <a:xfrm>
              <a:off x="4876800" y="40735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Text Box 24"/>
            <p:cNvSpPr txBox="1">
              <a:spLocks noChangeArrowheads="1"/>
            </p:cNvSpPr>
            <p:nvPr/>
          </p:nvSpPr>
          <p:spPr bwMode="auto">
            <a:xfrm>
              <a:off x="4540250" y="40386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  <p:sp>
          <p:nvSpPr>
            <p:cNvPr id="5145" name="Text Box 25"/>
            <p:cNvSpPr txBox="1">
              <a:spLocks noChangeArrowheads="1"/>
            </p:cNvSpPr>
            <p:nvPr/>
          </p:nvSpPr>
          <p:spPr bwMode="auto">
            <a:xfrm>
              <a:off x="4921250" y="40386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09600" y="5334000"/>
            <a:ext cx="4648200" cy="685800"/>
            <a:chOff x="609600" y="5334000"/>
            <a:chExt cx="4648200" cy="685800"/>
          </a:xfrm>
        </p:grpSpPr>
        <p:sp>
          <p:nvSpPr>
            <p:cNvPr id="5146" name="Line 26"/>
            <p:cNvSpPr>
              <a:spLocks noChangeShapeType="1"/>
            </p:cNvSpPr>
            <p:nvPr/>
          </p:nvSpPr>
          <p:spPr bwMode="auto">
            <a:xfrm flipV="1">
              <a:off x="1828800" y="5334000"/>
              <a:ext cx="3429000" cy="34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Line 27"/>
            <p:cNvSpPr>
              <a:spLocks noChangeShapeType="1"/>
            </p:cNvSpPr>
            <p:nvPr/>
          </p:nvSpPr>
          <p:spPr bwMode="auto">
            <a:xfrm>
              <a:off x="1828800" y="5791200"/>
              <a:ext cx="3429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28"/>
            <p:cNvSpPr>
              <a:spLocks noChangeShapeType="1"/>
            </p:cNvSpPr>
            <p:nvPr/>
          </p:nvSpPr>
          <p:spPr bwMode="auto">
            <a:xfrm>
              <a:off x="2971800" y="53689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29"/>
            <p:cNvSpPr>
              <a:spLocks noChangeShapeType="1"/>
            </p:cNvSpPr>
            <p:nvPr/>
          </p:nvSpPr>
          <p:spPr bwMode="auto">
            <a:xfrm>
              <a:off x="3352800" y="53689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30"/>
            <p:cNvSpPr>
              <a:spLocks noChangeShapeType="1"/>
            </p:cNvSpPr>
            <p:nvPr/>
          </p:nvSpPr>
          <p:spPr bwMode="auto">
            <a:xfrm>
              <a:off x="3733800" y="53689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31"/>
            <p:cNvSpPr>
              <a:spLocks noChangeShapeType="1"/>
            </p:cNvSpPr>
            <p:nvPr/>
          </p:nvSpPr>
          <p:spPr bwMode="auto">
            <a:xfrm>
              <a:off x="4114800" y="53689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Line 32"/>
            <p:cNvSpPr>
              <a:spLocks noChangeShapeType="1"/>
            </p:cNvSpPr>
            <p:nvPr/>
          </p:nvSpPr>
          <p:spPr bwMode="auto">
            <a:xfrm>
              <a:off x="4495800" y="53689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Text Box 33"/>
            <p:cNvSpPr txBox="1">
              <a:spLocks noChangeArrowheads="1"/>
            </p:cNvSpPr>
            <p:nvPr/>
          </p:nvSpPr>
          <p:spPr bwMode="auto">
            <a:xfrm>
              <a:off x="609600" y="5334000"/>
              <a:ext cx="10969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6. Tape</a:t>
              </a:r>
            </a:p>
          </p:txBody>
        </p:sp>
        <p:sp>
          <p:nvSpPr>
            <p:cNvPr id="5154" name="Line 34"/>
            <p:cNvSpPr>
              <a:spLocks noChangeShapeType="1"/>
            </p:cNvSpPr>
            <p:nvPr/>
          </p:nvSpPr>
          <p:spPr bwMode="auto">
            <a:xfrm>
              <a:off x="2209800" y="53689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Line 35"/>
            <p:cNvSpPr>
              <a:spLocks noChangeShapeType="1"/>
            </p:cNvSpPr>
            <p:nvPr/>
          </p:nvSpPr>
          <p:spPr bwMode="auto">
            <a:xfrm>
              <a:off x="2590800" y="53689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Line 36"/>
            <p:cNvSpPr>
              <a:spLocks noChangeShapeType="1"/>
            </p:cNvSpPr>
            <p:nvPr/>
          </p:nvSpPr>
          <p:spPr bwMode="auto">
            <a:xfrm flipV="1">
              <a:off x="4343400" y="5791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Text Box 37"/>
            <p:cNvSpPr txBox="1">
              <a:spLocks noChangeArrowheads="1"/>
            </p:cNvSpPr>
            <p:nvPr/>
          </p:nvSpPr>
          <p:spPr bwMode="auto">
            <a:xfrm>
              <a:off x="1828800" y="53340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  <p:sp>
          <p:nvSpPr>
            <p:cNvPr id="5158" name="Text Box 38"/>
            <p:cNvSpPr txBox="1">
              <a:spLocks noChangeArrowheads="1"/>
            </p:cNvSpPr>
            <p:nvPr/>
          </p:nvSpPr>
          <p:spPr bwMode="auto">
            <a:xfrm>
              <a:off x="2271713" y="53689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  <p:sp>
          <p:nvSpPr>
            <p:cNvPr id="5159" name="Text Box 39"/>
            <p:cNvSpPr txBox="1">
              <a:spLocks noChangeArrowheads="1"/>
            </p:cNvSpPr>
            <p:nvPr/>
          </p:nvSpPr>
          <p:spPr bwMode="auto">
            <a:xfrm>
              <a:off x="2652713" y="5368925"/>
              <a:ext cx="4048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5160" name="Text Box 40"/>
            <p:cNvSpPr txBox="1">
              <a:spLocks noChangeArrowheads="1"/>
            </p:cNvSpPr>
            <p:nvPr/>
          </p:nvSpPr>
          <p:spPr bwMode="auto">
            <a:xfrm>
              <a:off x="3033713" y="5368925"/>
              <a:ext cx="4048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5161" name="Text Box 41"/>
            <p:cNvSpPr txBox="1">
              <a:spLocks noChangeArrowheads="1"/>
            </p:cNvSpPr>
            <p:nvPr/>
          </p:nvSpPr>
          <p:spPr bwMode="auto">
            <a:xfrm>
              <a:off x="3352800" y="5368925"/>
              <a:ext cx="4048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5162" name="Text Box 42"/>
            <p:cNvSpPr txBox="1">
              <a:spLocks noChangeArrowheads="1"/>
            </p:cNvSpPr>
            <p:nvPr/>
          </p:nvSpPr>
          <p:spPr bwMode="auto">
            <a:xfrm>
              <a:off x="3795713" y="5368925"/>
              <a:ext cx="4048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5163" name="Text Box 43"/>
            <p:cNvSpPr txBox="1">
              <a:spLocks noChangeArrowheads="1"/>
            </p:cNvSpPr>
            <p:nvPr/>
          </p:nvSpPr>
          <p:spPr bwMode="auto">
            <a:xfrm>
              <a:off x="4159250" y="53340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  <p:sp>
          <p:nvSpPr>
            <p:cNvPr id="5164" name="Line 44"/>
            <p:cNvSpPr>
              <a:spLocks noChangeShapeType="1"/>
            </p:cNvSpPr>
            <p:nvPr/>
          </p:nvSpPr>
          <p:spPr bwMode="auto">
            <a:xfrm>
              <a:off x="4876800" y="53689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Text Box 45"/>
            <p:cNvSpPr txBox="1">
              <a:spLocks noChangeArrowheads="1"/>
            </p:cNvSpPr>
            <p:nvPr/>
          </p:nvSpPr>
          <p:spPr bwMode="auto">
            <a:xfrm>
              <a:off x="4540250" y="53340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  <p:sp>
          <p:nvSpPr>
            <p:cNvPr id="5166" name="Text Box 46"/>
            <p:cNvSpPr txBox="1">
              <a:spLocks noChangeArrowheads="1"/>
            </p:cNvSpPr>
            <p:nvPr/>
          </p:nvSpPr>
          <p:spPr bwMode="auto">
            <a:xfrm>
              <a:off x="4921250" y="53340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" y="2743200"/>
            <a:ext cx="4648200" cy="685800"/>
            <a:chOff x="609600" y="2743200"/>
            <a:chExt cx="4648200" cy="685800"/>
          </a:xfrm>
        </p:grpSpPr>
        <p:sp>
          <p:nvSpPr>
            <p:cNvPr id="5167" name="Line 89"/>
            <p:cNvSpPr>
              <a:spLocks noChangeShapeType="1"/>
            </p:cNvSpPr>
            <p:nvPr/>
          </p:nvSpPr>
          <p:spPr bwMode="auto">
            <a:xfrm flipV="1">
              <a:off x="1828800" y="2743200"/>
              <a:ext cx="3429000" cy="34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0"/>
            <p:cNvSpPr>
              <a:spLocks noChangeShapeType="1"/>
            </p:cNvSpPr>
            <p:nvPr/>
          </p:nvSpPr>
          <p:spPr bwMode="auto">
            <a:xfrm>
              <a:off x="1828800" y="3200400"/>
              <a:ext cx="3429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91"/>
            <p:cNvSpPr>
              <a:spLocks noChangeShapeType="1"/>
            </p:cNvSpPr>
            <p:nvPr/>
          </p:nvSpPr>
          <p:spPr bwMode="auto">
            <a:xfrm>
              <a:off x="2971800" y="27781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92"/>
            <p:cNvSpPr>
              <a:spLocks noChangeShapeType="1"/>
            </p:cNvSpPr>
            <p:nvPr/>
          </p:nvSpPr>
          <p:spPr bwMode="auto">
            <a:xfrm>
              <a:off x="3352800" y="27781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93"/>
            <p:cNvSpPr>
              <a:spLocks noChangeShapeType="1"/>
            </p:cNvSpPr>
            <p:nvPr/>
          </p:nvSpPr>
          <p:spPr bwMode="auto">
            <a:xfrm>
              <a:off x="3733800" y="27781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94"/>
            <p:cNvSpPr>
              <a:spLocks noChangeShapeType="1"/>
            </p:cNvSpPr>
            <p:nvPr/>
          </p:nvSpPr>
          <p:spPr bwMode="auto">
            <a:xfrm>
              <a:off x="4114800" y="27781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Line 95"/>
            <p:cNvSpPr>
              <a:spLocks noChangeShapeType="1"/>
            </p:cNvSpPr>
            <p:nvPr/>
          </p:nvSpPr>
          <p:spPr bwMode="auto">
            <a:xfrm>
              <a:off x="4495800" y="27781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4" name="Text Box 96"/>
            <p:cNvSpPr txBox="1">
              <a:spLocks noChangeArrowheads="1"/>
            </p:cNvSpPr>
            <p:nvPr/>
          </p:nvSpPr>
          <p:spPr bwMode="auto">
            <a:xfrm>
              <a:off x="609600" y="2743200"/>
              <a:ext cx="10969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4. Tape</a:t>
              </a:r>
            </a:p>
          </p:txBody>
        </p:sp>
        <p:sp>
          <p:nvSpPr>
            <p:cNvPr id="5175" name="Line 97"/>
            <p:cNvSpPr>
              <a:spLocks noChangeShapeType="1"/>
            </p:cNvSpPr>
            <p:nvPr/>
          </p:nvSpPr>
          <p:spPr bwMode="auto">
            <a:xfrm>
              <a:off x="2209800" y="27781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Line 98"/>
            <p:cNvSpPr>
              <a:spLocks noChangeShapeType="1"/>
            </p:cNvSpPr>
            <p:nvPr/>
          </p:nvSpPr>
          <p:spPr bwMode="auto">
            <a:xfrm>
              <a:off x="2590800" y="27781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7" name="Line 99"/>
            <p:cNvSpPr>
              <a:spLocks noChangeShapeType="1"/>
            </p:cNvSpPr>
            <p:nvPr/>
          </p:nvSpPr>
          <p:spPr bwMode="auto">
            <a:xfrm flipV="1">
              <a:off x="3200400" y="3200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Text Box 100"/>
            <p:cNvSpPr txBox="1">
              <a:spLocks noChangeArrowheads="1"/>
            </p:cNvSpPr>
            <p:nvPr/>
          </p:nvSpPr>
          <p:spPr bwMode="auto">
            <a:xfrm>
              <a:off x="1828800" y="2743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  <p:sp>
          <p:nvSpPr>
            <p:cNvPr id="5179" name="Text Box 101"/>
            <p:cNvSpPr txBox="1">
              <a:spLocks noChangeArrowheads="1"/>
            </p:cNvSpPr>
            <p:nvPr/>
          </p:nvSpPr>
          <p:spPr bwMode="auto">
            <a:xfrm>
              <a:off x="2271713" y="27781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  <p:sp>
          <p:nvSpPr>
            <p:cNvPr id="5180" name="Text Box 102"/>
            <p:cNvSpPr txBox="1">
              <a:spLocks noChangeArrowheads="1"/>
            </p:cNvSpPr>
            <p:nvPr/>
          </p:nvSpPr>
          <p:spPr bwMode="auto">
            <a:xfrm>
              <a:off x="2652713" y="2778125"/>
              <a:ext cx="4048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5181" name="Text Box 103"/>
            <p:cNvSpPr txBox="1">
              <a:spLocks noChangeArrowheads="1"/>
            </p:cNvSpPr>
            <p:nvPr/>
          </p:nvSpPr>
          <p:spPr bwMode="auto">
            <a:xfrm>
              <a:off x="3033713" y="2778125"/>
              <a:ext cx="4048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5182" name="Text Box 104"/>
            <p:cNvSpPr txBox="1">
              <a:spLocks noChangeArrowheads="1"/>
            </p:cNvSpPr>
            <p:nvPr/>
          </p:nvSpPr>
          <p:spPr bwMode="auto">
            <a:xfrm>
              <a:off x="3352800" y="2778125"/>
              <a:ext cx="4048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5183" name="Text Box 105"/>
            <p:cNvSpPr txBox="1">
              <a:spLocks noChangeArrowheads="1"/>
            </p:cNvSpPr>
            <p:nvPr/>
          </p:nvSpPr>
          <p:spPr bwMode="auto">
            <a:xfrm>
              <a:off x="3795713" y="27781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84" name="Text Box 106"/>
            <p:cNvSpPr txBox="1">
              <a:spLocks noChangeArrowheads="1"/>
            </p:cNvSpPr>
            <p:nvPr/>
          </p:nvSpPr>
          <p:spPr bwMode="auto">
            <a:xfrm>
              <a:off x="4159250" y="2743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  <p:sp>
          <p:nvSpPr>
            <p:cNvPr id="5185" name="Line 107"/>
            <p:cNvSpPr>
              <a:spLocks noChangeShapeType="1"/>
            </p:cNvSpPr>
            <p:nvPr/>
          </p:nvSpPr>
          <p:spPr bwMode="auto">
            <a:xfrm>
              <a:off x="4876800" y="27781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Text Box 108"/>
            <p:cNvSpPr txBox="1">
              <a:spLocks noChangeArrowheads="1"/>
            </p:cNvSpPr>
            <p:nvPr/>
          </p:nvSpPr>
          <p:spPr bwMode="auto">
            <a:xfrm>
              <a:off x="4540250" y="2743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  <p:sp>
          <p:nvSpPr>
            <p:cNvPr id="5187" name="Text Box 109"/>
            <p:cNvSpPr txBox="1">
              <a:spLocks noChangeArrowheads="1"/>
            </p:cNvSpPr>
            <p:nvPr/>
          </p:nvSpPr>
          <p:spPr bwMode="auto">
            <a:xfrm>
              <a:off x="4921250" y="2743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1(4)</a:t>
            </a:r>
          </a:p>
        </p:txBody>
      </p:sp>
      <p:graphicFrame>
        <p:nvGraphicFramePr>
          <p:cNvPr id="6146" name="Object 92"/>
          <p:cNvGraphicFramePr>
            <a:graphicFrameLocks noChangeAspect="1"/>
          </p:cNvGraphicFramePr>
          <p:nvPr>
            <p:ph sz="half" idx="1"/>
          </p:nvPr>
        </p:nvGraphicFramePr>
        <p:xfrm>
          <a:off x="5135563" y="1828800"/>
          <a:ext cx="4008437" cy="3373438"/>
        </p:xfrm>
        <a:graphic>
          <a:graphicData uri="http://schemas.openxmlformats.org/presentationml/2006/ole">
            <p:oleObj spid="_x0000_s6146" name="Visio" r:id="rId3" imgW="3246120" imgH="2732532" progId="">
              <p:embed/>
            </p:oleObj>
          </a:graphicData>
        </a:graphic>
      </p:graphicFrame>
      <p:sp>
        <p:nvSpPr>
          <p:cNvPr id="61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905000"/>
            <a:ext cx="8153400" cy="6096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Consider the input “0111”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endParaRPr lang="en-US" altLang="zh-TW" sz="2800" smtClean="0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1828800" y="2667000"/>
            <a:ext cx="3429000" cy="3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1828800" y="31242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2971800" y="2701925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3352800" y="2701925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3733800" y="2701925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4114800" y="2701925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4495800" y="2701925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09600" y="2667000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>
                <a:latin typeface="Times New Roman" pitchFamily="18" charset="0"/>
              </a:rPr>
              <a:t>1. Tape</a:t>
            </a: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209800" y="2701925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2590800" y="2701925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 flipV="1">
            <a:off x="28194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18288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>
                <a:latin typeface="Times New Roman" pitchFamily="18" charset="0"/>
              </a:rPr>
              <a:t>#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2271713" y="270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>
                <a:latin typeface="Times New Roman" pitchFamily="18" charset="0"/>
              </a:rPr>
              <a:t>#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2652713" y="270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>
                <a:latin typeface="Times New Roman" pitchFamily="18" charset="0"/>
              </a:rPr>
              <a:t>0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3033713" y="270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>
                <a:latin typeface="Times New Roman" pitchFamily="18" charset="0"/>
              </a:rPr>
              <a:t>1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3352800" y="270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>
                <a:latin typeface="Times New Roman" pitchFamily="18" charset="0"/>
              </a:rPr>
              <a:t>1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3795713" y="270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>
                <a:latin typeface="Times New Roman" pitchFamily="18" charset="0"/>
              </a:rPr>
              <a:t>1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415925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>
                <a:latin typeface="Times New Roman" pitchFamily="18" charset="0"/>
              </a:rPr>
              <a:t>#</a:t>
            </a:r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>
            <a:off x="4876800" y="2701925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454025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>
                <a:latin typeface="Times New Roman" pitchFamily="18" charset="0"/>
              </a:rPr>
              <a:t>#</a:t>
            </a: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492125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>
                <a:latin typeface="Times New Roman" pitchFamily="18" charset="0"/>
              </a:rPr>
              <a:t>#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609600" y="3581400"/>
            <a:ext cx="4648200" cy="685800"/>
            <a:chOff x="609600" y="3581400"/>
            <a:chExt cx="4648200" cy="685800"/>
          </a:xfrm>
        </p:grpSpPr>
        <p:sp>
          <p:nvSpPr>
            <p:cNvPr id="6170" name="Line 26"/>
            <p:cNvSpPr>
              <a:spLocks noChangeShapeType="1"/>
            </p:cNvSpPr>
            <p:nvPr/>
          </p:nvSpPr>
          <p:spPr bwMode="auto">
            <a:xfrm flipV="1">
              <a:off x="1828800" y="3581400"/>
              <a:ext cx="3429000" cy="34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Line 27"/>
            <p:cNvSpPr>
              <a:spLocks noChangeShapeType="1"/>
            </p:cNvSpPr>
            <p:nvPr/>
          </p:nvSpPr>
          <p:spPr bwMode="auto">
            <a:xfrm>
              <a:off x="1828800" y="4038600"/>
              <a:ext cx="3429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Line 28"/>
            <p:cNvSpPr>
              <a:spLocks noChangeShapeType="1"/>
            </p:cNvSpPr>
            <p:nvPr/>
          </p:nvSpPr>
          <p:spPr bwMode="auto">
            <a:xfrm>
              <a:off x="2971800" y="36163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Line 29"/>
            <p:cNvSpPr>
              <a:spLocks noChangeShapeType="1"/>
            </p:cNvSpPr>
            <p:nvPr/>
          </p:nvSpPr>
          <p:spPr bwMode="auto">
            <a:xfrm>
              <a:off x="3352800" y="36163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Line 30"/>
            <p:cNvSpPr>
              <a:spLocks noChangeShapeType="1"/>
            </p:cNvSpPr>
            <p:nvPr/>
          </p:nvSpPr>
          <p:spPr bwMode="auto">
            <a:xfrm>
              <a:off x="3733800" y="36163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Line 31"/>
            <p:cNvSpPr>
              <a:spLocks noChangeShapeType="1"/>
            </p:cNvSpPr>
            <p:nvPr/>
          </p:nvSpPr>
          <p:spPr bwMode="auto">
            <a:xfrm>
              <a:off x="4114800" y="36163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Line 32"/>
            <p:cNvSpPr>
              <a:spLocks noChangeShapeType="1"/>
            </p:cNvSpPr>
            <p:nvPr/>
          </p:nvSpPr>
          <p:spPr bwMode="auto">
            <a:xfrm>
              <a:off x="4495800" y="36163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Text Box 33"/>
            <p:cNvSpPr txBox="1">
              <a:spLocks noChangeArrowheads="1"/>
            </p:cNvSpPr>
            <p:nvPr/>
          </p:nvSpPr>
          <p:spPr bwMode="auto">
            <a:xfrm>
              <a:off x="609600" y="3581400"/>
              <a:ext cx="10969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2. Tape</a:t>
              </a:r>
            </a:p>
          </p:txBody>
        </p:sp>
        <p:sp>
          <p:nvSpPr>
            <p:cNvPr id="6178" name="Line 34"/>
            <p:cNvSpPr>
              <a:spLocks noChangeShapeType="1"/>
            </p:cNvSpPr>
            <p:nvPr/>
          </p:nvSpPr>
          <p:spPr bwMode="auto">
            <a:xfrm>
              <a:off x="2209800" y="36163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Line 35"/>
            <p:cNvSpPr>
              <a:spLocks noChangeShapeType="1"/>
            </p:cNvSpPr>
            <p:nvPr/>
          </p:nvSpPr>
          <p:spPr bwMode="auto">
            <a:xfrm>
              <a:off x="2590800" y="36163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Line 36"/>
            <p:cNvSpPr>
              <a:spLocks noChangeShapeType="1"/>
            </p:cNvSpPr>
            <p:nvPr/>
          </p:nvSpPr>
          <p:spPr bwMode="auto">
            <a:xfrm flipV="1">
              <a:off x="2819400" y="4038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Text Box 37"/>
            <p:cNvSpPr txBox="1">
              <a:spLocks noChangeArrowheads="1"/>
            </p:cNvSpPr>
            <p:nvPr/>
          </p:nvSpPr>
          <p:spPr bwMode="auto">
            <a:xfrm>
              <a:off x="1828800" y="3581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  <p:sp>
          <p:nvSpPr>
            <p:cNvPr id="6182" name="Text Box 38"/>
            <p:cNvSpPr txBox="1">
              <a:spLocks noChangeArrowheads="1"/>
            </p:cNvSpPr>
            <p:nvPr/>
          </p:nvSpPr>
          <p:spPr bwMode="auto">
            <a:xfrm>
              <a:off x="2271713" y="36163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  <p:sp>
          <p:nvSpPr>
            <p:cNvPr id="6183" name="Text Box 39"/>
            <p:cNvSpPr txBox="1">
              <a:spLocks noChangeArrowheads="1"/>
            </p:cNvSpPr>
            <p:nvPr/>
          </p:nvSpPr>
          <p:spPr bwMode="auto">
            <a:xfrm>
              <a:off x="2652713" y="3616325"/>
              <a:ext cx="4048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6184" name="Text Box 40"/>
            <p:cNvSpPr txBox="1">
              <a:spLocks noChangeArrowheads="1"/>
            </p:cNvSpPr>
            <p:nvPr/>
          </p:nvSpPr>
          <p:spPr bwMode="auto">
            <a:xfrm>
              <a:off x="3033713" y="36163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185" name="Text Box 41"/>
            <p:cNvSpPr txBox="1">
              <a:spLocks noChangeArrowheads="1"/>
            </p:cNvSpPr>
            <p:nvPr/>
          </p:nvSpPr>
          <p:spPr bwMode="auto">
            <a:xfrm>
              <a:off x="3352800" y="36163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186" name="Text Box 42"/>
            <p:cNvSpPr txBox="1">
              <a:spLocks noChangeArrowheads="1"/>
            </p:cNvSpPr>
            <p:nvPr/>
          </p:nvSpPr>
          <p:spPr bwMode="auto">
            <a:xfrm>
              <a:off x="3795713" y="36163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187" name="Text Box 43"/>
            <p:cNvSpPr txBox="1">
              <a:spLocks noChangeArrowheads="1"/>
            </p:cNvSpPr>
            <p:nvPr/>
          </p:nvSpPr>
          <p:spPr bwMode="auto">
            <a:xfrm>
              <a:off x="4159250" y="3581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  <p:sp>
          <p:nvSpPr>
            <p:cNvPr id="6188" name="Line 44"/>
            <p:cNvSpPr>
              <a:spLocks noChangeShapeType="1"/>
            </p:cNvSpPr>
            <p:nvPr/>
          </p:nvSpPr>
          <p:spPr bwMode="auto">
            <a:xfrm>
              <a:off x="4876800" y="36163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Text Box 45"/>
            <p:cNvSpPr txBox="1">
              <a:spLocks noChangeArrowheads="1"/>
            </p:cNvSpPr>
            <p:nvPr/>
          </p:nvSpPr>
          <p:spPr bwMode="auto">
            <a:xfrm>
              <a:off x="4540250" y="3581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  <p:sp>
          <p:nvSpPr>
            <p:cNvPr id="6190" name="Text Box 46"/>
            <p:cNvSpPr txBox="1">
              <a:spLocks noChangeArrowheads="1"/>
            </p:cNvSpPr>
            <p:nvPr/>
          </p:nvSpPr>
          <p:spPr bwMode="auto">
            <a:xfrm>
              <a:off x="4921250" y="3581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09600" y="4495800"/>
            <a:ext cx="4648200" cy="685800"/>
            <a:chOff x="609600" y="4495800"/>
            <a:chExt cx="4648200" cy="685800"/>
          </a:xfrm>
        </p:grpSpPr>
        <p:sp>
          <p:nvSpPr>
            <p:cNvPr id="6191" name="Line 47"/>
            <p:cNvSpPr>
              <a:spLocks noChangeShapeType="1"/>
            </p:cNvSpPr>
            <p:nvPr/>
          </p:nvSpPr>
          <p:spPr bwMode="auto">
            <a:xfrm flipV="1">
              <a:off x="1828800" y="4495800"/>
              <a:ext cx="3429000" cy="34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Line 48"/>
            <p:cNvSpPr>
              <a:spLocks noChangeShapeType="1"/>
            </p:cNvSpPr>
            <p:nvPr/>
          </p:nvSpPr>
          <p:spPr bwMode="auto">
            <a:xfrm>
              <a:off x="1828800" y="4953000"/>
              <a:ext cx="3429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Line 49"/>
            <p:cNvSpPr>
              <a:spLocks noChangeShapeType="1"/>
            </p:cNvSpPr>
            <p:nvPr/>
          </p:nvSpPr>
          <p:spPr bwMode="auto">
            <a:xfrm>
              <a:off x="2971800" y="45307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4" name="Line 50"/>
            <p:cNvSpPr>
              <a:spLocks noChangeShapeType="1"/>
            </p:cNvSpPr>
            <p:nvPr/>
          </p:nvSpPr>
          <p:spPr bwMode="auto">
            <a:xfrm>
              <a:off x="3352800" y="45307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Line 51"/>
            <p:cNvSpPr>
              <a:spLocks noChangeShapeType="1"/>
            </p:cNvSpPr>
            <p:nvPr/>
          </p:nvSpPr>
          <p:spPr bwMode="auto">
            <a:xfrm>
              <a:off x="3733800" y="45307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6" name="Line 52"/>
            <p:cNvSpPr>
              <a:spLocks noChangeShapeType="1"/>
            </p:cNvSpPr>
            <p:nvPr/>
          </p:nvSpPr>
          <p:spPr bwMode="auto">
            <a:xfrm>
              <a:off x="4114800" y="45307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7" name="Line 53"/>
            <p:cNvSpPr>
              <a:spLocks noChangeShapeType="1"/>
            </p:cNvSpPr>
            <p:nvPr/>
          </p:nvSpPr>
          <p:spPr bwMode="auto">
            <a:xfrm>
              <a:off x="4495800" y="45307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8" name="Text Box 54"/>
            <p:cNvSpPr txBox="1">
              <a:spLocks noChangeArrowheads="1"/>
            </p:cNvSpPr>
            <p:nvPr/>
          </p:nvSpPr>
          <p:spPr bwMode="auto">
            <a:xfrm>
              <a:off x="609600" y="4495800"/>
              <a:ext cx="10969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3. Tape</a:t>
              </a:r>
            </a:p>
          </p:txBody>
        </p:sp>
        <p:sp>
          <p:nvSpPr>
            <p:cNvPr id="6199" name="Line 55"/>
            <p:cNvSpPr>
              <a:spLocks noChangeShapeType="1"/>
            </p:cNvSpPr>
            <p:nvPr/>
          </p:nvSpPr>
          <p:spPr bwMode="auto">
            <a:xfrm>
              <a:off x="2209800" y="45307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0" name="Line 56"/>
            <p:cNvSpPr>
              <a:spLocks noChangeShapeType="1"/>
            </p:cNvSpPr>
            <p:nvPr/>
          </p:nvSpPr>
          <p:spPr bwMode="auto">
            <a:xfrm>
              <a:off x="2590800" y="45307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1" name="Line 57"/>
            <p:cNvSpPr>
              <a:spLocks noChangeShapeType="1"/>
            </p:cNvSpPr>
            <p:nvPr/>
          </p:nvSpPr>
          <p:spPr bwMode="auto">
            <a:xfrm flipV="1">
              <a:off x="3200400" y="4953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2" name="Text Box 58"/>
            <p:cNvSpPr txBox="1">
              <a:spLocks noChangeArrowheads="1"/>
            </p:cNvSpPr>
            <p:nvPr/>
          </p:nvSpPr>
          <p:spPr bwMode="auto">
            <a:xfrm>
              <a:off x="1828800" y="44958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 dirty="0">
                  <a:latin typeface="Times New Roman" pitchFamily="18" charset="0"/>
                </a:rPr>
                <a:t>#</a:t>
              </a:r>
            </a:p>
          </p:txBody>
        </p:sp>
        <p:sp>
          <p:nvSpPr>
            <p:cNvPr id="6203" name="Text Box 59"/>
            <p:cNvSpPr txBox="1">
              <a:spLocks noChangeArrowheads="1"/>
            </p:cNvSpPr>
            <p:nvPr/>
          </p:nvSpPr>
          <p:spPr bwMode="auto">
            <a:xfrm>
              <a:off x="2271713" y="45307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  <p:sp>
          <p:nvSpPr>
            <p:cNvPr id="6204" name="Text Box 60"/>
            <p:cNvSpPr txBox="1">
              <a:spLocks noChangeArrowheads="1"/>
            </p:cNvSpPr>
            <p:nvPr/>
          </p:nvSpPr>
          <p:spPr bwMode="auto">
            <a:xfrm>
              <a:off x="2652713" y="4530725"/>
              <a:ext cx="4048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6205" name="Text Box 61"/>
            <p:cNvSpPr txBox="1">
              <a:spLocks noChangeArrowheads="1"/>
            </p:cNvSpPr>
            <p:nvPr/>
          </p:nvSpPr>
          <p:spPr bwMode="auto">
            <a:xfrm>
              <a:off x="3033713" y="4530725"/>
              <a:ext cx="4048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6206" name="Text Box 62"/>
            <p:cNvSpPr txBox="1">
              <a:spLocks noChangeArrowheads="1"/>
            </p:cNvSpPr>
            <p:nvPr/>
          </p:nvSpPr>
          <p:spPr bwMode="auto">
            <a:xfrm>
              <a:off x="3352800" y="45307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207" name="Text Box 63"/>
            <p:cNvSpPr txBox="1">
              <a:spLocks noChangeArrowheads="1"/>
            </p:cNvSpPr>
            <p:nvPr/>
          </p:nvSpPr>
          <p:spPr bwMode="auto">
            <a:xfrm>
              <a:off x="3795713" y="45307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208" name="Text Box 64"/>
            <p:cNvSpPr txBox="1">
              <a:spLocks noChangeArrowheads="1"/>
            </p:cNvSpPr>
            <p:nvPr/>
          </p:nvSpPr>
          <p:spPr bwMode="auto">
            <a:xfrm>
              <a:off x="4159250" y="44958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  <p:sp>
          <p:nvSpPr>
            <p:cNvPr id="6209" name="Line 65"/>
            <p:cNvSpPr>
              <a:spLocks noChangeShapeType="1"/>
            </p:cNvSpPr>
            <p:nvPr/>
          </p:nvSpPr>
          <p:spPr bwMode="auto">
            <a:xfrm>
              <a:off x="4876800" y="45307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0" name="Text Box 66"/>
            <p:cNvSpPr txBox="1">
              <a:spLocks noChangeArrowheads="1"/>
            </p:cNvSpPr>
            <p:nvPr/>
          </p:nvSpPr>
          <p:spPr bwMode="auto">
            <a:xfrm>
              <a:off x="4540250" y="44958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  <p:sp>
          <p:nvSpPr>
            <p:cNvPr id="6211" name="Text Box 67"/>
            <p:cNvSpPr txBox="1">
              <a:spLocks noChangeArrowheads="1"/>
            </p:cNvSpPr>
            <p:nvPr/>
          </p:nvSpPr>
          <p:spPr bwMode="auto">
            <a:xfrm>
              <a:off x="4921250" y="44958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55638" y="5486400"/>
            <a:ext cx="4602162" cy="685800"/>
            <a:chOff x="655638" y="5486400"/>
            <a:chExt cx="4602162" cy="685800"/>
          </a:xfrm>
        </p:grpSpPr>
        <p:sp>
          <p:nvSpPr>
            <p:cNvPr id="6212" name="Line 68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3429000" cy="34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3" name="Line 69"/>
            <p:cNvSpPr>
              <a:spLocks noChangeShapeType="1"/>
            </p:cNvSpPr>
            <p:nvPr/>
          </p:nvSpPr>
          <p:spPr bwMode="auto">
            <a:xfrm>
              <a:off x="1828800" y="5943600"/>
              <a:ext cx="3429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4" name="Line 70"/>
            <p:cNvSpPr>
              <a:spLocks noChangeShapeType="1"/>
            </p:cNvSpPr>
            <p:nvPr/>
          </p:nvSpPr>
          <p:spPr bwMode="auto">
            <a:xfrm>
              <a:off x="2971800" y="55213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5" name="Line 71"/>
            <p:cNvSpPr>
              <a:spLocks noChangeShapeType="1"/>
            </p:cNvSpPr>
            <p:nvPr/>
          </p:nvSpPr>
          <p:spPr bwMode="auto">
            <a:xfrm>
              <a:off x="3352800" y="55213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6" name="Line 72"/>
            <p:cNvSpPr>
              <a:spLocks noChangeShapeType="1"/>
            </p:cNvSpPr>
            <p:nvPr/>
          </p:nvSpPr>
          <p:spPr bwMode="auto">
            <a:xfrm>
              <a:off x="3733800" y="55213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7" name="Line 73"/>
            <p:cNvSpPr>
              <a:spLocks noChangeShapeType="1"/>
            </p:cNvSpPr>
            <p:nvPr/>
          </p:nvSpPr>
          <p:spPr bwMode="auto">
            <a:xfrm>
              <a:off x="4114800" y="55213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8" name="Line 74"/>
            <p:cNvSpPr>
              <a:spLocks noChangeShapeType="1"/>
            </p:cNvSpPr>
            <p:nvPr/>
          </p:nvSpPr>
          <p:spPr bwMode="auto">
            <a:xfrm>
              <a:off x="4495800" y="55213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9" name="Text Box 75"/>
            <p:cNvSpPr txBox="1">
              <a:spLocks noChangeArrowheads="1"/>
            </p:cNvSpPr>
            <p:nvPr/>
          </p:nvSpPr>
          <p:spPr bwMode="auto">
            <a:xfrm>
              <a:off x="655638" y="5486400"/>
              <a:ext cx="10969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4. Tape</a:t>
              </a:r>
            </a:p>
          </p:txBody>
        </p:sp>
        <p:sp>
          <p:nvSpPr>
            <p:cNvPr id="6220" name="Line 76"/>
            <p:cNvSpPr>
              <a:spLocks noChangeShapeType="1"/>
            </p:cNvSpPr>
            <p:nvPr/>
          </p:nvSpPr>
          <p:spPr bwMode="auto">
            <a:xfrm>
              <a:off x="2209800" y="55213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1" name="Line 77"/>
            <p:cNvSpPr>
              <a:spLocks noChangeShapeType="1"/>
            </p:cNvSpPr>
            <p:nvPr/>
          </p:nvSpPr>
          <p:spPr bwMode="auto">
            <a:xfrm>
              <a:off x="2590800" y="55213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2" name="Line 78"/>
            <p:cNvSpPr>
              <a:spLocks noChangeShapeType="1"/>
            </p:cNvSpPr>
            <p:nvPr/>
          </p:nvSpPr>
          <p:spPr bwMode="auto">
            <a:xfrm flipV="1">
              <a:off x="3505200" y="5943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3" name="Text Box 79"/>
            <p:cNvSpPr txBox="1">
              <a:spLocks noChangeArrowheads="1"/>
            </p:cNvSpPr>
            <p:nvPr/>
          </p:nvSpPr>
          <p:spPr bwMode="auto">
            <a:xfrm>
              <a:off x="1828800" y="5486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  <p:sp>
          <p:nvSpPr>
            <p:cNvPr id="6224" name="Text Box 80"/>
            <p:cNvSpPr txBox="1">
              <a:spLocks noChangeArrowheads="1"/>
            </p:cNvSpPr>
            <p:nvPr/>
          </p:nvSpPr>
          <p:spPr bwMode="auto">
            <a:xfrm>
              <a:off x="2271713" y="55213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  <p:sp>
          <p:nvSpPr>
            <p:cNvPr id="6225" name="Text Box 81"/>
            <p:cNvSpPr txBox="1">
              <a:spLocks noChangeArrowheads="1"/>
            </p:cNvSpPr>
            <p:nvPr/>
          </p:nvSpPr>
          <p:spPr bwMode="auto">
            <a:xfrm>
              <a:off x="2652713" y="5521325"/>
              <a:ext cx="4048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6226" name="Text Box 82"/>
            <p:cNvSpPr txBox="1">
              <a:spLocks noChangeArrowheads="1"/>
            </p:cNvSpPr>
            <p:nvPr/>
          </p:nvSpPr>
          <p:spPr bwMode="auto">
            <a:xfrm>
              <a:off x="3033713" y="5521325"/>
              <a:ext cx="4048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6227" name="Text Box 83"/>
            <p:cNvSpPr txBox="1">
              <a:spLocks noChangeArrowheads="1"/>
            </p:cNvSpPr>
            <p:nvPr/>
          </p:nvSpPr>
          <p:spPr bwMode="auto">
            <a:xfrm>
              <a:off x="3352800" y="55213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228" name="Text Box 84"/>
            <p:cNvSpPr txBox="1">
              <a:spLocks noChangeArrowheads="1"/>
            </p:cNvSpPr>
            <p:nvPr/>
          </p:nvSpPr>
          <p:spPr bwMode="auto">
            <a:xfrm>
              <a:off x="3795713" y="55213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229" name="Text Box 85"/>
            <p:cNvSpPr txBox="1">
              <a:spLocks noChangeArrowheads="1"/>
            </p:cNvSpPr>
            <p:nvPr/>
          </p:nvSpPr>
          <p:spPr bwMode="auto">
            <a:xfrm>
              <a:off x="4159250" y="5486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  <p:sp>
          <p:nvSpPr>
            <p:cNvPr id="6230" name="Line 86"/>
            <p:cNvSpPr>
              <a:spLocks noChangeShapeType="1"/>
            </p:cNvSpPr>
            <p:nvPr/>
          </p:nvSpPr>
          <p:spPr bwMode="auto">
            <a:xfrm>
              <a:off x="4876800" y="5521325"/>
              <a:ext cx="0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1" name="Text Box 87"/>
            <p:cNvSpPr txBox="1">
              <a:spLocks noChangeArrowheads="1"/>
            </p:cNvSpPr>
            <p:nvPr/>
          </p:nvSpPr>
          <p:spPr bwMode="auto">
            <a:xfrm>
              <a:off x="4540250" y="5486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  <p:sp>
          <p:nvSpPr>
            <p:cNvPr id="6232" name="Text Box 88"/>
            <p:cNvSpPr txBox="1">
              <a:spLocks noChangeArrowheads="1"/>
            </p:cNvSpPr>
            <p:nvPr/>
          </p:nvSpPr>
          <p:spPr bwMode="auto">
            <a:xfrm>
              <a:off x="4921250" y="5486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400">
                  <a:latin typeface="Times New Roman" pitchFamily="18" charset="0"/>
                </a:rPr>
                <a:t>#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304800"/>
            <a:ext cx="7772400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1800" b="1" dirty="0" smtClean="0">
                <a:cs typeface="Times New Roman" pitchFamily="18" charset="0"/>
              </a:rPr>
              <a:t>Example #1:</a:t>
            </a:r>
            <a:r>
              <a:rPr lang="en-US" sz="1800" dirty="0" smtClean="0">
                <a:cs typeface="Times New Roman" pitchFamily="18" charset="0"/>
              </a:rPr>
              <a:t>  {0</a:t>
            </a:r>
            <a:r>
              <a:rPr lang="en-US" sz="1800" baseline="30000" dirty="0" smtClean="0">
                <a:cs typeface="Times New Roman" pitchFamily="18" charset="0"/>
              </a:rPr>
              <a:t>n</a:t>
            </a:r>
            <a:r>
              <a:rPr lang="en-US" sz="1800" dirty="0" smtClean="0">
                <a:cs typeface="Times New Roman" pitchFamily="18" charset="0"/>
              </a:rPr>
              <a:t>1</a:t>
            </a:r>
            <a:r>
              <a:rPr lang="en-US" sz="1800" baseline="30000" dirty="0" smtClean="0">
                <a:cs typeface="Times New Roman" pitchFamily="18" charset="0"/>
              </a:rPr>
              <a:t>n</a:t>
            </a:r>
            <a:r>
              <a:rPr lang="en-US" sz="1800" dirty="0" smtClean="0">
                <a:cs typeface="Times New Roman" pitchFamily="18" charset="0"/>
              </a:rPr>
              <a:t> | n &gt;= 1}</a:t>
            </a:r>
          </a:p>
          <a:p>
            <a:pPr eaLnBrk="1" hangingPunct="1">
              <a:lnSpc>
                <a:spcPct val="90000"/>
              </a:lnSpc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endParaRPr lang="en-US" sz="14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1400" dirty="0" smtClean="0">
                <a:cs typeface="Times New Roman" pitchFamily="18" charset="0"/>
              </a:rPr>
              <a:t>			0			1			X			Y		B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1400" dirty="0" smtClean="0">
                <a:cs typeface="Times New Roman" pitchFamily="18" charset="0"/>
              </a:rPr>
              <a:t>		 q</a:t>
            </a:r>
            <a:r>
              <a:rPr lang="en-US" sz="1400" baseline="-25000" dirty="0" smtClean="0">
                <a:cs typeface="Times New Roman" pitchFamily="18" charset="0"/>
              </a:rPr>
              <a:t>0	 </a:t>
            </a:r>
            <a:r>
              <a:rPr lang="en-US" sz="1400" dirty="0" smtClean="0">
                <a:cs typeface="Times New Roman" pitchFamily="18" charset="0"/>
              </a:rPr>
              <a:t>(q</a:t>
            </a:r>
            <a:r>
              <a:rPr lang="en-US" sz="1400" baseline="-25000" dirty="0" smtClean="0">
                <a:cs typeface="Times New Roman" pitchFamily="18" charset="0"/>
              </a:rPr>
              <a:t>1</a:t>
            </a:r>
            <a:r>
              <a:rPr lang="en-US" sz="1400" dirty="0" smtClean="0">
                <a:cs typeface="Times New Roman" pitchFamily="18" charset="0"/>
              </a:rPr>
              <a:t>, X, R)</a:t>
            </a:r>
            <a:r>
              <a:rPr lang="en-US" sz="1400" baseline="-25000" dirty="0" smtClean="0">
                <a:cs typeface="Times New Roman" pitchFamily="18" charset="0"/>
              </a:rPr>
              <a:t>	 	</a:t>
            </a:r>
            <a:r>
              <a:rPr lang="en-US" sz="1400" dirty="0" smtClean="0">
                <a:cs typeface="Times New Roman" pitchFamily="18" charset="0"/>
              </a:rPr>
              <a:t>-			-			(q</a:t>
            </a:r>
            <a:r>
              <a:rPr lang="en-US" sz="1400" baseline="-25000" dirty="0" smtClean="0">
                <a:cs typeface="Times New Roman" pitchFamily="18" charset="0"/>
              </a:rPr>
              <a:t>3</a:t>
            </a:r>
            <a:r>
              <a:rPr lang="en-US" sz="1400" dirty="0" smtClean="0">
                <a:cs typeface="Times New Roman" pitchFamily="18" charset="0"/>
              </a:rPr>
              <a:t>, Y, R)	-</a:t>
            </a:r>
            <a:endParaRPr lang="en-US" sz="1400" baseline="-250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1400" baseline="-25000" dirty="0" smtClean="0">
                <a:cs typeface="Times New Roman" pitchFamily="18" charset="0"/>
              </a:rPr>
              <a:t>		 </a:t>
            </a:r>
            <a:r>
              <a:rPr lang="en-US" sz="1400" dirty="0" smtClean="0">
                <a:cs typeface="Times New Roman" pitchFamily="18" charset="0"/>
              </a:rPr>
              <a:t>q</a:t>
            </a:r>
            <a:r>
              <a:rPr lang="en-US" sz="1400" baseline="-25000" dirty="0" smtClean="0">
                <a:cs typeface="Times New Roman" pitchFamily="18" charset="0"/>
              </a:rPr>
              <a:t>1 	 </a:t>
            </a:r>
            <a:r>
              <a:rPr lang="en-US" sz="1400" dirty="0" smtClean="0">
                <a:cs typeface="Times New Roman" pitchFamily="18" charset="0"/>
              </a:rPr>
              <a:t>(q</a:t>
            </a:r>
            <a:r>
              <a:rPr lang="en-US" sz="1400" baseline="-25000" dirty="0" smtClean="0">
                <a:cs typeface="Times New Roman" pitchFamily="18" charset="0"/>
              </a:rPr>
              <a:t>1</a:t>
            </a:r>
            <a:r>
              <a:rPr lang="en-US" sz="1400" dirty="0" smtClean="0">
                <a:cs typeface="Times New Roman" pitchFamily="18" charset="0"/>
              </a:rPr>
              <a:t>, 0, R)		(q</a:t>
            </a:r>
            <a:r>
              <a:rPr lang="en-US" sz="1400" baseline="-25000" dirty="0" smtClean="0">
                <a:cs typeface="Times New Roman" pitchFamily="18" charset="0"/>
              </a:rPr>
              <a:t>2</a:t>
            </a:r>
            <a:r>
              <a:rPr lang="en-US" sz="1400" dirty="0" smtClean="0">
                <a:cs typeface="Times New Roman" pitchFamily="18" charset="0"/>
              </a:rPr>
              <a:t>, Y, L)		-			(q</a:t>
            </a:r>
            <a:r>
              <a:rPr lang="en-US" sz="1400" baseline="-25000" dirty="0" smtClean="0">
                <a:cs typeface="Times New Roman" pitchFamily="18" charset="0"/>
              </a:rPr>
              <a:t>1</a:t>
            </a:r>
            <a:r>
              <a:rPr lang="en-US" sz="1400" dirty="0" smtClean="0">
                <a:cs typeface="Times New Roman" pitchFamily="18" charset="0"/>
              </a:rPr>
              <a:t>, Y, R)	-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1400" baseline="-25000" dirty="0" smtClean="0">
                <a:cs typeface="Times New Roman" pitchFamily="18" charset="0"/>
              </a:rPr>
              <a:t>		 </a:t>
            </a:r>
            <a:r>
              <a:rPr lang="en-US" sz="1400" dirty="0" smtClean="0">
                <a:cs typeface="Times New Roman" pitchFamily="18" charset="0"/>
              </a:rPr>
              <a:t>q</a:t>
            </a:r>
            <a:r>
              <a:rPr lang="en-US" sz="1400" baseline="-25000" dirty="0" smtClean="0">
                <a:cs typeface="Times New Roman" pitchFamily="18" charset="0"/>
              </a:rPr>
              <a:t>2 	 </a:t>
            </a:r>
            <a:r>
              <a:rPr lang="en-US" sz="1400" dirty="0" smtClean="0">
                <a:cs typeface="Times New Roman" pitchFamily="18" charset="0"/>
              </a:rPr>
              <a:t>(q</a:t>
            </a:r>
            <a:r>
              <a:rPr lang="en-US" sz="1400" baseline="-25000" dirty="0" smtClean="0">
                <a:cs typeface="Times New Roman" pitchFamily="18" charset="0"/>
              </a:rPr>
              <a:t>2</a:t>
            </a:r>
            <a:r>
              <a:rPr lang="en-US" sz="1400" dirty="0" smtClean="0">
                <a:cs typeface="Times New Roman" pitchFamily="18" charset="0"/>
              </a:rPr>
              <a:t>, 0, L)		-			(q</a:t>
            </a:r>
            <a:r>
              <a:rPr lang="en-US" sz="1400" baseline="-25000" dirty="0" smtClean="0">
                <a:cs typeface="Times New Roman" pitchFamily="18" charset="0"/>
              </a:rPr>
              <a:t>0</a:t>
            </a:r>
            <a:r>
              <a:rPr lang="en-US" sz="1400" dirty="0" smtClean="0">
                <a:cs typeface="Times New Roman" pitchFamily="18" charset="0"/>
              </a:rPr>
              <a:t>, X, R)		(q</a:t>
            </a:r>
            <a:r>
              <a:rPr lang="en-US" sz="1400" baseline="-25000" dirty="0" smtClean="0">
                <a:cs typeface="Times New Roman" pitchFamily="18" charset="0"/>
              </a:rPr>
              <a:t>2</a:t>
            </a:r>
            <a:r>
              <a:rPr lang="en-US" sz="1400" dirty="0" smtClean="0">
                <a:cs typeface="Times New Roman" pitchFamily="18" charset="0"/>
              </a:rPr>
              <a:t>, Y, L)	-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1400" baseline="-25000" dirty="0" smtClean="0">
                <a:cs typeface="Times New Roman" pitchFamily="18" charset="0"/>
              </a:rPr>
              <a:t>		 </a:t>
            </a:r>
            <a:r>
              <a:rPr lang="en-US" sz="1400" dirty="0" smtClean="0">
                <a:cs typeface="Times New Roman" pitchFamily="18" charset="0"/>
              </a:rPr>
              <a:t>q</a:t>
            </a:r>
            <a:r>
              <a:rPr lang="en-US" sz="1400" baseline="-25000" dirty="0" smtClean="0">
                <a:cs typeface="Times New Roman" pitchFamily="18" charset="0"/>
              </a:rPr>
              <a:t>3 	 </a:t>
            </a:r>
            <a:r>
              <a:rPr lang="en-US" sz="1400" dirty="0" smtClean="0">
                <a:cs typeface="Times New Roman" pitchFamily="18" charset="0"/>
              </a:rPr>
              <a:t>-			-			-			(q</a:t>
            </a:r>
            <a:r>
              <a:rPr lang="en-US" sz="1400" baseline="-25000" dirty="0" smtClean="0">
                <a:cs typeface="Times New Roman" pitchFamily="18" charset="0"/>
              </a:rPr>
              <a:t>3</a:t>
            </a:r>
            <a:r>
              <a:rPr lang="en-US" sz="1400" dirty="0" smtClean="0">
                <a:cs typeface="Times New Roman" pitchFamily="18" charset="0"/>
              </a:rPr>
              <a:t>, Y, R)	(q</a:t>
            </a:r>
            <a:r>
              <a:rPr lang="en-US" sz="1400" baseline="-25000" dirty="0" smtClean="0">
                <a:cs typeface="Times New Roman" pitchFamily="18" charset="0"/>
              </a:rPr>
              <a:t>4</a:t>
            </a:r>
            <a:r>
              <a:rPr lang="en-US" sz="1400" dirty="0" smtClean="0">
                <a:cs typeface="Times New Roman" pitchFamily="18" charset="0"/>
              </a:rPr>
              <a:t>, B, R)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1400" baseline="-25000" dirty="0" smtClean="0">
                <a:cs typeface="Times New Roman" pitchFamily="18" charset="0"/>
              </a:rPr>
              <a:t>		 </a:t>
            </a:r>
            <a:r>
              <a:rPr lang="en-US" sz="1400" dirty="0" smtClean="0">
                <a:cs typeface="Times New Roman" pitchFamily="18" charset="0"/>
              </a:rPr>
              <a:t>q</a:t>
            </a:r>
            <a:r>
              <a:rPr lang="en-US" sz="1400" baseline="-25000" dirty="0" smtClean="0">
                <a:cs typeface="Times New Roman" pitchFamily="18" charset="0"/>
              </a:rPr>
              <a:t>4 	 </a:t>
            </a:r>
            <a:r>
              <a:rPr lang="en-US" sz="1400" dirty="0" smtClean="0">
                <a:cs typeface="Times New Roman" pitchFamily="18" charset="0"/>
              </a:rPr>
              <a:t>-			-			-			-		-</a:t>
            </a:r>
          </a:p>
          <a:p>
            <a:pPr eaLnBrk="1" hangingPunct="1">
              <a:lnSpc>
                <a:spcPct val="90000"/>
              </a:lnSpc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endParaRPr lang="en-US" sz="18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1400" dirty="0" smtClean="0">
                <a:cs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1800" b="1" dirty="0" smtClean="0">
                <a:cs typeface="Times New Roman" pitchFamily="18" charset="0"/>
              </a:rPr>
              <a:t>Sample Computation: </a:t>
            </a:r>
            <a:r>
              <a:rPr lang="en-US" sz="1800" dirty="0" smtClean="0">
                <a:cs typeface="Times New Roman" pitchFamily="18" charset="0"/>
              </a:rPr>
              <a:t>(on 0011)</a:t>
            </a:r>
          </a:p>
          <a:p>
            <a:pPr eaLnBrk="1" hangingPunct="1">
              <a:lnSpc>
                <a:spcPct val="90000"/>
              </a:lnSpc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endParaRPr lang="en-US" sz="1800" b="1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endParaRPr lang="en-US" sz="1400" dirty="0" smtClean="0">
              <a:cs typeface="Times New Roman" pitchFamily="18" charset="0"/>
            </a:endParaRPr>
          </a:p>
        </p:txBody>
      </p:sp>
      <p:sp>
        <p:nvSpPr>
          <p:cNvPr id="38916" name="Line 123"/>
          <p:cNvSpPr>
            <a:spLocks noChangeShapeType="1"/>
          </p:cNvSpPr>
          <p:nvPr/>
        </p:nvSpPr>
        <p:spPr bwMode="auto">
          <a:xfrm>
            <a:off x="1524000" y="10668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7" name="Line 124"/>
          <p:cNvSpPr>
            <a:spLocks noChangeShapeType="1"/>
          </p:cNvSpPr>
          <p:nvPr/>
        </p:nvSpPr>
        <p:spPr bwMode="auto">
          <a:xfrm>
            <a:off x="1524000" y="1066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61" name="Rectangle 125"/>
          <p:cNvSpPr>
            <a:spLocks noChangeArrowheads="1"/>
          </p:cNvSpPr>
          <p:nvPr/>
        </p:nvSpPr>
        <p:spPr bwMode="auto">
          <a:xfrm>
            <a:off x="685800" y="3352800"/>
            <a:ext cx="7772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1400">
                <a:cs typeface="Times New Roman" pitchFamily="18" charset="0"/>
              </a:rPr>
              <a:t>	q</a:t>
            </a:r>
            <a:r>
              <a:rPr lang="en-US" sz="1400" baseline="-25000">
                <a:cs typeface="Times New Roman" pitchFamily="18" charset="0"/>
              </a:rPr>
              <a:t>0</a:t>
            </a:r>
            <a:r>
              <a:rPr lang="en-US" sz="1400">
                <a:cs typeface="Times New Roman" pitchFamily="18" charset="0"/>
              </a:rPr>
              <a:t>0011 |— Xq</a:t>
            </a:r>
            <a:r>
              <a:rPr lang="en-US" sz="1400" baseline="-25000">
                <a:cs typeface="Times New Roman" pitchFamily="18" charset="0"/>
              </a:rPr>
              <a:t>1</a:t>
            </a:r>
            <a:r>
              <a:rPr lang="en-US" sz="1400">
                <a:cs typeface="Times New Roman" pitchFamily="18" charset="0"/>
              </a:rPr>
              <a:t>011</a:t>
            </a:r>
            <a:endParaRPr lang="en-US" sz="160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1600">
                <a:cs typeface="Times New Roman" pitchFamily="18" charset="0"/>
              </a:rPr>
              <a:t>			</a:t>
            </a:r>
            <a:r>
              <a:rPr lang="en-US" sz="1400">
                <a:cs typeface="Times New Roman" pitchFamily="18" charset="0"/>
              </a:rPr>
              <a:t>|— X0q</a:t>
            </a:r>
            <a:r>
              <a:rPr lang="en-US" sz="1400" baseline="-25000">
                <a:cs typeface="Times New Roman" pitchFamily="18" charset="0"/>
              </a:rPr>
              <a:t>1</a:t>
            </a:r>
            <a:r>
              <a:rPr lang="en-US" sz="1400">
                <a:cs typeface="Times New Roman" pitchFamily="18" charset="0"/>
              </a:rPr>
              <a:t>11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1600">
                <a:cs typeface="Times New Roman" pitchFamily="18" charset="0"/>
              </a:rPr>
              <a:t>			</a:t>
            </a:r>
            <a:r>
              <a:rPr lang="en-US" sz="1400">
                <a:cs typeface="Times New Roman" pitchFamily="18" charset="0"/>
              </a:rPr>
              <a:t>|— Xq</a:t>
            </a:r>
            <a:r>
              <a:rPr lang="en-US" sz="1400" baseline="-25000">
                <a:cs typeface="Times New Roman" pitchFamily="18" charset="0"/>
              </a:rPr>
              <a:t>2</a:t>
            </a:r>
            <a:r>
              <a:rPr lang="en-US" sz="1400">
                <a:cs typeface="Times New Roman" pitchFamily="18" charset="0"/>
              </a:rPr>
              <a:t>0Y1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1400">
                <a:cs typeface="Times New Roman" pitchFamily="18" charset="0"/>
              </a:rPr>
              <a:t>			|— q</a:t>
            </a:r>
            <a:r>
              <a:rPr lang="en-US" sz="1400" baseline="-25000">
                <a:cs typeface="Times New Roman" pitchFamily="18" charset="0"/>
              </a:rPr>
              <a:t>2</a:t>
            </a:r>
            <a:r>
              <a:rPr lang="en-US" sz="1400">
                <a:cs typeface="Times New Roman" pitchFamily="18" charset="0"/>
              </a:rPr>
              <a:t>X0Y1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1400">
                <a:cs typeface="Times New Roman" pitchFamily="18" charset="0"/>
              </a:rPr>
              <a:t>			|— Xq</a:t>
            </a:r>
            <a:r>
              <a:rPr lang="en-US" sz="1400" baseline="-25000">
                <a:cs typeface="Times New Roman" pitchFamily="18" charset="0"/>
              </a:rPr>
              <a:t>0</a:t>
            </a:r>
            <a:r>
              <a:rPr lang="en-US" sz="1400">
                <a:cs typeface="Times New Roman" pitchFamily="18" charset="0"/>
              </a:rPr>
              <a:t>0Y1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1400">
                <a:cs typeface="Times New Roman" pitchFamily="18" charset="0"/>
              </a:rPr>
              <a:t>			|— XXq</a:t>
            </a:r>
            <a:r>
              <a:rPr lang="en-US" sz="1400" baseline="-25000">
                <a:cs typeface="Times New Roman" pitchFamily="18" charset="0"/>
              </a:rPr>
              <a:t>1</a:t>
            </a:r>
            <a:r>
              <a:rPr lang="en-US" sz="1400">
                <a:cs typeface="Times New Roman" pitchFamily="18" charset="0"/>
              </a:rPr>
              <a:t>Y1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1400">
                <a:cs typeface="Times New Roman" pitchFamily="18" charset="0"/>
              </a:rPr>
              <a:t>			|— XXYq</a:t>
            </a:r>
            <a:r>
              <a:rPr lang="en-US" sz="1400" baseline="-25000">
                <a:cs typeface="Times New Roman" pitchFamily="18" charset="0"/>
              </a:rPr>
              <a:t>1</a:t>
            </a:r>
            <a:r>
              <a:rPr lang="en-US" sz="1400">
                <a:cs typeface="Times New Roman" pitchFamily="18" charset="0"/>
              </a:rPr>
              <a:t>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1400">
                <a:cs typeface="Times New Roman" pitchFamily="18" charset="0"/>
              </a:rPr>
              <a:t>			|— XXq</a:t>
            </a:r>
            <a:r>
              <a:rPr lang="en-US" sz="1400" baseline="-25000">
                <a:cs typeface="Times New Roman" pitchFamily="18" charset="0"/>
              </a:rPr>
              <a:t>2</a:t>
            </a:r>
            <a:r>
              <a:rPr lang="en-US" sz="1400">
                <a:cs typeface="Times New Roman" pitchFamily="18" charset="0"/>
              </a:rPr>
              <a:t>YY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1400">
                <a:cs typeface="Times New Roman" pitchFamily="18" charset="0"/>
              </a:rPr>
              <a:t>			|— Xq</a:t>
            </a:r>
            <a:r>
              <a:rPr lang="en-US" sz="1400" baseline="-25000">
                <a:cs typeface="Times New Roman" pitchFamily="18" charset="0"/>
              </a:rPr>
              <a:t>2</a:t>
            </a:r>
            <a:r>
              <a:rPr lang="en-US" sz="1400">
                <a:cs typeface="Times New Roman" pitchFamily="18" charset="0"/>
              </a:rPr>
              <a:t>XYY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1400">
                <a:cs typeface="Times New Roman" pitchFamily="18" charset="0"/>
              </a:rPr>
              <a:t>			|— XXq</a:t>
            </a:r>
            <a:r>
              <a:rPr lang="en-US" sz="1400" baseline="-25000">
                <a:cs typeface="Times New Roman" pitchFamily="18" charset="0"/>
              </a:rPr>
              <a:t>0</a:t>
            </a:r>
            <a:r>
              <a:rPr lang="en-US" sz="1400">
                <a:cs typeface="Times New Roman" pitchFamily="18" charset="0"/>
              </a:rPr>
              <a:t>YY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1400">
                <a:cs typeface="Times New Roman" pitchFamily="18" charset="0"/>
              </a:rPr>
              <a:t>			|— XXYq</a:t>
            </a:r>
            <a:r>
              <a:rPr lang="en-US" sz="1400" baseline="-25000">
                <a:cs typeface="Times New Roman" pitchFamily="18" charset="0"/>
              </a:rPr>
              <a:t>3</a:t>
            </a:r>
            <a:r>
              <a:rPr lang="en-US" sz="1400">
                <a:cs typeface="Times New Roman" pitchFamily="18" charset="0"/>
              </a:rPr>
              <a:t>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1400">
                <a:cs typeface="Times New Roman" pitchFamily="18" charset="0"/>
              </a:rPr>
              <a:t>			|— XXYYq</a:t>
            </a:r>
            <a:r>
              <a:rPr lang="en-US" sz="1400" baseline="-25000">
                <a:cs typeface="Times New Roman" pitchFamily="18" charset="0"/>
              </a:rPr>
              <a:t>3</a:t>
            </a:r>
            <a:endParaRPr lang="en-US" sz="140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1400">
                <a:cs typeface="Times New Roman" pitchFamily="18" charset="0"/>
              </a:rPr>
              <a:t>			|— XXYYBq</a:t>
            </a:r>
            <a:r>
              <a:rPr lang="en-US" sz="1400" baseline="-25000">
                <a:cs typeface="Times New Roman" pitchFamily="18" charset="0"/>
              </a:rPr>
              <a:t>4</a:t>
            </a:r>
            <a:endParaRPr lang="en-US" sz="1400"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6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304800"/>
            <a:ext cx="7772400" cy="5478423"/>
          </a:xfrm>
        </p:spPr>
        <p:txBody>
          <a:bodyPr/>
          <a:lstStyle/>
          <a:p>
            <a:pPr eaLnBrk="1" hangingPunct="1"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endParaRPr lang="en-US" sz="2400" b="1" dirty="0" smtClean="0">
              <a:cs typeface="Times New Roman" pitchFamily="18" charset="0"/>
            </a:endParaRPr>
          </a:p>
          <a:p>
            <a:pPr eaLnBrk="1" hangingPunct="1"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2400" b="1" dirty="0" smtClean="0">
                <a:cs typeface="Times New Roman" pitchFamily="18" charset="0"/>
              </a:rPr>
              <a:t>Example #2:</a:t>
            </a:r>
            <a:r>
              <a:rPr lang="en-US" sz="2400" dirty="0" smtClean="0">
                <a:cs typeface="Times New Roman" pitchFamily="18" charset="0"/>
              </a:rPr>
              <a:t>  {w | w is in {0,1}* and w ends with a 0}</a:t>
            </a:r>
          </a:p>
          <a:p>
            <a:pPr eaLnBrk="1" hangingPunct="1"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endParaRPr lang="en-US" sz="2400" dirty="0" smtClean="0">
              <a:cs typeface="Times New Roman" pitchFamily="18" charset="0"/>
            </a:endParaRPr>
          </a:p>
          <a:p>
            <a:pPr eaLnBrk="1" hangingPunct="1"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2400" dirty="0" smtClean="0">
                <a:cs typeface="Times New Roman" pitchFamily="18" charset="0"/>
              </a:rPr>
              <a:t>	Q = {q</a:t>
            </a:r>
            <a:r>
              <a:rPr lang="en-US" sz="2400" baseline="-25000" dirty="0" smtClean="0">
                <a:cs typeface="Times New Roman" pitchFamily="18" charset="0"/>
              </a:rPr>
              <a:t>0</a:t>
            </a:r>
            <a:r>
              <a:rPr lang="en-US" sz="2400" dirty="0" smtClean="0">
                <a:cs typeface="Times New Roman" pitchFamily="18" charset="0"/>
              </a:rPr>
              <a:t>, q</a:t>
            </a:r>
            <a:r>
              <a:rPr lang="en-US" sz="2400" baseline="-25000" dirty="0" smtClean="0">
                <a:cs typeface="Times New Roman" pitchFamily="18" charset="0"/>
              </a:rPr>
              <a:t>1</a:t>
            </a:r>
            <a:r>
              <a:rPr lang="en-US" sz="2400" dirty="0" smtClean="0">
                <a:cs typeface="Times New Roman" pitchFamily="18" charset="0"/>
              </a:rPr>
              <a:t>, q</a:t>
            </a:r>
            <a:r>
              <a:rPr lang="en-US" sz="2400" baseline="-25000" dirty="0" smtClean="0">
                <a:cs typeface="Times New Roman" pitchFamily="18" charset="0"/>
              </a:rPr>
              <a:t>2</a:t>
            </a:r>
            <a:r>
              <a:rPr lang="en-US" sz="2400" dirty="0" smtClean="0">
                <a:cs typeface="Times New Roman" pitchFamily="18" charset="0"/>
              </a:rPr>
              <a:t>}</a:t>
            </a:r>
          </a:p>
          <a:p>
            <a:pPr eaLnBrk="1" hangingPunct="1"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2400" dirty="0" smtClean="0">
                <a:cs typeface="Times New Roman" pitchFamily="18" charset="0"/>
              </a:rPr>
              <a:t>	Γ = {0, 1, B}</a:t>
            </a:r>
          </a:p>
          <a:p>
            <a:pPr eaLnBrk="1" hangingPunct="1"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2400" dirty="0" smtClean="0">
                <a:cs typeface="Times New Roman" pitchFamily="18" charset="0"/>
              </a:rPr>
              <a:t>	Σ = {0, 1}</a:t>
            </a:r>
          </a:p>
          <a:p>
            <a:pPr eaLnBrk="1" hangingPunct="1"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2400" dirty="0" smtClean="0">
                <a:cs typeface="Times New Roman" pitchFamily="18" charset="0"/>
              </a:rPr>
              <a:t>	F = {q</a:t>
            </a:r>
            <a:r>
              <a:rPr lang="en-US" sz="2400" baseline="-25000" dirty="0" smtClean="0">
                <a:cs typeface="Times New Roman" pitchFamily="18" charset="0"/>
              </a:rPr>
              <a:t>2</a:t>
            </a:r>
            <a:r>
              <a:rPr lang="en-US" sz="2400" dirty="0" smtClean="0">
                <a:cs typeface="Times New Roman" pitchFamily="18" charset="0"/>
              </a:rPr>
              <a:t>}</a:t>
            </a:r>
          </a:p>
          <a:p>
            <a:pPr eaLnBrk="1" hangingPunct="1"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2400" dirty="0" smtClean="0">
                <a:cs typeface="Times New Roman" pitchFamily="18" charset="0"/>
              </a:rPr>
              <a:t>	δ:</a:t>
            </a:r>
          </a:p>
          <a:p>
            <a:pPr eaLnBrk="1" hangingPunct="1"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endParaRPr lang="en-US" sz="2400" dirty="0" smtClean="0">
              <a:cs typeface="Times New Roman" pitchFamily="18" charset="0"/>
            </a:endParaRPr>
          </a:p>
          <a:p>
            <a:pPr eaLnBrk="1" hangingPunct="1"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2400" dirty="0" smtClean="0">
                <a:cs typeface="Times New Roman" pitchFamily="18" charset="0"/>
              </a:rPr>
              <a:t>			    0			             1			     B</a:t>
            </a:r>
          </a:p>
          <a:p>
            <a:pPr eaLnBrk="1" hangingPunct="1"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2400" dirty="0" smtClean="0">
                <a:cs typeface="Times New Roman" pitchFamily="18" charset="0"/>
              </a:rPr>
              <a:t>		 q</a:t>
            </a:r>
            <a:r>
              <a:rPr lang="en-US" sz="2400" baseline="-25000" dirty="0" smtClean="0">
                <a:cs typeface="Times New Roman" pitchFamily="18" charset="0"/>
              </a:rPr>
              <a:t>0	 </a:t>
            </a:r>
            <a:r>
              <a:rPr lang="en-US" sz="2400" dirty="0" smtClean="0">
                <a:cs typeface="Times New Roman" pitchFamily="18" charset="0"/>
              </a:rPr>
              <a:t>(q</a:t>
            </a:r>
            <a:r>
              <a:rPr lang="en-US" sz="2400" baseline="-25000" dirty="0" smtClean="0">
                <a:cs typeface="Times New Roman" pitchFamily="18" charset="0"/>
              </a:rPr>
              <a:t>0</a:t>
            </a:r>
            <a:r>
              <a:rPr lang="en-US" sz="2400" dirty="0" smtClean="0">
                <a:cs typeface="Times New Roman" pitchFamily="18" charset="0"/>
              </a:rPr>
              <a:t>, 0, R)		(q</a:t>
            </a:r>
            <a:r>
              <a:rPr lang="en-US" sz="2400" baseline="-25000" dirty="0" smtClean="0">
                <a:cs typeface="Times New Roman" pitchFamily="18" charset="0"/>
              </a:rPr>
              <a:t>0</a:t>
            </a:r>
            <a:r>
              <a:rPr lang="en-US" sz="2400" dirty="0" smtClean="0">
                <a:cs typeface="Times New Roman" pitchFamily="18" charset="0"/>
              </a:rPr>
              <a:t>, 1, R)		(q</a:t>
            </a:r>
            <a:r>
              <a:rPr lang="en-US" sz="2400" baseline="-25000" dirty="0" smtClean="0">
                <a:cs typeface="Times New Roman" pitchFamily="18" charset="0"/>
              </a:rPr>
              <a:t>1</a:t>
            </a:r>
            <a:r>
              <a:rPr lang="en-US" sz="2400" dirty="0" smtClean="0">
                <a:cs typeface="Times New Roman" pitchFamily="18" charset="0"/>
              </a:rPr>
              <a:t>, B, L)</a:t>
            </a:r>
            <a:endParaRPr lang="en-US" sz="2400" baseline="-25000" dirty="0" smtClean="0">
              <a:cs typeface="Times New Roman" pitchFamily="18" charset="0"/>
            </a:endParaRPr>
          </a:p>
          <a:p>
            <a:pPr eaLnBrk="1" hangingPunct="1"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2400" baseline="-25000" dirty="0" smtClean="0">
                <a:cs typeface="Times New Roman" pitchFamily="18" charset="0"/>
              </a:rPr>
              <a:t>		 </a:t>
            </a:r>
            <a:r>
              <a:rPr lang="en-US" sz="2400" dirty="0" smtClean="0">
                <a:cs typeface="Times New Roman" pitchFamily="18" charset="0"/>
              </a:rPr>
              <a:t>q</a:t>
            </a:r>
            <a:r>
              <a:rPr lang="en-US" sz="2400" baseline="-25000" dirty="0" smtClean="0">
                <a:cs typeface="Times New Roman" pitchFamily="18" charset="0"/>
              </a:rPr>
              <a:t>1 	 </a:t>
            </a:r>
            <a:r>
              <a:rPr lang="en-US" sz="2400" dirty="0" smtClean="0">
                <a:cs typeface="Times New Roman" pitchFamily="18" charset="0"/>
              </a:rPr>
              <a:t>(q</a:t>
            </a:r>
            <a:r>
              <a:rPr lang="en-US" sz="2400" baseline="-25000" dirty="0" smtClean="0">
                <a:cs typeface="Times New Roman" pitchFamily="18" charset="0"/>
              </a:rPr>
              <a:t>2</a:t>
            </a:r>
            <a:r>
              <a:rPr lang="en-US" sz="2400" dirty="0" smtClean="0">
                <a:cs typeface="Times New Roman" pitchFamily="18" charset="0"/>
              </a:rPr>
              <a:t>, 0, R)		   -			            -</a:t>
            </a:r>
          </a:p>
          <a:p>
            <a:pPr eaLnBrk="1" hangingPunct="1"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2400" baseline="-25000" dirty="0" smtClean="0">
                <a:cs typeface="Times New Roman" pitchFamily="18" charset="0"/>
              </a:rPr>
              <a:t>		 </a:t>
            </a:r>
            <a:r>
              <a:rPr lang="en-US" sz="2400" dirty="0" smtClean="0">
                <a:cs typeface="Times New Roman" pitchFamily="18" charset="0"/>
              </a:rPr>
              <a:t>q</a:t>
            </a:r>
            <a:r>
              <a:rPr lang="en-US" sz="2400" baseline="-25000" dirty="0" smtClean="0">
                <a:cs typeface="Times New Roman" pitchFamily="18" charset="0"/>
              </a:rPr>
              <a:t>2 	 </a:t>
            </a:r>
            <a:r>
              <a:rPr lang="en-US" sz="2400" dirty="0" smtClean="0">
                <a:cs typeface="Times New Roman" pitchFamily="18" charset="0"/>
              </a:rPr>
              <a:t>-			         -			            -</a:t>
            </a:r>
          </a:p>
          <a:p>
            <a:pPr eaLnBrk="1" hangingPunct="1">
              <a:buFontTx/>
              <a:buNone/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endParaRPr lang="en-US" sz="2400" baseline="-25000" dirty="0" smtClean="0">
              <a:cs typeface="Times New Roman" pitchFamily="18" charset="0"/>
            </a:endParaRPr>
          </a:p>
        </p:txBody>
      </p:sp>
      <p:sp>
        <p:nvSpPr>
          <p:cNvPr id="41988" name="Line 3"/>
          <p:cNvSpPr>
            <a:spLocks noChangeShapeType="1"/>
          </p:cNvSpPr>
          <p:nvPr/>
        </p:nvSpPr>
        <p:spPr bwMode="auto">
          <a:xfrm>
            <a:off x="1600200" y="41910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9" name="Line 4"/>
          <p:cNvSpPr>
            <a:spLocks noChangeShapeType="1"/>
          </p:cNvSpPr>
          <p:nvPr/>
        </p:nvSpPr>
        <p:spPr bwMode="auto">
          <a:xfrm>
            <a:off x="1600200" y="4191000"/>
            <a:ext cx="0" cy="14958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3048000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sz="2800" dirty="0" smtClean="0">
                <a:cs typeface="Times New Roman" pitchFamily="18" charset="0"/>
              </a:rPr>
              <a:t>Construct a TM for each of the following.</a:t>
            </a:r>
          </a:p>
          <a:p>
            <a:pPr eaLnBrk="1" hangingPunct="1"/>
            <a:endParaRPr lang="en-US" sz="2800" dirty="0" smtClean="0">
              <a:cs typeface="Times New Roman" pitchFamily="18" charset="0"/>
            </a:endParaRPr>
          </a:p>
          <a:p>
            <a:pPr lvl="1" eaLnBrk="1" hangingPunct="1"/>
            <a:r>
              <a:rPr lang="en-US" dirty="0" smtClean="0">
                <a:cs typeface="Times New Roman" pitchFamily="18" charset="0"/>
              </a:rPr>
              <a:t>To recognize the </a:t>
            </a:r>
            <a:r>
              <a:rPr lang="en-US" smtClean="0">
                <a:cs typeface="Times New Roman" pitchFamily="18" charset="0"/>
              </a:rPr>
              <a:t>language </a:t>
            </a:r>
            <a:r>
              <a:rPr lang="en-US" smtClean="0">
                <a:cs typeface="Times New Roman" pitchFamily="18" charset="0"/>
              </a:rPr>
              <a:t>{0</a:t>
            </a:r>
            <a:r>
              <a:rPr lang="en-US" baseline="30000" smtClean="0">
                <a:cs typeface="Times New Roman" pitchFamily="18" charset="0"/>
              </a:rPr>
              <a:t>n</a:t>
            </a:r>
            <a:r>
              <a:rPr lang="en-US" smtClean="0">
                <a:cs typeface="Times New Roman" pitchFamily="18" charset="0"/>
              </a:rPr>
              <a:t>1</a:t>
            </a:r>
            <a:r>
              <a:rPr lang="en-US" baseline="30000" smtClean="0">
                <a:cs typeface="Times New Roman" pitchFamily="18" charset="0"/>
              </a:rPr>
              <a:t>n</a:t>
            </a:r>
            <a:r>
              <a:rPr lang="en-US" smtClean="0">
                <a:cs typeface="Times New Roman" pitchFamily="18" charset="0"/>
              </a:rPr>
              <a:t>2</a:t>
            </a:r>
            <a:r>
              <a:rPr lang="en-US" baseline="30000" smtClean="0">
                <a:cs typeface="Times New Roman" pitchFamily="18" charset="0"/>
              </a:rPr>
              <a:t>n</a:t>
            </a:r>
            <a:r>
              <a:rPr lang="en-US" dirty="0" smtClean="0">
                <a:cs typeface="Times New Roman" pitchFamily="18" charset="0"/>
              </a:rPr>
              <a:t>}</a:t>
            </a:r>
          </a:p>
          <a:p>
            <a:pPr eaLnBrk="1" hangingPunct="1"/>
            <a:endParaRPr lang="en-US" sz="2800" dirty="0" smtClean="0">
              <a:cs typeface="Times New Roman" pitchFamily="18" charset="0"/>
            </a:endParaRPr>
          </a:p>
          <a:p>
            <a:pPr eaLnBrk="1" hangingPunct="1"/>
            <a:endParaRPr lang="en-US" sz="2800" dirty="0" smtClean="0"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The Key Question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822325" y="1946275"/>
            <a:ext cx="816927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 Is </a:t>
            </a:r>
            <a:r>
              <a:rPr lang="en-US" sz="2800" dirty="0"/>
              <a:t>it possible to design a formal model of a computational device that capture the capabilities of </a:t>
            </a:r>
            <a:r>
              <a:rPr lang="en-US" sz="2800" b="1" dirty="0">
                <a:solidFill>
                  <a:schemeClr val="bg1"/>
                </a:solidFill>
              </a:rPr>
              <a:t>any</a:t>
            </a:r>
            <a:r>
              <a:rPr lang="en-US" sz="2800" dirty="0"/>
              <a:t> algorithm?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508125" y="3775075"/>
            <a:ext cx="37145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Alan Turing, 1940’s: </a:t>
            </a:r>
            <a:r>
              <a:rPr lang="en-US" sz="2800" b="1" dirty="0"/>
              <a:t>Yes!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Turing Machine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63000" cy="489454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0" lang="en-US" altLang="zh-TW" dirty="0" smtClean="0">
                <a:sym typeface="Symbol" pitchFamily="18" charset="2"/>
              </a:rPr>
              <a:t>Turing Machine is COOOOOL, why?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 smtClean="0"/>
              <a:t>Understanding it makes us more like CS guys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 smtClean="0"/>
              <a:t>But, probably </a:t>
            </a:r>
            <a:r>
              <a:rPr lang="en-US" altLang="zh-CN" dirty="0" smtClean="0"/>
              <a:t>there are </a:t>
            </a:r>
            <a:r>
              <a:rPr lang="en-US" altLang="zh-TW" dirty="0" smtClean="0"/>
              <a:t>few graduate students </a:t>
            </a:r>
            <a:r>
              <a:rPr lang="en-US" altLang="zh-CN" dirty="0" smtClean="0"/>
              <a:t>who </a:t>
            </a:r>
            <a:r>
              <a:rPr lang="en-US" altLang="zh-TW" dirty="0" smtClean="0"/>
              <a:t>really understand it.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 smtClean="0"/>
              <a:t>Because, </a:t>
            </a:r>
            <a:r>
              <a:rPr lang="en-US" altLang="zh-CN" dirty="0" smtClean="0"/>
              <a:t>most of us</a:t>
            </a:r>
            <a:r>
              <a:rPr lang="en-US" altLang="zh-TW" dirty="0" smtClean="0"/>
              <a:t> forgot the details very soon after </a:t>
            </a:r>
            <a:r>
              <a:rPr lang="en-US" altLang="zh-CN" dirty="0" smtClean="0"/>
              <a:t>we</a:t>
            </a:r>
            <a:r>
              <a:rPr lang="en-US" altLang="zh-TW" dirty="0" smtClean="0"/>
              <a:t> learnt it. </a:t>
            </a:r>
            <a:r>
              <a:rPr lang="en-US" altLang="zh-TW" dirty="0" smtClean="0">
                <a:sym typeface="Wingdings" pitchFamily="2" charset="2"/>
              </a:rPr>
              <a:t></a:t>
            </a:r>
            <a:endParaRPr lang="en-US" altLang="zh-TW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 smtClean="0"/>
              <a:t>Anyway, it is cool, </a:t>
            </a:r>
            <a:r>
              <a:rPr lang="en-US" altLang="zh-CN" dirty="0" smtClean="0"/>
              <a:t>instinctively</a:t>
            </a:r>
            <a:r>
              <a:rPr lang="en-US" altLang="zh-TW" dirty="0" smtClean="0"/>
              <a:t>.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Turing Machine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763000" cy="5248809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0" lang="en-US" altLang="zh-TW" dirty="0" smtClean="0">
                <a:sym typeface="Symbol" pitchFamily="18" charset="2"/>
              </a:rPr>
              <a:t>Why it is cool, seriously</a:t>
            </a:r>
          </a:p>
          <a:p>
            <a:pPr lvl="1" eaLnBrk="1" hangingPunct="1">
              <a:lnSpc>
                <a:spcPct val="150000"/>
              </a:lnSpc>
            </a:pPr>
            <a:r>
              <a:rPr kumimoji="0" lang="en-US" altLang="zh-CN" dirty="0" smtClean="0">
                <a:sym typeface="Symbol" pitchFamily="18" charset="2"/>
              </a:rPr>
              <a:t>Anything a real computer can compute, a TM can also compute. </a:t>
            </a:r>
          </a:p>
          <a:p>
            <a:pPr lvl="2" eaLnBrk="1" hangingPunct="1">
              <a:lnSpc>
                <a:spcPct val="150000"/>
              </a:lnSpc>
            </a:pPr>
            <a:r>
              <a:rPr kumimoji="0" lang="en-US" altLang="zh-CN" dirty="0" smtClean="0">
                <a:sym typeface="Symbol" pitchFamily="18" charset="2"/>
              </a:rPr>
              <a:t>Despite its simplicity, TM can be adapted to simulate the logic of any computer that could possibly be constructed. </a:t>
            </a:r>
          </a:p>
          <a:p>
            <a:pPr lvl="1" eaLnBrk="1" hangingPunct="1">
              <a:lnSpc>
                <a:spcPct val="150000"/>
              </a:lnSpc>
            </a:pPr>
            <a:r>
              <a:rPr kumimoji="0" lang="en-US" altLang="zh-TW" dirty="0" smtClean="0">
                <a:sym typeface="Symbol" pitchFamily="18" charset="2"/>
              </a:rPr>
              <a:t>Therefore, TM is the foundation of computational </a:t>
            </a:r>
            <a:r>
              <a:rPr kumimoji="0" lang="en-US" altLang="zh-CN" dirty="0" smtClean="0">
                <a:sym typeface="Symbol" pitchFamily="18" charset="2"/>
              </a:rPr>
              <a:t>complexity theory. </a:t>
            </a:r>
          </a:p>
          <a:p>
            <a:pPr lvl="2" eaLnBrk="1" hangingPunct="1">
              <a:lnSpc>
                <a:spcPct val="150000"/>
              </a:lnSpc>
            </a:pPr>
            <a:r>
              <a:rPr kumimoji="0" lang="en-US" altLang="zh-TW" dirty="0" smtClean="0">
                <a:sym typeface="Symbol" pitchFamily="18" charset="2"/>
              </a:rPr>
              <a:t>A basis to analyze algorithms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6"/>
          <p:cNvPicPr>
            <a:picLocks noGrp="1" noChangeAspect="1" noChangeArrowheads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5029200" y="876895"/>
            <a:ext cx="3304762" cy="4761905"/>
          </a:xfrm>
        </p:spPr>
      </p:pic>
      <p:sp>
        <p:nvSpPr>
          <p:cNvPr id="25603" name="Text Box 7"/>
          <p:cNvSpPr txBox="1">
            <a:spLocks noChangeArrowheads="1"/>
          </p:cNvSpPr>
          <p:nvPr/>
        </p:nvSpPr>
        <p:spPr bwMode="auto">
          <a:xfrm>
            <a:off x="684213" y="1773238"/>
            <a:ext cx="38877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800"/>
              <a:t>Alan Turing </a:t>
            </a:r>
          </a:p>
          <a:p>
            <a:pPr algn="ctr"/>
            <a:r>
              <a:rPr lang="en-GB" sz="2800"/>
              <a:t>1912-1954</a:t>
            </a:r>
          </a:p>
        </p:txBody>
      </p:sp>
      <p:sp>
        <p:nvSpPr>
          <p:cNvPr id="25604" name="Text Box 9"/>
          <p:cNvSpPr txBox="1">
            <a:spLocks noChangeArrowheads="1"/>
          </p:cNvSpPr>
          <p:nvPr/>
        </p:nvSpPr>
        <p:spPr bwMode="auto">
          <a:xfrm>
            <a:off x="1023938" y="16478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05" name="Text Box 10"/>
          <p:cNvSpPr txBox="1">
            <a:spLocks noChangeArrowheads="1"/>
          </p:cNvSpPr>
          <p:nvPr/>
        </p:nvSpPr>
        <p:spPr bwMode="auto">
          <a:xfrm>
            <a:off x="755650" y="4005263"/>
            <a:ext cx="37973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800"/>
              <a:t>Great mathematician</a:t>
            </a:r>
          </a:p>
          <a:p>
            <a:pPr algn="ctr"/>
            <a:r>
              <a:rPr lang="en-GB" sz="2800"/>
              <a:t> The father of</a:t>
            </a:r>
          </a:p>
          <a:p>
            <a:pPr algn="ctr"/>
            <a:r>
              <a:rPr lang="en-GB" sz="2800"/>
              <a:t> the modern computer</a:t>
            </a:r>
            <a:r>
              <a:rPr lang="en-GB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Grp="1" noChangeAspect="1" noChangeArrowheads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4801208" y="304800"/>
            <a:ext cx="3885592" cy="5867400"/>
          </a:xfrm>
        </p:spPr>
      </p:pic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1258888" y="1844675"/>
            <a:ext cx="291099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GB" sz="2400" b="1" dirty="0">
              <a:latin typeface="Times New Roman" pitchFamily="18" charset="0"/>
            </a:endParaRPr>
          </a:p>
          <a:p>
            <a:pPr algn="ctr"/>
            <a:r>
              <a:rPr lang="en-GB" sz="2400" b="1" dirty="0">
                <a:latin typeface="Times New Roman" pitchFamily="18" charset="0"/>
              </a:rPr>
              <a:t>Alan Turing’s Statue</a:t>
            </a:r>
          </a:p>
          <a:p>
            <a:pPr algn="ctr"/>
            <a:r>
              <a:rPr lang="en-GB" sz="2400" b="1" dirty="0">
                <a:latin typeface="Times New Roman" pitchFamily="18" charset="0"/>
              </a:rPr>
              <a:t>at </a:t>
            </a:r>
            <a:r>
              <a:rPr lang="en-GB" sz="2400" b="1" dirty="0"/>
              <a:t>Bletchley Park </a:t>
            </a:r>
            <a:endParaRPr lang="en-GB" sz="2400" b="1" dirty="0">
              <a:latin typeface="Times New Roman" pitchFamily="18" charset="0"/>
            </a:endParaRPr>
          </a:p>
          <a:p>
            <a:pPr algn="ctr"/>
            <a:endParaRPr lang="en-GB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39725"/>
            <a:ext cx="7158038" cy="1717675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Alan Turing</a:t>
            </a:r>
            <a:br>
              <a:rPr lang="en-US" altLang="zh-CN" sz="3600" dirty="0" smtClean="0"/>
            </a:br>
            <a:r>
              <a:rPr kumimoji="0" lang="en-US" altLang="zh-CN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kumimoji="0" lang="en-US" altLang="zh-CN" sz="2400" dirty="0" smtClean="0">
                <a:sym typeface="Symbol" pitchFamily="18" charset="2"/>
              </a:rPr>
              <a:t>June-23, 1912 – June-7, 1954)</a:t>
            </a:r>
            <a:br>
              <a:rPr kumimoji="0" lang="en-US" altLang="zh-CN" sz="2400" dirty="0" smtClean="0">
                <a:sym typeface="Symbol" pitchFamily="18" charset="2"/>
              </a:rPr>
            </a:br>
            <a:r>
              <a:rPr kumimoji="0" lang="en-US" altLang="zh-CN" sz="2400" dirty="0" smtClean="0">
                <a:sym typeface="Symbol" pitchFamily="18" charset="2"/>
              </a:rPr>
              <a:t>PHD, Princeton</a:t>
            </a:r>
            <a:endParaRPr kumimoji="0" lang="zh-CN" altLang="en-US" sz="2400" dirty="0" smtClean="0">
              <a:sym typeface="Symbol" pitchFamily="18" charset="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2133600"/>
            <a:ext cx="8839200" cy="390690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0" lang="en-US" altLang="zh-CN" sz="2400" dirty="0" smtClean="0">
                <a:sym typeface="Symbol" pitchFamily="18" charset="2"/>
              </a:rPr>
              <a:t>His masterpiece is </a:t>
            </a:r>
            <a:r>
              <a:rPr kumimoji="0" lang="en-US" altLang="zh-CN" sz="2400" i="1" dirty="0" smtClean="0">
                <a:sym typeface="Symbol" pitchFamily="18" charset="2"/>
              </a:rPr>
              <a:t>On Computable Numbers, with an Application to the </a:t>
            </a:r>
            <a:r>
              <a:rPr kumimoji="0" lang="en-US" altLang="zh-CN" sz="2400" i="1" dirty="0" err="1" smtClean="0">
                <a:sym typeface="Symbol" pitchFamily="18" charset="2"/>
              </a:rPr>
              <a:t>Entscheidungsproblem</a:t>
            </a:r>
            <a:endParaRPr kumimoji="0" lang="en-US" altLang="zh-CN" sz="2400" i="1" dirty="0" smtClean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en-US" altLang="zh-CN" sz="2400" dirty="0" smtClean="0">
                <a:sym typeface="Symbol" pitchFamily="18" charset="2"/>
              </a:rPr>
              <a:t>He achieved world-class Marathon standards. </a:t>
            </a:r>
          </a:p>
          <a:p>
            <a:pPr lvl="1" eaLnBrk="1" hangingPunct="1">
              <a:lnSpc>
                <a:spcPct val="150000"/>
              </a:lnSpc>
            </a:pPr>
            <a:r>
              <a:rPr kumimoji="0" lang="en-US" altLang="zh-CN" sz="2000" dirty="0" smtClean="0">
                <a:sym typeface="Symbol" pitchFamily="18" charset="2"/>
              </a:rPr>
              <a:t>His best time is 2 hours, 46 minutes, 3 seconds, </a:t>
            </a:r>
          </a:p>
          <a:p>
            <a:pPr lvl="1" eaLnBrk="1" hangingPunct="1">
              <a:lnSpc>
                <a:spcPct val="150000"/>
              </a:lnSpc>
            </a:pPr>
            <a:r>
              <a:rPr kumimoji="0" lang="en-US" altLang="zh-CN" sz="2000" dirty="0" smtClean="0">
                <a:sym typeface="Symbol" pitchFamily="18" charset="2"/>
              </a:rPr>
              <a:t>only 11 minutes slower than the winner in the 1948 Olympic Games.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sz="2400" dirty="0" smtClean="0">
                <a:sym typeface="Symbol" pitchFamily="18" charset="2"/>
              </a:rPr>
              <a:t>Alan Turing is the father of computer science. The ACM Turing Award is widely considered to be the CS world’s “Nobel Prize”</a:t>
            </a:r>
          </a:p>
        </p:txBody>
      </p:sp>
      <p:pic>
        <p:nvPicPr>
          <p:cNvPr id="24580" name="Picture 4" descr="Alan Turing is often considered the father of modern computer science.">
            <a:hlinkClick r:id="rId2" tooltip="Alan Turing is often considered the father of modern computer science.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0"/>
            <a:ext cx="19050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Church-Turing Thesis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355725" y="2327275"/>
            <a:ext cx="45116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Every computer algorithm can be implemented as a Turing machine</a:t>
            </a:r>
          </a:p>
        </p:txBody>
      </p:sp>
      <p:pic>
        <p:nvPicPr>
          <p:cNvPr id="23556" name="Picture 4" descr="Alonzo_Churc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8238" y="1828800"/>
            <a:ext cx="1554162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57200" y="4419600"/>
            <a:ext cx="839787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Therefore, C, C++, Prolog, Lisp, Small talk, and Java programs can be simulated in Turing machines</a:t>
            </a:r>
          </a:p>
          <a:p>
            <a:endParaRPr lang="en-US" sz="2400" dirty="0"/>
          </a:p>
          <a:p>
            <a:r>
              <a:rPr lang="en-US" sz="2400" b="1" dirty="0"/>
              <a:t>Definition</a:t>
            </a:r>
            <a:r>
              <a:rPr lang="en-US" sz="2400" dirty="0"/>
              <a:t>: a programming language is </a:t>
            </a:r>
            <a:r>
              <a:rPr lang="en-US" sz="2400" b="1" dirty="0"/>
              <a:t>Turing-complete</a:t>
            </a:r>
            <a:r>
              <a:rPr lang="en-US" sz="2400" dirty="0"/>
              <a:t> if it is equivalent to a Turing machine.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theme/theme1.xml><?xml version="1.0" encoding="utf-8"?>
<a:theme xmlns:a="http://schemas.openxmlformats.org/drawingml/2006/main" name="Theme18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Theme18</Template>
  <TotalTime>71</TotalTime>
  <Words>1124</Words>
  <Application>Microsoft Office PowerPoint</Application>
  <PresentationFormat>On-screen Show (4:3)</PresentationFormat>
  <Paragraphs>280</Paragraphs>
  <Slides>26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Theme18</vt:lpstr>
      <vt:lpstr>White with Courier font for code slides</vt:lpstr>
      <vt:lpstr>Visio</vt:lpstr>
      <vt:lpstr>Formal Language and Automata Theory</vt:lpstr>
      <vt:lpstr>The Story So Far</vt:lpstr>
      <vt:lpstr>The Key Question</vt:lpstr>
      <vt:lpstr>Turing Machine</vt:lpstr>
      <vt:lpstr>Turing Machine</vt:lpstr>
      <vt:lpstr>Slide 6</vt:lpstr>
      <vt:lpstr>Slide 7</vt:lpstr>
      <vt:lpstr>Alan Turing (June-23, 1912 – June-7, 1954) PHD, Princeton</vt:lpstr>
      <vt:lpstr>Church-Turing Thesis</vt:lpstr>
      <vt:lpstr>Alan Turing was interested in</vt:lpstr>
      <vt:lpstr>              Turing’s Idea</vt:lpstr>
      <vt:lpstr>Actions of a Turing Machine</vt:lpstr>
      <vt:lpstr>Designing Universal Computational Devices Was Not The Only Contribution from Alan Turing…</vt:lpstr>
      <vt:lpstr>Turing Machine </vt:lpstr>
      <vt:lpstr>Turing Machine (Cont’)</vt:lpstr>
      <vt:lpstr>Turing Machine (Cont’)</vt:lpstr>
      <vt:lpstr>Turing Machine (Cont’)</vt:lpstr>
      <vt:lpstr>Turing Machine (Cont’)</vt:lpstr>
      <vt:lpstr>Example 1</vt:lpstr>
      <vt:lpstr>Example 1</vt:lpstr>
      <vt:lpstr>Example 1(2)</vt:lpstr>
      <vt:lpstr>Example 1(3)</vt:lpstr>
      <vt:lpstr>Example 1(4)</vt:lpstr>
      <vt:lpstr>Slide 24</vt:lpstr>
      <vt:lpstr>Slide 25</vt:lpstr>
      <vt:lpstr>Slide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Story So Far</dc:title>
  <dc:creator>CSEJNU</dc:creator>
  <cp:lastModifiedBy>masba</cp:lastModifiedBy>
  <cp:revision>14</cp:revision>
  <dcterms:created xsi:type="dcterms:W3CDTF">2006-08-16T00:00:00Z</dcterms:created>
  <dcterms:modified xsi:type="dcterms:W3CDTF">2013-04-12T06:55:34Z</dcterms:modified>
</cp:coreProperties>
</file>