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85" r:id="rId12"/>
    <p:sldId id="266" r:id="rId13"/>
    <p:sldId id="286" r:id="rId14"/>
    <p:sldId id="267" r:id="rId15"/>
    <p:sldId id="268" r:id="rId16"/>
    <p:sldId id="269" r:id="rId17"/>
    <p:sldId id="287" r:id="rId18"/>
    <p:sldId id="271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1F09-74B4-4E70-91EF-139475B05F3A}" type="datetimeFigureOut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4EFF-A896-44ED-ADA4-B6357C98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9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648" y="191393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Syntax-Directed Translator</a:t>
            </a:r>
          </a:p>
        </p:txBody>
      </p:sp>
    </p:spTree>
    <p:extLst>
      <p:ext uri="{BB962C8B-B14F-4D97-AF65-F5344CB8AC3E}">
        <p14:creationId xmlns:p14="http://schemas.microsoft.com/office/powerpoint/2010/main" val="273917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325563"/>
            <a:ext cx="11409529" cy="53754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grammar may have more than one parse tree generating a given string of tokens.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Grammar:</a:t>
            </a:r>
          </a:p>
          <a:p>
            <a:pPr marL="0" indent="0">
              <a:buNone/>
            </a:pPr>
            <a:r>
              <a:rPr lang="en-US" dirty="0"/>
              <a:t>	 string -&gt; string + string | string – string | 0 | 1 | …| 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27" y="3317921"/>
            <a:ext cx="8089512" cy="37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1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Associativity of Operators: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302328"/>
            <a:ext cx="10965873" cy="5292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By convention, 9+5+2 is equivalent to (9+5)+2 and 9-5-2 is equivalent to</a:t>
            </a:r>
          </a:p>
          <a:p>
            <a:pPr marL="0" indent="0">
              <a:buNone/>
            </a:pPr>
            <a:r>
              <a:rPr lang="en-US" dirty="0"/>
              <a:t>(9-5)-2. When an operand like 5 has operators to its left and right, conventions</a:t>
            </a:r>
          </a:p>
          <a:p>
            <a:pPr marL="0" indent="0">
              <a:buNone/>
            </a:pPr>
            <a:r>
              <a:rPr lang="en-US" dirty="0"/>
              <a:t>are needed for deciding which operator applies to that operand. We</a:t>
            </a:r>
          </a:p>
          <a:p>
            <a:pPr marL="0" indent="0">
              <a:buNone/>
            </a:pPr>
            <a:r>
              <a:rPr lang="en-US" dirty="0"/>
              <a:t>say that the operator + associates to the left, because an operand with plus signs</a:t>
            </a:r>
          </a:p>
          <a:p>
            <a:pPr marL="0" indent="0">
              <a:buNone/>
            </a:pPr>
            <a:r>
              <a:rPr lang="en-US" dirty="0"/>
              <a:t>on both sides of it belongs to the operator to its left. In most programming</a:t>
            </a:r>
          </a:p>
          <a:p>
            <a:pPr marL="0" indent="0">
              <a:buNone/>
            </a:pPr>
            <a:r>
              <a:rPr lang="en-US" dirty="0"/>
              <a:t>languages the four arithmetic operators, addition, subtraction, multiplication,</a:t>
            </a:r>
          </a:p>
          <a:p>
            <a:pPr marL="0" indent="0">
              <a:buNone/>
            </a:pPr>
            <a:r>
              <a:rPr lang="en-US" dirty="0"/>
              <a:t>and division are left-associative.</a:t>
            </a:r>
          </a:p>
          <a:p>
            <a:pPr marL="0" indent="0">
              <a:buNone/>
            </a:pPr>
            <a:r>
              <a:rPr lang="en-US" dirty="0"/>
              <a:t>Some common operators such as exponentiation are right-associative. As</a:t>
            </a:r>
          </a:p>
          <a:p>
            <a:pPr marL="0" indent="0">
              <a:buNone/>
            </a:pPr>
            <a:r>
              <a:rPr lang="en-US" dirty="0"/>
              <a:t>another example, the assignment operator = in C and its descendants is right associative;</a:t>
            </a:r>
          </a:p>
          <a:p>
            <a:pPr marL="0" indent="0">
              <a:buNone/>
            </a:pPr>
            <a:r>
              <a:rPr lang="en-US" dirty="0"/>
              <a:t>that is, the expression a=b=c is treated in the same way as the</a:t>
            </a:r>
          </a:p>
          <a:p>
            <a:pPr marL="0" indent="0">
              <a:buNone/>
            </a:pPr>
            <a:r>
              <a:rPr lang="en-US" dirty="0"/>
              <a:t>expression a= (b=c) .</a:t>
            </a:r>
          </a:p>
        </p:txBody>
      </p:sp>
    </p:spTree>
    <p:extLst>
      <p:ext uri="{BB962C8B-B14F-4D97-AF65-F5344CB8AC3E}">
        <p14:creationId xmlns:p14="http://schemas.microsoft.com/office/powerpoint/2010/main" val="298966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6" y="1"/>
            <a:ext cx="10222173" cy="77792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Associativity of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777922"/>
            <a:ext cx="11464120" cy="59777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Left-associative operators have left-recursive productions </a:t>
            </a:r>
          </a:p>
          <a:p>
            <a:pPr marL="0" indent="0">
              <a:buNone/>
            </a:pPr>
            <a:r>
              <a:rPr lang="en-US" dirty="0"/>
              <a:t>	left -&gt; left + term | term 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a+b+c</a:t>
            </a:r>
            <a:r>
              <a:rPr lang="en-US" dirty="0"/>
              <a:t> has the same meaning as (</a:t>
            </a:r>
            <a:r>
              <a:rPr lang="en-US" dirty="0" err="1"/>
              <a:t>a+b</a:t>
            </a:r>
            <a:r>
              <a:rPr lang="en-US" dirty="0"/>
              <a:t>)+c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Right-associative operators have right-recursive productions </a:t>
            </a:r>
          </a:p>
          <a:p>
            <a:pPr marL="0" indent="0">
              <a:buNone/>
            </a:pPr>
            <a:r>
              <a:rPr lang="en-US" dirty="0"/>
              <a:t>	right -&gt; term = right | term </a:t>
            </a:r>
          </a:p>
          <a:p>
            <a:pPr marL="0" indent="0">
              <a:buNone/>
            </a:pPr>
            <a:r>
              <a:rPr lang="en-US" dirty="0"/>
              <a:t>	String a=b=c has the same meaning as a=(b=c)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25" y="3766781"/>
            <a:ext cx="7534331" cy="31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8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383"/>
            <a:ext cx="11353800" cy="1441306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Precedence of Operators: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7" y="1274618"/>
            <a:ext cx="11118273" cy="49023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the expression 9+5*2. There are two possible interpretations of this</a:t>
            </a:r>
          </a:p>
          <a:p>
            <a:pPr marL="0" indent="0">
              <a:buNone/>
            </a:pPr>
            <a:r>
              <a:rPr lang="en-US" dirty="0"/>
              <a:t>expression: (9+5) *2 or 9+ (5*2). The associativity rules for + and * apply to</a:t>
            </a:r>
          </a:p>
          <a:p>
            <a:pPr marL="0" indent="0">
              <a:buNone/>
            </a:pPr>
            <a:r>
              <a:rPr lang="en-US" dirty="0"/>
              <a:t>occurrences of the same operator, so they do not resolve this ambiguity. Rules</a:t>
            </a:r>
          </a:p>
          <a:p>
            <a:pPr marL="0" indent="0">
              <a:buNone/>
            </a:pPr>
            <a:r>
              <a:rPr lang="en-US" dirty="0"/>
              <a:t>defining the relative precedence of operators are needed when more than one</a:t>
            </a:r>
          </a:p>
          <a:p>
            <a:pPr marL="0" indent="0">
              <a:buNone/>
            </a:pPr>
            <a:r>
              <a:rPr lang="en-US" dirty="0"/>
              <a:t>kind of operator is present.</a:t>
            </a:r>
          </a:p>
          <a:p>
            <a:pPr marL="0" indent="0">
              <a:buNone/>
            </a:pPr>
            <a:r>
              <a:rPr lang="en-US" dirty="0"/>
              <a:t>We say that * has higher precedence than + if * takes its operands before +</a:t>
            </a:r>
          </a:p>
          <a:p>
            <a:pPr marL="0" indent="0">
              <a:buNone/>
            </a:pPr>
            <a:r>
              <a:rPr lang="en-US" dirty="0"/>
              <a:t>does. In ordinary arithmetic, multiplication and division have higher precedence</a:t>
            </a:r>
          </a:p>
          <a:p>
            <a:pPr marL="0" indent="0">
              <a:buNone/>
            </a:pPr>
            <a:r>
              <a:rPr lang="en-US" dirty="0"/>
              <a:t>than addition and subtraction. Therefore, 5 is taken by * in both 9+5*2 and</a:t>
            </a:r>
          </a:p>
          <a:p>
            <a:pPr marL="0" indent="0">
              <a:buNone/>
            </a:pPr>
            <a:r>
              <a:rPr lang="en-US" dirty="0"/>
              <a:t>9*5+2; i.e., the expressions are equivalent to 9+ (5*2) and (9*5) +2,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58620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32" y="0"/>
            <a:ext cx="10516737" cy="96899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Precedence of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32" y="655094"/>
            <a:ext cx="11485728" cy="62029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does 9 + 5 * 2 mean? </a:t>
            </a:r>
          </a:p>
          <a:p>
            <a:pPr marL="0" indent="0">
              <a:buNone/>
            </a:pPr>
            <a:r>
              <a:rPr lang="en-US" dirty="0"/>
              <a:t>This can be incorporated into a grammar via rules: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Precedence Achieved by: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expr</a:t>
            </a:r>
            <a:r>
              <a:rPr lang="en-US" dirty="0"/>
              <a:t> &amp; term for each precedence level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Rules for each are left recursive or associate to the left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2" y="641446"/>
            <a:ext cx="6250084" cy="1487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1" y="3199698"/>
            <a:ext cx="6933009" cy="20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2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6" y="0"/>
            <a:ext cx="10557681" cy="11054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Syntax-Directed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36" y="982638"/>
            <a:ext cx="11567616" cy="5636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Syntax Directed Translation is a context free grammar + attributes + semantic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Attributes associated to symbols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Rules associated to productions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a CF grammar to specify the syntactic structure of the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attribute is said to be,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Synthesized: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Depends on the children of node and itself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be evaluated in any bottom-up order (e.g. depth first)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terminals may have synthesized attributes.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Inherited:</a:t>
            </a:r>
            <a:r>
              <a:rPr lang="en-US" dirty="0"/>
              <a:t> if its value at a parse-tree node is determined by the parents and siblings of the node and itself. Terminals may not have inherited attributes.</a:t>
            </a:r>
          </a:p>
        </p:txBody>
      </p:sp>
    </p:spTree>
    <p:extLst>
      <p:ext uri="{BB962C8B-B14F-4D97-AF65-F5344CB8AC3E}">
        <p14:creationId xmlns:p14="http://schemas.microsoft.com/office/powerpoint/2010/main" val="260895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1" y="641446"/>
            <a:ext cx="10694158" cy="92804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Postfix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81" y="1883391"/>
            <a:ext cx="11403841" cy="4476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postfix notation for an expression E can be defined inductively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E is a variable or constant then Postfix(E) = 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E is E1 op E2 then Postfix(E)</a:t>
            </a:r>
          </a:p>
          <a:p>
            <a:pPr marL="0" indent="0">
              <a:buNone/>
            </a:pPr>
            <a:r>
              <a:rPr lang="en-US" dirty="0"/>
              <a:t>	 = Postfix(E1 op E2) = Postfix(E1) Postfix(E2) op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If E is (E1) then Postfix(E) = Postfix(E1)</a:t>
            </a:r>
          </a:p>
        </p:txBody>
      </p:sp>
    </p:spTree>
    <p:extLst>
      <p:ext uri="{BB962C8B-B14F-4D97-AF65-F5344CB8AC3E}">
        <p14:creationId xmlns:p14="http://schemas.microsoft.com/office/powerpoint/2010/main" val="68591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692"/>
            <a:ext cx="11353800" cy="955964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2218"/>
            <a:ext cx="12192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2.8 : The postfix notation for (9-5)+2 is 95-2+. That is, the translations</a:t>
            </a:r>
          </a:p>
          <a:p>
            <a:pPr marL="0" indent="0">
              <a:buNone/>
            </a:pPr>
            <a:r>
              <a:rPr lang="en-US" dirty="0"/>
              <a:t>of 9, 5, and 2 are the constants themselves, by rule (1). Then, the</a:t>
            </a:r>
          </a:p>
          <a:p>
            <a:pPr marL="0" indent="0">
              <a:buNone/>
            </a:pPr>
            <a:r>
              <a:rPr lang="en-US" dirty="0"/>
              <a:t>translation of 9-5 is 95- by rule (2). The translation of (9-5) is the same</a:t>
            </a:r>
          </a:p>
          <a:p>
            <a:pPr marL="0" indent="0">
              <a:buNone/>
            </a:pPr>
            <a:r>
              <a:rPr lang="en-US" dirty="0"/>
              <a:t>by rule (3). Having translated the parenthesized </a:t>
            </a:r>
            <a:r>
              <a:rPr lang="en-US" dirty="0" err="1"/>
              <a:t>subexpression</a:t>
            </a:r>
            <a:r>
              <a:rPr lang="en-US" dirty="0"/>
              <a:t>, we may apply</a:t>
            </a:r>
          </a:p>
          <a:p>
            <a:pPr marL="0" indent="0">
              <a:buNone/>
            </a:pPr>
            <a:r>
              <a:rPr lang="en-US" dirty="0"/>
              <a:t>rule (2) to the entire expression, with (9-5) in the role of El and 2 in the role</a:t>
            </a:r>
          </a:p>
          <a:p>
            <a:pPr marL="0" indent="0">
              <a:buNone/>
            </a:pPr>
            <a:r>
              <a:rPr lang="en-US" dirty="0"/>
              <a:t>of E2, to get the result 95-2+.</a:t>
            </a:r>
          </a:p>
          <a:p>
            <a:pPr marL="0" indent="0">
              <a:buNone/>
            </a:pPr>
            <a:r>
              <a:rPr lang="en-US" dirty="0"/>
              <a:t>As another example, the postfix notation for 9- (5+2) is 952+-. That is, 5+2</a:t>
            </a:r>
          </a:p>
          <a:p>
            <a:pPr marL="0" indent="0">
              <a:buNone/>
            </a:pPr>
            <a:r>
              <a:rPr lang="en-US" dirty="0"/>
              <a:t>is first translated into 52+, and this expression becomes the second argument</a:t>
            </a:r>
          </a:p>
          <a:p>
            <a:pPr marL="0" indent="0">
              <a:buNone/>
            </a:pPr>
            <a:r>
              <a:rPr lang="en-US" dirty="0"/>
              <a:t>of the minus sign.</a:t>
            </a:r>
          </a:p>
        </p:txBody>
      </p:sp>
    </p:spTree>
    <p:extLst>
      <p:ext uri="{BB962C8B-B14F-4D97-AF65-F5344CB8AC3E}">
        <p14:creationId xmlns:p14="http://schemas.microsoft.com/office/powerpoint/2010/main" val="123232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382137"/>
            <a:ext cx="11232108" cy="60869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Each Production Rule of the CFG Has a Semantic Rule: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90" y="968452"/>
            <a:ext cx="8760183" cy="3930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501" y="5424901"/>
            <a:ext cx="11300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Note: </a:t>
            </a:r>
            <a:r>
              <a:rPr lang="en-US" sz="2800" dirty="0"/>
              <a:t>Semantic Rules for </a:t>
            </a:r>
            <a:r>
              <a:rPr lang="en-US" sz="2800" dirty="0" err="1"/>
              <a:t>expr</a:t>
            </a:r>
            <a:r>
              <a:rPr lang="en-US" sz="2800" dirty="0"/>
              <a:t> define t as a “synthesized attribute” i.e., the various copies of t obtain their values from “children t’s”</a:t>
            </a:r>
          </a:p>
        </p:txBody>
      </p:sp>
    </p:spTree>
    <p:extLst>
      <p:ext uri="{BB962C8B-B14F-4D97-AF65-F5344CB8AC3E}">
        <p14:creationId xmlns:p14="http://schemas.microsoft.com/office/powerpoint/2010/main" val="1543045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0"/>
            <a:ext cx="1022103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 are Embedded in Parse Tree (Annotated Parse Tree)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2" y="1325563"/>
            <a:ext cx="9401794" cy="3773226"/>
          </a:xfrm>
        </p:spPr>
      </p:pic>
      <p:sp>
        <p:nvSpPr>
          <p:cNvPr id="3" name="TextBox 2"/>
          <p:cNvSpPr txBox="1"/>
          <p:nvPr/>
        </p:nvSpPr>
        <p:spPr>
          <a:xfrm>
            <a:off x="409433" y="5098789"/>
            <a:ext cx="11518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It starts at the root and recursively visits the children of each node in left-to-right order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semantic rules at a given node are evaluated once all descendants of that node have been visited.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 parse tree showing all the attribute values at each node is called annotated parse tree.</a:t>
            </a:r>
          </a:p>
        </p:txBody>
      </p:sp>
    </p:spTree>
    <p:extLst>
      <p:ext uri="{BB962C8B-B14F-4D97-AF65-F5344CB8AC3E}">
        <p14:creationId xmlns:p14="http://schemas.microsoft.com/office/powerpoint/2010/main" val="189618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55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805"/>
            <a:ext cx="10515600" cy="3778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syntax of a programming language describes the proper form of its programs. For specifying syntax, we present a widely used notation, called context-free grammars.</a:t>
            </a:r>
          </a:p>
        </p:txBody>
      </p:sp>
    </p:spTree>
    <p:extLst>
      <p:ext uri="{BB962C8B-B14F-4D97-AF65-F5344CB8AC3E}">
        <p14:creationId xmlns:p14="http://schemas.microsoft.com/office/powerpoint/2010/main" val="317484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78" y="12333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Syntax-Directed 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8" y="2572603"/>
            <a:ext cx="10694159" cy="38145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Formal specification of translation is to specify the translation of a construct in terms of attributes associated with syntactic components.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Production has a Set of Semantic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Grammar Symbol has a set of Attributes.</a:t>
            </a:r>
          </a:p>
        </p:txBody>
      </p:sp>
    </p:spTree>
    <p:extLst>
      <p:ext uri="{BB962C8B-B14F-4D97-AF65-F5344CB8AC3E}">
        <p14:creationId xmlns:p14="http://schemas.microsoft.com/office/powerpoint/2010/main" val="162393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2" y="0"/>
            <a:ext cx="11704093" cy="9553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955342"/>
            <a:ext cx="11409528" cy="59026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Parsing is the process of determining if a string of tokens can be generated by a grammar.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Parser must be capable of constructing the tree.</a:t>
            </a:r>
          </a:p>
          <a:p>
            <a:pPr marL="0" indent="0">
              <a:buNone/>
            </a:pPr>
            <a:r>
              <a:rPr lang="en-US" b="1" dirty="0"/>
              <a:t>Two types of parser: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Top-down: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Starts at root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Proceeds towards leaves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Easily constructed by hands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Bottom-up: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Starts at leaves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Proceeds towards root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Efficient parsers are mostly bottom-up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Automatic parser generation tools tend to produce bottom-up parsers</a:t>
            </a:r>
          </a:p>
          <a:p>
            <a:pPr marL="0" indent="0">
              <a:buNone/>
            </a:pPr>
            <a:r>
              <a:rPr lang="en-US" sz="3000" b="1" dirty="0" err="1"/>
              <a:t>Lookahead</a:t>
            </a:r>
            <a:r>
              <a:rPr lang="en-US" sz="3000" b="1" dirty="0"/>
              <a:t> symbol – Current token of input is being scanned</a:t>
            </a:r>
          </a:p>
        </p:txBody>
      </p:sp>
    </p:spTree>
    <p:extLst>
      <p:ext uri="{BB962C8B-B14F-4D97-AF65-F5344CB8AC3E}">
        <p14:creationId xmlns:p14="http://schemas.microsoft.com/office/powerpoint/2010/main" val="103665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0" y="300250"/>
            <a:ext cx="11573301" cy="63462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Top-Down Parsing:</a:t>
            </a:r>
            <a:r>
              <a:rPr lang="en-US" dirty="0"/>
              <a:t> Parse tree / derivation of a token string occurs in a top</a:t>
            </a:r>
          </a:p>
          <a:p>
            <a:pPr marL="0" indent="0">
              <a:buNone/>
            </a:pPr>
            <a:r>
              <a:rPr lang="en-US" dirty="0"/>
              <a:t>down fashion.</a:t>
            </a:r>
          </a:p>
          <a:p>
            <a:pPr marL="0" indent="0">
              <a:buNone/>
            </a:pPr>
            <a:r>
              <a:rPr lang="en-US" b="1" dirty="0"/>
              <a:t>For 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Production Rule:</a:t>
            </a:r>
          </a:p>
          <a:p>
            <a:pPr marL="0" indent="0">
              <a:buNone/>
            </a:pPr>
            <a:r>
              <a:rPr lang="en-US" dirty="0"/>
              <a:t>	type -&gt; simple| ↑ id | array [ simple ] of type</a:t>
            </a:r>
          </a:p>
          <a:p>
            <a:pPr marL="0" indent="0">
              <a:buNone/>
            </a:pPr>
            <a:r>
              <a:rPr lang="en-US" dirty="0"/>
              <a:t>	simple -&gt; integer| char |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dotdot</a:t>
            </a:r>
            <a:r>
              <a:rPr lang="en-US" dirty="0"/>
              <a:t> </a:t>
            </a:r>
            <a:r>
              <a:rPr lang="en-US" dirty="0" err="1"/>
              <a:t>num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Input is: </a:t>
            </a:r>
            <a:r>
              <a:rPr lang="en-US" b="1" dirty="0"/>
              <a:t>array [ </a:t>
            </a:r>
            <a:r>
              <a:rPr lang="en-US" b="1" dirty="0" err="1"/>
              <a:t>num</a:t>
            </a:r>
            <a:r>
              <a:rPr lang="en-US" b="1" dirty="0"/>
              <a:t> </a:t>
            </a:r>
            <a:r>
              <a:rPr lang="en-US" b="1" dirty="0" err="1"/>
              <a:t>dotdot</a:t>
            </a:r>
            <a:r>
              <a:rPr lang="en-US" b="1" dirty="0"/>
              <a:t> </a:t>
            </a:r>
            <a:r>
              <a:rPr lang="en-US" b="1" dirty="0" err="1"/>
              <a:t>num</a:t>
            </a:r>
            <a:r>
              <a:rPr lang="en-US" b="1" dirty="0"/>
              <a:t> ] of integer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top-down construction of a parse tree is done by starting with the root,</a:t>
            </a:r>
          </a:p>
          <a:p>
            <a:pPr marL="0" indent="0">
              <a:buNone/>
            </a:pPr>
            <a:r>
              <a:rPr lang="en-US" dirty="0"/>
              <a:t>labeled with the starting nonterminal, and repeatedly performing the following</a:t>
            </a:r>
          </a:p>
          <a:p>
            <a:pPr marL="0" indent="0">
              <a:buNone/>
            </a:pPr>
            <a:r>
              <a:rPr lang="en-US" dirty="0"/>
              <a:t>two steps: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 node N, labeled with nonterminal A, select one of the productions for A and construct children at N for the symbols in the production body.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Find the next node at which a sub tree is to be constructed, typically the leftmost unexpanded nonterminal of the tree.</a:t>
            </a:r>
          </a:p>
        </p:txBody>
      </p:sp>
    </p:spTree>
    <p:extLst>
      <p:ext uri="{BB962C8B-B14F-4D97-AF65-F5344CB8AC3E}">
        <p14:creationId xmlns:p14="http://schemas.microsoft.com/office/powerpoint/2010/main" val="1033414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02163"/>
            <a:ext cx="10577014" cy="6599524"/>
          </a:xfrm>
        </p:spPr>
      </p:pic>
    </p:spTree>
    <p:extLst>
      <p:ext uri="{BB962C8B-B14F-4D97-AF65-F5344CB8AC3E}">
        <p14:creationId xmlns:p14="http://schemas.microsoft.com/office/powerpoint/2010/main" val="193864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3" y="272333"/>
            <a:ext cx="10149446" cy="6324708"/>
          </a:xfrm>
        </p:spPr>
      </p:pic>
    </p:spTree>
    <p:extLst>
      <p:ext uri="{BB962C8B-B14F-4D97-AF65-F5344CB8AC3E}">
        <p14:creationId xmlns:p14="http://schemas.microsoft.com/office/powerpoint/2010/main" val="3903608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3" y="245658"/>
            <a:ext cx="10313237" cy="6399829"/>
          </a:xfrm>
        </p:spPr>
      </p:pic>
    </p:spTree>
    <p:extLst>
      <p:ext uri="{BB962C8B-B14F-4D97-AF65-F5344CB8AC3E}">
        <p14:creationId xmlns:p14="http://schemas.microsoft.com/office/powerpoint/2010/main" val="281556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1" y="177421"/>
            <a:ext cx="10488944" cy="6522537"/>
          </a:xfrm>
        </p:spPr>
      </p:pic>
    </p:spTree>
    <p:extLst>
      <p:ext uri="{BB962C8B-B14F-4D97-AF65-F5344CB8AC3E}">
        <p14:creationId xmlns:p14="http://schemas.microsoft.com/office/powerpoint/2010/main" val="3475290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46" y="177421"/>
            <a:ext cx="10585741" cy="6537277"/>
          </a:xfrm>
        </p:spPr>
      </p:pic>
    </p:spTree>
    <p:extLst>
      <p:ext uri="{BB962C8B-B14F-4D97-AF65-F5344CB8AC3E}">
        <p14:creationId xmlns:p14="http://schemas.microsoft.com/office/powerpoint/2010/main" val="319847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4" y="218364"/>
            <a:ext cx="10477617" cy="6488232"/>
          </a:xfrm>
        </p:spPr>
      </p:pic>
    </p:spTree>
    <p:extLst>
      <p:ext uri="{BB962C8B-B14F-4D97-AF65-F5344CB8AC3E}">
        <p14:creationId xmlns:p14="http://schemas.microsoft.com/office/powerpoint/2010/main" val="2908926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2" y="136478"/>
            <a:ext cx="10662084" cy="6616304"/>
          </a:xfrm>
        </p:spPr>
      </p:pic>
    </p:spTree>
    <p:extLst>
      <p:ext uri="{BB962C8B-B14F-4D97-AF65-F5344CB8AC3E}">
        <p14:creationId xmlns:p14="http://schemas.microsoft.com/office/powerpoint/2010/main" val="164582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A model of a compiler front end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8" y="1839857"/>
            <a:ext cx="11105284" cy="4315284"/>
          </a:xfrm>
        </p:spPr>
      </p:pic>
    </p:spTree>
    <p:extLst>
      <p:ext uri="{BB962C8B-B14F-4D97-AF65-F5344CB8AC3E}">
        <p14:creationId xmlns:p14="http://schemas.microsoft.com/office/powerpoint/2010/main" val="205996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9" y="163772"/>
            <a:ext cx="10551877" cy="6509562"/>
          </a:xfrm>
        </p:spPr>
      </p:pic>
    </p:spTree>
    <p:extLst>
      <p:ext uri="{BB962C8B-B14F-4D97-AF65-F5344CB8AC3E}">
        <p14:creationId xmlns:p14="http://schemas.microsoft.com/office/powerpoint/2010/main" val="4160916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2" y="0"/>
            <a:ext cx="11546006" cy="98263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Parsing: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887104"/>
            <a:ext cx="11546006" cy="5800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Predictive parsing </a:t>
            </a:r>
            <a:r>
              <a:rPr lang="en-US" dirty="0"/>
              <a:t>is a special form of recursive descent parsing where we use one </a:t>
            </a:r>
            <a:r>
              <a:rPr lang="en-US" dirty="0" err="1"/>
              <a:t>lookahead</a:t>
            </a:r>
            <a:r>
              <a:rPr lang="en-US" dirty="0"/>
              <a:t> symbol to unambiguously determine the parse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Recursive descent </a:t>
            </a:r>
            <a:r>
              <a:rPr lang="en-US" dirty="0"/>
              <a:t>parsing is a top-down parsing method that,</a:t>
            </a:r>
          </a:p>
          <a:p>
            <a:r>
              <a:rPr lang="en-US" dirty="0"/>
              <a:t>Executes a set of recursive procedures to process the inputs.</a:t>
            </a:r>
          </a:p>
          <a:p>
            <a:r>
              <a:rPr lang="en-US" dirty="0"/>
              <a:t>Every nonterminal has one (recursive) procedure responsible for parsing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nonterminal’s</a:t>
            </a:r>
            <a:r>
              <a:rPr lang="en-US" dirty="0"/>
              <a:t> syntactic category of input tokens</a:t>
            </a:r>
          </a:p>
          <a:p>
            <a:r>
              <a:rPr lang="en-US" dirty="0"/>
              <a:t>When a nonterminal has multiple productions, each production is</a:t>
            </a:r>
          </a:p>
          <a:p>
            <a:pPr marL="0" indent="0">
              <a:buNone/>
            </a:pPr>
            <a:r>
              <a:rPr lang="en-US" dirty="0"/>
              <a:t>implemented in a branch of a selection statement based on input </a:t>
            </a:r>
            <a:r>
              <a:rPr lang="en-US" dirty="0" err="1"/>
              <a:t>lookahead</a:t>
            </a:r>
            <a:r>
              <a:rPr lang="en-US" dirty="0"/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971477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736980"/>
            <a:ext cx="10931857" cy="555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Left Recursion: </a:t>
            </a:r>
            <a:r>
              <a:rPr lang="en-US" dirty="0"/>
              <a:t>When a production for nonterminal A starts with a self reference then a predictive parser loops forever.</a:t>
            </a:r>
          </a:p>
          <a:p>
            <a:pPr marL="0" indent="0" algn="ctr">
              <a:buNone/>
            </a:pPr>
            <a:r>
              <a:rPr lang="en-US" dirty="0"/>
              <a:t>A -&gt; A </a:t>
            </a:r>
            <a:r>
              <a:rPr lang="el-GR" dirty="0"/>
              <a:t>α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| </a:t>
            </a:r>
            <a:r>
              <a:rPr lang="el-GR" dirty="0"/>
              <a:t>β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| </a:t>
            </a:r>
            <a:r>
              <a:rPr lang="el-GR" dirty="0"/>
              <a:t>γ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can eliminate left recursive productions by systematically rewriting the</a:t>
            </a:r>
          </a:p>
          <a:p>
            <a:pPr marL="0" indent="0">
              <a:buNone/>
            </a:pPr>
            <a:r>
              <a:rPr lang="en-US" dirty="0"/>
              <a:t>grammar using right recursive productions.</a:t>
            </a:r>
          </a:p>
          <a:p>
            <a:pPr marL="0" indent="0" algn="ctr">
              <a:buNone/>
            </a:pPr>
            <a:r>
              <a:rPr lang="pt-BR" dirty="0"/>
              <a:t>A -&gt; β R</a:t>
            </a:r>
          </a:p>
          <a:p>
            <a:pPr marL="0" indent="0" algn="ctr">
              <a:buNone/>
            </a:pPr>
            <a:r>
              <a:rPr lang="pt-BR" dirty="0"/>
              <a:t> | </a:t>
            </a:r>
            <a:r>
              <a:rPr lang="el-GR" dirty="0"/>
              <a:t>γ</a:t>
            </a:r>
            <a:r>
              <a:rPr lang="pt-BR" dirty="0"/>
              <a:t> R</a:t>
            </a:r>
          </a:p>
          <a:p>
            <a:pPr marL="0" indent="0" algn="ctr">
              <a:buNone/>
            </a:pPr>
            <a:r>
              <a:rPr lang="pt-BR" dirty="0"/>
              <a:t>R -&gt; α R</a:t>
            </a:r>
          </a:p>
          <a:p>
            <a:pPr marL="0" indent="0" algn="ctr">
              <a:buNone/>
            </a:pPr>
            <a:r>
              <a:rPr lang="pt-BR" dirty="0"/>
              <a:t> | </a:t>
            </a:r>
            <a:r>
              <a:rPr lang="el-GR" dirty="0"/>
              <a:t>ε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382" y="3548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Context Free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82" y="1680405"/>
            <a:ext cx="10515600" cy="53754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Utilized to describe the Syntactic Structure of a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Describes hierarchical structure with production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has four components/</a:t>
            </a:r>
            <a:r>
              <a:rPr lang="en-US" dirty="0" err="1"/>
              <a:t>Touples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Set of Tokens or Terminal Symbols, 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Set of Non-terminals/  variables, 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Set of Production Rules</a:t>
            </a:r>
          </a:p>
          <a:p>
            <a:pPr marL="457200" lvl="1" indent="0">
              <a:buNone/>
            </a:pPr>
            <a:r>
              <a:rPr lang="en-US" dirty="0"/>
              <a:t>	Each Rule Has the Form, NT -&gt; {T, NT}*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A Non-terminal Designated As the Start Symbol</a:t>
            </a:r>
          </a:p>
        </p:txBody>
      </p:sp>
    </p:spTree>
    <p:extLst>
      <p:ext uri="{BB962C8B-B14F-4D97-AF65-F5344CB8AC3E}">
        <p14:creationId xmlns:p14="http://schemas.microsoft.com/office/powerpoint/2010/main" val="345361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Que</a:t>
            </a:r>
            <a:r>
              <a:rPr lang="en-US" b="1" dirty="0"/>
              <a:t>:</a:t>
            </a:r>
            <a:r>
              <a:rPr lang="en-US" dirty="0"/>
              <a:t> Lists the digits separated by plus or minus symbol.</a:t>
            </a:r>
          </a:p>
          <a:p>
            <a:pPr marL="0" indent="0">
              <a:buNone/>
            </a:pPr>
            <a:r>
              <a:rPr lang="en-US" b="1" dirty="0" err="1"/>
              <a:t>Ans</a:t>
            </a:r>
            <a:r>
              <a:rPr lang="en-US" b="1" dirty="0"/>
              <a:t>: </a:t>
            </a:r>
            <a:r>
              <a:rPr lang="en-US" dirty="0"/>
              <a:t>The following grammar describes the syntax of the expression. The productions are:</a:t>
            </a:r>
          </a:p>
          <a:p>
            <a:pPr marL="0" indent="0">
              <a:buNone/>
            </a:pPr>
            <a:r>
              <a:rPr lang="en-US" dirty="0"/>
              <a:t>list -&gt; list + digit</a:t>
            </a:r>
          </a:p>
          <a:p>
            <a:pPr marL="0" indent="0">
              <a:buNone/>
            </a:pPr>
            <a:r>
              <a:rPr lang="en-US" dirty="0"/>
              <a:t>list -&gt; list – digit</a:t>
            </a:r>
          </a:p>
          <a:p>
            <a:pPr marL="0" indent="0">
              <a:buNone/>
            </a:pPr>
            <a:r>
              <a:rPr lang="en-US" dirty="0"/>
              <a:t>list -&gt; digit</a:t>
            </a:r>
          </a:p>
          <a:p>
            <a:pPr marL="0" indent="0">
              <a:buNone/>
            </a:pPr>
            <a:r>
              <a:rPr lang="en-US" dirty="0"/>
              <a:t>digit -&gt; 0 | 1 | 2 | 3 | 4 | 5 | 6 | 7 | 8 | 9</a:t>
            </a:r>
          </a:p>
          <a:p>
            <a:pPr marL="0" indent="0">
              <a:buNone/>
            </a:pPr>
            <a:r>
              <a:rPr lang="en-US" dirty="0"/>
              <a:t>So, we can write</a:t>
            </a:r>
          </a:p>
          <a:p>
            <a:pPr marL="0" indent="0">
              <a:buNone/>
            </a:pPr>
            <a:r>
              <a:rPr lang="en-US" b="1" dirty="0"/>
              <a:t>list -&gt; list + digit | list - digit | digit</a:t>
            </a:r>
          </a:p>
        </p:txBody>
      </p:sp>
    </p:spTree>
    <p:extLst>
      <p:ext uri="{BB962C8B-B14F-4D97-AF65-F5344CB8AC3E}">
        <p14:creationId xmlns:p14="http://schemas.microsoft.com/office/powerpoint/2010/main" val="421895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37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Using the CFG defined on the earlier slide, we can derive the string: 9 - 5 + 2 as follows: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09" y="1518362"/>
            <a:ext cx="8446380" cy="4137540"/>
          </a:xfrm>
        </p:spPr>
      </p:pic>
      <p:sp>
        <p:nvSpPr>
          <p:cNvPr id="5" name="TextBox 4"/>
          <p:cNvSpPr txBox="1"/>
          <p:nvPr/>
        </p:nvSpPr>
        <p:spPr>
          <a:xfrm>
            <a:off x="838199" y="565590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an example of leftmost derivation, because we replaced the </a:t>
            </a:r>
            <a:r>
              <a:rPr lang="en-US" sz="2800"/>
              <a:t>leftmost nonterminal </a:t>
            </a:r>
            <a:r>
              <a:rPr lang="en-US" sz="2800" dirty="0"/>
              <a:t>in each step.</a:t>
            </a:r>
          </a:p>
        </p:txBody>
      </p:sp>
    </p:spTree>
    <p:extLst>
      <p:ext uri="{BB962C8B-B14F-4D97-AF65-F5344CB8AC3E}">
        <p14:creationId xmlns:p14="http://schemas.microsoft.com/office/powerpoint/2010/main" val="266899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This derivation could also be represented via a Parse Tree (parents on left, children on right)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48" y="1825625"/>
            <a:ext cx="9281703" cy="5032375"/>
          </a:xfrm>
        </p:spPr>
      </p:pic>
    </p:spTree>
    <p:extLst>
      <p:ext uri="{BB962C8B-B14F-4D97-AF65-F5344CB8AC3E}">
        <p14:creationId xmlns:p14="http://schemas.microsoft.com/office/powerpoint/2010/main" val="140415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6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Some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1153237"/>
            <a:ext cx="11245755" cy="5704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string of tokens is a sequence of zero or more tokens.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string containing with zero tokens, written as </a:t>
            </a:r>
            <a:r>
              <a:rPr lang="el-GR" dirty="0"/>
              <a:t>ε</a:t>
            </a:r>
            <a:r>
              <a:rPr lang="en-US" dirty="0"/>
              <a:t>, is called empty 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grammar derives strings by beginning with the start symbol and repeatedly replacing the non terminal by the right side of a production for that non terminal.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token strings that can be derived from the start symbol form the language defined by the grammar.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Given a CF grammar we can determine the set of all strings (sequences of tokens) generated by the grammar using derivation: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begin with the start symbol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each step, we replace one nonterminal in the current sentential form with one of the right-hand sides of a production for that nonterminal</a:t>
            </a:r>
          </a:p>
        </p:txBody>
      </p:sp>
    </p:spTree>
    <p:extLst>
      <p:ext uri="{BB962C8B-B14F-4D97-AF65-F5344CB8AC3E}">
        <p14:creationId xmlns:p14="http://schemas.microsoft.com/office/powerpoint/2010/main" val="356377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1" y="1325562"/>
            <a:ext cx="11464118" cy="55324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parse tree pictorially shows how the start symbol of a grammar derives a string in the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nonterminal A has a production A → XYZ, then a parse tree may have an interior node labeled A with three children labeled X, Y, and Z, from left to right: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 Formally, a Parse Tree for a CFG Has the Following Properties: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Root Is Labeled With the Start Symbol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Leaf Node Is a Token or </a:t>
            </a:r>
            <a:r>
              <a:rPr lang="el-GR" dirty="0"/>
              <a:t>ε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Interior Node is a Non-Terminal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A -&gt; X</a:t>
            </a:r>
            <a:r>
              <a:rPr lang="en-US" baseline="-25000" dirty="0"/>
              <a:t>1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is a production, then node A has immediate children X</a:t>
            </a:r>
            <a:r>
              <a:rPr lang="en-US" baseline="-25000" dirty="0"/>
              <a:t>1</a:t>
            </a:r>
            <a:r>
              <a:rPr lang="en-US" dirty="0"/>
              <a:t> , X</a:t>
            </a:r>
            <a:r>
              <a:rPr lang="en-US" baseline="-25000" dirty="0"/>
              <a:t>2</a:t>
            </a:r>
            <a:r>
              <a:rPr lang="en-US" dirty="0"/>
              <a:t> 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where X</a:t>
            </a:r>
            <a:r>
              <a:rPr lang="en-US" baseline="-25000" dirty="0"/>
              <a:t>i</a:t>
            </a:r>
            <a:r>
              <a:rPr lang="en-US" dirty="0"/>
              <a:t> is a (non)terminal or </a:t>
            </a:r>
            <a:r>
              <a:rPr lang="el-GR" dirty="0"/>
              <a:t>ε</a:t>
            </a:r>
            <a:r>
              <a:rPr lang="en-US" dirty="0"/>
              <a:t> (</a:t>
            </a:r>
            <a:r>
              <a:rPr lang="el-GR" dirty="0"/>
              <a:t>ε</a:t>
            </a:r>
            <a:r>
              <a:rPr lang="en-US" dirty="0"/>
              <a:t> denotes the empty string)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8" y="2787275"/>
            <a:ext cx="2419465" cy="130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4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1797</Words>
  <Application>Microsoft Office PowerPoint</Application>
  <PresentationFormat>Widescreen</PresentationFormat>
  <Paragraphs>172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A Simple Syntax-Directed Translator</vt:lpstr>
      <vt:lpstr>Syntax</vt:lpstr>
      <vt:lpstr>A model of a compiler front end </vt:lpstr>
      <vt:lpstr>Context Free Grammar</vt:lpstr>
      <vt:lpstr>Example</vt:lpstr>
      <vt:lpstr>Using the CFG defined on the earlier slide, we can derive the string: 9 - 5 + 2 as follows:</vt:lpstr>
      <vt:lpstr>This derivation could also be represented via a Parse Tree (parents on left, children on right)</vt:lpstr>
      <vt:lpstr>Some Information</vt:lpstr>
      <vt:lpstr>Parse Tree</vt:lpstr>
      <vt:lpstr>Ambiguity</vt:lpstr>
      <vt:lpstr>Associativity of Operators:</vt:lpstr>
      <vt:lpstr>Associativity of Operators:</vt:lpstr>
      <vt:lpstr>Precedence of Operators:</vt:lpstr>
      <vt:lpstr>Precedence of Operators:</vt:lpstr>
      <vt:lpstr>Syntax-Directed Translation</vt:lpstr>
      <vt:lpstr>Postfix Notation</vt:lpstr>
      <vt:lpstr>Postfix Notation</vt:lpstr>
      <vt:lpstr>PowerPoint Presentation</vt:lpstr>
      <vt:lpstr>Semantic Rules are Embedded in Parse Tree (Annotated Parse Tree) :</vt:lpstr>
      <vt:lpstr>Syntax-Directed Definition:</vt:lpstr>
      <vt:lpstr>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Predictive Parsing: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Syntax-Directed Translator</dc:title>
  <dc:creator>Naima Islam Nodi</dc:creator>
  <cp:lastModifiedBy>Nabila</cp:lastModifiedBy>
  <cp:revision>53</cp:revision>
  <dcterms:created xsi:type="dcterms:W3CDTF">2020-02-02T09:28:07Z</dcterms:created>
  <dcterms:modified xsi:type="dcterms:W3CDTF">2024-05-15T04:45:26Z</dcterms:modified>
</cp:coreProperties>
</file>