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3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0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4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DE7D-99CA-4785-AE8A-68539E41FB6F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816E-DD0C-48E2-B94B-8A5F15D6C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9" y="23576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</a:t>
            </a:r>
            <a:endParaRPr lang="en-US" sz="6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3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5" y="784938"/>
            <a:ext cx="11585812" cy="245496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+mn-lt"/>
              </a:rPr>
              <a:t>Two pointers to the input are maintained: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Pointer </a:t>
            </a:r>
            <a:r>
              <a:rPr lang="en-US" sz="2800" dirty="0" err="1">
                <a:latin typeface="+mn-lt"/>
              </a:rPr>
              <a:t>lexemeBegin</a:t>
            </a:r>
            <a:r>
              <a:rPr lang="en-US" sz="2800" dirty="0">
                <a:latin typeface="+mn-lt"/>
              </a:rPr>
              <a:t>: marks the beginning of the current lexeme,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Pointer forward: scans ahead until a pattern match is found.</a:t>
            </a: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158" y="3809619"/>
            <a:ext cx="10868105" cy="1284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39209" y="5295332"/>
            <a:ext cx="4826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Fig: Using a pair of input buffers</a:t>
            </a:r>
          </a:p>
        </p:txBody>
      </p:sp>
    </p:spTree>
    <p:extLst>
      <p:ext uri="{BB962C8B-B14F-4D97-AF65-F5344CB8AC3E}">
        <p14:creationId xmlns:p14="http://schemas.microsoft.com/office/powerpoint/2010/main" val="1079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5" y="436728"/>
            <a:ext cx="11259403" cy="5936776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Sentinels(Guards</a:t>
            </a:r>
            <a:r>
              <a:rPr lang="en-US" b="1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/>
              <a:t>For each character read, we make two tests: one for the end of the </a:t>
            </a:r>
            <a:r>
              <a:rPr lang="en-US" sz="2700" dirty="0" smtClean="0"/>
              <a:t>buffer, and </a:t>
            </a:r>
            <a:r>
              <a:rPr lang="en-US" sz="2700" dirty="0"/>
              <a:t>one to determine what character is read.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The </a:t>
            </a:r>
            <a:r>
              <a:rPr lang="en-US" sz="2700" dirty="0"/>
              <a:t>sentinel is a special character that cannot be part of the </a:t>
            </a:r>
            <a:r>
              <a:rPr lang="en-US" sz="2700" dirty="0" smtClean="0"/>
              <a:t>source program</a:t>
            </a:r>
            <a:r>
              <a:rPr lang="en-US" sz="2700" dirty="0"/>
              <a:t>, and a natural choice is the character </a:t>
            </a:r>
            <a:r>
              <a:rPr lang="en-US" sz="2700" b="1" i="1" dirty="0" err="1"/>
              <a:t>eof</a:t>
            </a:r>
            <a:r>
              <a:rPr lang="en-US" sz="2700" b="1" i="1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Note </a:t>
            </a:r>
            <a:r>
              <a:rPr lang="en-US" sz="2700" dirty="0"/>
              <a:t>that </a:t>
            </a:r>
            <a:r>
              <a:rPr lang="en-US" sz="2700" b="1" i="1" dirty="0" err="1"/>
              <a:t>eof</a:t>
            </a:r>
            <a:r>
              <a:rPr lang="en-US" sz="2700" dirty="0"/>
              <a:t> retains its use as a marker for the end of the entire input.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Any </a:t>
            </a:r>
            <a:r>
              <a:rPr lang="en-US" sz="2700" b="1" i="1" dirty="0" err="1"/>
              <a:t>eof</a:t>
            </a:r>
            <a:r>
              <a:rPr lang="en-US" sz="2700" dirty="0"/>
              <a:t> that appears other than at the end of a buffer means that the </a:t>
            </a:r>
            <a:r>
              <a:rPr lang="en-US" sz="2700" dirty="0" smtClean="0"/>
              <a:t>input is </a:t>
            </a:r>
            <a:r>
              <a:rPr lang="en-US" sz="2700" dirty="0"/>
              <a:t>at an 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05" y="3866983"/>
            <a:ext cx="9812741" cy="172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81621" y="5850284"/>
            <a:ext cx="5796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Fig: Sentinels at the end of each buffer</a:t>
            </a:r>
          </a:p>
        </p:txBody>
      </p:sp>
    </p:spTree>
    <p:extLst>
      <p:ext uri="{BB962C8B-B14F-4D97-AF65-F5344CB8AC3E}">
        <p14:creationId xmlns:p14="http://schemas.microsoft.com/office/powerpoint/2010/main" val="19582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624" y="0"/>
            <a:ext cx="11499376" cy="98263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624" y="982639"/>
            <a:ext cx="11499376" cy="56638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Alphabet or character</a:t>
            </a:r>
            <a:r>
              <a:rPr lang="en-US" b="1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Finite set of </a:t>
            </a:r>
            <a:r>
              <a:rPr lang="en-US" dirty="0" smtClean="0"/>
              <a:t>symbols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{0,1}, or {</a:t>
            </a:r>
            <a:r>
              <a:rPr lang="en-US" dirty="0" err="1"/>
              <a:t>a,b,c</a:t>
            </a:r>
            <a:r>
              <a:rPr lang="en-US" dirty="0"/>
              <a:t>}, or {</a:t>
            </a:r>
            <a:r>
              <a:rPr lang="en-US" dirty="0" err="1"/>
              <a:t>n,m</a:t>
            </a:r>
            <a:r>
              <a:rPr lang="en-US" dirty="0"/>
              <a:t>, … , z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String: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Finite sequence of symbols from an alphabet.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0011 or </a:t>
            </a:r>
            <a:r>
              <a:rPr lang="en-US" dirty="0" err="1"/>
              <a:t>abbca</a:t>
            </a:r>
            <a:r>
              <a:rPr lang="en-US" dirty="0"/>
              <a:t> or AABBC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S is a string, then |S| is the length of S, i.e. the number of symbols in </a:t>
            </a:r>
            <a:r>
              <a:rPr lang="en-US" dirty="0" smtClean="0"/>
              <a:t>the string </a:t>
            </a:r>
            <a:r>
              <a:rPr lang="en-US" dirty="0"/>
              <a:t>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Ɛ : Empty String, with | Ɛ | = </a:t>
            </a:r>
            <a:r>
              <a:rPr lang="en-US" dirty="0" smtClean="0"/>
              <a:t>0</a:t>
            </a:r>
          </a:p>
          <a:p>
            <a:pPr marL="0" indent="0">
              <a:buNone/>
            </a:pPr>
            <a:r>
              <a:rPr lang="en-US" b="1" dirty="0" smtClean="0"/>
              <a:t>Language:</a:t>
            </a:r>
          </a:p>
          <a:p>
            <a:pPr marL="0" indent="0">
              <a:buNone/>
            </a:pPr>
            <a:r>
              <a:rPr lang="en-US" dirty="0"/>
              <a:t>A set of strings over an alphabet.</a:t>
            </a:r>
          </a:p>
        </p:txBody>
      </p:sp>
    </p:spTree>
    <p:extLst>
      <p:ext uri="{BB962C8B-B14F-4D97-AF65-F5344CB8AC3E}">
        <p14:creationId xmlns:p14="http://schemas.microsoft.com/office/powerpoint/2010/main" val="90103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5" y="382137"/>
            <a:ext cx="11491415" cy="6168788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Language </a:t>
            </a:r>
            <a:r>
              <a:rPr lang="en-US" b="1" dirty="0"/>
              <a:t>Concepts: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language, L, is simply any set of strings over a fixed alphabet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/>
              <a:t>Alphabet </a:t>
            </a:r>
            <a:r>
              <a:rPr lang="en-US" dirty="0" smtClean="0"/>
              <a:t>						</a:t>
            </a:r>
            <a:r>
              <a:rPr lang="en-US" b="1" u="sng" dirty="0" smtClean="0"/>
              <a:t>Languages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 {0,1} </a:t>
            </a:r>
            <a:r>
              <a:rPr lang="en-US" dirty="0" smtClean="0"/>
              <a:t>			s				{</a:t>
            </a:r>
            <a:r>
              <a:rPr lang="en-US" dirty="0"/>
              <a:t>0,10,100,1000,100000…}</a:t>
            </a:r>
          </a:p>
          <a:p>
            <a:pPr marL="0" indent="0">
              <a:buNone/>
            </a:pPr>
            <a:r>
              <a:rPr lang="en-US" dirty="0"/>
              <a:t> {</a:t>
            </a:r>
            <a:r>
              <a:rPr lang="en-US" dirty="0" err="1"/>
              <a:t>a,b,c</a:t>
            </a:r>
            <a:r>
              <a:rPr lang="en-US" dirty="0"/>
              <a:t>} </a:t>
            </a:r>
            <a:r>
              <a:rPr lang="en-US" dirty="0" smtClean="0"/>
              <a:t>						{</a:t>
            </a:r>
            <a:r>
              <a:rPr lang="en-US" dirty="0" err="1"/>
              <a:t>abc,aabbcc,aaabbbccc</a:t>
            </a:r>
            <a:r>
              <a:rPr lang="en-US" dirty="0"/>
              <a:t>,…}</a:t>
            </a:r>
          </a:p>
          <a:p>
            <a:pPr marL="0" indent="0">
              <a:buNone/>
            </a:pPr>
            <a:r>
              <a:rPr lang="en-US" dirty="0"/>
              <a:t> {A, … ,Z} </a:t>
            </a:r>
            <a:r>
              <a:rPr lang="en-US" dirty="0" smtClean="0"/>
              <a:t>						{</a:t>
            </a:r>
            <a:r>
              <a:rPr lang="en-US" dirty="0"/>
              <a:t>TEE,FORE,BALL,…}</a:t>
            </a:r>
          </a:p>
          <a:p>
            <a:pPr marL="0" indent="0">
              <a:buNone/>
            </a:pPr>
            <a:r>
              <a:rPr lang="en-US" dirty="0"/>
              <a:t> {A,..,Z,a,..,z,0,..9, +,-,..,&lt;,&gt;,..} </a:t>
            </a:r>
            <a:r>
              <a:rPr lang="en-US" dirty="0" smtClean="0"/>
              <a:t>			{ </a:t>
            </a:r>
            <a:r>
              <a:rPr lang="en-US" dirty="0"/>
              <a:t>All legal PASCAL </a:t>
            </a:r>
            <a:r>
              <a:rPr lang="en-US" dirty="0" err="1"/>
              <a:t>progs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				{ </a:t>
            </a:r>
            <a:r>
              <a:rPr lang="en-US" dirty="0"/>
              <a:t>All grammatically correct English </a:t>
            </a:r>
            <a:r>
              <a:rPr lang="en-US" dirty="0" smtClean="0"/>
              <a:t>							sentences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75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on languages (a set):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6" y="1702701"/>
            <a:ext cx="10657764" cy="3565335"/>
          </a:xfrm>
        </p:spPr>
      </p:pic>
    </p:spTree>
    <p:extLst>
      <p:ext uri="{BB962C8B-B14F-4D97-AF65-F5344CB8AC3E}">
        <p14:creationId xmlns:p14="http://schemas.microsoft.com/office/powerpoint/2010/main" val="25507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464024"/>
            <a:ext cx="11286699" cy="5936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9" y="1153614"/>
            <a:ext cx="8629290" cy="40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4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1037230"/>
            <a:ext cx="11409528" cy="5445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Prefix: </a:t>
            </a:r>
            <a:r>
              <a:rPr lang="en-US" dirty="0"/>
              <a:t>removing zero or more trailing symbols of string - ban, banana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Suffix: </a:t>
            </a:r>
            <a:r>
              <a:rPr lang="en-US" dirty="0"/>
              <a:t>deleting zero or more leading symbols of string - </a:t>
            </a:r>
            <a:r>
              <a:rPr lang="en-US" dirty="0" err="1"/>
              <a:t>ana</a:t>
            </a:r>
            <a:r>
              <a:rPr lang="en-US" dirty="0"/>
              <a:t>, banana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Substring: </a:t>
            </a:r>
            <a:r>
              <a:rPr lang="en-US" dirty="0"/>
              <a:t>deleting prefix or suffix from string - nan, ban, </a:t>
            </a:r>
            <a:r>
              <a:rPr lang="en-US" dirty="0" err="1"/>
              <a:t>ana</a:t>
            </a:r>
            <a:r>
              <a:rPr lang="en-US" dirty="0"/>
              <a:t>, banana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Subsequence: </a:t>
            </a:r>
            <a:r>
              <a:rPr lang="en-US" dirty="0"/>
              <a:t>deleting zero or more not necessarily contiguous symbols - </a:t>
            </a:r>
            <a:r>
              <a:rPr lang="en-US" dirty="0" err="1"/>
              <a:t>bnan</a:t>
            </a:r>
            <a:r>
              <a:rPr lang="en-US" dirty="0"/>
              <a:t>, </a:t>
            </a:r>
            <a:r>
              <a:rPr lang="en-US" dirty="0" err="1" smtClean="0"/>
              <a:t>nn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/>
              <a:t>N.B</a:t>
            </a:r>
            <a:r>
              <a:rPr lang="en-US" b="1" i="1" dirty="0" smtClean="0"/>
              <a:t>.: </a:t>
            </a:r>
            <a:r>
              <a:rPr lang="en-US" b="1" dirty="0" smtClean="0"/>
              <a:t>Proper </a:t>
            </a:r>
            <a:r>
              <a:rPr lang="en-US" b="1" dirty="0"/>
              <a:t>prefix, suffix, or substring cannot be all of </a:t>
            </a:r>
            <a:r>
              <a:rPr lang="en-US" b="1" dirty="0" smtClean="0"/>
              <a:t>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Languages: </a:t>
            </a:r>
            <a:r>
              <a:rPr lang="en-US" dirty="0" smtClean="0"/>
              <a:t>Ø</a:t>
            </a:r>
            <a:r>
              <a:rPr lang="en-US" b="1" dirty="0" smtClean="0"/>
              <a:t> </a:t>
            </a:r>
            <a:r>
              <a:rPr lang="en-US" dirty="0"/>
              <a:t>- EMPTY LANGUAGE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		 Ɛ </a:t>
            </a:r>
            <a:r>
              <a:rPr lang="en-US" dirty="0"/>
              <a:t>- contains Ɛ string only</a:t>
            </a:r>
          </a:p>
        </p:txBody>
      </p:sp>
    </p:spTree>
    <p:extLst>
      <p:ext uri="{BB962C8B-B14F-4D97-AF65-F5344CB8AC3E}">
        <p14:creationId xmlns:p14="http://schemas.microsoft.com/office/powerpoint/2010/main" val="40147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67" y="1"/>
            <a:ext cx="11294660" cy="100993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7" y="1009935"/>
            <a:ext cx="11294660" cy="5636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notation that allows us to define a pattern in a high level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set of Rules / Techniques for constructing sequences of symbols (</a:t>
            </a:r>
            <a:r>
              <a:rPr lang="en-US" dirty="0" smtClean="0"/>
              <a:t>Strings) from </a:t>
            </a:r>
            <a:r>
              <a:rPr lang="en-US" dirty="0"/>
              <a:t>an Alphabet.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rule of regular expression over </a:t>
            </a:r>
            <a:r>
              <a:rPr lang="en-US" dirty="0" smtClean="0"/>
              <a:t>alphabet are,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 smtClean="0"/>
              <a:t>Ɛ </a:t>
            </a:r>
            <a:r>
              <a:rPr lang="en-US" sz="2600" dirty="0"/>
              <a:t>is a regular expression that denote {Ɛ}, the set that contains the </a:t>
            </a:r>
            <a:r>
              <a:rPr lang="en-US" sz="2600" dirty="0" smtClean="0"/>
              <a:t>empty string</a:t>
            </a:r>
            <a:r>
              <a:rPr lang="en-US" sz="2600" dirty="0"/>
              <a:t>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 smtClean="0"/>
              <a:t>For </a:t>
            </a:r>
            <a:r>
              <a:rPr lang="en-US" sz="2600" dirty="0"/>
              <a:t>each a </a:t>
            </a:r>
            <a:r>
              <a:rPr lang="el-GR" sz="2600" dirty="0" smtClean="0"/>
              <a:t>ϵ</a:t>
            </a:r>
            <a:r>
              <a:rPr lang="en-US" sz="2600" dirty="0"/>
              <a:t> Ʃ, a is a regular expression denote {a}, the set </a:t>
            </a:r>
            <a:r>
              <a:rPr lang="en-US" sz="2600" dirty="0" smtClean="0"/>
              <a:t>containing the </a:t>
            </a:r>
            <a:r>
              <a:rPr lang="en-US" sz="2600" dirty="0"/>
              <a:t>string a.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600" dirty="0" smtClean="0"/>
              <a:t>r </a:t>
            </a:r>
            <a:r>
              <a:rPr lang="en-US" sz="2600" dirty="0"/>
              <a:t>and s are regular expressions denoting language L(r) and L(s). </a:t>
            </a:r>
            <a:r>
              <a:rPr lang="en-US" sz="2600" dirty="0" smtClean="0"/>
              <a:t>Then</a:t>
            </a:r>
          </a:p>
          <a:p>
            <a:pPr marL="1428750" lvl="2" indent="-514350">
              <a:buFont typeface="+mj-lt"/>
              <a:buAutoNum type="alphaLcParenR"/>
            </a:pPr>
            <a:r>
              <a:rPr lang="pt-BR" sz="2500" dirty="0"/>
              <a:t>( r ) | ( s ) is a regular expression denoting L( r ) </a:t>
            </a:r>
            <a:r>
              <a:rPr lang="pt-BR" sz="2500" dirty="0" smtClean="0"/>
              <a:t>U </a:t>
            </a:r>
            <a:r>
              <a:rPr lang="pt-BR" sz="2500" dirty="0"/>
              <a:t>L( s 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pt-BR" sz="2500" dirty="0" smtClean="0"/>
              <a:t>( </a:t>
            </a:r>
            <a:r>
              <a:rPr lang="pt-BR" sz="2500" dirty="0"/>
              <a:t>r ) ( s ) is a regular expression denoting L( r ) L ( s 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pt-BR" sz="2500" dirty="0" smtClean="0"/>
              <a:t>( </a:t>
            </a:r>
            <a:r>
              <a:rPr lang="pt-BR" sz="2500" dirty="0"/>
              <a:t>r )* is a regular expression denoting (L ( r )) *</a:t>
            </a:r>
          </a:p>
          <a:p>
            <a:pPr marL="1428750" lvl="2" indent="-514350">
              <a:buFont typeface="+mj-lt"/>
              <a:buAutoNum type="alphaLcParenR"/>
            </a:pPr>
            <a:r>
              <a:rPr lang="pt-BR" sz="2500" dirty="0" smtClean="0"/>
              <a:t>(</a:t>
            </a:r>
            <a:r>
              <a:rPr lang="pt-BR" sz="2500" dirty="0"/>
              <a:t>r) is a regular expression denting L(r)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2745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7" y="586854"/>
            <a:ext cx="11273051" cy="604595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Regular language:</a:t>
            </a:r>
          </a:p>
          <a:p>
            <a:pPr marL="0" indent="0">
              <a:buNone/>
            </a:pPr>
            <a:r>
              <a:rPr lang="en-US" dirty="0"/>
              <a:t>Each regular expression r denotes a language L(r) (the set of sentences relating </a:t>
            </a:r>
            <a:r>
              <a:rPr lang="en-US" dirty="0" smtClean="0"/>
              <a:t>to the </a:t>
            </a:r>
            <a:r>
              <a:rPr lang="en-US" dirty="0"/>
              <a:t>regular expression 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Regular set:</a:t>
            </a:r>
          </a:p>
          <a:p>
            <a:pPr marL="0" indent="0">
              <a:buNone/>
            </a:pPr>
            <a:r>
              <a:rPr lang="en-US" dirty="0"/>
              <a:t>A language denoted by a regular expression is said to be regular 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Unnecessary pairs of parentheses can be avoided in regular expression if </a:t>
            </a:r>
            <a:r>
              <a:rPr lang="en-US" b="1" dirty="0" smtClean="0"/>
              <a:t>we adopt </a:t>
            </a:r>
            <a:r>
              <a:rPr lang="en-US" b="1" dirty="0"/>
              <a:t>the conventions that :</a:t>
            </a:r>
          </a:p>
          <a:p>
            <a:pPr marL="0" indent="0">
              <a:buNone/>
            </a:pPr>
            <a:r>
              <a:rPr lang="en-US" dirty="0"/>
              <a:t>a) The unary operator * has highest precedence and is left associative.</a:t>
            </a:r>
          </a:p>
          <a:p>
            <a:pPr marL="0" indent="0">
              <a:buNone/>
            </a:pPr>
            <a:r>
              <a:rPr lang="en-US" dirty="0"/>
              <a:t>b) Concatenation has second highest precedence and is left associative.</a:t>
            </a:r>
          </a:p>
          <a:p>
            <a:pPr marL="0" indent="0">
              <a:buNone/>
            </a:pPr>
            <a:r>
              <a:rPr lang="en-US" dirty="0"/>
              <a:t>c) </a:t>
            </a:r>
            <a:r>
              <a:rPr lang="en-US" dirty="0" smtClean="0"/>
              <a:t>| has </a:t>
            </a:r>
            <a:r>
              <a:rPr lang="en-US" dirty="0"/>
              <a:t>lowest precedence and is left associative.</a:t>
            </a:r>
          </a:p>
        </p:txBody>
      </p:sp>
    </p:spTree>
    <p:extLst>
      <p:ext uri="{BB962C8B-B14F-4D97-AF65-F5344CB8AC3E}">
        <p14:creationId xmlns:p14="http://schemas.microsoft.com/office/powerpoint/2010/main" val="5833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327546"/>
            <a:ext cx="11436824" cy="6209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Example: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37" y="977103"/>
            <a:ext cx="11372916" cy="53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1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Role of the Lexical Analyzer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0" y="1571222"/>
            <a:ext cx="9765219" cy="4801683"/>
          </a:xfrm>
        </p:spPr>
      </p:pic>
    </p:spTree>
    <p:extLst>
      <p:ext uri="{BB962C8B-B14F-4D97-AF65-F5344CB8AC3E}">
        <p14:creationId xmlns:p14="http://schemas.microsoft.com/office/powerpoint/2010/main" val="354826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4" y="409432"/>
            <a:ext cx="10421677" cy="6093821"/>
          </a:xfrm>
        </p:spPr>
      </p:pic>
    </p:spTree>
    <p:extLst>
      <p:ext uri="{BB962C8B-B14F-4D97-AF65-F5344CB8AC3E}">
        <p14:creationId xmlns:p14="http://schemas.microsoft.com/office/powerpoint/2010/main" val="56267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1"/>
            <a:ext cx="11253716" cy="94169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Definition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6" y="1119117"/>
            <a:ext cx="11253716" cy="5636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gives names to regular expressions to construct more complicate </a:t>
            </a:r>
            <a:r>
              <a:rPr lang="en-US" dirty="0" smtClean="0"/>
              <a:t>regular expressions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Ʃ </a:t>
            </a:r>
            <a:r>
              <a:rPr lang="en-US" dirty="0"/>
              <a:t>is an alphabet of basic symbols, then a regular definition is a sequence </a:t>
            </a:r>
            <a:r>
              <a:rPr lang="en-US" dirty="0" smtClean="0"/>
              <a:t>of definitions </a:t>
            </a:r>
            <a:r>
              <a:rPr lang="en-US" dirty="0"/>
              <a:t>of the form:</a:t>
            </a:r>
          </a:p>
          <a:p>
            <a:pPr marL="457200" lvl="1" indent="0">
              <a:buNone/>
            </a:pPr>
            <a:r>
              <a:rPr lang="en-US" sz="2800" dirty="0"/>
              <a:t>𝑑</a:t>
            </a:r>
            <a:r>
              <a:rPr lang="en-US" sz="2800" baseline="-25000" dirty="0"/>
              <a:t>1</a:t>
            </a:r>
            <a:r>
              <a:rPr lang="en-US" sz="2800" dirty="0"/>
              <a:t> → 𝑟</a:t>
            </a:r>
            <a:r>
              <a:rPr lang="en-US" sz="2800" baseline="-25000" dirty="0"/>
              <a:t>1</a:t>
            </a:r>
          </a:p>
          <a:p>
            <a:pPr marL="457200" lvl="1" indent="0">
              <a:buNone/>
            </a:pPr>
            <a:r>
              <a:rPr lang="en-US" sz="2800" dirty="0"/>
              <a:t>𝑑</a:t>
            </a:r>
            <a:r>
              <a:rPr lang="en-US" sz="2800" baseline="-25000" dirty="0"/>
              <a:t>2</a:t>
            </a:r>
            <a:r>
              <a:rPr lang="en-US" sz="2800" dirty="0"/>
              <a:t> → 𝑟</a:t>
            </a:r>
            <a:r>
              <a:rPr lang="en-US" sz="2800" baseline="-25000" dirty="0"/>
              <a:t>2</a:t>
            </a:r>
          </a:p>
          <a:p>
            <a:pPr marL="457200" lvl="1" indent="0">
              <a:buNone/>
            </a:pPr>
            <a:r>
              <a:rPr lang="en-US" sz="2800" dirty="0"/>
              <a:t>…</a:t>
            </a:r>
          </a:p>
          <a:p>
            <a:pPr marL="457200" lvl="1" indent="0">
              <a:buNone/>
            </a:pPr>
            <a:r>
              <a:rPr lang="en-US" sz="2800" dirty="0"/>
              <a:t>𝑑</a:t>
            </a:r>
            <a:r>
              <a:rPr lang="en-US" sz="2800" baseline="-25000" dirty="0"/>
              <a:t>𝑛</a:t>
            </a:r>
            <a:r>
              <a:rPr lang="en-US" sz="2800" dirty="0"/>
              <a:t> → </a:t>
            </a:r>
            <a:r>
              <a:rPr lang="en-US" sz="2800" dirty="0" smtClean="0"/>
              <a:t>𝑟</a:t>
            </a:r>
            <a:r>
              <a:rPr lang="en-US" sz="2800" baseline="-25000" dirty="0" smtClean="0"/>
              <a:t>𝑛</a:t>
            </a:r>
            <a:endParaRPr lang="en-US" sz="2800" baseline="-25000" dirty="0"/>
          </a:p>
          <a:p>
            <a:pPr marL="457200" lvl="1" indent="0">
              <a:buNone/>
            </a:pPr>
            <a:r>
              <a:rPr lang="en-US" sz="2800" dirty="0"/>
              <a:t>where:</a:t>
            </a:r>
          </a:p>
          <a:p>
            <a:pPr marL="457200" lvl="1" indent="0">
              <a:buNone/>
            </a:pPr>
            <a:r>
              <a:rPr lang="en-US" sz="2800" dirty="0"/>
              <a:t>1. Each </a:t>
            </a:r>
            <a:r>
              <a:rPr lang="en-US" sz="2800" dirty="0" smtClean="0"/>
              <a:t>𝑑</a:t>
            </a:r>
            <a:r>
              <a:rPr lang="en-US" sz="2800" baseline="-25000" dirty="0" smtClean="0"/>
              <a:t>𝑖</a:t>
            </a:r>
            <a:r>
              <a:rPr lang="en-US" sz="2800" dirty="0" smtClean="0"/>
              <a:t> is </a:t>
            </a:r>
            <a:r>
              <a:rPr lang="en-US" sz="2800" dirty="0"/>
              <a:t>a new symbol, not in </a:t>
            </a:r>
            <a:r>
              <a:rPr lang="en-US" sz="2800" dirty="0" smtClean="0"/>
              <a:t>Ʃ </a:t>
            </a:r>
            <a:r>
              <a:rPr lang="en-US" sz="2800" dirty="0"/>
              <a:t>and not the same as any other of </a:t>
            </a:r>
            <a:r>
              <a:rPr lang="en-US" sz="2800" dirty="0" smtClean="0"/>
              <a:t>the d's</a:t>
            </a:r>
            <a:r>
              <a:rPr lang="en-US" sz="2800" dirty="0"/>
              <a:t>, and</a:t>
            </a:r>
          </a:p>
          <a:p>
            <a:pPr marL="457200" lvl="1" indent="0">
              <a:buNone/>
            </a:pPr>
            <a:r>
              <a:rPr lang="en-US" sz="2800" dirty="0"/>
              <a:t>2. Each </a:t>
            </a:r>
            <a:r>
              <a:rPr lang="en-US" sz="2800" dirty="0" smtClean="0"/>
              <a:t>𝑟</a:t>
            </a:r>
            <a:r>
              <a:rPr lang="en-US" sz="2800" baseline="-25000" dirty="0" smtClean="0"/>
              <a:t>𝑖</a:t>
            </a:r>
            <a:r>
              <a:rPr lang="en-US" sz="2800" dirty="0" smtClean="0"/>
              <a:t> is </a:t>
            </a:r>
            <a:r>
              <a:rPr lang="en-US" sz="2800" dirty="0"/>
              <a:t>a regular expression over the alphabet </a:t>
            </a:r>
            <a:r>
              <a:rPr lang="en-US" sz="2800" dirty="0" smtClean="0"/>
              <a:t>Ʃ U </a:t>
            </a:r>
            <a:r>
              <a:rPr lang="en-US" sz="2800" dirty="0"/>
              <a:t>{𝑑</a:t>
            </a:r>
            <a:r>
              <a:rPr lang="en-US" sz="2800" baseline="-25000" dirty="0"/>
              <a:t>1</a:t>
            </a:r>
            <a:r>
              <a:rPr lang="en-US" sz="2800" dirty="0"/>
              <a:t> , 𝑑</a:t>
            </a:r>
            <a:r>
              <a:rPr lang="en-US" sz="2800" baseline="-25000" dirty="0"/>
              <a:t>2</a:t>
            </a:r>
            <a:r>
              <a:rPr lang="en-US" sz="2800" dirty="0"/>
              <a:t> , . . </a:t>
            </a:r>
            <a:r>
              <a:rPr lang="en-US" sz="2800" dirty="0" smtClean="0"/>
              <a:t>.,d</a:t>
            </a:r>
            <a:r>
              <a:rPr lang="en-US" sz="2800" baseline="-25000" dirty="0" smtClean="0"/>
              <a:t>𝑖</a:t>
            </a:r>
            <a:r>
              <a:rPr lang="en-US" sz="2800" baseline="-25000" dirty="0"/>
              <a:t>−1</a:t>
            </a:r>
            <a:r>
              <a:rPr lang="en-US" sz="2800" dirty="0"/>
              <a:t>}·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8" y="477672"/>
            <a:ext cx="11039561" cy="6254920"/>
          </a:xfrm>
        </p:spPr>
      </p:pic>
    </p:spTree>
    <p:extLst>
      <p:ext uri="{BB962C8B-B14F-4D97-AF65-F5344CB8AC3E}">
        <p14:creationId xmlns:p14="http://schemas.microsoft.com/office/powerpoint/2010/main" val="27116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" y="194021"/>
            <a:ext cx="9921922" cy="6663979"/>
          </a:xfrm>
        </p:spPr>
      </p:pic>
    </p:spTree>
    <p:extLst>
      <p:ext uri="{BB962C8B-B14F-4D97-AF65-F5344CB8AC3E}">
        <p14:creationId xmlns:p14="http://schemas.microsoft.com/office/powerpoint/2010/main" val="27102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0" y="1037230"/>
            <a:ext cx="11388508" cy="5334908"/>
          </a:xfrm>
        </p:spPr>
      </p:pic>
    </p:spTree>
    <p:extLst>
      <p:ext uri="{BB962C8B-B14F-4D97-AF65-F5344CB8AC3E}">
        <p14:creationId xmlns:p14="http://schemas.microsoft.com/office/powerpoint/2010/main" val="39373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15" y="-13648"/>
            <a:ext cx="11663149" cy="8871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887105"/>
            <a:ext cx="11409527" cy="58958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Depict the actions that take place when a lexical analyzer is called by </a:t>
            </a:r>
            <a:r>
              <a:rPr lang="en-US" dirty="0" smtClean="0"/>
              <a:t>the parser </a:t>
            </a:r>
            <a:r>
              <a:rPr lang="en-US" dirty="0"/>
              <a:t>to get the next </a:t>
            </a:r>
            <a:r>
              <a:rPr lang="en-US" dirty="0" smtClean="0"/>
              <a:t>token.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Transition </a:t>
            </a:r>
            <a:r>
              <a:rPr lang="en-US" dirty="0"/>
              <a:t>Diagrams (TD) are used to represent the tokens – these </a:t>
            </a:r>
            <a:r>
              <a:rPr lang="en-US" dirty="0" smtClean="0"/>
              <a:t>are automatons!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 </a:t>
            </a:r>
            <a:r>
              <a:rPr lang="en-US" dirty="0"/>
              <a:t>characters are read, the relevant Transition Diagrams are used to </a:t>
            </a:r>
            <a:r>
              <a:rPr lang="en-US" dirty="0" smtClean="0"/>
              <a:t>attempt to </a:t>
            </a:r>
            <a:r>
              <a:rPr lang="en-US" dirty="0"/>
              <a:t>match lexeme to a </a:t>
            </a:r>
            <a:r>
              <a:rPr lang="en-US" dirty="0" smtClean="0"/>
              <a:t>pattern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Transition Diagrams </a:t>
            </a:r>
            <a:r>
              <a:rPr lang="en-US" dirty="0" smtClean="0"/>
              <a:t>has: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States </a:t>
            </a:r>
            <a:r>
              <a:rPr lang="en-US" sz="2600" dirty="0"/>
              <a:t>: Represented by </a:t>
            </a:r>
            <a:r>
              <a:rPr lang="en-US" sz="2600" dirty="0" smtClean="0"/>
              <a:t>Circles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Actions </a:t>
            </a:r>
            <a:r>
              <a:rPr lang="en-US" sz="2600" dirty="0"/>
              <a:t>: Represented by Arrows between </a:t>
            </a:r>
            <a:r>
              <a:rPr lang="en-US" sz="2600" dirty="0" smtClean="0"/>
              <a:t>states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Start </a:t>
            </a:r>
            <a:r>
              <a:rPr lang="en-US" sz="2600" dirty="0"/>
              <a:t>State : Beginning of a pattern (</a:t>
            </a:r>
            <a:r>
              <a:rPr lang="en-US" sz="2600" dirty="0" smtClean="0"/>
              <a:t>Arrowhead)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Final </a:t>
            </a:r>
            <a:r>
              <a:rPr lang="en-US" sz="2600" dirty="0"/>
              <a:t>State(s) : End of pattern (Concentric </a:t>
            </a:r>
            <a:r>
              <a:rPr lang="en-US" sz="2600" dirty="0" smtClean="0"/>
              <a:t>Circles)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Transition Diagrams is Deterministic - No need to choose between </a:t>
            </a:r>
            <a:r>
              <a:rPr lang="en-US" dirty="0" smtClean="0"/>
              <a:t>2 different actions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0" y="266892"/>
            <a:ext cx="9048465" cy="6430874"/>
          </a:xfrm>
        </p:spPr>
      </p:pic>
    </p:spTree>
    <p:extLst>
      <p:ext uri="{BB962C8B-B14F-4D97-AF65-F5344CB8AC3E}">
        <p14:creationId xmlns:p14="http://schemas.microsoft.com/office/powerpoint/2010/main" val="170464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917" y="354842"/>
            <a:ext cx="9813359" cy="6291454"/>
          </a:xfrm>
        </p:spPr>
      </p:pic>
    </p:spTree>
    <p:extLst>
      <p:ext uri="{BB962C8B-B14F-4D97-AF65-F5344CB8AC3E}">
        <p14:creationId xmlns:p14="http://schemas.microsoft.com/office/powerpoint/2010/main" val="33797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4" y="302797"/>
            <a:ext cx="10485949" cy="6555203"/>
          </a:xfrm>
        </p:spPr>
      </p:pic>
    </p:spTree>
    <p:extLst>
      <p:ext uri="{BB962C8B-B14F-4D97-AF65-F5344CB8AC3E}">
        <p14:creationId xmlns:p14="http://schemas.microsoft.com/office/powerpoint/2010/main" val="331175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202" y="0"/>
            <a:ext cx="11676798" cy="85980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02" y="914400"/>
            <a:ext cx="11676798" cy="57184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Finite automata are recognizers; they simply say "yes" or "no" about </a:t>
            </a:r>
            <a:r>
              <a:rPr lang="en-US" dirty="0" smtClean="0"/>
              <a:t>each possible </a:t>
            </a:r>
            <a:r>
              <a:rPr lang="en-US" dirty="0"/>
              <a:t>input string. 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recognizer that takes an input string and determines whether it’s a </a:t>
            </a:r>
            <a:r>
              <a:rPr lang="en-US" dirty="0" smtClean="0"/>
              <a:t>valid string </a:t>
            </a:r>
            <a:r>
              <a:rPr lang="en-US" dirty="0"/>
              <a:t>of the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generalized transition diagram.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Regular </a:t>
            </a:r>
            <a:r>
              <a:rPr lang="en-US" dirty="0"/>
              <a:t>expressions is </a:t>
            </a:r>
            <a:r>
              <a:rPr lang="en-US" b="1" dirty="0"/>
              <a:t>specification</a:t>
            </a:r>
            <a:r>
              <a:rPr lang="en-US" dirty="0"/>
              <a:t> and Finite automata is </a:t>
            </a:r>
            <a:r>
              <a:rPr lang="en-US" b="1" dirty="0"/>
              <a:t>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finite automaton consists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An </a:t>
            </a:r>
            <a:r>
              <a:rPr lang="en-US" sz="2700" dirty="0"/>
              <a:t>input alphabet Ʃ</a:t>
            </a:r>
            <a:endParaRPr lang="en-US" sz="27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A </a:t>
            </a:r>
            <a:r>
              <a:rPr lang="en-US" sz="2700" dirty="0"/>
              <a:t>set of states </a:t>
            </a:r>
            <a:r>
              <a:rPr lang="en-US" sz="2700" dirty="0" smtClean="0"/>
              <a:t>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A </a:t>
            </a:r>
            <a:r>
              <a:rPr lang="en-US" sz="2700" dirty="0"/>
              <a:t>start state </a:t>
            </a:r>
            <a:r>
              <a:rPr lang="en-US" sz="2700" dirty="0" smtClean="0"/>
              <a:t>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A </a:t>
            </a:r>
            <a:r>
              <a:rPr lang="en-US" sz="2700" dirty="0"/>
              <a:t>set of accepting states F </a:t>
            </a:r>
            <a:r>
              <a:rPr lang="en-US" sz="2700" dirty="0" smtClean="0"/>
              <a:t>is subset of 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A </a:t>
            </a:r>
            <a:r>
              <a:rPr lang="en-US" sz="2700" dirty="0"/>
              <a:t>set of transitions state → input state</a:t>
            </a:r>
          </a:p>
        </p:txBody>
      </p:sp>
    </p:spTree>
    <p:extLst>
      <p:ext uri="{BB962C8B-B14F-4D97-AF65-F5344CB8AC3E}">
        <p14:creationId xmlns:p14="http://schemas.microsoft.com/office/powerpoint/2010/main" val="13012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40943"/>
            <a:ext cx="11727976" cy="88710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928047"/>
            <a:ext cx="11409528" cy="56501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 phase of a compiler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Main task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read the input characters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To produce a sequence of tokens used by the parser for syntax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As an assistant of parser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Interaction of lexical analyzer with parser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Processes in lexical analyzers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Scanning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Pre-processing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Strip out comments and white space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Macro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Correlating error messages from compiler with source program</a:t>
            </a:r>
          </a:p>
          <a:p>
            <a:pPr marL="457200" lvl="1" indent="0">
              <a:buNone/>
            </a:pPr>
            <a:r>
              <a:rPr lang="en-US" dirty="0" smtClean="0"/>
              <a:t>	A line number can be associated with an error message</a:t>
            </a:r>
          </a:p>
        </p:txBody>
      </p:sp>
    </p:spTree>
    <p:extLst>
      <p:ext uri="{BB962C8B-B14F-4D97-AF65-F5344CB8AC3E}">
        <p14:creationId xmlns:p14="http://schemas.microsoft.com/office/powerpoint/2010/main" val="207575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68" y="211454"/>
            <a:ext cx="10020945" cy="6646546"/>
          </a:xfrm>
        </p:spPr>
      </p:pic>
    </p:spTree>
    <p:extLst>
      <p:ext uri="{BB962C8B-B14F-4D97-AF65-F5344CB8AC3E}">
        <p14:creationId xmlns:p14="http://schemas.microsoft.com/office/powerpoint/2010/main" val="10119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0" y="450377"/>
            <a:ext cx="11831047" cy="6155139"/>
          </a:xfrm>
        </p:spPr>
      </p:pic>
    </p:spTree>
    <p:extLst>
      <p:ext uri="{BB962C8B-B14F-4D97-AF65-F5344CB8AC3E}">
        <p14:creationId xmlns:p14="http://schemas.microsoft.com/office/powerpoint/2010/main" val="11976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423080"/>
            <a:ext cx="11477767" cy="61141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Finite automata come in two </a:t>
            </a:r>
            <a:r>
              <a:rPr lang="en-US" b="1" dirty="0" smtClean="0"/>
              <a:t>flavors: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Nondeterministic </a:t>
            </a:r>
            <a:r>
              <a:rPr lang="en-US" b="1" dirty="0"/>
              <a:t>finite automata (NFA</a:t>
            </a:r>
            <a:r>
              <a:rPr lang="en-US" b="1" dirty="0" smtClean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Have </a:t>
            </a:r>
            <a:r>
              <a:rPr lang="en-US" sz="2600" dirty="0"/>
              <a:t>no restrictions on the labels of their </a:t>
            </a:r>
            <a:r>
              <a:rPr lang="en-US" sz="2600" dirty="0" smtClean="0"/>
              <a:t>edges.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Can </a:t>
            </a:r>
            <a:r>
              <a:rPr lang="en-US" sz="2600" dirty="0"/>
              <a:t>have multiple transitions for one input in a given </a:t>
            </a:r>
            <a:r>
              <a:rPr lang="en-US" sz="2600" dirty="0" smtClean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Can </a:t>
            </a:r>
            <a:r>
              <a:rPr lang="en-US" sz="2600" dirty="0"/>
              <a:t>have Ɛ –</a:t>
            </a:r>
            <a:r>
              <a:rPr lang="en-US" sz="2600" dirty="0" smtClean="0"/>
              <a:t>moves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Non-Deterministic </a:t>
            </a:r>
            <a:r>
              <a:rPr lang="en-US" sz="2600" dirty="0"/>
              <a:t>Finite Automata (NFAs) easily represent </a:t>
            </a:r>
            <a:r>
              <a:rPr lang="en-US" sz="2600" dirty="0" smtClean="0"/>
              <a:t>regular expression</a:t>
            </a:r>
            <a:r>
              <a:rPr lang="en-US" sz="2600" dirty="0"/>
              <a:t>, but are somewhat less </a:t>
            </a:r>
            <a:r>
              <a:rPr lang="en-US" sz="2600" dirty="0" smtClean="0"/>
              <a:t>precise</a:t>
            </a:r>
            <a:endParaRPr lang="en-US" sz="2600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Deterministic </a:t>
            </a:r>
            <a:r>
              <a:rPr lang="en-US" b="1" dirty="0"/>
              <a:t>finite automata (DFA</a:t>
            </a:r>
            <a:r>
              <a:rPr lang="en-US" b="1" dirty="0" smtClean="0"/>
              <a:t>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One </a:t>
            </a:r>
            <a:r>
              <a:rPr lang="en-US" sz="2600" dirty="0"/>
              <a:t>transition per input per </a:t>
            </a:r>
            <a:r>
              <a:rPr lang="en-US" sz="2600" dirty="0" smtClean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No </a:t>
            </a:r>
            <a:r>
              <a:rPr lang="en-US" sz="2600" dirty="0"/>
              <a:t>Ɛ –</a:t>
            </a:r>
            <a:r>
              <a:rPr lang="en-US" sz="2600" dirty="0" smtClean="0"/>
              <a:t>moves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Completely </a:t>
            </a:r>
            <a:r>
              <a:rPr lang="en-US" sz="2600" dirty="0"/>
              <a:t>determined by </a:t>
            </a:r>
            <a:r>
              <a:rPr lang="en-US" sz="2600" dirty="0" smtClean="0"/>
              <a:t>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 </a:t>
            </a:r>
            <a:r>
              <a:rPr lang="en-US" sz="2600" dirty="0"/>
              <a:t>DFA accepts an input string x if and only if there is some path in </a:t>
            </a:r>
            <a:r>
              <a:rPr lang="en-US" sz="2600" dirty="0" smtClean="0"/>
              <a:t>the transition </a:t>
            </a:r>
            <a:r>
              <a:rPr lang="en-US" sz="2600" dirty="0"/>
              <a:t>graph from start state to some accepting </a:t>
            </a:r>
            <a:r>
              <a:rPr lang="en-US" sz="2600" dirty="0" smtClean="0"/>
              <a:t>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Deterministic </a:t>
            </a:r>
            <a:r>
              <a:rPr lang="en-US" sz="2600" dirty="0"/>
              <a:t>Finite Automata (DFAs) require more complexity </a:t>
            </a:r>
            <a:r>
              <a:rPr lang="en-US" sz="2600" dirty="0" smtClean="0"/>
              <a:t>to represent </a:t>
            </a:r>
            <a:r>
              <a:rPr lang="en-US" sz="2600" dirty="0"/>
              <a:t>regular expressions, but offer more precision.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64" y="163772"/>
            <a:ext cx="10579859" cy="6865095"/>
          </a:xfrm>
        </p:spPr>
      </p:pic>
    </p:spTree>
    <p:extLst>
      <p:ext uri="{BB962C8B-B14F-4D97-AF65-F5344CB8AC3E}">
        <p14:creationId xmlns:p14="http://schemas.microsoft.com/office/powerpoint/2010/main" val="37893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84" y="283185"/>
            <a:ext cx="8529850" cy="6574815"/>
          </a:xfrm>
        </p:spPr>
      </p:pic>
    </p:spTree>
    <p:extLst>
      <p:ext uri="{BB962C8B-B14F-4D97-AF65-F5344CB8AC3E}">
        <p14:creationId xmlns:p14="http://schemas.microsoft.com/office/powerpoint/2010/main" val="16947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1460310"/>
            <a:ext cx="11095630" cy="40533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Lexical analyzer are divided into a cascade of two phases: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Scanning</a:t>
            </a:r>
            <a:r>
              <a:rPr lang="en-US" dirty="0" smtClean="0"/>
              <a:t> consists of the simple processes that do not require tokenization of the input, such as deletion of comments and compaction of consecutive whitespace characters into one.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Lexical analysis </a:t>
            </a:r>
            <a:r>
              <a:rPr lang="en-US" dirty="0" smtClean="0"/>
              <a:t>proper is the more complex portion, where the scanner produces the sequence of tokens as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322" y="433364"/>
            <a:ext cx="10670277" cy="228254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the analysis portion of a compiler is normally separated into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parsing (syntax analysis) phases?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22" y="2849208"/>
            <a:ext cx="9603477" cy="345606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Simplicity of design.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Compiler </a:t>
            </a:r>
            <a:r>
              <a:rPr lang="en-US" dirty="0"/>
              <a:t>efficiency is improved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Compiler </a:t>
            </a:r>
            <a:r>
              <a:rPr lang="en-US" dirty="0"/>
              <a:t>portability is enhanced.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1"/>
            <a:ext cx="10515600" cy="6823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Tokens, Patterns and Lexemes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682389"/>
            <a:ext cx="11335602" cy="55441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Token: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A </a:t>
            </a:r>
            <a:r>
              <a:rPr lang="en-US" sz="2600" dirty="0"/>
              <a:t>classification for a common set of strings or a group of characters having </a:t>
            </a:r>
            <a:r>
              <a:rPr lang="en-US" sz="2600" dirty="0" smtClean="0"/>
              <a:t>a collective meaning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Examples</a:t>
            </a:r>
            <a:r>
              <a:rPr lang="en-US" sz="2600" dirty="0"/>
              <a:t>: Integer, Float, a particular keyword, or a sequence of input</a:t>
            </a:r>
          </a:p>
          <a:p>
            <a:pPr marL="0" indent="0">
              <a:buNone/>
            </a:pPr>
            <a:r>
              <a:rPr lang="en-US" sz="2600" dirty="0"/>
              <a:t>characters denoting an identifier</a:t>
            </a:r>
          </a:p>
          <a:p>
            <a:pPr marL="0" indent="0">
              <a:buNone/>
            </a:pPr>
            <a:r>
              <a:rPr lang="en-US" sz="2600" b="1" u="sng" dirty="0"/>
              <a:t>Pattern: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A </a:t>
            </a:r>
            <a:r>
              <a:rPr lang="en-US" sz="2600" dirty="0"/>
              <a:t>description of the form that the lexemes of a token may take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The </a:t>
            </a:r>
            <a:r>
              <a:rPr lang="en-US" sz="2600" dirty="0"/>
              <a:t>rule describing how a token can be formed</a:t>
            </a:r>
          </a:p>
          <a:p>
            <a:pPr marL="0" indent="0">
              <a:buNone/>
            </a:pPr>
            <a:r>
              <a:rPr lang="en-US" sz="2600" b="1" u="sng" dirty="0"/>
              <a:t>Lexeme: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A </a:t>
            </a:r>
            <a:r>
              <a:rPr lang="en-US" sz="2600" dirty="0"/>
              <a:t>lexeme is a sequence of characters in the source program that matches the</a:t>
            </a:r>
          </a:p>
          <a:p>
            <a:pPr marL="0" indent="0">
              <a:buNone/>
            </a:pPr>
            <a:r>
              <a:rPr lang="en-US" sz="2600" dirty="0"/>
              <a:t>pattern for a token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Actual </a:t>
            </a:r>
            <a:r>
              <a:rPr lang="en-US" sz="2600" dirty="0"/>
              <a:t>sequence of characters that matches pattern and is classified by a token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Identifiers</a:t>
            </a:r>
            <a:r>
              <a:rPr lang="en-US" sz="2600" dirty="0"/>
              <a:t>: x, count, name, etc… Integers: 345, 20 -12, etc.</a:t>
            </a:r>
          </a:p>
        </p:txBody>
      </p:sp>
    </p:spTree>
    <p:extLst>
      <p:ext uri="{BB962C8B-B14F-4D97-AF65-F5344CB8AC3E}">
        <p14:creationId xmlns:p14="http://schemas.microsoft.com/office/powerpoint/2010/main" val="32929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89" y="341194"/>
            <a:ext cx="11559653" cy="62643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C statement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/>
              <a:t>( "Total = %d\n" , score ) ;</a:t>
            </a:r>
          </a:p>
          <a:p>
            <a:pPr marL="0" indent="0">
              <a:buNone/>
            </a:pPr>
            <a:r>
              <a:rPr lang="en-US" dirty="0"/>
              <a:t>both </a:t>
            </a:r>
            <a:r>
              <a:rPr lang="en-US" b="1" i="1" dirty="0" err="1"/>
              <a:t>printf</a:t>
            </a:r>
            <a:r>
              <a:rPr lang="en-US" dirty="0"/>
              <a:t> and </a:t>
            </a:r>
            <a:r>
              <a:rPr lang="en-US" b="1" i="1" dirty="0"/>
              <a:t>score</a:t>
            </a:r>
            <a:r>
              <a:rPr lang="en-US" dirty="0"/>
              <a:t> are lexemes matching the pattern for token id, </a:t>
            </a:r>
            <a:r>
              <a:rPr lang="en-US" dirty="0" smtClean="0"/>
              <a:t>and "Total </a:t>
            </a:r>
            <a:r>
              <a:rPr lang="en-US" dirty="0"/>
              <a:t>= %d\n" is a lexeme matching literal.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65" y="2167258"/>
            <a:ext cx="8903900" cy="45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7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641445"/>
            <a:ext cx="11423176" cy="60050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Lexical </a:t>
            </a:r>
            <a:r>
              <a:rPr lang="en-US" sz="3000" b="1" dirty="0" smtClean="0"/>
              <a:t>Errors: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Some </a:t>
            </a:r>
            <a:r>
              <a:rPr lang="en-US" sz="2700" dirty="0"/>
              <a:t>errors are out of power of lexical analyzer to </a:t>
            </a:r>
            <a:r>
              <a:rPr lang="en-US" sz="2700" dirty="0" smtClean="0"/>
              <a:t>recognize: fi </a:t>
            </a:r>
            <a:r>
              <a:rPr lang="en-US" sz="2700" dirty="0"/>
              <a:t>(a == f(x)) </a:t>
            </a:r>
            <a:r>
              <a:rPr lang="en-US" sz="2700" dirty="0" smtClean="0"/>
              <a:t>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However </a:t>
            </a:r>
            <a:r>
              <a:rPr lang="en-US" sz="2700" dirty="0"/>
              <a:t>it may be able to recognize errors </a:t>
            </a:r>
            <a:r>
              <a:rPr lang="en-US" sz="2700" dirty="0" smtClean="0"/>
              <a:t>like: d </a:t>
            </a:r>
            <a:r>
              <a:rPr lang="en-US" sz="2700" dirty="0"/>
              <a:t>= </a:t>
            </a:r>
            <a:r>
              <a:rPr lang="en-US" sz="2700" dirty="0" smtClean="0"/>
              <a:t>2r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Such </a:t>
            </a:r>
            <a:r>
              <a:rPr lang="en-US" sz="2700" dirty="0"/>
              <a:t>errors are recognized when no pattern for tokens matches a </a:t>
            </a:r>
            <a:r>
              <a:rPr lang="en-US" sz="2700" dirty="0" smtClean="0"/>
              <a:t>character sequence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Error </a:t>
            </a:r>
            <a:r>
              <a:rPr lang="en-US" sz="2700" dirty="0"/>
              <a:t>Handling is very localized, with Respect to Input </a:t>
            </a:r>
            <a:r>
              <a:rPr lang="en-US" sz="2700" dirty="0" smtClean="0"/>
              <a:t>Source</a:t>
            </a:r>
          </a:p>
          <a:p>
            <a:pPr marL="457200" lvl="1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For </a:t>
            </a:r>
            <a:r>
              <a:rPr lang="en-US" sz="2700" dirty="0"/>
              <a:t>example: </a:t>
            </a:r>
            <a:r>
              <a:rPr lang="en-US" sz="2700" dirty="0" smtClean="0"/>
              <a:t>while </a:t>
            </a:r>
            <a:r>
              <a:rPr lang="en-US" sz="2700" dirty="0"/>
              <a:t>( x := 0 ) </a:t>
            </a:r>
            <a:r>
              <a:rPr lang="en-US" sz="2700" dirty="0" smtClean="0"/>
              <a:t>do…, generates </a:t>
            </a:r>
            <a:r>
              <a:rPr lang="en-US" sz="2700" dirty="0"/>
              <a:t>no lexical errors in PASCAL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Error recovery: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Deleting </a:t>
            </a:r>
            <a:r>
              <a:rPr lang="en-US" sz="2700" dirty="0"/>
              <a:t>an extraneous </a:t>
            </a:r>
            <a:r>
              <a:rPr lang="en-US" sz="2700" dirty="0" smtClean="0"/>
              <a:t>character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Inserting </a:t>
            </a:r>
            <a:r>
              <a:rPr lang="en-US" sz="2700" dirty="0"/>
              <a:t>a missing </a:t>
            </a:r>
            <a:r>
              <a:rPr lang="en-US" sz="2700" dirty="0" smtClean="0"/>
              <a:t>character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Replacing </a:t>
            </a:r>
            <a:r>
              <a:rPr lang="en-US" sz="2700" dirty="0"/>
              <a:t>an incorrect character by a correct </a:t>
            </a:r>
            <a:r>
              <a:rPr lang="en-US" sz="2700" dirty="0" smtClean="0"/>
              <a:t>character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700" dirty="0" smtClean="0"/>
              <a:t>Transposing </a:t>
            </a:r>
            <a:r>
              <a:rPr lang="en-US" sz="2700" dirty="0"/>
              <a:t>two adjacent characters(such as , </a:t>
            </a:r>
            <a:r>
              <a:rPr lang="en-US" sz="2700" dirty="0" err="1"/>
              <a:t>fi→if</a:t>
            </a:r>
            <a:r>
              <a:rPr lang="en-US" sz="2700" dirty="0" smtClean="0"/>
              <a:t>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572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2" y="1"/>
            <a:ext cx="10515600" cy="90075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1" y="900752"/>
            <a:ext cx="11676798" cy="5704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Sometimes lexical analyzer needs to look ahead some symbols to decide about </a:t>
            </a:r>
            <a:r>
              <a:rPr lang="en-US" dirty="0" smtClean="0"/>
              <a:t>the token </a:t>
            </a:r>
            <a:r>
              <a:rPr lang="en-US" dirty="0"/>
              <a:t>to </a:t>
            </a:r>
            <a:r>
              <a:rPr lang="en-US" dirty="0" smtClean="0"/>
              <a:t>return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In C language: we need to look after -, = or &lt; to decide what token to </a:t>
            </a:r>
            <a:r>
              <a:rPr lang="en-US" sz="2800" dirty="0" smtClean="0"/>
              <a:t>return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need to introduce a two buffer scheme to handle large </a:t>
            </a:r>
            <a:r>
              <a:rPr lang="en-US" dirty="0" smtClean="0"/>
              <a:t>look-</a:t>
            </a:r>
            <a:r>
              <a:rPr lang="en-US" dirty="0" err="1" smtClean="0"/>
              <a:t>aheads</a:t>
            </a:r>
            <a:r>
              <a:rPr lang="en-US" dirty="0" smtClean="0"/>
              <a:t> safely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Two-buffer input scheme to look ahead on the input and identify </a:t>
            </a:r>
            <a:r>
              <a:rPr lang="en-US" dirty="0" smtClean="0"/>
              <a:t>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Buffer </a:t>
            </a:r>
            <a:r>
              <a:rPr lang="en-US" b="1" dirty="0" smtClean="0"/>
              <a:t>pairs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Because of the amount of time taken to process characters and the </a:t>
            </a:r>
            <a:r>
              <a:rPr lang="en-US" sz="2800" dirty="0" smtClean="0"/>
              <a:t>large number </a:t>
            </a:r>
            <a:r>
              <a:rPr lang="en-US" sz="2800" dirty="0"/>
              <a:t>of characters that must be processed during the compilation of </a:t>
            </a:r>
            <a:r>
              <a:rPr lang="en-US" sz="2800" dirty="0" smtClean="0"/>
              <a:t>a large </a:t>
            </a:r>
            <a:r>
              <a:rPr lang="en-US" sz="2800" dirty="0"/>
              <a:t>source program, specialized buffering techniques have </a:t>
            </a:r>
            <a:r>
              <a:rPr lang="en-US" sz="2800" dirty="0" smtClean="0"/>
              <a:t>been developed </a:t>
            </a:r>
            <a:r>
              <a:rPr lang="en-US" sz="2800" dirty="0"/>
              <a:t>to reduce the amount </a:t>
            </a:r>
            <a:r>
              <a:rPr lang="en-US" sz="2800" dirty="0" smtClean="0"/>
              <a:t>of overhead </a:t>
            </a:r>
            <a:r>
              <a:rPr lang="en-US" sz="2800" dirty="0"/>
              <a:t>required to process a </a:t>
            </a:r>
            <a:r>
              <a:rPr lang="en-US" sz="2800" dirty="0" smtClean="0"/>
              <a:t>single input </a:t>
            </a:r>
            <a:r>
              <a:rPr lang="en-US" sz="2800" dirty="0"/>
              <a:t>character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81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1445</Words>
  <Application>Microsoft Office PowerPoint</Application>
  <PresentationFormat>Custom</PresentationFormat>
  <Paragraphs>162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Lexical Analysis</vt:lpstr>
      <vt:lpstr>The Role of the Lexical Analyzer</vt:lpstr>
      <vt:lpstr>Lexical Analyzer</vt:lpstr>
      <vt:lpstr>PowerPoint Presentation</vt:lpstr>
      <vt:lpstr>Why the analysis portion of a compiler is normally separated into lexical analysis and parsing (syntax analysis) phases?</vt:lpstr>
      <vt:lpstr>Tokens, Patterns and Lexemes</vt:lpstr>
      <vt:lpstr>PowerPoint Presentation</vt:lpstr>
      <vt:lpstr>PowerPoint Presentation</vt:lpstr>
      <vt:lpstr>Input Buffering</vt:lpstr>
      <vt:lpstr>Two pointers to the input are maintained:  Pointer lexemeBegin: marks the beginning of the current lexeme,  Pointer forward: scans ahead until a pattern match is found. </vt:lpstr>
      <vt:lpstr>PowerPoint Presentation</vt:lpstr>
      <vt:lpstr>Specification of Tokens</vt:lpstr>
      <vt:lpstr>PowerPoint Presentation</vt:lpstr>
      <vt:lpstr>Operation on languages (a set):</vt:lpstr>
      <vt:lpstr>PowerPoint Presentation</vt:lpstr>
      <vt:lpstr>PowerPoint Presentation</vt:lpstr>
      <vt:lpstr>Regular Expression</vt:lpstr>
      <vt:lpstr>PowerPoint Presentation</vt:lpstr>
      <vt:lpstr>PowerPoint Presentation</vt:lpstr>
      <vt:lpstr>PowerPoint Presentation</vt:lpstr>
      <vt:lpstr>Regular Definition</vt:lpstr>
      <vt:lpstr>PowerPoint Presentation</vt:lpstr>
      <vt:lpstr>PowerPoint Presentation</vt:lpstr>
      <vt:lpstr>PowerPoint Presentation</vt:lpstr>
      <vt:lpstr>Transition Diagram</vt:lpstr>
      <vt:lpstr>PowerPoint Presentation</vt:lpstr>
      <vt:lpstr>PowerPoint Presentation</vt:lpstr>
      <vt:lpstr>PowerPoint Presentation</vt:lpstr>
      <vt:lpstr>Finite Automata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Naima Islam Nodi</dc:creator>
  <cp:lastModifiedBy>Windows User</cp:lastModifiedBy>
  <cp:revision>54</cp:revision>
  <dcterms:created xsi:type="dcterms:W3CDTF">2020-02-09T10:08:19Z</dcterms:created>
  <dcterms:modified xsi:type="dcterms:W3CDTF">2020-07-20T14:51:09Z</dcterms:modified>
</cp:coreProperties>
</file>