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8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E6F91-E44B-4245-BE05-9DB779161BCA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D7934C-E9BE-491B-850A-BF7C4BFAA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72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D7934C-E9BE-491B-850A-BF7C4BFAAA2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FFC6-AD97-4F5C-815E-52C9ACE1F0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481-461F-4BB1-A40C-085384D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1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FFC6-AD97-4F5C-815E-52C9ACE1F0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481-461F-4BB1-A40C-085384D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6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FFC6-AD97-4F5C-815E-52C9ACE1F0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481-461F-4BB1-A40C-085384D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6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FFC6-AD97-4F5C-815E-52C9ACE1F0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481-461F-4BB1-A40C-085384D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58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FFC6-AD97-4F5C-815E-52C9ACE1F0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481-461F-4BB1-A40C-085384D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FFC6-AD97-4F5C-815E-52C9ACE1F0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481-461F-4BB1-A40C-085384D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6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FFC6-AD97-4F5C-815E-52C9ACE1F0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481-461F-4BB1-A40C-085384D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FFC6-AD97-4F5C-815E-52C9ACE1F0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481-461F-4BB1-A40C-085384D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47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FFC6-AD97-4F5C-815E-52C9ACE1F0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481-461F-4BB1-A40C-085384D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3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FFC6-AD97-4F5C-815E-52C9ACE1F0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481-461F-4BB1-A40C-085384D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CFFC6-AD97-4F5C-815E-52C9ACE1F0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1481-461F-4BB1-A40C-085384D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8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CFFC6-AD97-4F5C-815E-52C9ACE1F037}" type="datetimeFigureOut">
              <a:rPr lang="en-US" smtClean="0"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D1481-461F-4BB1-A40C-085384D87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9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Analysis</a:t>
            </a:r>
            <a:endParaRPr lang="en-US" sz="66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9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8490" y="327546"/>
            <a:ext cx="11627892" cy="6264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Example 1: </a:t>
            </a:r>
            <a:r>
              <a:rPr lang="en-US" dirty="0"/>
              <a:t>The grammar with the following production defines </a:t>
            </a:r>
            <a:r>
              <a:rPr lang="en-US" dirty="0" smtClean="0"/>
              <a:t>simple arithmetic </a:t>
            </a:r>
            <a:r>
              <a:rPr lang="en-US" dirty="0"/>
              <a:t>expressions. In this grammar, the terminal symbols </a:t>
            </a:r>
            <a:r>
              <a:rPr lang="en-US" dirty="0" smtClean="0"/>
              <a:t>are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id </a:t>
            </a:r>
            <a:r>
              <a:rPr lang="en-US" dirty="0"/>
              <a:t>+ - * / ↑( 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Production: </a:t>
            </a:r>
            <a:endParaRPr lang="en-US" b="1" dirty="0" smtClean="0"/>
          </a:p>
          <a:p>
            <a:pPr marL="457200" lvl="1" indent="0">
              <a:buNone/>
            </a:pPr>
            <a:r>
              <a:rPr lang="en-US" sz="2800" dirty="0" smtClean="0"/>
              <a:t>expression </a:t>
            </a:r>
            <a:r>
              <a:rPr lang="en-US" sz="2800" dirty="0"/>
              <a:t>→ expression op expression</a:t>
            </a:r>
          </a:p>
          <a:p>
            <a:pPr marL="457200" lvl="1" indent="0">
              <a:buNone/>
            </a:pPr>
            <a:r>
              <a:rPr lang="en-US" sz="2800" dirty="0"/>
              <a:t>expression → (expression)</a:t>
            </a:r>
          </a:p>
          <a:p>
            <a:pPr marL="457200" lvl="1" indent="0">
              <a:buNone/>
            </a:pPr>
            <a:r>
              <a:rPr lang="en-US" sz="2800" dirty="0"/>
              <a:t>expression → - expression</a:t>
            </a:r>
          </a:p>
          <a:p>
            <a:pPr marL="457200" lvl="1" indent="0">
              <a:buNone/>
            </a:pPr>
            <a:r>
              <a:rPr lang="en-US" sz="2800" dirty="0"/>
              <a:t>expression → id</a:t>
            </a:r>
          </a:p>
          <a:p>
            <a:pPr marL="457200" lvl="1" indent="0">
              <a:buNone/>
            </a:pPr>
            <a:r>
              <a:rPr lang="en-US" sz="2800" dirty="0"/>
              <a:t>op → +</a:t>
            </a:r>
          </a:p>
          <a:p>
            <a:pPr marL="457200" lvl="1" indent="0">
              <a:buNone/>
            </a:pPr>
            <a:r>
              <a:rPr lang="en-US" sz="2800" dirty="0"/>
              <a:t>op → -</a:t>
            </a:r>
          </a:p>
          <a:p>
            <a:pPr marL="457200" lvl="1" indent="0">
              <a:buNone/>
            </a:pPr>
            <a:r>
              <a:rPr lang="en-US" sz="2800" dirty="0"/>
              <a:t>op → *</a:t>
            </a:r>
          </a:p>
          <a:p>
            <a:pPr marL="457200" lvl="1" indent="0">
              <a:buNone/>
            </a:pPr>
            <a:r>
              <a:rPr lang="en-US" sz="2800" dirty="0"/>
              <a:t>op → /</a:t>
            </a:r>
          </a:p>
          <a:p>
            <a:pPr marL="457200" lvl="1" indent="0">
              <a:buNone/>
            </a:pPr>
            <a:r>
              <a:rPr lang="en-US" sz="2800" dirty="0"/>
              <a:t>op → ↑ </a:t>
            </a:r>
          </a:p>
        </p:txBody>
      </p:sp>
    </p:spTree>
    <p:extLst>
      <p:ext uri="{BB962C8B-B14F-4D97-AF65-F5344CB8AC3E}">
        <p14:creationId xmlns:p14="http://schemas.microsoft.com/office/powerpoint/2010/main" val="268866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5" y="423080"/>
            <a:ext cx="11286699" cy="610054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Example 2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Using these </a:t>
            </a:r>
            <a:r>
              <a:rPr lang="en-US" dirty="0" err="1"/>
              <a:t>shorthands</a:t>
            </a:r>
            <a:r>
              <a:rPr lang="en-US" dirty="0"/>
              <a:t>, the grammar of </a:t>
            </a:r>
            <a:r>
              <a:rPr lang="en-US" b="1" dirty="0"/>
              <a:t>Example 1</a:t>
            </a:r>
            <a:r>
              <a:rPr lang="en-US" b="1" dirty="0" smtClean="0"/>
              <a:t> </a:t>
            </a:r>
            <a:r>
              <a:rPr lang="en-US" dirty="0"/>
              <a:t>can be rewritten </a:t>
            </a:r>
            <a:r>
              <a:rPr lang="en-US" dirty="0" smtClean="0"/>
              <a:t>concisely as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E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/>
              <a:t>E A E | ( E ) | -E | id</a:t>
            </a:r>
          </a:p>
          <a:p>
            <a:pPr marL="457200" lvl="1" indent="0">
              <a:buNone/>
            </a:pPr>
            <a:r>
              <a:rPr lang="en-US" sz="2800" dirty="0"/>
              <a:t>A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dirty="0"/>
              <a:t>+ | - | * | / | </a:t>
            </a:r>
            <a:r>
              <a:rPr lang="en-US" sz="2800" dirty="0" smtClean="0"/>
              <a:t>↑</a:t>
            </a:r>
          </a:p>
          <a:p>
            <a:pPr marL="457200" lvl="1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dirty="0"/>
              <a:t>The notational conventions tell us that E, and A are </a:t>
            </a:r>
            <a:r>
              <a:rPr lang="en-US" dirty="0" err="1"/>
              <a:t>nonterminals</a:t>
            </a:r>
            <a:r>
              <a:rPr lang="en-US" dirty="0"/>
              <a:t>, with E the </a:t>
            </a:r>
            <a:r>
              <a:rPr lang="en-US" dirty="0" smtClean="0"/>
              <a:t>start symbol</a:t>
            </a:r>
            <a:r>
              <a:rPr lang="en-US" dirty="0"/>
              <a:t>. The remaining symbols are terminals.</a:t>
            </a:r>
          </a:p>
        </p:txBody>
      </p:sp>
    </p:spTree>
    <p:extLst>
      <p:ext uri="{BB962C8B-B14F-4D97-AF65-F5344CB8AC3E}">
        <p14:creationId xmlns:p14="http://schemas.microsoft.com/office/powerpoint/2010/main" val="1159060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10" y="27482"/>
            <a:ext cx="11191165" cy="6851481"/>
          </a:xfrm>
        </p:spPr>
      </p:pic>
    </p:spTree>
    <p:extLst>
      <p:ext uri="{BB962C8B-B14F-4D97-AF65-F5344CB8AC3E}">
        <p14:creationId xmlns:p14="http://schemas.microsoft.com/office/powerpoint/2010/main" val="222551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311" y="251404"/>
            <a:ext cx="8118668" cy="6606596"/>
          </a:xfrm>
        </p:spPr>
      </p:pic>
    </p:spTree>
    <p:extLst>
      <p:ext uri="{BB962C8B-B14F-4D97-AF65-F5344CB8AC3E}">
        <p14:creationId xmlns:p14="http://schemas.microsoft.com/office/powerpoint/2010/main" val="11141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251" y="218364"/>
            <a:ext cx="11614245" cy="644174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Consider the expression grammar:</a:t>
            </a:r>
          </a:p>
          <a:p>
            <a:pPr marL="0" indent="0">
              <a:buNone/>
            </a:pPr>
            <a:r>
              <a:rPr lang="en-US" dirty="0" smtClean="0"/>
              <a:t>		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E+E | E*E | (E) | -E | id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603" y="1357294"/>
            <a:ext cx="7785539" cy="55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9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259307"/>
            <a:ext cx="11532358" cy="6373505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292" y="800132"/>
            <a:ext cx="9792269" cy="615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1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3" y="150125"/>
            <a:ext cx="11737075" cy="650998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Example: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636" y="712459"/>
            <a:ext cx="9976527" cy="614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85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6" y="286603"/>
            <a:ext cx="11323637" cy="6087189"/>
          </a:xfrm>
        </p:spPr>
      </p:pic>
    </p:spTree>
    <p:extLst>
      <p:ext uri="{BB962C8B-B14F-4D97-AF65-F5344CB8AC3E}">
        <p14:creationId xmlns:p14="http://schemas.microsoft.com/office/powerpoint/2010/main" val="54249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907" y="286602"/>
            <a:ext cx="11704093" cy="846161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Grammar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908" y="1228299"/>
            <a:ext cx="11704092" cy="534992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Elimination of left recursion: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grammar is left recursive if it has a non-terminal A such that there is </a:t>
            </a:r>
            <a:r>
              <a:rPr lang="en-US" dirty="0" smtClean="0"/>
              <a:t>a derivation </a:t>
            </a:r>
            <a:r>
              <a:rPr lang="en-US" dirty="0"/>
              <a:t>A→ </a:t>
            </a:r>
            <a:r>
              <a:rPr lang="en-US" dirty="0" smtClean="0"/>
              <a:t>Aα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Top </a:t>
            </a:r>
            <a:r>
              <a:rPr lang="en-US" dirty="0"/>
              <a:t>down parsing methods </a:t>
            </a:r>
            <a:r>
              <a:rPr lang="en-US" dirty="0" smtClean="0"/>
              <a:t>can’t </a:t>
            </a:r>
            <a:r>
              <a:rPr lang="en-US" dirty="0"/>
              <a:t>handle left-recursive </a:t>
            </a:r>
            <a:r>
              <a:rPr lang="en-US" dirty="0" smtClean="0"/>
              <a:t>grammars.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simple rule for direct left recursion elimination:</a:t>
            </a:r>
          </a:p>
          <a:p>
            <a:pPr marL="1371600" lvl="3" indent="0">
              <a:buNone/>
            </a:pPr>
            <a:r>
              <a:rPr lang="en-US" sz="2800" dirty="0"/>
              <a:t> For a rule like:</a:t>
            </a:r>
          </a:p>
          <a:p>
            <a:pPr marL="1371600" lvl="3" indent="0">
              <a:buNone/>
            </a:pPr>
            <a:r>
              <a:rPr lang="en-US" sz="2800" dirty="0"/>
              <a:t>A → A α|β</a:t>
            </a:r>
          </a:p>
          <a:p>
            <a:pPr marL="1371600" lvl="3" indent="0">
              <a:buNone/>
            </a:pPr>
            <a:r>
              <a:rPr lang="en-US" sz="2800" dirty="0"/>
              <a:t>We may replace it with</a:t>
            </a:r>
          </a:p>
          <a:p>
            <a:pPr marL="1371600" lvl="3" indent="0">
              <a:buNone/>
            </a:pPr>
            <a:r>
              <a:rPr lang="en-US" sz="2800" dirty="0"/>
              <a:t>A → β A'</a:t>
            </a:r>
          </a:p>
          <a:p>
            <a:pPr marL="1371600" lvl="3" indent="0">
              <a:buNone/>
            </a:pPr>
            <a:r>
              <a:rPr lang="en-US" sz="2800" dirty="0"/>
              <a:t>A' → α A' | ɛ</a:t>
            </a:r>
          </a:p>
        </p:txBody>
      </p:sp>
    </p:spTree>
    <p:extLst>
      <p:ext uri="{BB962C8B-B14F-4D97-AF65-F5344CB8AC3E}">
        <p14:creationId xmlns:p14="http://schemas.microsoft.com/office/powerpoint/2010/main" val="1358794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586854"/>
            <a:ext cx="11354937" cy="5854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Example: </a:t>
            </a:r>
            <a:r>
              <a:rPr lang="en-US" dirty="0"/>
              <a:t>Consider the following grammar for arithmetic expression:</a:t>
            </a:r>
          </a:p>
          <a:p>
            <a:pPr marL="1371600" lvl="3" indent="0">
              <a:buNone/>
            </a:pPr>
            <a:r>
              <a:rPr lang="en-US" sz="2800" dirty="0"/>
              <a:t>E → E + T | T</a:t>
            </a:r>
          </a:p>
          <a:p>
            <a:pPr marL="1371600" lvl="3" indent="0">
              <a:buNone/>
            </a:pPr>
            <a:r>
              <a:rPr lang="en-US" sz="2800" dirty="0"/>
              <a:t>T</a:t>
            </a:r>
            <a:r>
              <a:rPr lang="en-US" sz="2800" dirty="0" smtClean="0"/>
              <a:t> </a:t>
            </a:r>
            <a:r>
              <a:rPr lang="en-US" sz="2800" dirty="0"/>
              <a:t>→ T * F | F</a:t>
            </a:r>
          </a:p>
          <a:p>
            <a:pPr marL="1371600" lvl="3" indent="0">
              <a:buNone/>
            </a:pPr>
            <a:r>
              <a:rPr lang="en-US" sz="2800" dirty="0"/>
              <a:t>F → (E) | id</a:t>
            </a:r>
          </a:p>
          <a:p>
            <a:pPr marL="0" indent="0">
              <a:buNone/>
            </a:pPr>
            <a:r>
              <a:rPr lang="en-US" dirty="0"/>
              <a:t>Eliminating the immediate left recursion to the production for E and then T, </a:t>
            </a:r>
            <a:r>
              <a:rPr lang="en-US" dirty="0" smtClean="0"/>
              <a:t>we obtain</a:t>
            </a:r>
            <a:endParaRPr lang="en-US" dirty="0"/>
          </a:p>
          <a:p>
            <a:pPr marL="1371600" lvl="3" indent="0">
              <a:buNone/>
            </a:pPr>
            <a:r>
              <a:rPr lang="en-US" sz="2800" dirty="0" smtClean="0"/>
              <a:t>E </a:t>
            </a:r>
            <a:r>
              <a:rPr lang="en-US" sz="2800" dirty="0"/>
              <a:t>→ T E'</a:t>
            </a:r>
          </a:p>
          <a:p>
            <a:pPr marL="1371600" lvl="3" indent="0">
              <a:buNone/>
            </a:pPr>
            <a:r>
              <a:rPr lang="en-US" sz="2800" dirty="0"/>
              <a:t>E' → + T E'</a:t>
            </a:r>
          </a:p>
          <a:p>
            <a:pPr marL="1371600" lvl="3" indent="0">
              <a:buNone/>
            </a:pPr>
            <a:r>
              <a:rPr lang="en-US" sz="2800" dirty="0"/>
              <a:t>T → F T'</a:t>
            </a:r>
          </a:p>
          <a:p>
            <a:pPr marL="1371600" lvl="3" indent="0">
              <a:buNone/>
            </a:pPr>
            <a:r>
              <a:rPr lang="en-US" sz="2800" dirty="0"/>
              <a:t>T' → * F T'</a:t>
            </a:r>
          </a:p>
          <a:p>
            <a:pPr marL="1371600" lvl="3" indent="0">
              <a:buNone/>
            </a:pPr>
            <a:r>
              <a:rPr lang="en-US" sz="2800" dirty="0"/>
              <a:t>F → ( E ) │id</a:t>
            </a:r>
          </a:p>
        </p:txBody>
      </p:sp>
    </p:spTree>
    <p:extLst>
      <p:ext uri="{BB962C8B-B14F-4D97-AF65-F5344CB8AC3E}">
        <p14:creationId xmlns:p14="http://schemas.microsoft.com/office/powerpoint/2010/main" val="370501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76" y="382137"/>
            <a:ext cx="11423176" cy="6100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Why are Grammars to formally describe Languages Important 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Precise, easy-to-understand representations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Compiler-writing tools can take grammar and generate a compiler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Allow language to be evolved (new statements, changes to statements, etc.) Languages are not static, but are constantly upgraded to add new features or fix “old” ones.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Why study lexical and syntax analyzers?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Lexical and syntax analysis not just used in compiler design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program listing formatters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programs that compute complexity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programs that analyze and react to configuration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78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85" y="846161"/>
            <a:ext cx="11436824" cy="57320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Left factoring: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Left </a:t>
            </a:r>
            <a:r>
              <a:rPr lang="en-US" dirty="0"/>
              <a:t>factoring is a grammar transformation that is useful for producing </a:t>
            </a:r>
            <a:r>
              <a:rPr lang="en-US" dirty="0" smtClean="0"/>
              <a:t>a grammar </a:t>
            </a:r>
            <a:r>
              <a:rPr lang="en-US" dirty="0"/>
              <a:t>suitable for predictive or top-down </a:t>
            </a:r>
            <a:r>
              <a:rPr lang="en-US" dirty="0" smtClean="0"/>
              <a:t>parsing.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Consider </a:t>
            </a:r>
            <a:r>
              <a:rPr lang="en-US" dirty="0"/>
              <a:t>following grammar: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Stmt</a:t>
            </a:r>
            <a:r>
              <a:rPr lang="en-US" dirty="0" smtClean="0"/>
              <a:t> </a:t>
            </a:r>
            <a:r>
              <a:rPr lang="en-US" dirty="0"/>
              <a:t>→ if </a:t>
            </a:r>
            <a:r>
              <a:rPr lang="en-US" dirty="0" err="1"/>
              <a:t>expr</a:t>
            </a:r>
            <a:r>
              <a:rPr lang="en-US" dirty="0"/>
              <a:t> then </a:t>
            </a:r>
            <a:r>
              <a:rPr lang="en-US" dirty="0" err="1"/>
              <a:t>stmt</a:t>
            </a:r>
            <a:r>
              <a:rPr lang="en-US" dirty="0"/>
              <a:t> else </a:t>
            </a:r>
            <a:r>
              <a:rPr lang="en-US" dirty="0" err="1"/>
              <a:t>stmt</a:t>
            </a:r>
            <a:r>
              <a:rPr lang="en-US" dirty="0"/>
              <a:t> | if </a:t>
            </a:r>
            <a:r>
              <a:rPr lang="en-US" dirty="0" err="1"/>
              <a:t>expr</a:t>
            </a:r>
            <a:r>
              <a:rPr lang="en-US" dirty="0"/>
              <a:t> then </a:t>
            </a:r>
            <a:r>
              <a:rPr lang="en-US" dirty="0" err="1"/>
              <a:t>stmt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On </a:t>
            </a:r>
            <a:r>
              <a:rPr lang="en-US" dirty="0"/>
              <a:t>seeing input if it is not clear for the parser which production to </a:t>
            </a:r>
            <a:r>
              <a:rPr lang="en-US" dirty="0" smtClean="0"/>
              <a:t>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 </a:t>
            </a:r>
            <a:r>
              <a:rPr lang="en-US" dirty="0"/>
              <a:t>can easily perform left factoring:</a:t>
            </a:r>
          </a:p>
          <a:p>
            <a:pPr marL="1828800" lvl="4" indent="0">
              <a:buNone/>
            </a:pPr>
            <a:r>
              <a:rPr lang="en-US" sz="2800" dirty="0" smtClean="0"/>
              <a:t>If </a:t>
            </a:r>
            <a:r>
              <a:rPr lang="en-US" sz="2800" dirty="0"/>
              <a:t>we have A→αβ1 | αβ2 then we replace it with</a:t>
            </a:r>
          </a:p>
          <a:p>
            <a:pPr marL="1828800" lvl="4" indent="0">
              <a:buNone/>
            </a:pPr>
            <a:r>
              <a:rPr lang="en-US" sz="2800" dirty="0" smtClean="0"/>
              <a:t>A </a:t>
            </a:r>
            <a:r>
              <a:rPr lang="en-US" sz="2800" dirty="0"/>
              <a:t>→ αA'</a:t>
            </a:r>
          </a:p>
          <a:p>
            <a:pPr marL="1828800" lvl="4" indent="0">
              <a:buNone/>
            </a:pPr>
            <a:r>
              <a:rPr lang="en-US" sz="2800" dirty="0" smtClean="0"/>
              <a:t>A</a:t>
            </a:r>
            <a:r>
              <a:rPr lang="en-US" sz="2800" dirty="0"/>
              <a:t>' → β1 | </a:t>
            </a:r>
            <a:r>
              <a:rPr lang="en-US" sz="2800" dirty="0" smtClean="0"/>
              <a:t>β2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000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655093"/>
            <a:ext cx="10766946" cy="552187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Algorithm:</a:t>
            </a:r>
            <a:endParaRPr lang="en-US" b="1" dirty="0"/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each non-terminal A, find the longest prefix α common to two or more</a:t>
            </a:r>
          </a:p>
          <a:p>
            <a:pPr marL="0" indent="0">
              <a:buNone/>
            </a:pPr>
            <a:r>
              <a:rPr lang="en-US" dirty="0"/>
              <a:t>of its alternatives. If α≠ ɛ, then replace all of A-productions A→αβ1| αβ2|</a:t>
            </a:r>
          </a:p>
          <a:p>
            <a:pPr marL="0" indent="0">
              <a:buNone/>
            </a:pPr>
            <a:r>
              <a:rPr lang="en-US" dirty="0"/>
              <a:t>…|αβ</a:t>
            </a:r>
            <a:r>
              <a:rPr lang="en-US" dirty="0" err="1"/>
              <a:t>n|γ</a:t>
            </a:r>
            <a:r>
              <a:rPr lang="en-US" dirty="0"/>
              <a:t> by</a:t>
            </a:r>
          </a:p>
          <a:p>
            <a:pPr marL="0" indent="0">
              <a:buNone/>
            </a:pPr>
            <a:r>
              <a:rPr lang="en-US" dirty="0"/>
              <a:t>A → αA' | γ</a:t>
            </a:r>
          </a:p>
          <a:p>
            <a:pPr marL="0" indent="0">
              <a:buNone/>
            </a:pPr>
            <a:r>
              <a:rPr lang="en-US" dirty="0"/>
              <a:t>A' → β1 |β2 | … | </a:t>
            </a:r>
            <a:r>
              <a:rPr lang="en-US" dirty="0" smtClean="0"/>
              <a:t>βn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b="1" dirty="0"/>
              <a:t>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/>
              <a:t>→ </a:t>
            </a:r>
            <a:r>
              <a:rPr lang="en-US" dirty="0" err="1"/>
              <a:t>i</a:t>
            </a:r>
            <a:r>
              <a:rPr lang="en-US" dirty="0"/>
              <a:t> E t S | </a:t>
            </a:r>
            <a:r>
              <a:rPr lang="en-US" dirty="0" err="1"/>
              <a:t>i</a:t>
            </a:r>
            <a:r>
              <a:rPr lang="en-US" dirty="0"/>
              <a:t> E t S e S | a and E → b; here </a:t>
            </a:r>
            <a:r>
              <a:rPr lang="en-US" dirty="0" err="1"/>
              <a:t>i</a:t>
            </a:r>
            <a:r>
              <a:rPr lang="en-US" dirty="0"/>
              <a:t>, t, e stands for if, then</a:t>
            </a:r>
          </a:p>
          <a:p>
            <a:pPr marL="0" indent="0">
              <a:buNone/>
            </a:pPr>
            <a:r>
              <a:rPr lang="en-US" dirty="0"/>
              <a:t>and else, E and S for “expression” and “statement”. Left factored the grammar</a:t>
            </a:r>
          </a:p>
          <a:p>
            <a:pPr marL="0" indent="0">
              <a:buNone/>
            </a:pPr>
            <a:r>
              <a:rPr lang="en-US" dirty="0"/>
              <a:t>S → </a:t>
            </a:r>
            <a:r>
              <a:rPr lang="en-US" dirty="0" err="1"/>
              <a:t>i</a:t>
            </a:r>
            <a:r>
              <a:rPr lang="en-US" dirty="0"/>
              <a:t> E t S </a:t>
            </a:r>
            <a:r>
              <a:rPr lang="en-US" dirty="0" err="1"/>
              <a:t>S</a:t>
            </a:r>
            <a:r>
              <a:rPr lang="en-US" dirty="0"/>
              <a:t>' | a , S' → e S | ɛ and E → b</a:t>
            </a:r>
          </a:p>
        </p:txBody>
      </p:sp>
    </p:spTree>
    <p:extLst>
      <p:ext uri="{BB962C8B-B14F-4D97-AF65-F5344CB8AC3E}">
        <p14:creationId xmlns:p14="http://schemas.microsoft.com/office/powerpoint/2010/main" val="242409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365125"/>
            <a:ext cx="11477768" cy="202323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+mn-lt"/>
              </a:rPr>
              <a:t>Top-Down Parsing:</a:t>
            </a: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dirty="0" smtClean="0">
                <a:latin typeface="+mn-lt"/>
              </a:rPr>
              <a:t>A </a:t>
            </a:r>
            <a:r>
              <a:rPr lang="en-US" sz="2800" dirty="0">
                <a:latin typeface="+mn-lt"/>
              </a:rPr>
              <a:t>Top-down parser tries to create a parse tree from the root towards the leafs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scanning input from left to </a:t>
            </a:r>
            <a:r>
              <a:rPr lang="en-US" sz="2800" dirty="0" smtClean="0">
                <a:latin typeface="+mn-lt"/>
              </a:rPr>
              <a:t>right. It </a:t>
            </a:r>
            <a:r>
              <a:rPr lang="en-US" sz="2800" dirty="0">
                <a:latin typeface="+mn-lt"/>
              </a:rPr>
              <a:t>can be also viewed as finding a leftmost </a:t>
            </a:r>
            <a:r>
              <a:rPr lang="en-US" sz="2800" dirty="0" smtClean="0">
                <a:latin typeface="+mn-lt"/>
              </a:rPr>
              <a:t>derivation </a:t>
            </a:r>
            <a:r>
              <a:rPr lang="en-US" sz="2800" dirty="0">
                <a:latin typeface="+mn-lt"/>
              </a:rPr>
              <a:t>for an input string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>		Example</a:t>
            </a:r>
            <a:r>
              <a:rPr lang="en-US" sz="2800" dirty="0">
                <a:latin typeface="+mn-lt"/>
              </a:rPr>
              <a:t>: </a:t>
            </a:r>
            <a:r>
              <a:rPr lang="en-US" sz="2800" dirty="0" err="1">
                <a:latin typeface="+mn-lt"/>
              </a:rPr>
              <a:t>id+id</a:t>
            </a:r>
            <a:r>
              <a:rPr lang="en-US" sz="2800" dirty="0">
                <a:latin typeface="+mn-lt"/>
              </a:rPr>
              <a:t>*id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6" y="2907538"/>
            <a:ext cx="3687251" cy="3220307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69" y="2677944"/>
            <a:ext cx="8454218" cy="3408958"/>
          </a:xfrm>
        </p:spPr>
      </p:pic>
    </p:spTree>
    <p:extLst>
      <p:ext uri="{BB962C8B-B14F-4D97-AF65-F5344CB8AC3E}">
        <p14:creationId xmlns:p14="http://schemas.microsoft.com/office/powerpoint/2010/main" val="88332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1998"/>
            <a:ext cx="10591800" cy="466148"/>
          </a:xfrm>
        </p:spPr>
        <p:txBody>
          <a:bodyPr>
            <a:normAutofit/>
          </a:bodyPr>
          <a:lstStyle/>
          <a:p>
            <a:r>
              <a:rPr lang="en-US" sz="2400" b="1" dirty="0"/>
              <a:t>Top-Down Parsing:</a:t>
            </a:r>
            <a:endParaRPr lang="en-US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92" y="665018"/>
            <a:ext cx="11139054" cy="5899873"/>
          </a:xfrm>
        </p:spPr>
      </p:pic>
    </p:spTree>
    <p:extLst>
      <p:ext uri="{BB962C8B-B14F-4D97-AF65-F5344CB8AC3E}">
        <p14:creationId xmlns:p14="http://schemas.microsoft.com/office/powerpoint/2010/main" val="25890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65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 descent parsing: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654" y="1173707"/>
            <a:ext cx="10843146" cy="500325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Consists of a set of procedures, one for each </a:t>
            </a:r>
            <a:r>
              <a:rPr lang="en-US" dirty="0" smtClean="0"/>
              <a:t>nonterminal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Execution </a:t>
            </a:r>
            <a:r>
              <a:rPr lang="en-US" dirty="0"/>
              <a:t>begins with the procedure for start </a:t>
            </a:r>
            <a:r>
              <a:rPr lang="en-US" dirty="0" smtClean="0"/>
              <a:t>symbol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typical procedure for a </a:t>
            </a:r>
            <a:r>
              <a:rPr lang="en-US" dirty="0" smtClean="0"/>
              <a:t>non-terminal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General </a:t>
            </a:r>
            <a:r>
              <a:rPr lang="en-US" dirty="0"/>
              <a:t>recursive descent may require </a:t>
            </a:r>
            <a:r>
              <a:rPr lang="en-US" dirty="0" smtClean="0"/>
              <a:t>backtracking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previous code needs to be modified to allow </a:t>
            </a:r>
            <a:r>
              <a:rPr lang="en-US" dirty="0" smtClean="0"/>
              <a:t>backtracking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general form it cant choose an A-production </a:t>
            </a:r>
            <a:r>
              <a:rPr lang="en-US" dirty="0" smtClean="0"/>
              <a:t>easily.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So </a:t>
            </a:r>
            <a:r>
              <a:rPr lang="en-US" dirty="0"/>
              <a:t>we need to try all </a:t>
            </a:r>
            <a:r>
              <a:rPr lang="en-US" dirty="0" smtClean="0"/>
              <a:t>alternatives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one failed the input pointer needs to be reset and another alternative </a:t>
            </a:r>
            <a:r>
              <a:rPr lang="en-US" dirty="0" smtClean="0"/>
              <a:t>should be tried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Recursive </a:t>
            </a:r>
            <a:r>
              <a:rPr lang="en-US" dirty="0"/>
              <a:t>descent parsers cant be used for left-recursive grammars</a:t>
            </a:r>
          </a:p>
        </p:txBody>
      </p:sp>
    </p:spTree>
    <p:extLst>
      <p:ext uri="{BB962C8B-B14F-4D97-AF65-F5344CB8AC3E}">
        <p14:creationId xmlns:p14="http://schemas.microsoft.com/office/powerpoint/2010/main" val="28980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768" y="286603"/>
            <a:ext cx="11349250" cy="968991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 and Follow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768" y="1433015"/>
            <a:ext cx="11349250" cy="51725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First</a:t>
            </a:r>
            <a:r>
              <a:rPr lang="en-US" dirty="0"/>
              <a:t>() is set of terminals that begins strings derived </a:t>
            </a:r>
            <a:r>
              <a:rPr lang="en-US" dirty="0" smtClean="0"/>
              <a:t>from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α→ɛ then is also in </a:t>
            </a:r>
            <a:r>
              <a:rPr lang="en-US" dirty="0" smtClean="0"/>
              <a:t>First(ɛ)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</a:t>
            </a:r>
            <a:r>
              <a:rPr lang="en-US" dirty="0"/>
              <a:t>predictive parsing when we have A → α|β, if First(α) and First(β) </a:t>
            </a:r>
            <a:r>
              <a:rPr lang="en-US" dirty="0" smtClean="0"/>
              <a:t>are disjoint </a:t>
            </a:r>
            <a:r>
              <a:rPr lang="en-US" dirty="0"/>
              <a:t>sets then we can select appropriate A-production by looking at </a:t>
            </a:r>
            <a:r>
              <a:rPr lang="en-US" dirty="0" smtClean="0"/>
              <a:t>the next 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Follow(A</a:t>
            </a:r>
            <a:r>
              <a:rPr lang="en-US" dirty="0"/>
              <a:t>), for any nonterminal A, is set of terminals a that can </a:t>
            </a:r>
            <a:r>
              <a:rPr lang="en-US" dirty="0" smtClean="0"/>
              <a:t>appear immediately </a:t>
            </a:r>
            <a:r>
              <a:rPr lang="en-US" dirty="0"/>
              <a:t>after A in some sentential </a:t>
            </a:r>
            <a:r>
              <a:rPr lang="en-US" dirty="0" smtClean="0"/>
              <a:t>form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If </a:t>
            </a:r>
            <a:r>
              <a:rPr lang="en-US" sz="2800" dirty="0"/>
              <a:t>we have S =&gt; α</a:t>
            </a:r>
            <a:r>
              <a:rPr lang="en-US" sz="2800" dirty="0" err="1"/>
              <a:t>Aa</a:t>
            </a:r>
            <a:r>
              <a:rPr lang="en-US" sz="2800" dirty="0"/>
              <a:t>β for some αand βthen a is in </a:t>
            </a:r>
            <a:r>
              <a:rPr lang="en-US" sz="2800" dirty="0" smtClean="0"/>
              <a:t>Follow(A)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If </a:t>
            </a:r>
            <a:r>
              <a:rPr lang="en-US" dirty="0"/>
              <a:t>A can be the rightmost symbol in some sentential form, then $ is </a:t>
            </a:r>
            <a:r>
              <a:rPr lang="en-US" dirty="0" smtClean="0"/>
              <a:t>in Follow(A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234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compute First(X) for all grammar symbols X, apply following rules until </a:t>
            </a:r>
            <a:r>
              <a:rPr lang="en-US" dirty="0" smtClean="0"/>
              <a:t>no more </a:t>
            </a:r>
            <a:r>
              <a:rPr lang="en-US" dirty="0"/>
              <a:t>terminals or ɛ can be added to any First set: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X is a terminal then First(X) = {X</a:t>
            </a:r>
            <a:r>
              <a:rPr lang="en-US" dirty="0" smtClean="0"/>
              <a:t>}.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X is a nonterminal and X→Y1 Y2 … Y𝑘 is a production for some k&gt;=</a:t>
            </a:r>
            <a:r>
              <a:rPr lang="en-US" dirty="0" smtClean="0"/>
              <a:t>1, then </a:t>
            </a:r>
            <a:r>
              <a:rPr lang="en-US" dirty="0"/>
              <a:t>place a in First(X) if for some </a:t>
            </a:r>
            <a:r>
              <a:rPr lang="en-US" dirty="0" err="1"/>
              <a:t>i</a:t>
            </a:r>
            <a:r>
              <a:rPr lang="en-US" dirty="0"/>
              <a:t> a is in First(Y</a:t>
            </a:r>
            <a:r>
              <a:rPr lang="en-US" dirty="0" smtClean="0"/>
              <a:t>𝑖) </a:t>
            </a:r>
            <a:r>
              <a:rPr lang="en-US" dirty="0"/>
              <a:t>and ɛ is in all </a:t>
            </a:r>
            <a:r>
              <a:rPr lang="en-US" dirty="0" smtClean="0"/>
              <a:t>of First(Y1</a:t>
            </a:r>
            <a:r>
              <a:rPr lang="en-US" dirty="0"/>
              <a:t>),…,First(Y𝑖−1) that is Y1 … Y𝑖−1 =&gt; ɛ. if ɛ is in First(Y</a:t>
            </a:r>
            <a:r>
              <a:rPr lang="en-US" dirty="0" smtClean="0"/>
              <a:t>𝑗) for j=1</a:t>
            </a:r>
            <a:r>
              <a:rPr lang="en-US" dirty="0"/>
              <a:t>,…,k then add ɛ to First(X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X → ɛ is a production then add ɛ to First(X)</a:t>
            </a:r>
          </a:p>
        </p:txBody>
      </p:sp>
    </p:spTree>
    <p:extLst>
      <p:ext uri="{BB962C8B-B14F-4D97-AF65-F5344CB8AC3E}">
        <p14:creationId xmlns:p14="http://schemas.microsoft.com/office/powerpoint/2010/main" val="39777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compute First(A) for all </a:t>
            </a:r>
            <a:r>
              <a:rPr lang="en-US" dirty="0" smtClean="0"/>
              <a:t>non-terminals </a:t>
            </a:r>
            <a:r>
              <a:rPr lang="en-US" dirty="0"/>
              <a:t>A, apply following rules until </a:t>
            </a:r>
            <a:r>
              <a:rPr lang="en-US" dirty="0" smtClean="0"/>
              <a:t>nothing can </a:t>
            </a:r>
            <a:r>
              <a:rPr lang="en-US" dirty="0"/>
              <a:t>be added to any follow set: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Place </a:t>
            </a:r>
            <a:r>
              <a:rPr lang="en-US" dirty="0"/>
              <a:t>$ in Follow(S) where S is the start </a:t>
            </a:r>
            <a:r>
              <a:rPr lang="en-US" dirty="0" smtClean="0"/>
              <a:t>symbol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there is a production A→ αBβ then everything in First(β) except </a:t>
            </a:r>
            <a:r>
              <a:rPr lang="en-US" dirty="0" smtClean="0"/>
              <a:t>ɛ is in Follow(B).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</a:t>
            </a:r>
            <a:r>
              <a:rPr lang="en-US" dirty="0"/>
              <a:t>there is a production A → B or a production A → αBβ </a:t>
            </a:r>
            <a:r>
              <a:rPr lang="en-US" dirty="0" smtClean="0"/>
              <a:t>where First(β) contains </a:t>
            </a:r>
            <a:r>
              <a:rPr lang="en-US" dirty="0"/>
              <a:t>ɛ, then everything in Follow(A) is in Follow(B)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5092"/>
            <a:ext cx="12220411" cy="5172501"/>
          </a:xfrm>
        </p:spPr>
      </p:pic>
    </p:spTree>
    <p:extLst>
      <p:ext uri="{BB962C8B-B14F-4D97-AF65-F5344CB8AC3E}">
        <p14:creationId xmlns:p14="http://schemas.microsoft.com/office/powerpoint/2010/main" val="85847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245" y="1"/>
            <a:ext cx="10515600" cy="914400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27" y="921755"/>
            <a:ext cx="9670576" cy="5936245"/>
          </a:xfrm>
        </p:spPr>
      </p:pic>
    </p:spTree>
    <p:extLst>
      <p:ext uri="{BB962C8B-B14F-4D97-AF65-F5344CB8AC3E}">
        <p14:creationId xmlns:p14="http://schemas.microsoft.com/office/powerpoint/2010/main" val="180523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36" y="138080"/>
            <a:ext cx="10591432" cy="6719920"/>
          </a:xfrm>
        </p:spPr>
      </p:pic>
    </p:spTree>
    <p:extLst>
      <p:ext uri="{BB962C8B-B14F-4D97-AF65-F5344CB8AC3E}">
        <p14:creationId xmlns:p14="http://schemas.microsoft.com/office/powerpoint/2010/main" val="2653834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20" y="0"/>
            <a:ext cx="11581262" cy="1078173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Table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302" y="1012928"/>
            <a:ext cx="10511409" cy="5845072"/>
          </a:xfrm>
        </p:spPr>
      </p:pic>
    </p:spTree>
    <p:extLst>
      <p:ext uri="{BB962C8B-B14F-4D97-AF65-F5344CB8AC3E}">
        <p14:creationId xmlns:p14="http://schemas.microsoft.com/office/powerpoint/2010/main" val="47448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289" y="1"/>
            <a:ext cx="11513023" cy="80521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Moves made by a predictive parser on input id + id * id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1" y="780136"/>
            <a:ext cx="8243248" cy="5955855"/>
          </a:xfrm>
        </p:spPr>
      </p:pic>
    </p:spTree>
    <p:extLst>
      <p:ext uri="{BB962C8B-B14F-4D97-AF65-F5344CB8AC3E}">
        <p14:creationId xmlns:p14="http://schemas.microsoft.com/office/powerpoint/2010/main" val="218716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470" y="1"/>
            <a:ext cx="11594911" cy="805218"/>
          </a:xfrm>
        </p:spPr>
        <p:txBody>
          <a:bodyPr/>
          <a:lstStyle/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23" y="987668"/>
            <a:ext cx="11251189" cy="5549402"/>
          </a:xfrm>
        </p:spPr>
      </p:pic>
      <p:sp>
        <p:nvSpPr>
          <p:cNvPr id="3" name="Rectangle 2"/>
          <p:cNvSpPr/>
          <p:nvPr/>
        </p:nvSpPr>
        <p:spPr>
          <a:xfrm>
            <a:off x="10017457" y="5527343"/>
            <a:ext cx="736979" cy="464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556" y="0"/>
            <a:ext cx="11690444" cy="85980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Error Handling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556" y="859809"/>
            <a:ext cx="11690444" cy="573206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Lexical errors: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Include misspellings of identifiers, keywords, or operators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Example: the use of an identifier </a:t>
            </a:r>
            <a:r>
              <a:rPr lang="en-US" sz="2600" dirty="0" err="1" smtClean="0"/>
              <a:t>elipseSize</a:t>
            </a:r>
            <a:r>
              <a:rPr lang="en-US" sz="2600" dirty="0" smtClean="0"/>
              <a:t> instead of </a:t>
            </a:r>
            <a:r>
              <a:rPr lang="en-US" sz="2600" dirty="0" err="1" smtClean="0"/>
              <a:t>ellipseSize</a:t>
            </a:r>
            <a:r>
              <a:rPr lang="en-US" sz="2600" dirty="0" smtClean="0"/>
              <a:t> – and missing quotes around text intended as a string.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Syntactic errors: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Omission, wrong order of tokens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include misplaced semicolons or extra or missing braces; that is, "{" or "}“.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Semantic errors: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Incompatible types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include type mismatches between operators and operands.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An example is a return statement in a Java method with result type void.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Logical errors: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anything from incorrect reasoning on the part of the programming.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Infinite loop / recursive call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23560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982639"/>
            <a:ext cx="11081982" cy="5431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NOTE: </a:t>
            </a:r>
            <a:r>
              <a:rPr lang="en-US" dirty="0" smtClean="0"/>
              <a:t>Majority of error processing occurs during syntax analysis.</a:t>
            </a:r>
          </a:p>
          <a:p>
            <a:pPr marL="0" indent="0">
              <a:buNone/>
            </a:pPr>
            <a:r>
              <a:rPr lang="en-US" dirty="0" smtClean="0"/>
              <a:t>Not all errors are identifiable.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Error handler goals: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Report the presence of errors clearly and accurately.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Recover from each error quickly enough to detect subsequent errors.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Add minimal overhead to the processing of correct programs.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6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546" y="272954"/>
            <a:ext cx="11586950" cy="63598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Error-recover strategies: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Panic mode recovery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Discard input symbol one at a time until one of designated set of synchronization tokens is found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The synchronizing tokens are usually delimiters, such as semicolon or }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Advantages: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simple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suited to 1 error per statement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Problems: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skip input </a:t>
            </a:r>
            <a:r>
              <a:rPr lang="en-US" sz="2600" dirty="0" smtClean="0">
                <a:sym typeface="Wingdings" panose="05000000000000000000" pitchFamily="2" charset="2"/>
              </a:rPr>
              <a:t></a:t>
            </a:r>
            <a:r>
              <a:rPr lang="en-US" sz="2600" dirty="0" smtClean="0"/>
              <a:t> miss declaration – causing more errors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    </a:t>
            </a:r>
            <a:r>
              <a:rPr lang="en-US" sz="2600" dirty="0" smtClean="0">
                <a:sym typeface="Wingdings" panose="05000000000000000000" pitchFamily="2" charset="2"/>
              </a:rPr>
              <a:t>  </a:t>
            </a:r>
            <a:r>
              <a:rPr lang="en-US" sz="2600" dirty="0" smtClean="0"/>
              <a:t>miss errors in skipped material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Phrase level recovery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Replacing a prefix of remaining input by some string that allows the parser to continue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Local correction on input is to replace a comma by a semicolon, delete an extraneous semicolon, or insert a missing semicolon.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Not suited to all situations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 smtClean="0"/>
              <a:t>Used in conjunction with panic mode to allow less input to be skipped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987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532262"/>
            <a:ext cx="11259402" cy="6114197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Error productions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Augment the grammar with productions that generate the erroneous constructs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Example: add a rule for 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	:= in C assignment statements</a:t>
            </a:r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smtClean="0"/>
              <a:t>		Report error but continue compile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Self correction + diagnostic messages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Global correction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Choosing minimal sequence of changes to obtain a globally least-cost correction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Adding / deleting / replacing symbols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Costly - key issues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8718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272956"/>
            <a:ext cx="11682484" cy="6373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Context Free Grammars: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Basis </a:t>
            </a:r>
            <a:r>
              <a:rPr lang="en-US" dirty="0"/>
              <a:t>of parsing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Represent </a:t>
            </a:r>
            <a:r>
              <a:rPr lang="en-US" dirty="0"/>
              <a:t>language constructs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consists </a:t>
            </a:r>
            <a:r>
              <a:rPr lang="en-US" dirty="0"/>
              <a:t>of terminals, </a:t>
            </a:r>
            <a:r>
              <a:rPr lang="en-US" dirty="0" err="1"/>
              <a:t>nonterminals</a:t>
            </a:r>
            <a:r>
              <a:rPr lang="en-US" dirty="0"/>
              <a:t>, a start symbol, and productions.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err="1" smtClean="0"/>
              <a:t>stmt</a:t>
            </a:r>
            <a:r>
              <a:rPr lang="en-US" dirty="0" smtClean="0"/>
              <a:t> </a:t>
            </a:r>
            <a:r>
              <a:rPr lang="en-US" dirty="0"/>
              <a:t>→ if (</a:t>
            </a:r>
            <a:r>
              <a:rPr lang="en-US" dirty="0" err="1"/>
              <a:t>expr</a:t>
            </a:r>
            <a:r>
              <a:rPr lang="en-US" dirty="0"/>
              <a:t> ) </a:t>
            </a:r>
            <a:r>
              <a:rPr lang="en-US" dirty="0" err="1"/>
              <a:t>stmt</a:t>
            </a:r>
            <a:r>
              <a:rPr lang="en-US" dirty="0"/>
              <a:t> else </a:t>
            </a:r>
            <a:r>
              <a:rPr lang="en-US" dirty="0" err="1"/>
              <a:t>stmt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Terminals 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tokens </a:t>
            </a:r>
            <a:r>
              <a:rPr lang="en-US" sz="2600" dirty="0"/>
              <a:t>of the </a:t>
            </a:r>
            <a:r>
              <a:rPr lang="en-US" sz="2600" dirty="0" smtClean="0"/>
              <a:t>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the </a:t>
            </a:r>
            <a:r>
              <a:rPr lang="en-US" sz="2600" dirty="0"/>
              <a:t>terminals are the keywords if and else and the symbols " c" and ") ."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Non-terminals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denote </a:t>
            </a:r>
            <a:r>
              <a:rPr lang="en-US" sz="2600" dirty="0"/>
              <a:t>sets of strings generated by the grammar &amp; in the </a:t>
            </a:r>
            <a:r>
              <a:rPr lang="en-US" sz="2600" dirty="0" smtClean="0"/>
              <a:t>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err="1" smtClean="0"/>
              <a:t>stmt</a:t>
            </a:r>
            <a:r>
              <a:rPr lang="en-US" sz="2600" dirty="0" smtClean="0"/>
              <a:t> </a:t>
            </a:r>
            <a:r>
              <a:rPr lang="en-US" sz="2600" dirty="0"/>
              <a:t>and </a:t>
            </a:r>
            <a:r>
              <a:rPr lang="en-US" sz="2600" dirty="0" err="1"/>
              <a:t>expr</a:t>
            </a:r>
            <a:r>
              <a:rPr lang="en-US" sz="2600" dirty="0"/>
              <a:t> are </a:t>
            </a:r>
            <a:r>
              <a:rPr lang="en-US" sz="2600" dirty="0" err="1"/>
              <a:t>nonterminals</a:t>
            </a:r>
            <a:endParaRPr lang="en-US" sz="2600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symbol: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one </a:t>
            </a:r>
            <a:r>
              <a:rPr lang="en-US" sz="2600" dirty="0"/>
              <a:t>nonterminal is distinguished as the start </a:t>
            </a:r>
            <a:r>
              <a:rPr lang="en-US" sz="2600" dirty="0" smtClean="0"/>
              <a:t>symbol,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 smtClean="0"/>
              <a:t>the </a:t>
            </a:r>
            <a:r>
              <a:rPr lang="en-US" sz="2600" dirty="0"/>
              <a:t>productions for the start symbol are listed first</a:t>
            </a:r>
            <a:r>
              <a:rPr lang="en-US" sz="2600" dirty="0" smtClean="0"/>
              <a:t>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0230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81" y="354842"/>
            <a:ext cx="11423176" cy="6127845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Production rules: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600" dirty="0"/>
              <a:t>to indicate how T and NT are combined to generate valid strings of the language</a:t>
            </a:r>
            <a:r>
              <a:rPr lang="en-US" sz="2600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Each </a:t>
            </a:r>
            <a:r>
              <a:rPr lang="en-US" b="1" dirty="0"/>
              <a:t>production consists of: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 </a:t>
            </a:r>
            <a:r>
              <a:rPr lang="en-US" dirty="0"/>
              <a:t>nonterminal called the head or left side of the production; </a:t>
            </a:r>
            <a:r>
              <a:rPr lang="en-US" dirty="0" smtClean="0"/>
              <a:t>this production </a:t>
            </a:r>
            <a:r>
              <a:rPr lang="en-US" dirty="0"/>
              <a:t>defines some of the strings denoted by the head.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The </a:t>
            </a:r>
            <a:r>
              <a:rPr lang="en-US" dirty="0"/>
              <a:t>symbol → Sometimes : : = has been used in place of the arrow.</a:t>
            </a:r>
          </a:p>
          <a:p>
            <a:pPr marL="514350" indent="-514350">
              <a:buFont typeface="+mj-lt"/>
              <a:buAutoNum type="alphaLcPeriod"/>
            </a:pPr>
            <a:r>
              <a:rPr lang="en-US" dirty="0" smtClean="0"/>
              <a:t>A </a:t>
            </a:r>
            <a:r>
              <a:rPr lang="en-US" dirty="0"/>
              <a:t>body or right side consisting of zero or more terminals </a:t>
            </a:r>
            <a:r>
              <a:rPr lang="en-US" dirty="0" smtClean="0"/>
              <a:t>and </a:t>
            </a:r>
            <a:r>
              <a:rPr lang="en-US" dirty="0" err="1" smtClean="0"/>
              <a:t>nonterminals</a:t>
            </a:r>
            <a:r>
              <a:rPr lang="en-US" dirty="0"/>
              <a:t>. The components of the body describe one way in </a:t>
            </a:r>
            <a:r>
              <a:rPr lang="en-US" dirty="0" smtClean="0"/>
              <a:t>which strings </a:t>
            </a:r>
            <a:r>
              <a:rPr lang="en-US" dirty="0"/>
              <a:t>of the nonterminal at the head can be constructed.</a:t>
            </a:r>
          </a:p>
        </p:txBody>
      </p:sp>
    </p:spTree>
    <p:extLst>
      <p:ext uri="{BB962C8B-B14F-4D97-AF65-F5344CB8AC3E}">
        <p14:creationId xmlns:p14="http://schemas.microsoft.com/office/powerpoint/2010/main" val="36213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1271</Words>
  <Application>Microsoft Office PowerPoint</Application>
  <PresentationFormat>Custom</PresentationFormat>
  <Paragraphs>173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Syntax Analysis</vt:lpstr>
      <vt:lpstr>PowerPoint Presentation</vt:lpstr>
      <vt:lpstr>PowerPoint Presentation</vt:lpstr>
      <vt:lpstr>Syntax Error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Writing Grammar</vt:lpstr>
      <vt:lpstr>PowerPoint Presentation</vt:lpstr>
      <vt:lpstr>PowerPoint Presentation</vt:lpstr>
      <vt:lpstr>PowerPoint Presentation</vt:lpstr>
      <vt:lpstr>Top-Down Parsing: A Top-down parser tries to create a parse tree from the root towards the leafs scanning input from left to right. It can be also viewed as finding a leftmost derivation for an input string    Example: id+id*id</vt:lpstr>
      <vt:lpstr>Top-Down Parsing:</vt:lpstr>
      <vt:lpstr>Recursive descent parsing:</vt:lpstr>
      <vt:lpstr>First and Follow</vt:lpstr>
      <vt:lpstr>Computing First</vt:lpstr>
      <vt:lpstr>Computing follow</vt:lpstr>
      <vt:lpstr>PowerPoint Presentation</vt:lpstr>
      <vt:lpstr>Example:</vt:lpstr>
      <vt:lpstr>Parsing Table</vt:lpstr>
      <vt:lpstr>Moves made by a predictive parser on input id + id * id</vt:lpstr>
      <vt:lpstr>Example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 Analysis</dc:title>
  <dc:creator>Naima Islam Nodi</dc:creator>
  <cp:lastModifiedBy>Windows User</cp:lastModifiedBy>
  <cp:revision>38</cp:revision>
  <dcterms:created xsi:type="dcterms:W3CDTF">2020-02-17T16:44:48Z</dcterms:created>
  <dcterms:modified xsi:type="dcterms:W3CDTF">2020-08-26T17:56:19Z</dcterms:modified>
</cp:coreProperties>
</file>