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5cb5e4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5cb5e4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6a8fba5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6a8fba5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6a8fba5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6a8fba5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6a8fba58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6a8fba58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619e800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619e800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d001ab260b3a1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d001ab260b3a1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69b0c0e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69b0c0e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69b0c0ed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69b0c0ed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458eed6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458eed6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5cb5e4cf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55cb5e4cf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458eed6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458eed6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5cb5e4c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5cb5e4c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e458eed6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e458eed6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458eed63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458eed63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619e800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619e800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6a8fba5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6a8fba58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6a8fba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6a8fba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Association_rule_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56650" y="1304173"/>
            <a:ext cx="7136700" cy="67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GB" sz="2983"/>
              <a:t>Data Mining Project</a:t>
            </a:r>
            <a:r>
              <a:rPr lang="en-GB" sz="2650"/>
              <a:t>  </a:t>
            </a:r>
            <a:r>
              <a:rPr lang="en-GB" sz="5177"/>
              <a:t> </a:t>
            </a:r>
            <a:endParaRPr sz="5177"/>
          </a:p>
        </p:txBody>
      </p:sp>
      <p:sp>
        <p:nvSpPr>
          <p:cNvPr id="55" name="Google Shape;55;p13"/>
          <p:cNvSpPr txBox="1"/>
          <p:nvPr>
            <p:ph idx="1" type="subTitle"/>
          </p:nvPr>
        </p:nvSpPr>
        <p:spPr>
          <a:xfrm>
            <a:off x="2314750" y="1980675"/>
            <a:ext cx="5169900" cy="8739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b="1" lang="en-GB" sz="2400">
                <a:solidFill>
                  <a:schemeClr val="dk1"/>
                </a:solidFill>
                <a:latin typeface="Times New Roman"/>
                <a:ea typeface="Times New Roman"/>
                <a:cs typeface="Times New Roman"/>
                <a:sym typeface="Times New Roman"/>
              </a:rPr>
              <a:t>Title: Supermarket Data Analysis Using Association Rule</a:t>
            </a:r>
            <a:endParaRPr b="1" sz="1700">
              <a:solidFill>
                <a:srgbClr val="000000"/>
              </a:solidFill>
            </a:endParaRPr>
          </a:p>
          <a:p>
            <a:pPr indent="0" lvl="0" marL="0" rtl="0" algn="ctr">
              <a:lnSpc>
                <a:spcPct val="100000"/>
              </a:lnSpc>
              <a:spcBef>
                <a:spcPts val="1200"/>
              </a:spcBef>
              <a:spcAft>
                <a:spcPts val="0"/>
              </a:spcAft>
              <a:buNone/>
            </a:pPr>
            <a:r>
              <a:t/>
            </a:r>
            <a:endParaRPr b="1" i="1" sz="14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t/>
            </a:r>
            <a:endParaRPr b="1" sz="1400">
              <a:solidFill>
                <a:srgbClr val="000000"/>
              </a:solidFill>
              <a:latin typeface="Arial"/>
              <a:ea typeface="Arial"/>
              <a:cs typeface="Arial"/>
              <a:sym typeface="Arial"/>
            </a:endParaRPr>
          </a:p>
          <a:p>
            <a:pPr indent="0" lvl="0" marL="0" rtl="0" algn="ctr">
              <a:lnSpc>
                <a:spcPct val="115000"/>
              </a:lnSpc>
              <a:spcBef>
                <a:spcPts val="1200"/>
              </a:spcBef>
              <a:spcAft>
                <a:spcPts val="1200"/>
              </a:spcAft>
              <a:buNone/>
            </a:pPr>
            <a:r>
              <a:rPr b="1" lang="en-GB" sz="1400">
                <a:solidFill>
                  <a:srgbClr val="000000"/>
                </a:solidFill>
                <a:latin typeface="Arial"/>
                <a:ea typeface="Arial"/>
                <a:cs typeface="Arial"/>
                <a:sym typeface="Arial"/>
              </a:rPr>
              <a:t> </a:t>
            </a:r>
            <a:endParaRPr sz="1700"/>
          </a:p>
        </p:txBody>
      </p:sp>
      <p:sp>
        <p:nvSpPr>
          <p:cNvPr id="56" name="Google Shape;56;p13"/>
          <p:cNvSpPr txBox="1"/>
          <p:nvPr>
            <p:ph type="ctrTitle"/>
          </p:nvPr>
        </p:nvSpPr>
        <p:spPr>
          <a:xfrm>
            <a:off x="1004125" y="-40436"/>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solidFill>
                <a:srgbClr val="2E75B5"/>
              </a:solidFill>
            </a:endParaRPr>
          </a:p>
          <a:p>
            <a:pPr indent="0" lvl="0" marL="0" rtl="0" algn="ctr">
              <a:spcBef>
                <a:spcPts val="0"/>
              </a:spcBef>
              <a:spcAft>
                <a:spcPts val="0"/>
              </a:spcAft>
              <a:buNone/>
            </a:pPr>
            <a:r>
              <a:rPr lang="en-GB" sz="3300">
                <a:solidFill>
                  <a:srgbClr val="2E75B5"/>
                </a:solidFill>
              </a:rPr>
              <a:t>Addis Ababa University</a:t>
            </a:r>
            <a:endParaRPr sz="3300">
              <a:solidFill>
                <a:srgbClr val="2E75B5"/>
              </a:solidFill>
            </a:endParaRPr>
          </a:p>
          <a:p>
            <a:pPr indent="0" lvl="0" marL="0" rtl="0" algn="ctr">
              <a:spcBef>
                <a:spcPts val="0"/>
              </a:spcBef>
              <a:spcAft>
                <a:spcPts val="0"/>
              </a:spcAft>
              <a:buNone/>
            </a:pPr>
            <a:r>
              <a:rPr lang="en-GB" sz="3300">
                <a:solidFill>
                  <a:srgbClr val="2E75B5"/>
                </a:solidFill>
              </a:rPr>
              <a:t>Department 0f Computer Science</a:t>
            </a:r>
            <a:endParaRPr sz="3300">
              <a:solidFill>
                <a:srgbClr val="2E75B5"/>
              </a:solidFill>
            </a:endParaRPr>
          </a:p>
        </p:txBody>
      </p:sp>
      <p:sp>
        <p:nvSpPr>
          <p:cNvPr id="57" name="Google Shape;57;p13"/>
          <p:cNvSpPr txBox="1"/>
          <p:nvPr/>
        </p:nvSpPr>
        <p:spPr>
          <a:xfrm>
            <a:off x="919650" y="3127775"/>
            <a:ext cx="730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Open Sans"/>
                <a:ea typeface="Open Sans"/>
                <a:cs typeface="Open Sans"/>
                <a:sym typeface="Open Sans"/>
              </a:rPr>
              <a:t>Prepared by: </a:t>
            </a:r>
            <a:endParaRPr b="1">
              <a:latin typeface="Open Sans"/>
              <a:ea typeface="Open Sans"/>
              <a:cs typeface="Open Sans"/>
              <a:sym typeface="Open Sans"/>
            </a:endParaRPr>
          </a:p>
          <a:p>
            <a:pPr indent="457200" lvl="0" marL="0" rtl="0" algn="just">
              <a:spcBef>
                <a:spcPts val="0"/>
              </a:spcBef>
              <a:spcAft>
                <a:spcPts val="0"/>
              </a:spcAft>
              <a:buNone/>
            </a:pPr>
            <a:r>
              <a:rPr b="1" lang="en-GB">
                <a:latin typeface="Open Sans"/>
                <a:ea typeface="Open Sans"/>
                <a:cs typeface="Open Sans"/>
                <a:sym typeface="Open Sans"/>
              </a:rPr>
              <a:t>Eyasu Taye</a:t>
            </a:r>
            <a:endParaRPr b="1">
              <a:latin typeface="Open Sans"/>
              <a:ea typeface="Open Sans"/>
              <a:cs typeface="Open Sans"/>
              <a:sym typeface="Open Sans"/>
            </a:endParaRPr>
          </a:p>
          <a:p>
            <a:pPr indent="0" lvl="0" marL="0" rtl="0" algn="just">
              <a:spcBef>
                <a:spcPts val="0"/>
              </a:spcBef>
              <a:spcAft>
                <a:spcPts val="0"/>
              </a:spcAft>
              <a:buNone/>
            </a:pPr>
            <a:r>
              <a:rPr b="1" lang="en-GB">
                <a:latin typeface="Open Sans"/>
                <a:ea typeface="Open Sans"/>
                <a:cs typeface="Open Sans"/>
                <a:sym typeface="Open Sans"/>
              </a:rPr>
              <a:t> 	Kalkidan Tesfaye,</a:t>
            </a:r>
            <a:endParaRPr b="1">
              <a:latin typeface="Open Sans"/>
              <a:ea typeface="Open Sans"/>
              <a:cs typeface="Open Sans"/>
              <a:sym typeface="Open Sans"/>
            </a:endParaRPr>
          </a:p>
          <a:p>
            <a:pPr indent="457200" lvl="0" marL="0" rtl="0" algn="just">
              <a:spcBef>
                <a:spcPts val="0"/>
              </a:spcBef>
              <a:spcAft>
                <a:spcPts val="0"/>
              </a:spcAft>
              <a:buNone/>
            </a:pPr>
            <a:r>
              <a:rPr b="1" lang="en-GB">
                <a:latin typeface="Open Sans"/>
                <a:ea typeface="Open Sans"/>
                <a:cs typeface="Open Sans"/>
                <a:sym typeface="Open Sans"/>
              </a:rPr>
              <a:t>Chala Bahru,</a:t>
            </a:r>
            <a:endParaRPr b="1">
              <a:latin typeface="Open Sans"/>
              <a:ea typeface="Open Sans"/>
              <a:cs typeface="Open Sans"/>
              <a:sym typeface="Open Sans"/>
            </a:endParaRPr>
          </a:p>
          <a:p>
            <a:pPr indent="457200" lvl="0" marL="0" rtl="0" algn="just">
              <a:spcBef>
                <a:spcPts val="0"/>
              </a:spcBef>
              <a:spcAft>
                <a:spcPts val="0"/>
              </a:spcAft>
              <a:buNone/>
            </a:pPr>
            <a:r>
              <a:rPr b="1" lang="en-GB">
                <a:latin typeface="Open Sans"/>
                <a:ea typeface="Open Sans"/>
                <a:cs typeface="Open Sans"/>
                <a:sym typeface="Open Sans"/>
              </a:rPr>
              <a:t>Bilise Mesele</a:t>
            </a:r>
            <a:endParaRPr b="1">
              <a:latin typeface="Open Sans"/>
              <a:ea typeface="Open Sans"/>
              <a:cs typeface="Open Sans"/>
              <a:sym typeface="Open Sans"/>
            </a:endParaRPr>
          </a:p>
          <a:p>
            <a:pPr indent="0" lvl="0" marL="0" rtl="0" algn="l">
              <a:spcBef>
                <a:spcPts val="0"/>
              </a:spcBef>
              <a:spcAft>
                <a:spcPts val="0"/>
              </a:spcAft>
              <a:buNone/>
            </a:pPr>
            <a:r>
              <a:rPr b="1" lang="en-GB">
                <a:latin typeface="Open Sans"/>
                <a:ea typeface="Open Sans"/>
                <a:cs typeface="Open Sans"/>
                <a:sym typeface="Open Sans"/>
              </a:rPr>
              <a:t> Department of computer Science(AAU) June 2023</a:t>
            </a:r>
            <a:r>
              <a:rPr b="1" lang="en-GB" sz="1000">
                <a:latin typeface="Open Sans"/>
                <a:ea typeface="Open Sans"/>
                <a:cs typeface="Open Sans"/>
                <a:sym typeface="Open Sans"/>
              </a:rPr>
              <a:t>.</a:t>
            </a:r>
            <a:endParaRPr b="1" sz="1000">
              <a:latin typeface="Open Sans"/>
              <a:ea typeface="Open Sans"/>
              <a:cs typeface="Open Sans"/>
              <a:sym typeface="Open Sans"/>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first row as a header</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8" name="Google Shape;128;p22"/>
          <p:cNvPicPr preferRelativeResize="0"/>
          <p:nvPr/>
        </p:nvPicPr>
        <p:blipFill>
          <a:blip r:embed="rId3">
            <a:alphaModFix/>
          </a:blip>
          <a:stretch>
            <a:fillRect/>
          </a:stretch>
        </p:blipFill>
        <p:spPr>
          <a:xfrm>
            <a:off x="261025" y="1017725"/>
            <a:ext cx="8520600" cy="3600350"/>
          </a:xfrm>
          <a:prstGeom prst="rect">
            <a:avLst/>
          </a:prstGeom>
          <a:noFill/>
          <a:ln>
            <a:noFill/>
          </a:ln>
        </p:spPr>
      </p:pic>
      <p:sp>
        <p:nvSpPr>
          <p:cNvPr id="129" name="Google Shape;129;p22"/>
          <p:cNvSpPr txBox="1"/>
          <p:nvPr/>
        </p:nvSpPr>
        <p:spPr>
          <a:xfrm>
            <a:off x="2445025" y="3953275"/>
            <a:ext cx="279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True = The value is null</a:t>
            </a:r>
            <a:endParaRPr b="1">
              <a:solidFill>
                <a:srgbClr val="FF0000"/>
              </a:solidFill>
            </a:endParaRPr>
          </a:p>
          <a:p>
            <a:pPr indent="0" lvl="0" marL="0" rtl="0" algn="l">
              <a:spcBef>
                <a:spcPts val="0"/>
              </a:spcBef>
              <a:spcAft>
                <a:spcPts val="0"/>
              </a:spcAft>
              <a:buNone/>
            </a:pPr>
            <a:r>
              <a:rPr b="1" lang="en-GB">
                <a:solidFill>
                  <a:srgbClr val="FF0000"/>
                </a:solidFill>
              </a:rPr>
              <a:t>False = The value is not null</a:t>
            </a:r>
            <a:endParaRPr b="1">
              <a:solidFill>
                <a:srgbClr val="FF0000"/>
              </a:solidFill>
            </a:endParaRPr>
          </a:p>
        </p:txBody>
      </p:sp>
      <p:sp>
        <p:nvSpPr>
          <p:cNvPr id="130" name="Google Shape;130;p22"/>
          <p:cNvSpPr txBox="1"/>
          <p:nvPr/>
        </p:nvSpPr>
        <p:spPr>
          <a:xfrm flipH="1">
            <a:off x="5244925" y="595050"/>
            <a:ext cx="35727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rPr>
              <a:t>The first row is treated as a header, must be transformed to normal row</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reduction by removing </a:t>
            </a:r>
            <a:r>
              <a:rPr lang="en-GB"/>
              <a:t>irrelevant</a:t>
            </a:r>
            <a:r>
              <a:rPr lang="en-GB"/>
              <a:t> </a:t>
            </a:r>
            <a:r>
              <a:rPr lang="en-GB"/>
              <a:t>columns</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8" name="Google Shape;138;p23"/>
          <p:cNvPicPr preferRelativeResize="0"/>
          <p:nvPr/>
        </p:nvPicPr>
        <p:blipFill>
          <a:blip r:embed="rId3">
            <a:alphaModFix/>
          </a:blip>
          <a:stretch>
            <a:fillRect/>
          </a:stretch>
        </p:blipFill>
        <p:spPr>
          <a:xfrm>
            <a:off x="311700" y="1017725"/>
            <a:ext cx="8832299" cy="3809251"/>
          </a:xfrm>
          <a:prstGeom prst="rect">
            <a:avLst/>
          </a:prstGeom>
          <a:noFill/>
          <a:ln>
            <a:noFill/>
          </a:ln>
        </p:spPr>
      </p:pic>
      <p:pic>
        <p:nvPicPr>
          <p:cNvPr id="139" name="Google Shape;139;p23"/>
          <p:cNvPicPr preferRelativeResize="0"/>
          <p:nvPr/>
        </p:nvPicPr>
        <p:blipFill>
          <a:blip r:embed="rId4">
            <a:alphaModFix/>
          </a:blip>
          <a:stretch>
            <a:fillRect/>
          </a:stretch>
        </p:blipFill>
        <p:spPr>
          <a:xfrm>
            <a:off x="4370700" y="2052325"/>
            <a:ext cx="3585250" cy="2027000"/>
          </a:xfrm>
          <a:prstGeom prst="rect">
            <a:avLst/>
          </a:prstGeom>
          <a:noFill/>
          <a:ln>
            <a:noFill/>
          </a:ln>
        </p:spPr>
      </p:pic>
      <p:sp>
        <p:nvSpPr>
          <p:cNvPr id="140" name="Google Shape;140;p23"/>
          <p:cNvSpPr txBox="1"/>
          <p:nvPr/>
        </p:nvSpPr>
        <p:spPr>
          <a:xfrm flipH="1">
            <a:off x="5713375" y="2597063"/>
            <a:ext cx="1178400" cy="9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0000"/>
                </a:solidFill>
              </a:rPr>
              <a:t>8 Columns are</a:t>
            </a:r>
            <a:endParaRPr b="1">
              <a:solidFill>
                <a:srgbClr val="FF0000"/>
              </a:solidFill>
            </a:endParaRPr>
          </a:p>
          <a:p>
            <a:pPr indent="0" lvl="0" marL="0" rtl="0" algn="ctr">
              <a:spcBef>
                <a:spcPts val="0"/>
              </a:spcBef>
              <a:spcAft>
                <a:spcPts val="0"/>
              </a:spcAft>
              <a:buNone/>
            </a:pPr>
            <a:r>
              <a:rPr b="1" lang="en-GB">
                <a:solidFill>
                  <a:srgbClr val="FF0000"/>
                </a:solidFill>
              </a:rPr>
              <a:t> Removed</a:t>
            </a:r>
            <a:endParaRPr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Null values are transformed to NaN default value</a:t>
            </a:r>
            <a:endParaRPr/>
          </a:p>
        </p:txBody>
      </p:sp>
      <p:sp>
        <p:nvSpPr>
          <p:cNvPr id="146" name="Google Shape;146;p24"/>
          <p:cNvSpPr txBox="1"/>
          <p:nvPr>
            <p:ph idx="1" type="body"/>
          </p:nvPr>
        </p:nvSpPr>
        <p:spPr>
          <a:xfrm>
            <a:off x="375025" y="8635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400">
                <a:solidFill>
                  <a:srgbClr val="FF0000"/>
                </a:solidFill>
              </a:rPr>
              <a:t>A header row is removed</a:t>
            </a:r>
            <a:endParaRPr b="1" sz="1400">
              <a:solidFill>
                <a:srgbClr val="FF0000"/>
              </a:solidFill>
            </a:endParaRPr>
          </a:p>
          <a:p>
            <a:pPr indent="0" lvl="0" marL="0" rtl="0" algn="l">
              <a:lnSpc>
                <a:spcPct val="100000"/>
              </a:lnSpc>
              <a:spcBef>
                <a:spcPts val="0"/>
              </a:spcBef>
              <a:spcAft>
                <a:spcPts val="0"/>
              </a:spcAft>
              <a:buNone/>
            </a:pPr>
            <a:r>
              <a:rPr b="1" lang="en-GB" sz="1400">
                <a:solidFill>
                  <a:srgbClr val="FF0000"/>
                </a:solidFill>
              </a:rPr>
              <a:t>Null is transformed to NaN value</a:t>
            </a:r>
            <a:endParaRPr b="1" sz="1400">
              <a:solidFill>
                <a:srgbClr val="FF0000"/>
              </a:solidFill>
            </a:endParaRPr>
          </a:p>
          <a:p>
            <a:pPr indent="0" lvl="0" marL="0" rtl="0" algn="l">
              <a:spcBef>
                <a:spcPts val="0"/>
              </a:spcBef>
              <a:spcAft>
                <a:spcPts val="1200"/>
              </a:spcAft>
              <a:buNone/>
            </a:pPr>
            <a:r>
              <a:t/>
            </a:r>
            <a:endParaRPr/>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8" name="Google Shape;148;p24"/>
          <p:cNvPicPr preferRelativeResize="0"/>
          <p:nvPr/>
        </p:nvPicPr>
        <p:blipFill>
          <a:blip r:embed="rId3">
            <a:alphaModFix/>
          </a:blip>
          <a:stretch>
            <a:fillRect/>
          </a:stretch>
        </p:blipFill>
        <p:spPr>
          <a:xfrm>
            <a:off x="311700" y="1152475"/>
            <a:ext cx="8520600" cy="1900675"/>
          </a:xfrm>
          <a:prstGeom prst="rect">
            <a:avLst/>
          </a:prstGeom>
          <a:noFill/>
          <a:ln>
            <a:noFill/>
          </a:ln>
        </p:spPr>
      </p:pic>
      <p:sp>
        <p:nvSpPr>
          <p:cNvPr id="149" name="Google Shape;149;p24"/>
          <p:cNvSpPr txBox="1"/>
          <p:nvPr/>
        </p:nvSpPr>
        <p:spPr>
          <a:xfrm>
            <a:off x="1535100" y="3187900"/>
            <a:ext cx="329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A header row is removed</a:t>
            </a:r>
            <a:endParaRPr b="1">
              <a:solidFill>
                <a:srgbClr val="FF0000"/>
              </a:solidFill>
            </a:endParaRPr>
          </a:p>
          <a:p>
            <a:pPr indent="0" lvl="0" marL="0" rtl="0" algn="l">
              <a:spcBef>
                <a:spcPts val="0"/>
              </a:spcBef>
              <a:spcAft>
                <a:spcPts val="0"/>
              </a:spcAft>
              <a:buNone/>
            </a:pPr>
            <a:r>
              <a:rPr b="1" lang="en-GB">
                <a:solidFill>
                  <a:srgbClr val="FF0000"/>
                </a:solidFill>
              </a:rPr>
              <a:t>Null is transformed to NaN value</a:t>
            </a:r>
            <a:endParaRPr b="1">
              <a:solidFill>
                <a:srgbClr val="FF0000"/>
              </a:solidFill>
            </a:endParaRPr>
          </a:p>
        </p:txBody>
      </p:sp>
      <p:sp>
        <p:nvSpPr>
          <p:cNvPr id="150" name="Google Shape;150;p24"/>
          <p:cNvSpPr txBox="1"/>
          <p:nvPr/>
        </p:nvSpPr>
        <p:spPr>
          <a:xfrm>
            <a:off x="1471750" y="4009625"/>
            <a:ext cx="329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accent1"/>
                </a:solidFill>
              </a:rPr>
              <a:t>* </a:t>
            </a:r>
            <a:r>
              <a:rPr b="1" lang="en-GB">
                <a:solidFill>
                  <a:schemeClr val="accent1"/>
                </a:solidFill>
              </a:rPr>
              <a:t>Now the dataset is clean enough</a:t>
            </a:r>
            <a:endParaRPr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Times New Roman"/>
                <a:ea typeface="Times New Roman"/>
                <a:cs typeface="Times New Roman"/>
                <a:sym typeface="Times New Roman"/>
              </a:rPr>
              <a:t>continued..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GB" sz="2000"/>
              <a:t>Data </a:t>
            </a:r>
            <a:r>
              <a:rPr b="1" lang="en-GB" sz="2000"/>
              <a:t>Analysis</a:t>
            </a:r>
            <a:endParaRPr b="1" sz="2000"/>
          </a:p>
          <a:p>
            <a:pPr indent="0" lvl="0" marL="0" rtl="0" algn="l">
              <a:spcBef>
                <a:spcPts val="1200"/>
              </a:spcBef>
              <a:spcAft>
                <a:spcPts val="0"/>
              </a:spcAft>
              <a:buNone/>
            </a:pPr>
            <a:r>
              <a:rPr lang="en-GB" sz="1700"/>
              <a:t>The apriori class requires some parameter values to work. </a:t>
            </a:r>
            <a:endParaRPr sz="1700"/>
          </a:p>
          <a:p>
            <a:pPr indent="-330200" lvl="0" marL="457200" rtl="0" algn="l">
              <a:spcBef>
                <a:spcPts val="1200"/>
              </a:spcBef>
              <a:spcAft>
                <a:spcPts val="0"/>
              </a:spcAft>
              <a:buSzPts val="1600"/>
              <a:buChar char="●"/>
            </a:pPr>
            <a:r>
              <a:rPr lang="en-GB" sz="1600"/>
              <a:t>The first parameter must be list of list that to extract rules from. </a:t>
            </a:r>
            <a:endParaRPr sz="1600"/>
          </a:p>
          <a:p>
            <a:pPr indent="-330200" lvl="0" marL="457200" rtl="0" algn="l">
              <a:spcBef>
                <a:spcPts val="0"/>
              </a:spcBef>
              <a:spcAft>
                <a:spcPts val="0"/>
              </a:spcAft>
              <a:buSzPts val="1600"/>
              <a:buChar char="●"/>
            </a:pPr>
            <a:r>
              <a:rPr lang="en-GB" sz="1600"/>
              <a:t>The second parameter is the min_support parameter.</a:t>
            </a:r>
            <a:endParaRPr sz="1600"/>
          </a:p>
          <a:p>
            <a:pPr indent="-330200" lvl="0" marL="457200" rtl="0" algn="l">
              <a:spcBef>
                <a:spcPts val="0"/>
              </a:spcBef>
              <a:spcAft>
                <a:spcPts val="0"/>
              </a:spcAft>
              <a:buSzPts val="1600"/>
              <a:buChar char="●"/>
            </a:pPr>
            <a:r>
              <a:rPr lang="en-GB" sz="1600"/>
              <a:t>The min_confidence parameter. </a:t>
            </a:r>
            <a:endParaRPr sz="1600"/>
          </a:p>
          <a:p>
            <a:pPr indent="-330200" lvl="0" marL="457200" rtl="0" algn="l">
              <a:spcBef>
                <a:spcPts val="0"/>
              </a:spcBef>
              <a:spcAft>
                <a:spcPts val="0"/>
              </a:spcAft>
              <a:buSzPts val="1600"/>
              <a:buChar char="●"/>
            </a:pPr>
            <a:r>
              <a:rPr lang="en-GB" sz="1600"/>
              <a:t>The min_lift parameter specifies the minimum lift value for the short listed rules. </a:t>
            </a:r>
            <a:endParaRPr sz="1600"/>
          </a:p>
          <a:p>
            <a:pPr indent="-330200" lvl="0" marL="457200" rtl="0" algn="l">
              <a:spcBef>
                <a:spcPts val="0"/>
              </a:spcBef>
              <a:spcAft>
                <a:spcPts val="0"/>
              </a:spcAft>
              <a:buSzPts val="1600"/>
              <a:buChar char="●"/>
            </a:pPr>
            <a:r>
              <a:rPr lang="en-GB" sz="1600"/>
              <a:t>Finally, the min_length parameter specifies the minimum number of items that you want in your rules.</a:t>
            </a:r>
            <a:endParaRPr sz="1600"/>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Times New Roman"/>
                <a:ea typeface="Times New Roman"/>
                <a:cs typeface="Times New Roman"/>
                <a:sym typeface="Times New Roman"/>
              </a:rPr>
              <a:t>continued..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SzPct val="100000"/>
              <a:buChar char="❖"/>
            </a:pPr>
            <a:r>
              <a:rPr b="1" lang="en-GB" sz="2000"/>
              <a:t>Data Analysis</a:t>
            </a:r>
            <a:endParaRPr b="1" sz="2000"/>
          </a:p>
          <a:p>
            <a:pPr indent="0" lvl="0" marL="0" rtl="0" algn="l">
              <a:spcBef>
                <a:spcPts val="1200"/>
              </a:spcBef>
              <a:spcAft>
                <a:spcPts val="0"/>
              </a:spcAft>
              <a:buNone/>
            </a:pPr>
            <a:r>
              <a:rPr lang="en-GB" sz="1700"/>
              <a:t>The apriori class requires some parameter values to work. </a:t>
            </a:r>
            <a:endParaRPr sz="1700"/>
          </a:p>
          <a:p>
            <a:pPr indent="0" lvl="0" marL="914400" rtl="0" algn="l">
              <a:spcBef>
                <a:spcPts val="1200"/>
              </a:spcBef>
              <a:spcAft>
                <a:spcPts val="0"/>
              </a:spcAft>
              <a:buNone/>
            </a:pPr>
            <a:r>
              <a:rPr lang="en-GB" sz="1600"/>
              <a:t>We want to create rules for items purchased five times a day in one week</a:t>
            </a:r>
            <a:endParaRPr sz="1600"/>
          </a:p>
          <a:p>
            <a:pPr indent="0" lvl="0" marL="914400" rtl="0" algn="l">
              <a:spcBef>
                <a:spcPts val="1200"/>
              </a:spcBef>
              <a:spcAft>
                <a:spcPts val="0"/>
              </a:spcAft>
              <a:buNone/>
            </a:pPr>
            <a:r>
              <a:rPr lang="en-GB" sz="1600"/>
              <a:t>That means 7*5 = 35 times per week</a:t>
            </a:r>
            <a:endParaRPr sz="1600"/>
          </a:p>
          <a:p>
            <a:pPr indent="0" lvl="0" marL="914400" rtl="0" algn="l">
              <a:spcBef>
                <a:spcPts val="1200"/>
              </a:spcBef>
              <a:spcAft>
                <a:spcPts val="0"/>
              </a:spcAft>
              <a:buNone/>
            </a:pPr>
            <a:r>
              <a:rPr lang="en-GB" sz="1600"/>
              <a:t>The support = 35/7500 = 0.0045</a:t>
            </a:r>
            <a:endParaRPr sz="1600"/>
          </a:p>
          <a:p>
            <a:pPr indent="0" lvl="0" marL="914400" rtl="0" algn="l">
              <a:spcBef>
                <a:spcPts val="1200"/>
              </a:spcBef>
              <a:spcAft>
                <a:spcPts val="0"/>
              </a:spcAft>
              <a:buNone/>
            </a:pPr>
            <a:r>
              <a:rPr lang="en-GB" sz="1600"/>
              <a:t>Let 	Minimum confidence  = 20% or 0.2</a:t>
            </a:r>
            <a:endParaRPr sz="1600"/>
          </a:p>
          <a:p>
            <a:pPr indent="457200" lvl="0" marL="914400" rtl="0" algn="l">
              <a:spcBef>
                <a:spcPts val="1200"/>
              </a:spcBef>
              <a:spcAft>
                <a:spcPts val="0"/>
              </a:spcAft>
              <a:buNone/>
            </a:pPr>
            <a:r>
              <a:rPr lang="en-GB" sz="1600"/>
              <a:t>Lift  = 3</a:t>
            </a:r>
            <a:endParaRPr sz="1600"/>
          </a:p>
          <a:p>
            <a:pPr indent="457200" lvl="0" marL="914400" rtl="0" algn="l">
              <a:spcBef>
                <a:spcPts val="1200"/>
              </a:spcBef>
              <a:spcAft>
                <a:spcPts val="0"/>
              </a:spcAft>
              <a:buNone/>
            </a:pPr>
            <a:r>
              <a:rPr lang="en-GB" sz="1600"/>
              <a:t>Min length = 2</a:t>
            </a:r>
            <a:endParaRPr sz="1600"/>
          </a:p>
          <a:p>
            <a:pPr indent="0" lvl="0" marL="914400" rtl="0" algn="l">
              <a:spcBef>
                <a:spcPts val="1200"/>
              </a:spcBef>
              <a:spcAft>
                <a:spcPts val="0"/>
              </a:spcAft>
              <a:buNone/>
            </a:pPr>
            <a:r>
              <a:t/>
            </a:r>
            <a:endParaRPr sz="1600"/>
          </a:p>
          <a:p>
            <a:pPr indent="0" lvl="0" marL="914400" rtl="0" algn="l">
              <a:spcBef>
                <a:spcPts val="1200"/>
              </a:spcBef>
              <a:spcAft>
                <a:spcPts val="1200"/>
              </a:spcAft>
              <a:buNone/>
            </a:pPr>
            <a:r>
              <a:t/>
            </a:r>
            <a:endParaRPr sz="1600"/>
          </a:p>
        </p:txBody>
      </p:sp>
      <p:sp>
        <p:nvSpPr>
          <p:cNvPr id="164" name="Google Shape;16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a:t>
            </a:r>
            <a:endParaRPr/>
          </a:p>
        </p:txBody>
      </p:sp>
      <p:sp>
        <p:nvSpPr>
          <p:cNvPr id="170" name="Google Shape;170;p27"/>
          <p:cNvSpPr txBox="1"/>
          <p:nvPr>
            <p:ph idx="1" type="body"/>
          </p:nvPr>
        </p:nvSpPr>
        <p:spPr>
          <a:xfrm>
            <a:off x="311700" y="1152475"/>
            <a:ext cx="870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First rule: </a:t>
            </a:r>
            <a:endParaRPr/>
          </a:p>
        </p:txBody>
      </p:sp>
      <p:pic>
        <p:nvPicPr>
          <p:cNvPr id="171" name="Google Shape;171;p27"/>
          <p:cNvPicPr preferRelativeResize="0"/>
          <p:nvPr/>
        </p:nvPicPr>
        <p:blipFill>
          <a:blip r:embed="rId3">
            <a:alphaModFix/>
          </a:blip>
          <a:stretch>
            <a:fillRect/>
          </a:stretch>
        </p:blipFill>
        <p:spPr>
          <a:xfrm>
            <a:off x="2327425" y="1152475"/>
            <a:ext cx="5489175" cy="937875"/>
          </a:xfrm>
          <a:prstGeom prst="rect">
            <a:avLst/>
          </a:prstGeom>
          <a:noFill/>
          <a:ln>
            <a:noFill/>
          </a:ln>
        </p:spPr>
      </p:pic>
      <p:sp>
        <p:nvSpPr>
          <p:cNvPr id="172" name="Google Shape;172;p27"/>
          <p:cNvSpPr txBox="1"/>
          <p:nvPr/>
        </p:nvSpPr>
        <p:spPr>
          <a:xfrm>
            <a:off x="1960800" y="2271600"/>
            <a:ext cx="7183200" cy="16392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555555"/>
              </a:buClr>
              <a:buSzPts val="1350"/>
              <a:buChar char="●"/>
            </a:pPr>
            <a:r>
              <a:rPr lang="en-GB" sz="1350">
                <a:solidFill>
                  <a:srgbClr val="555555"/>
                </a:solidFill>
              </a:rPr>
              <a:t>The support value is 0.0045. This number is calculated by dividing the number of transactions containing light cream divided by total number of transactions.</a:t>
            </a:r>
            <a:endParaRPr sz="1350">
              <a:solidFill>
                <a:srgbClr val="555555"/>
              </a:solidFill>
            </a:endParaRPr>
          </a:p>
          <a:p>
            <a:pPr indent="-314325" lvl="0" marL="457200" rtl="0" algn="l">
              <a:spcBef>
                <a:spcPts val="0"/>
              </a:spcBef>
              <a:spcAft>
                <a:spcPts val="0"/>
              </a:spcAft>
              <a:buClr>
                <a:srgbClr val="555555"/>
              </a:buClr>
              <a:buSzPts val="1350"/>
              <a:buChar char="●"/>
            </a:pPr>
            <a:r>
              <a:rPr lang="en-GB" sz="1350">
                <a:solidFill>
                  <a:srgbClr val="555555"/>
                </a:solidFill>
              </a:rPr>
              <a:t>The confidence level for the rule is 0.2905 which shows that out of all the transactions that contain light cream, 29.05% of the transactions also contain chicken. </a:t>
            </a:r>
            <a:endParaRPr sz="1350">
              <a:solidFill>
                <a:srgbClr val="555555"/>
              </a:solidFill>
            </a:endParaRPr>
          </a:p>
          <a:p>
            <a:pPr indent="-314325" lvl="0" marL="457200" rtl="0" algn="l">
              <a:spcBef>
                <a:spcPts val="0"/>
              </a:spcBef>
              <a:spcAft>
                <a:spcPts val="0"/>
              </a:spcAft>
              <a:buClr>
                <a:srgbClr val="555555"/>
              </a:buClr>
              <a:buSzPts val="1350"/>
              <a:buChar char="●"/>
            </a:pPr>
            <a:r>
              <a:rPr lang="en-GB" sz="1350">
                <a:solidFill>
                  <a:srgbClr val="555555"/>
                </a:solidFill>
              </a:rPr>
              <a:t>The lift of 4.84 tells us that chicken is 4.84 times more likely to be bought by the customers who buy light cream compared to the default likelihood of the sale of chicken.</a:t>
            </a:r>
            <a:endParaRPr sz="1350">
              <a:solidFill>
                <a:srgbClr val="555555"/>
              </a:solidFill>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Evaluations Continued…</a:t>
            </a:r>
            <a:endParaRPr/>
          </a:p>
        </p:txBody>
      </p:sp>
      <p:sp>
        <p:nvSpPr>
          <p:cNvPr id="179" name="Google Shape;179;p28"/>
          <p:cNvSpPr txBox="1"/>
          <p:nvPr>
            <p:ph idx="1" type="body"/>
          </p:nvPr>
        </p:nvSpPr>
        <p:spPr>
          <a:xfrm>
            <a:off x="311700" y="1152475"/>
            <a:ext cx="870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Second rule: 		</a:t>
            </a:r>
            <a:endParaRPr/>
          </a:p>
        </p:txBody>
      </p:sp>
      <p:sp>
        <p:nvSpPr>
          <p:cNvPr id="180" name="Google Shape;180;p28"/>
          <p:cNvSpPr txBox="1"/>
          <p:nvPr/>
        </p:nvSpPr>
        <p:spPr>
          <a:xfrm>
            <a:off x="1960800" y="2271600"/>
            <a:ext cx="7183200" cy="18471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555555"/>
              </a:buClr>
              <a:buSzPts val="1350"/>
              <a:buChar char="●"/>
            </a:pPr>
            <a:r>
              <a:rPr lang="en-GB" sz="1350">
                <a:solidFill>
                  <a:srgbClr val="555555"/>
                </a:solidFill>
              </a:rPr>
              <a:t>The second rule states that </a:t>
            </a:r>
            <a:r>
              <a:rPr b="1" lang="en-GB" sz="1350">
                <a:solidFill>
                  <a:srgbClr val="555555"/>
                </a:solidFill>
              </a:rPr>
              <a:t>mushroom cream sauce</a:t>
            </a:r>
            <a:r>
              <a:rPr lang="en-GB" sz="1350">
                <a:solidFill>
                  <a:srgbClr val="555555"/>
                </a:solidFill>
              </a:rPr>
              <a:t> and </a:t>
            </a:r>
            <a:r>
              <a:rPr b="1" lang="en-GB" sz="1350">
                <a:solidFill>
                  <a:srgbClr val="555555"/>
                </a:solidFill>
              </a:rPr>
              <a:t>escalope</a:t>
            </a:r>
            <a:r>
              <a:rPr lang="en-GB" sz="1350">
                <a:solidFill>
                  <a:srgbClr val="555555"/>
                </a:solidFill>
              </a:rPr>
              <a:t> are bought frequently</a:t>
            </a:r>
            <a:endParaRPr sz="1350">
              <a:solidFill>
                <a:srgbClr val="555555"/>
              </a:solidFill>
            </a:endParaRPr>
          </a:p>
          <a:p>
            <a:pPr indent="-314325" lvl="0" marL="457200" rtl="0" algn="l">
              <a:spcBef>
                <a:spcPts val="0"/>
              </a:spcBef>
              <a:spcAft>
                <a:spcPts val="0"/>
              </a:spcAft>
              <a:buClr>
                <a:srgbClr val="555555"/>
              </a:buClr>
              <a:buSzPts val="1350"/>
              <a:buChar char="●"/>
            </a:pPr>
            <a:r>
              <a:rPr lang="en-GB" sz="1350">
                <a:solidFill>
                  <a:srgbClr val="555555"/>
                </a:solidFill>
              </a:rPr>
              <a:t>The support for mushroom cream sauce is 0.0057.</a:t>
            </a:r>
            <a:endParaRPr sz="1350">
              <a:solidFill>
                <a:srgbClr val="555555"/>
              </a:solidFill>
            </a:endParaRPr>
          </a:p>
          <a:p>
            <a:pPr indent="-314325" lvl="0" marL="457200" rtl="0" algn="l">
              <a:spcBef>
                <a:spcPts val="0"/>
              </a:spcBef>
              <a:spcAft>
                <a:spcPts val="0"/>
              </a:spcAft>
              <a:buClr>
                <a:srgbClr val="555555"/>
              </a:buClr>
              <a:buSzPts val="1350"/>
              <a:buChar char="●"/>
            </a:pPr>
            <a:r>
              <a:rPr lang="en-GB" sz="1350">
                <a:solidFill>
                  <a:srgbClr val="555555"/>
                </a:solidFill>
              </a:rPr>
              <a:t>The confidence for this rule is 0.3006 which means that out of all the transactions containing mushroom, 30.06% of the transactions are likely to contain escalope as well.</a:t>
            </a:r>
            <a:endParaRPr sz="1350">
              <a:solidFill>
                <a:srgbClr val="555555"/>
              </a:solidFill>
            </a:endParaRPr>
          </a:p>
          <a:p>
            <a:pPr indent="-314325" lvl="0" marL="457200" rtl="0" algn="l">
              <a:spcBef>
                <a:spcPts val="0"/>
              </a:spcBef>
              <a:spcAft>
                <a:spcPts val="0"/>
              </a:spcAft>
              <a:buClr>
                <a:srgbClr val="555555"/>
              </a:buClr>
              <a:buSzPts val="1350"/>
              <a:buChar char="●"/>
            </a:pPr>
            <a:r>
              <a:rPr lang="en-GB" sz="1350">
                <a:solidFill>
                  <a:srgbClr val="555555"/>
                </a:solidFill>
              </a:rPr>
              <a:t>Lift of 3.79 shows that the escalope is 3.79 more likely to be bought by the customers that buy mushroom cream sauce, compared to its default sale.</a:t>
            </a:r>
            <a:endParaRPr sz="1350">
              <a:solidFill>
                <a:srgbClr val="555555"/>
              </a:solidFill>
            </a:endParaRPr>
          </a:p>
        </p:txBody>
      </p:sp>
      <p:pic>
        <p:nvPicPr>
          <p:cNvPr id="181" name="Google Shape;181;p28"/>
          <p:cNvPicPr preferRelativeResize="0"/>
          <p:nvPr/>
        </p:nvPicPr>
        <p:blipFill>
          <a:blip r:embed="rId3">
            <a:alphaModFix/>
          </a:blip>
          <a:stretch>
            <a:fillRect/>
          </a:stretch>
        </p:blipFill>
        <p:spPr>
          <a:xfrm>
            <a:off x="2152125" y="1152475"/>
            <a:ext cx="6437275" cy="1119125"/>
          </a:xfrm>
          <a:prstGeom prst="rect">
            <a:avLst/>
          </a:prstGeom>
          <a:noFill/>
          <a:ln>
            <a:noFill/>
          </a:ln>
        </p:spPr>
      </p:pic>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720">
                <a:latin typeface="Times New Roman"/>
                <a:ea typeface="Times New Roman"/>
                <a:cs typeface="Times New Roman"/>
                <a:sym typeface="Times New Roman"/>
              </a:rPr>
              <a:t>Conclusion</a:t>
            </a:r>
            <a:endParaRPr b="1" sz="2720">
              <a:latin typeface="Times New Roman"/>
              <a:ea typeface="Times New Roman"/>
              <a:cs typeface="Times New Roman"/>
              <a:sym typeface="Times New Roman"/>
            </a:endParaRPr>
          </a:p>
        </p:txBody>
      </p:sp>
      <p:sp>
        <p:nvSpPr>
          <p:cNvPr id="188" name="Google Shape;18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latin typeface="Times New Roman"/>
                <a:ea typeface="Times New Roman"/>
                <a:cs typeface="Times New Roman"/>
                <a:sym typeface="Times New Roman"/>
              </a:rPr>
              <a:t>A</a:t>
            </a:r>
            <a:r>
              <a:rPr lang="en-GB" sz="2100">
                <a:latin typeface="Times New Roman"/>
                <a:ea typeface="Times New Roman"/>
                <a:cs typeface="Times New Roman"/>
                <a:sym typeface="Times New Roman"/>
              </a:rPr>
              <a:t>ssociation rule mining for supermarket dataset has been presented, Mining has been applied to sales data of dataset. In proposed project, the apriori algorithm has been used on super market dataset which gives associations of two products which has maximum support, It reduces the size of the itemsets in the database considerably providing a good performance. Thus, data mining helps consumers and industries better in the decision-making process.</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20"/>
              <a:t>Contents</a:t>
            </a:r>
            <a:endParaRPr sz="3420"/>
          </a:p>
        </p:txBody>
      </p:sp>
      <p:sp>
        <p:nvSpPr>
          <p:cNvPr id="64" name="Google Shape;64;p14"/>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400"/>
              </a:spcBef>
              <a:spcAft>
                <a:spcPts val="0"/>
              </a:spcAft>
              <a:buClr>
                <a:srgbClr val="000000"/>
              </a:buClr>
              <a:buSzPts val="2000"/>
              <a:buFont typeface="Times New Roman"/>
              <a:buChar char="❖"/>
            </a:pPr>
            <a:r>
              <a:rPr lang="en-GB" sz="2300">
                <a:solidFill>
                  <a:srgbClr val="000000"/>
                </a:solidFill>
                <a:latin typeface="Times New Roman"/>
                <a:ea typeface="Times New Roman"/>
                <a:cs typeface="Times New Roman"/>
                <a:sym typeface="Times New Roman"/>
              </a:rPr>
              <a:t>Introduction</a:t>
            </a:r>
            <a:endParaRPr sz="23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GB" sz="2300">
                <a:solidFill>
                  <a:srgbClr val="000000"/>
                </a:solidFill>
                <a:latin typeface="Times New Roman"/>
                <a:ea typeface="Times New Roman"/>
                <a:cs typeface="Times New Roman"/>
                <a:sym typeface="Times New Roman"/>
              </a:rPr>
              <a:t>Motivation</a:t>
            </a:r>
            <a:r>
              <a:rPr lang="en-GB" sz="2007">
                <a:solidFill>
                  <a:srgbClr val="000000"/>
                </a:solidFill>
                <a:latin typeface="Times New Roman"/>
                <a:ea typeface="Times New Roman"/>
                <a:cs typeface="Times New Roman"/>
                <a:sym typeface="Times New Roman"/>
              </a:rPr>
              <a:t>	</a:t>
            </a:r>
            <a:endParaRPr sz="2007">
              <a:solidFill>
                <a:srgbClr val="000000"/>
              </a:solidFill>
              <a:latin typeface="Times New Roman"/>
              <a:ea typeface="Times New Roman"/>
              <a:cs typeface="Times New Roman"/>
              <a:sym typeface="Times New Roman"/>
            </a:endParaRPr>
          </a:p>
          <a:p>
            <a:pPr indent="-337038" lvl="0" marL="457200" rtl="0" algn="l">
              <a:lnSpc>
                <a:spcPct val="100000"/>
              </a:lnSpc>
              <a:spcBef>
                <a:spcPts val="0"/>
              </a:spcBef>
              <a:spcAft>
                <a:spcPts val="0"/>
              </a:spcAft>
              <a:buClr>
                <a:srgbClr val="000000"/>
              </a:buClr>
              <a:buSzPts val="1708"/>
              <a:buFont typeface="Times New Roman"/>
              <a:buChar char="❖"/>
            </a:pPr>
            <a:r>
              <a:rPr lang="en-GB" sz="2007">
                <a:solidFill>
                  <a:srgbClr val="000000"/>
                </a:solidFill>
                <a:latin typeface="Times New Roman"/>
                <a:ea typeface="Times New Roman"/>
                <a:cs typeface="Times New Roman"/>
                <a:sym typeface="Times New Roman"/>
              </a:rPr>
              <a:t>Objectives</a:t>
            </a:r>
            <a:endParaRPr sz="2007">
              <a:solidFill>
                <a:srgbClr val="000000"/>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Char char="❖"/>
            </a:pPr>
            <a:r>
              <a:rPr lang="en-GB" sz="2300">
                <a:solidFill>
                  <a:srgbClr val="000000"/>
                </a:solidFill>
                <a:latin typeface="Times New Roman"/>
                <a:ea typeface="Times New Roman"/>
                <a:cs typeface="Times New Roman"/>
                <a:sym typeface="Times New Roman"/>
              </a:rPr>
              <a:t>Methodology</a:t>
            </a:r>
            <a:r>
              <a:rPr lang="en-GB" sz="850">
                <a:solidFill>
                  <a:srgbClr val="000000"/>
                </a:solidFill>
                <a:latin typeface="Times New Roman"/>
                <a:ea typeface="Times New Roman"/>
                <a:cs typeface="Times New Roman"/>
                <a:sym typeface="Times New Roman"/>
              </a:rPr>
              <a:t> </a:t>
            </a:r>
            <a:endParaRPr sz="85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300">
                <a:solidFill>
                  <a:srgbClr val="000000"/>
                </a:solidFill>
                <a:latin typeface="Times New Roman"/>
                <a:ea typeface="Times New Roman"/>
                <a:cs typeface="Times New Roman"/>
                <a:sym typeface="Times New Roman"/>
              </a:rPr>
              <a:t>Evaluation</a:t>
            </a:r>
            <a:endParaRPr sz="100">
              <a:latin typeface="Times New Roman"/>
              <a:ea typeface="Times New Roman"/>
              <a:cs typeface="Times New Roman"/>
              <a:sym typeface="Times New Roman"/>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10000"/>
              </a:lnSpc>
              <a:spcBef>
                <a:spcPts val="1000"/>
              </a:spcBef>
              <a:spcAft>
                <a:spcPts val="0"/>
              </a:spcAft>
              <a:buClr>
                <a:schemeClr val="dk1"/>
              </a:buClr>
              <a:buSzPct val="55000"/>
              <a:buFont typeface="Arial"/>
              <a:buNone/>
            </a:pPr>
            <a:r>
              <a:rPr lang="en-GB" sz="2000">
                <a:solidFill>
                  <a:schemeClr val="dk1"/>
                </a:solidFill>
                <a:latin typeface="Times New Roman"/>
                <a:ea typeface="Times New Roman"/>
                <a:cs typeface="Times New Roman"/>
                <a:sym typeface="Times New Roman"/>
              </a:rPr>
              <a:t>Supermarkets have large number of customers checking into the items and to know customers need its better to  identify which products bought frequently, </a:t>
            </a:r>
            <a:r>
              <a:rPr lang="en-GB" sz="2000">
                <a:solidFill>
                  <a:schemeClr val="dk1"/>
                </a:solidFill>
                <a:latin typeface="Times New Roman"/>
                <a:ea typeface="Times New Roman"/>
                <a:cs typeface="Times New Roman"/>
                <a:sym typeface="Times New Roman"/>
              </a:rPr>
              <a:t>which</a:t>
            </a:r>
            <a:r>
              <a:rPr lang="en-GB" sz="2000">
                <a:solidFill>
                  <a:schemeClr val="dk1"/>
                </a:solidFill>
                <a:latin typeface="Times New Roman"/>
                <a:ea typeface="Times New Roman"/>
                <a:cs typeface="Times New Roman"/>
                <a:sym typeface="Times New Roman"/>
              </a:rPr>
              <a:t> </a:t>
            </a:r>
            <a:r>
              <a:rPr lang="en-GB" sz="2000">
                <a:solidFill>
                  <a:schemeClr val="dk1"/>
                </a:solidFill>
                <a:latin typeface="Times New Roman"/>
                <a:ea typeface="Times New Roman"/>
                <a:cs typeface="Times New Roman"/>
                <a:sym typeface="Times New Roman"/>
              </a:rPr>
              <a:t>products</a:t>
            </a:r>
            <a:r>
              <a:rPr lang="en-GB" sz="2000">
                <a:solidFill>
                  <a:schemeClr val="dk1"/>
                </a:solidFill>
                <a:latin typeface="Times New Roman"/>
                <a:ea typeface="Times New Roman"/>
                <a:cs typeface="Times New Roman"/>
                <a:sym typeface="Times New Roman"/>
              </a:rPr>
              <a:t> are bought together,and association between items.</a:t>
            </a:r>
            <a:endParaRPr sz="2000">
              <a:solidFill>
                <a:schemeClr val="dk1"/>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ct val="55000"/>
              <a:buFont typeface="Arial"/>
              <a:buNone/>
            </a:pPr>
            <a:r>
              <a:rPr lang="en-GB" sz="2000">
                <a:solidFill>
                  <a:schemeClr val="dk1"/>
                </a:solidFill>
                <a:latin typeface="Times New Roman"/>
                <a:ea typeface="Times New Roman"/>
                <a:cs typeface="Times New Roman"/>
                <a:sym typeface="Times New Roman"/>
              </a:rPr>
              <a:t>Association rule mining is one of the principal problems treated in KDD and can be defined as extracting the interesting correlation and relation among huge number of transactions.</a:t>
            </a:r>
            <a:endParaRPr sz="2000">
              <a:solidFill>
                <a:schemeClr val="dk1"/>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ct val="55000"/>
              <a:buFont typeface="Arial"/>
              <a:buNone/>
            </a:pPr>
            <a:r>
              <a:rPr lang="en-GB" sz="2000">
                <a:solidFill>
                  <a:schemeClr val="dk1"/>
                </a:solidFill>
                <a:latin typeface="Times New Roman"/>
                <a:ea typeface="Times New Roman"/>
                <a:cs typeface="Times New Roman"/>
                <a:sym typeface="Times New Roman"/>
              </a:rPr>
              <a:t>Frequent itemset is generally adopted to generate association rules. As the amount of data stored supermarket database grows twice as fast as the speed of the fastest processor available to analyse it. Main purpose of analysing frequent itemset  is to find the association relationship among the large number of database items. It is used to describe the patterns of customers' purchase in the supermarket.</a:t>
            </a:r>
            <a:endParaRPr sz="2000">
              <a:solidFill>
                <a:schemeClr val="dk1"/>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ct val="550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ct val="550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43575" y="195225"/>
            <a:ext cx="82518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Motivation and Domain Description </a:t>
            </a:r>
            <a:endParaRPr>
              <a:latin typeface="Times New Roman"/>
              <a:ea typeface="Times New Roman"/>
              <a:cs typeface="Times New Roman"/>
              <a:sym typeface="Times New Roman"/>
            </a:endParaRPr>
          </a:p>
        </p:txBody>
      </p:sp>
      <p:sp>
        <p:nvSpPr>
          <p:cNvPr id="78" name="Google Shape;78;p16"/>
          <p:cNvSpPr txBox="1"/>
          <p:nvPr>
            <p:ph idx="1" type="body"/>
          </p:nvPr>
        </p:nvSpPr>
        <p:spPr>
          <a:xfrm>
            <a:off x="311700" y="901525"/>
            <a:ext cx="8580900" cy="3996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GB" sz="2894">
                <a:solidFill>
                  <a:srgbClr val="555555"/>
                </a:solidFill>
                <a:latin typeface="Times New Roman"/>
                <a:ea typeface="Times New Roman"/>
                <a:cs typeface="Times New Roman"/>
                <a:sym typeface="Times New Roman"/>
              </a:rPr>
              <a:t>Finding inhereherent regularities in data is  motivation behind this supermarket data analysis project.</a:t>
            </a:r>
            <a:r>
              <a:rPr lang="en-GB" sz="2000">
                <a:solidFill>
                  <a:schemeClr val="dk1"/>
                </a:solidFill>
              </a:rPr>
              <a:t> A</a:t>
            </a:r>
            <a:r>
              <a:rPr lang="en-GB" sz="2894">
                <a:solidFill>
                  <a:srgbClr val="555555"/>
                </a:solidFill>
                <a:latin typeface="Times New Roman"/>
                <a:ea typeface="Times New Roman"/>
                <a:cs typeface="Times New Roman"/>
                <a:sym typeface="Times New Roman"/>
              </a:rPr>
              <a:t>ssociation rule mining is one of the technique to identify underlying relations between different items, it </a:t>
            </a:r>
            <a:r>
              <a:rPr lang="en-GB" sz="2894">
                <a:solidFill>
                  <a:srgbClr val="555555"/>
                </a:solidFill>
                <a:latin typeface="Times New Roman"/>
                <a:ea typeface="Times New Roman"/>
                <a:cs typeface="Times New Roman"/>
                <a:sym typeface="Times New Roman"/>
              </a:rPr>
              <a:t>helps</a:t>
            </a:r>
            <a:r>
              <a:rPr lang="en-GB" sz="2894">
                <a:solidFill>
                  <a:srgbClr val="555555"/>
                </a:solidFill>
                <a:latin typeface="Times New Roman"/>
                <a:ea typeface="Times New Roman"/>
                <a:cs typeface="Times New Roman"/>
                <a:sym typeface="Times New Roman"/>
              </a:rPr>
              <a:t> to identify </a:t>
            </a:r>
            <a:r>
              <a:rPr lang="en-GB" sz="2894">
                <a:solidFill>
                  <a:srgbClr val="555555"/>
                </a:solidFill>
                <a:latin typeface="Times New Roman"/>
                <a:ea typeface="Times New Roman"/>
                <a:cs typeface="Times New Roman"/>
                <a:sym typeface="Times New Roman"/>
              </a:rPr>
              <a:t> which items of  supermarket mostly bought together and their correlations.</a:t>
            </a:r>
            <a:endParaRPr sz="2894">
              <a:solidFill>
                <a:srgbClr val="55555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38000"/>
              <a:buFont typeface="Arial"/>
              <a:buNone/>
            </a:pPr>
            <a:r>
              <a:rPr lang="en-GB" sz="2894">
                <a:solidFill>
                  <a:srgbClr val="555555"/>
                </a:solidFill>
                <a:latin typeface="Times New Roman"/>
                <a:ea typeface="Times New Roman"/>
                <a:cs typeface="Times New Roman"/>
                <a:sym typeface="Times New Roman"/>
              </a:rPr>
              <a:t>For instance, if item A and B are bought together more frequently then several steps can be taken to increase the profit. </a:t>
            </a:r>
            <a:endParaRPr sz="2894">
              <a:solidFill>
                <a:srgbClr val="555555"/>
              </a:solidFill>
              <a:latin typeface="Times New Roman"/>
              <a:ea typeface="Times New Roman"/>
              <a:cs typeface="Times New Roman"/>
              <a:sym typeface="Times New Roman"/>
            </a:endParaRPr>
          </a:p>
          <a:p>
            <a:pPr indent="-315910" lvl="0" marL="457200" rtl="0" algn="l">
              <a:spcBef>
                <a:spcPts val="1200"/>
              </a:spcBef>
              <a:spcAft>
                <a:spcPts val="0"/>
              </a:spcAft>
              <a:buClr>
                <a:srgbClr val="555555"/>
              </a:buClr>
              <a:buSzPct val="100000"/>
              <a:buFont typeface="Times New Roman"/>
              <a:buAutoNum type="arabicPeriod"/>
            </a:pPr>
            <a:r>
              <a:rPr lang="en-GB" sz="2894">
                <a:solidFill>
                  <a:srgbClr val="555555"/>
                </a:solidFill>
                <a:latin typeface="Times New Roman"/>
                <a:ea typeface="Times New Roman"/>
                <a:cs typeface="Times New Roman"/>
                <a:sym typeface="Times New Roman"/>
              </a:rPr>
              <a:t>A and B can be placed together so that when a customer buys one of the product he/she doesn't have to go far away to buy the other product.</a:t>
            </a:r>
            <a:endParaRPr sz="2894">
              <a:solidFill>
                <a:srgbClr val="555555"/>
              </a:solidFill>
              <a:latin typeface="Times New Roman"/>
              <a:ea typeface="Times New Roman"/>
              <a:cs typeface="Times New Roman"/>
              <a:sym typeface="Times New Roman"/>
            </a:endParaRPr>
          </a:p>
          <a:p>
            <a:pPr indent="-315910" lvl="0" marL="457200" rtl="0" algn="l">
              <a:spcBef>
                <a:spcPts val="0"/>
              </a:spcBef>
              <a:spcAft>
                <a:spcPts val="0"/>
              </a:spcAft>
              <a:buClr>
                <a:srgbClr val="555555"/>
              </a:buClr>
              <a:buSzPct val="100000"/>
              <a:buFont typeface="Times New Roman"/>
              <a:buAutoNum type="arabicPeriod"/>
            </a:pPr>
            <a:r>
              <a:rPr lang="en-GB" sz="2894">
                <a:solidFill>
                  <a:srgbClr val="555555"/>
                </a:solidFill>
                <a:latin typeface="Times New Roman"/>
                <a:ea typeface="Times New Roman"/>
                <a:cs typeface="Times New Roman"/>
                <a:sym typeface="Times New Roman"/>
              </a:rPr>
              <a:t>People who buy one of the products can be targeted through an advertisement campaign to buy the other one.</a:t>
            </a:r>
            <a:endParaRPr sz="2894">
              <a:solidFill>
                <a:srgbClr val="555555"/>
              </a:solidFill>
              <a:latin typeface="Times New Roman"/>
              <a:ea typeface="Times New Roman"/>
              <a:cs typeface="Times New Roman"/>
              <a:sym typeface="Times New Roman"/>
            </a:endParaRPr>
          </a:p>
          <a:p>
            <a:pPr indent="-315910" lvl="0" marL="457200" rtl="0" algn="l">
              <a:spcBef>
                <a:spcPts val="0"/>
              </a:spcBef>
              <a:spcAft>
                <a:spcPts val="0"/>
              </a:spcAft>
              <a:buClr>
                <a:srgbClr val="555555"/>
              </a:buClr>
              <a:buSzPct val="100000"/>
              <a:buFont typeface="Times New Roman"/>
              <a:buAutoNum type="arabicPeriod"/>
            </a:pPr>
            <a:r>
              <a:rPr lang="en-GB" sz="2894">
                <a:solidFill>
                  <a:srgbClr val="555555"/>
                </a:solidFill>
                <a:latin typeface="Times New Roman"/>
                <a:ea typeface="Times New Roman"/>
                <a:cs typeface="Times New Roman"/>
                <a:sym typeface="Times New Roman"/>
              </a:rPr>
              <a:t>Collective discounts can be offered on those products, if the customer buys both.</a:t>
            </a:r>
            <a:endParaRPr sz="2894">
              <a:solidFill>
                <a:srgbClr val="555555"/>
              </a:solidFill>
              <a:latin typeface="Times New Roman"/>
              <a:ea typeface="Times New Roman"/>
              <a:cs typeface="Times New Roman"/>
              <a:sym typeface="Times New Roman"/>
            </a:endParaRPr>
          </a:p>
          <a:p>
            <a:pPr indent="-315910" lvl="0" marL="457200" rtl="0" algn="l">
              <a:spcBef>
                <a:spcPts val="0"/>
              </a:spcBef>
              <a:spcAft>
                <a:spcPts val="0"/>
              </a:spcAft>
              <a:buClr>
                <a:srgbClr val="555555"/>
              </a:buClr>
              <a:buSzPct val="100000"/>
              <a:buFont typeface="Times New Roman"/>
              <a:buAutoNum type="arabicPeriod"/>
            </a:pPr>
            <a:r>
              <a:rPr lang="en-GB" sz="2894">
                <a:solidFill>
                  <a:srgbClr val="555555"/>
                </a:solidFill>
                <a:latin typeface="Times New Roman"/>
                <a:ea typeface="Times New Roman"/>
                <a:cs typeface="Times New Roman"/>
                <a:sym typeface="Times New Roman"/>
              </a:rPr>
              <a:t>Both A and B can be packaged together.</a:t>
            </a:r>
            <a:endParaRPr sz="2894">
              <a:solidFill>
                <a:srgbClr val="55555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38000"/>
              <a:buFont typeface="Arial"/>
              <a:buNone/>
            </a:pPr>
            <a:r>
              <a:rPr lang="en-GB" sz="2894">
                <a:solidFill>
                  <a:srgbClr val="555555"/>
                </a:solidFill>
                <a:latin typeface="Times New Roman"/>
                <a:ea typeface="Times New Roman"/>
                <a:cs typeface="Times New Roman"/>
                <a:sym typeface="Times New Roman"/>
              </a:rPr>
              <a:t>The process of identifying an associations between products is called </a:t>
            </a:r>
            <a:r>
              <a:rPr lang="en-GB" sz="2894">
                <a:solidFill>
                  <a:schemeClr val="hlink"/>
                </a:solidFill>
                <a:uFill>
                  <a:noFill/>
                </a:uFill>
                <a:latin typeface="Times New Roman"/>
                <a:ea typeface="Times New Roman"/>
                <a:cs typeface="Times New Roman"/>
                <a:sym typeface="Times New Roman"/>
                <a:hlinkClick r:id="rId3"/>
              </a:rPr>
              <a:t>association rule mining</a:t>
            </a:r>
            <a:r>
              <a:rPr lang="en-GB" sz="2894">
                <a:solidFill>
                  <a:srgbClr val="555555"/>
                </a:solidFill>
                <a:latin typeface="Times New Roman"/>
                <a:ea typeface="Times New Roman"/>
                <a:cs typeface="Times New Roman"/>
                <a:sym typeface="Times New Roman"/>
              </a:rPr>
              <a:t>.</a:t>
            </a:r>
            <a:endParaRPr sz="2894">
              <a:solidFill>
                <a:srgbClr val="55555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38000"/>
              <a:buFont typeface="Arial"/>
              <a:buNone/>
            </a:pPr>
            <a:r>
              <a:rPr lang="en-GB" sz="2894">
                <a:solidFill>
                  <a:srgbClr val="555555"/>
                </a:solidFill>
                <a:latin typeface="Times New Roman"/>
                <a:ea typeface="Times New Roman"/>
                <a:cs typeface="Times New Roman"/>
                <a:sym typeface="Times New Roman"/>
              </a:rPr>
              <a:t>So we apply this rule as a data driven solution in the domain we are interested in.</a:t>
            </a:r>
            <a:endParaRPr sz="2894">
              <a:solidFill>
                <a:srgbClr val="55555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50">
              <a:solidFill>
                <a:srgbClr val="555555"/>
              </a:solidFill>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latin typeface="Times New Roman"/>
                <a:ea typeface="Times New Roman"/>
                <a:cs typeface="Times New Roman"/>
                <a:sym typeface="Times New Roman"/>
              </a:rPr>
              <a:t>Objectives</a:t>
            </a:r>
            <a:endParaRPr sz="2720">
              <a:latin typeface="Times New Roman"/>
              <a:ea typeface="Times New Roman"/>
              <a:cs typeface="Times New Roman"/>
              <a:sym typeface="Times New Roman"/>
            </a:endParaRPr>
          </a:p>
        </p:txBody>
      </p:sp>
      <p:sp>
        <p:nvSpPr>
          <p:cNvPr id="85" name="Google Shape;85;p17"/>
          <p:cNvSpPr txBox="1"/>
          <p:nvPr>
            <p:ph idx="1" type="body"/>
          </p:nvPr>
        </p:nvSpPr>
        <p:spPr>
          <a:xfrm>
            <a:off x="311700" y="1152475"/>
            <a:ext cx="88323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latin typeface="Times New Roman"/>
                <a:ea typeface="Times New Roman"/>
                <a:cs typeface="Times New Roman"/>
                <a:sym typeface="Times New Roman"/>
              </a:rPr>
              <a:t>The objective of analysing supermarket transaction data is the identification of items that frequently occurring patterns, correlations, or associations from datasets found in the databases.</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latin typeface="Times New Roman"/>
                <a:ea typeface="Times New Roman"/>
                <a:cs typeface="Times New Roman"/>
                <a:sym typeface="Times New Roman"/>
              </a:rPr>
              <a:t>Methodology </a:t>
            </a:r>
            <a:endParaRPr/>
          </a:p>
        </p:txBody>
      </p:sp>
      <p:sp>
        <p:nvSpPr>
          <p:cNvPr id="92" name="Google Shape;92;p18"/>
          <p:cNvSpPr txBox="1"/>
          <p:nvPr>
            <p:ph idx="1" type="body"/>
          </p:nvPr>
        </p:nvSpPr>
        <p:spPr>
          <a:xfrm>
            <a:off x="311700" y="1152475"/>
            <a:ext cx="8683200" cy="3904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3804">
                <a:solidFill>
                  <a:srgbClr val="555555"/>
                </a:solidFill>
                <a:latin typeface="Times New Roman"/>
                <a:ea typeface="Times New Roman"/>
                <a:cs typeface="Times New Roman"/>
                <a:sym typeface="Times New Roman"/>
              </a:rPr>
              <a:t>To achieve our objectives discussed we use apriori association rule data mining algorithm. And the Apriori library we are going to use requires our dataset to be in the form of a list of lists, where the whole dataset is a big list and each transaction in the dataset is an inner list within the outer big list. </a:t>
            </a:r>
            <a:endParaRPr sz="3804">
              <a:solidFill>
                <a:srgbClr val="555555"/>
              </a:solidFill>
              <a:latin typeface="Times New Roman"/>
              <a:ea typeface="Times New Roman"/>
              <a:cs typeface="Times New Roman"/>
              <a:sym typeface="Times New Roman"/>
            </a:endParaRPr>
          </a:p>
          <a:p>
            <a:pPr indent="0" lvl="0" marL="0" rtl="0" algn="l">
              <a:spcBef>
                <a:spcPts val="1200"/>
              </a:spcBef>
              <a:spcAft>
                <a:spcPts val="0"/>
              </a:spcAft>
              <a:buNone/>
            </a:pPr>
            <a:r>
              <a:rPr lang="en-GB" sz="3675">
                <a:solidFill>
                  <a:srgbClr val="555555"/>
                </a:solidFill>
                <a:latin typeface="Times New Roman"/>
                <a:ea typeface="Times New Roman"/>
                <a:cs typeface="Times New Roman"/>
                <a:sym typeface="Times New Roman"/>
              </a:rPr>
              <a:t>we perform data preprocessing, data analysis and data mining functions for </a:t>
            </a:r>
            <a:r>
              <a:rPr lang="en-GB" sz="3317">
                <a:solidFill>
                  <a:schemeClr val="dk1"/>
                </a:solidFill>
                <a:latin typeface="Times New Roman"/>
                <a:ea typeface="Times New Roman"/>
                <a:cs typeface="Times New Roman"/>
                <a:sym typeface="Times New Roman"/>
              </a:rPr>
              <a:t>extraction of </a:t>
            </a:r>
            <a:r>
              <a:rPr lang="en-GB" sz="3670">
                <a:solidFill>
                  <a:schemeClr val="dk1"/>
                </a:solidFill>
                <a:latin typeface="Times New Roman"/>
                <a:ea typeface="Times New Roman"/>
                <a:cs typeface="Times New Roman"/>
                <a:sym typeface="Times New Roman"/>
              </a:rPr>
              <a:t>interesting implicit, non-trivial, previously unknown, and potentially useful patterns from supermarket data transaction.</a:t>
            </a:r>
            <a:endParaRPr sz="3670">
              <a:solidFill>
                <a:schemeClr val="dk1"/>
              </a:solidFill>
              <a:latin typeface="Times New Roman"/>
              <a:ea typeface="Times New Roman"/>
              <a:cs typeface="Times New Roman"/>
              <a:sym typeface="Times New Roman"/>
            </a:endParaRPr>
          </a:p>
          <a:p>
            <a:pPr indent="-309515" lvl="0" marL="457200" rtl="0" algn="l">
              <a:spcBef>
                <a:spcPts val="1200"/>
              </a:spcBef>
              <a:spcAft>
                <a:spcPts val="0"/>
              </a:spcAft>
              <a:buClr>
                <a:schemeClr val="dk1"/>
              </a:buClr>
              <a:buSzPct val="100000"/>
              <a:buFont typeface="Times New Roman"/>
              <a:buChar char="❖"/>
            </a:pPr>
            <a:r>
              <a:rPr lang="en-GB" sz="3920">
                <a:solidFill>
                  <a:schemeClr val="dk1"/>
                </a:solidFill>
                <a:latin typeface="Times New Roman"/>
                <a:ea typeface="Times New Roman"/>
                <a:cs typeface="Times New Roman"/>
                <a:sym typeface="Times New Roman"/>
              </a:rPr>
              <a:t>Data Preprocessing  </a:t>
            </a:r>
            <a:endParaRPr sz="392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3670">
                <a:solidFill>
                  <a:schemeClr val="dk1"/>
                </a:solidFill>
                <a:latin typeface="Times New Roman"/>
                <a:ea typeface="Times New Roman"/>
                <a:cs typeface="Times New Roman"/>
                <a:sym typeface="Times New Roman"/>
              </a:rPr>
              <a:t>Data cleaning </a:t>
            </a:r>
            <a:endParaRPr sz="367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3670">
                <a:solidFill>
                  <a:schemeClr val="dk1"/>
                </a:solidFill>
                <a:latin typeface="Times New Roman"/>
                <a:ea typeface="Times New Roman"/>
                <a:cs typeface="Times New Roman"/>
                <a:sym typeface="Times New Roman"/>
              </a:rPr>
              <a:t>Data Reduction </a:t>
            </a:r>
            <a:endParaRPr sz="367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GB" sz="3670">
                <a:solidFill>
                  <a:schemeClr val="dk1"/>
                </a:solidFill>
                <a:latin typeface="Times New Roman"/>
                <a:ea typeface="Times New Roman"/>
                <a:cs typeface="Times New Roman"/>
                <a:sym typeface="Times New Roman"/>
              </a:rPr>
              <a:t>Data Transformation</a:t>
            </a:r>
            <a:endParaRPr sz="367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2094">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50">
              <a:solidFill>
                <a:srgbClr val="55555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50">
              <a:solidFill>
                <a:srgbClr val="555555"/>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44731"/>
              <a:buFont typeface="Arial"/>
              <a:buNone/>
            </a:pPr>
            <a:r>
              <a:t/>
            </a:r>
            <a:endParaRPr b="1" sz="2459">
              <a:solidFill>
                <a:srgbClr val="555555"/>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ct val="61111"/>
              <a:buFont typeface="Arial"/>
              <a:buNone/>
            </a:pPr>
            <a:r>
              <a:t/>
            </a:r>
            <a:endParaRPr>
              <a:latin typeface="Times New Roman"/>
              <a:ea typeface="Times New Roman"/>
              <a:cs typeface="Times New Roman"/>
              <a:sym typeface="Times New Roman"/>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03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Continued..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832300" cy="3990900"/>
          </a:xfrm>
          <a:prstGeom prst="rect">
            <a:avLst/>
          </a:prstGeom>
        </p:spPr>
        <p:txBody>
          <a:bodyPr anchorCtr="0" anchor="t" bIns="91425" lIns="91425" spcFirstLastPara="1" rIns="91425" wrap="square" tIns="91425">
            <a:normAutofit fontScale="40000" lnSpcReduction="20000"/>
          </a:bodyPr>
          <a:lstStyle/>
          <a:p>
            <a:pPr indent="-322810" lvl="0" marL="457200" rtl="0" algn="l">
              <a:spcBef>
                <a:spcPts val="0"/>
              </a:spcBef>
              <a:spcAft>
                <a:spcPts val="0"/>
              </a:spcAft>
              <a:buSzPct val="100000"/>
              <a:buAutoNum type="arabicPeriod"/>
            </a:pPr>
            <a:r>
              <a:rPr b="1" lang="en-GB" sz="3709"/>
              <a:t>Data Cleaning</a:t>
            </a:r>
            <a:r>
              <a:rPr b="1" lang="en-GB" sz="3600"/>
              <a:t>, Data Reduction, Data Transformation</a:t>
            </a:r>
            <a:endParaRPr b="1" sz="3600"/>
          </a:p>
          <a:p>
            <a:pPr indent="0" lvl="0" marL="0" rtl="0" algn="l">
              <a:spcBef>
                <a:spcPts val="1200"/>
              </a:spcBef>
              <a:spcAft>
                <a:spcPts val="0"/>
              </a:spcAft>
              <a:buNone/>
            </a:pPr>
            <a:r>
              <a:rPr lang="en-GB" sz="3142">
                <a:solidFill>
                  <a:srgbClr val="555555"/>
                </a:solidFill>
                <a:latin typeface="Times New Roman"/>
                <a:ea typeface="Times New Roman"/>
                <a:cs typeface="Times New Roman"/>
                <a:sym typeface="Times New Roman"/>
              </a:rPr>
              <a:t>The dataset has the following limitations</a:t>
            </a:r>
            <a:endParaRPr sz="3142">
              <a:solidFill>
                <a:srgbClr val="555555"/>
              </a:solidFill>
              <a:latin typeface="Times New Roman"/>
              <a:ea typeface="Times New Roman"/>
              <a:cs typeface="Times New Roman"/>
              <a:sym typeface="Times New Roman"/>
            </a:endParaRPr>
          </a:p>
          <a:p>
            <a:pPr indent="-308416" lvl="0" marL="914400" rtl="0" algn="l">
              <a:spcBef>
                <a:spcPts val="1200"/>
              </a:spcBef>
              <a:spcAft>
                <a:spcPts val="0"/>
              </a:spcAft>
              <a:buClr>
                <a:srgbClr val="555555"/>
              </a:buClr>
              <a:buSzPct val="100000"/>
              <a:buFont typeface="Times New Roman"/>
              <a:buChar char="●"/>
            </a:pPr>
            <a:r>
              <a:rPr lang="en-GB" sz="3142">
                <a:solidFill>
                  <a:srgbClr val="555555"/>
                </a:solidFill>
                <a:latin typeface="Times New Roman"/>
                <a:ea typeface="Times New Roman"/>
                <a:cs typeface="Times New Roman"/>
                <a:sym typeface="Times New Roman"/>
              </a:rPr>
              <a:t>Incomplete</a:t>
            </a:r>
            <a:r>
              <a:rPr lang="en-GB" sz="3142">
                <a:solidFill>
                  <a:srgbClr val="555555"/>
                </a:solidFill>
                <a:latin typeface="Times New Roman"/>
                <a:ea typeface="Times New Roman"/>
                <a:cs typeface="Times New Roman"/>
                <a:sym typeface="Times New Roman"/>
              </a:rPr>
              <a:t> and Null values</a:t>
            </a:r>
            <a:endParaRPr sz="3142">
              <a:solidFill>
                <a:srgbClr val="555555"/>
              </a:solidFill>
              <a:latin typeface="Times New Roman"/>
              <a:ea typeface="Times New Roman"/>
              <a:cs typeface="Times New Roman"/>
              <a:sym typeface="Times New Roman"/>
            </a:endParaRPr>
          </a:p>
          <a:p>
            <a:pPr indent="-308416" lvl="0" marL="914400" rtl="0" algn="l">
              <a:spcBef>
                <a:spcPts val="0"/>
              </a:spcBef>
              <a:spcAft>
                <a:spcPts val="0"/>
              </a:spcAft>
              <a:buClr>
                <a:srgbClr val="555555"/>
              </a:buClr>
              <a:buSzPct val="100000"/>
              <a:buFont typeface="Times New Roman"/>
              <a:buChar char="●"/>
            </a:pPr>
            <a:r>
              <a:rPr lang="en-GB" sz="3142">
                <a:solidFill>
                  <a:srgbClr val="555555"/>
                </a:solidFill>
                <a:latin typeface="Times New Roman"/>
                <a:ea typeface="Times New Roman"/>
                <a:cs typeface="Times New Roman"/>
                <a:sym typeface="Times New Roman"/>
              </a:rPr>
              <a:t>No header row is necessary </a:t>
            </a:r>
            <a:endParaRPr sz="3142">
              <a:solidFill>
                <a:srgbClr val="555555"/>
              </a:solidFill>
              <a:latin typeface="Times New Roman"/>
              <a:ea typeface="Times New Roman"/>
              <a:cs typeface="Times New Roman"/>
              <a:sym typeface="Times New Roman"/>
            </a:endParaRPr>
          </a:p>
          <a:p>
            <a:pPr indent="-308416" lvl="0" marL="914400" rtl="0" algn="l">
              <a:spcBef>
                <a:spcPts val="0"/>
              </a:spcBef>
              <a:spcAft>
                <a:spcPts val="0"/>
              </a:spcAft>
              <a:buClr>
                <a:srgbClr val="555555"/>
              </a:buClr>
              <a:buSzPct val="100000"/>
              <a:buFont typeface="Times New Roman"/>
              <a:buChar char="●"/>
            </a:pPr>
            <a:r>
              <a:rPr lang="en-GB" sz="3142">
                <a:solidFill>
                  <a:srgbClr val="555555"/>
                </a:solidFill>
                <a:latin typeface="Times New Roman"/>
                <a:ea typeface="Times New Roman"/>
                <a:cs typeface="Times New Roman"/>
                <a:sym typeface="Times New Roman"/>
              </a:rPr>
              <a:t>Unused column </a:t>
            </a:r>
            <a:endParaRPr sz="3142">
              <a:solidFill>
                <a:srgbClr val="555555"/>
              </a:solidFill>
              <a:latin typeface="Times New Roman"/>
              <a:ea typeface="Times New Roman"/>
              <a:cs typeface="Times New Roman"/>
              <a:sym typeface="Times New Roman"/>
            </a:endParaRPr>
          </a:p>
          <a:p>
            <a:pPr indent="0" lvl="0" marL="0" rtl="0" algn="l">
              <a:spcBef>
                <a:spcPts val="1200"/>
              </a:spcBef>
              <a:spcAft>
                <a:spcPts val="0"/>
              </a:spcAft>
              <a:buNone/>
            </a:pPr>
            <a:r>
              <a:rPr lang="en-GB" sz="3142">
                <a:solidFill>
                  <a:srgbClr val="555555"/>
                </a:solidFill>
                <a:latin typeface="Times New Roman"/>
                <a:ea typeface="Times New Roman"/>
                <a:cs typeface="Times New Roman"/>
                <a:sym typeface="Times New Roman"/>
              </a:rPr>
              <a:t> Steps to clean the data </a:t>
            </a:r>
            <a:endParaRPr sz="3142">
              <a:solidFill>
                <a:srgbClr val="555555"/>
              </a:solidFill>
              <a:latin typeface="Times New Roman"/>
              <a:ea typeface="Times New Roman"/>
              <a:cs typeface="Times New Roman"/>
              <a:sym typeface="Times New Roman"/>
            </a:endParaRPr>
          </a:p>
          <a:p>
            <a:pPr indent="-308416" lvl="0" marL="457200" rtl="0" algn="l">
              <a:spcBef>
                <a:spcPts val="1200"/>
              </a:spcBef>
              <a:spcAft>
                <a:spcPts val="0"/>
              </a:spcAft>
              <a:buClr>
                <a:srgbClr val="555555"/>
              </a:buClr>
              <a:buSzPct val="100000"/>
              <a:buFont typeface="Times New Roman"/>
              <a:buAutoNum type="arabicPeriod"/>
            </a:pPr>
            <a:r>
              <a:rPr lang="en-GB" sz="3142">
                <a:solidFill>
                  <a:srgbClr val="555555"/>
                </a:solidFill>
                <a:latin typeface="Times New Roman"/>
                <a:ea typeface="Times New Roman"/>
                <a:cs typeface="Times New Roman"/>
                <a:sym typeface="Times New Roman"/>
              </a:rPr>
              <a:t>Make </a:t>
            </a:r>
            <a:r>
              <a:rPr lang="en-GB" sz="3142">
                <a:solidFill>
                  <a:srgbClr val="555555"/>
                </a:solidFill>
                <a:latin typeface="Times New Roman"/>
                <a:ea typeface="Times New Roman"/>
                <a:cs typeface="Times New Roman"/>
                <a:sym typeface="Times New Roman"/>
              </a:rPr>
              <a:t>complete</a:t>
            </a:r>
            <a:r>
              <a:rPr lang="en-GB" sz="3142">
                <a:solidFill>
                  <a:srgbClr val="555555"/>
                </a:solidFill>
                <a:latin typeface="Times New Roman"/>
                <a:ea typeface="Times New Roman"/>
                <a:cs typeface="Times New Roman"/>
                <a:sym typeface="Times New Roman"/>
              </a:rPr>
              <a:t> the data by inserting default value for null values.</a:t>
            </a:r>
            <a:endParaRPr sz="3142">
              <a:solidFill>
                <a:srgbClr val="555555"/>
              </a:solidFill>
              <a:latin typeface="Times New Roman"/>
              <a:ea typeface="Times New Roman"/>
              <a:cs typeface="Times New Roman"/>
              <a:sym typeface="Times New Roman"/>
            </a:endParaRPr>
          </a:p>
          <a:p>
            <a:pPr indent="-308416" lvl="0" marL="457200" rtl="0" algn="l">
              <a:spcBef>
                <a:spcPts val="0"/>
              </a:spcBef>
              <a:spcAft>
                <a:spcPts val="0"/>
              </a:spcAft>
              <a:buClr>
                <a:srgbClr val="555555"/>
              </a:buClr>
              <a:buSzPct val="100000"/>
              <a:buFont typeface="Times New Roman"/>
              <a:buAutoNum type="arabicPeriod"/>
            </a:pPr>
            <a:r>
              <a:rPr lang="en-GB" sz="3142">
                <a:solidFill>
                  <a:srgbClr val="555555"/>
                </a:solidFill>
                <a:latin typeface="Times New Roman"/>
                <a:ea typeface="Times New Roman"/>
                <a:cs typeface="Times New Roman"/>
                <a:sym typeface="Times New Roman"/>
              </a:rPr>
              <a:t>Remove header option from the dataset since it is not necessary so the first row of the dataset can not be treated as header.</a:t>
            </a:r>
            <a:endParaRPr sz="3142">
              <a:solidFill>
                <a:srgbClr val="555555"/>
              </a:solidFill>
              <a:latin typeface="Times New Roman"/>
              <a:ea typeface="Times New Roman"/>
              <a:cs typeface="Times New Roman"/>
              <a:sym typeface="Times New Roman"/>
            </a:endParaRPr>
          </a:p>
          <a:p>
            <a:pPr indent="-308416" lvl="0" marL="457200" rtl="0" algn="l">
              <a:spcBef>
                <a:spcPts val="0"/>
              </a:spcBef>
              <a:spcAft>
                <a:spcPts val="0"/>
              </a:spcAft>
              <a:buClr>
                <a:srgbClr val="555555"/>
              </a:buClr>
              <a:buSzPct val="100000"/>
              <a:buFont typeface="Times New Roman"/>
              <a:buAutoNum type="arabicPeriod"/>
            </a:pPr>
            <a:r>
              <a:rPr lang="en-GB" sz="3142">
                <a:solidFill>
                  <a:srgbClr val="555555"/>
                </a:solidFill>
                <a:latin typeface="Times New Roman"/>
                <a:ea typeface="Times New Roman"/>
                <a:cs typeface="Times New Roman"/>
                <a:sym typeface="Times New Roman"/>
              </a:rPr>
              <a:t>Remove unused column from the dataset</a:t>
            </a:r>
            <a:endParaRPr sz="3142">
              <a:solidFill>
                <a:srgbClr val="555555"/>
              </a:solidFill>
              <a:latin typeface="Times New Roman"/>
              <a:ea typeface="Times New Roman"/>
              <a:cs typeface="Times New Roman"/>
              <a:sym typeface="Times New Roman"/>
            </a:endParaRPr>
          </a:p>
          <a:p>
            <a:pPr indent="-308416" lvl="0" marL="457200" rtl="0" algn="l">
              <a:spcBef>
                <a:spcPts val="0"/>
              </a:spcBef>
              <a:spcAft>
                <a:spcPts val="0"/>
              </a:spcAft>
              <a:buClr>
                <a:srgbClr val="555555"/>
              </a:buClr>
              <a:buSzPct val="100000"/>
              <a:buFont typeface="Times New Roman"/>
              <a:buAutoNum type="arabicPeriod"/>
            </a:pPr>
            <a:r>
              <a:rPr lang="en-GB" sz="3142">
                <a:solidFill>
                  <a:srgbClr val="555555"/>
                </a:solidFill>
                <a:latin typeface="Times New Roman"/>
                <a:ea typeface="Times New Roman"/>
                <a:cs typeface="Times New Roman"/>
                <a:sym typeface="Times New Roman"/>
              </a:rPr>
              <a:t>Transform the csv dataset to list data type</a:t>
            </a:r>
            <a:endParaRPr sz="3142">
              <a:solidFill>
                <a:srgbClr val="555555"/>
              </a:solidFill>
              <a:latin typeface="Times New Roman"/>
              <a:ea typeface="Times New Roman"/>
              <a:cs typeface="Times New Roman"/>
              <a:sym typeface="Times New Roman"/>
            </a:endParaRPr>
          </a:p>
          <a:p>
            <a:pPr indent="0" lvl="0" marL="0" rtl="0" algn="l">
              <a:spcBef>
                <a:spcPts val="1200"/>
              </a:spcBef>
              <a:spcAft>
                <a:spcPts val="0"/>
              </a:spcAft>
              <a:buNone/>
            </a:pPr>
            <a:r>
              <a:rPr lang="en-GB" sz="3142">
                <a:solidFill>
                  <a:srgbClr val="555555"/>
                </a:solidFill>
                <a:latin typeface="Times New Roman"/>
                <a:ea typeface="Times New Roman"/>
                <a:cs typeface="Times New Roman"/>
                <a:sym typeface="Times New Roman"/>
              </a:rPr>
              <a:t>So we found that </a:t>
            </a:r>
            <a:endParaRPr sz="3142">
              <a:solidFill>
                <a:srgbClr val="555555"/>
              </a:solidFill>
              <a:latin typeface="Times New Roman"/>
              <a:ea typeface="Times New Roman"/>
              <a:cs typeface="Times New Roman"/>
              <a:sym typeface="Times New Roman"/>
            </a:endParaRPr>
          </a:p>
          <a:p>
            <a:pPr indent="457200" lvl="0" marL="0" rtl="0" algn="l">
              <a:spcBef>
                <a:spcPts val="1200"/>
              </a:spcBef>
              <a:spcAft>
                <a:spcPts val="0"/>
              </a:spcAft>
              <a:buNone/>
            </a:pPr>
            <a:r>
              <a:rPr lang="en-GB" sz="3142">
                <a:solidFill>
                  <a:srgbClr val="555555"/>
                </a:solidFill>
                <a:latin typeface="Times New Roman"/>
                <a:ea typeface="Times New Roman"/>
                <a:cs typeface="Times New Roman"/>
                <a:sym typeface="Times New Roman"/>
              </a:rPr>
              <a:t>Each row corresponds to a transaction and,</a:t>
            </a:r>
            <a:endParaRPr sz="3142">
              <a:solidFill>
                <a:srgbClr val="555555"/>
              </a:solidFill>
              <a:latin typeface="Times New Roman"/>
              <a:ea typeface="Times New Roman"/>
              <a:cs typeface="Times New Roman"/>
              <a:sym typeface="Times New Roman"/>
            </a:endParaRPr>
          </a:p>
          <a:p>
            <a:pPr indent="457200" lvl="0" marL="0" rtl="0" algn="l">
              <a:spcBef>
                <a:spcPts val="1200"/>
              </a:spcBef>
              <a:spcAft>
                <a:spcPts val="0"/>
              </a:spcAft>
              <a:buNone/>
            </a:pPr>
            <a:r>
              <a:rPr lang="en-GB" sz="3142">
                <a:solidFill>
                  <a:srgbClr val="555555"/>
                </a:solidFill>
                <a:latin typeface="Times New Roman"/>
                <a:ea typeface="Times New Roman"/>
                <a:cs typeface="Times New Roman"/>
                <a:sym typeface="Times New Roman"/>
              </a:rPr>
              <a:t>Each column corresponds to an item purchased in that specific transaction.</a:t>
            </a:r>
            <a:endParaRPr sz="3142">
              <a:solidFill>
                <a:srgbClr val="55555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50">
              <a:solidFill>
                <a:srgbClr val="555555"/>
              </a:solidFill>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 dimension </a:t>
            </a:r>
            <a:endParaRPr/>
          </a:p>
        </p:txBody>
      </p:sp>
      <p:sp>
        <p:nvSpPr>
          <p:cNvPr id="106" name="Google Shape;106;p20"/>
          <p:cNvSpPr txBox="1"/>
          <p:nvPr>
            <p:ph idx="1" type="body"/>
          </p:nvPr>
        </p:nvSpPr>
        <p:spPr>
          <a:xfrm>
            <a:off x="3118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8" name="Google Shape;108;p20"/>
          <p:cNvPicPr preferRelativeResize="0"/>
          <p:nvPr/>
        </p:nvPicPr>
        <p:blipFill>
          <a:blip r:embed="rId3">
            <a:alphaModFix/>
          </a:blip>
          <a:stretch>
            <a:fillRect/>
          </a:stretch>
        </p:blipFill>
        <p:spPr>
          <a:xfrm>
            <a:off x="311700" y="1152475"/>
            <a:ext cx="8520601" cy="1241925"/>
          </a:xfrm>
          <a:prstGeom prst="rect">
            <a:avLst/>
          </a:prstGeom>
          <a:noFill/>
          <a:ln>
            <a:noFill/>
          </a:ln>
        </p:spPr>
      </p:pic>
      <p:sp>
        <p:nvSpPr>
          <p:cNvPr id="109" name="Google Shape;109;p20"/>
          <p:cNvSpPr txBox="1"/>
          <p:nvPr/>
        </p:nvSpPr>
        <p:spPr>
          <a:xfrm>
            <a:off x="3081000" y="2394400"/>
            <a:ext cx="298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It means the dataset has</a:t>
            </a:r>
            <a:endParaRPr b="1">
              <a:solidFill>
                <a:srgbClr val="FF0000"/>
              </a:solidFill>
            </a:endParaRPr>
          </a:p>
          <a:p>
            <a:pPr indent="0" lvl="0" marL="0" rtl="0" algn="l">
              <a:spcBef>
                <a:spcPts val="0"/>
              </a:spcBef>
              <a:spcAft>
                <a:spcPts val="0"/>
              </a:spcAft>
              <a:buNone/>
            </a:pPr>
            <a:r>
              <a:rPr b="1" lang="en-GB">
                <a:solidFill>
                  <a:srgbClr val="FF0000"/>
                </a:solidFill>
              </a:rPr>
              <a:t>7500 rows</a:t>
            </a:r>
            <a:endParaRPr b="1">
              <a:solidFill>
                <a:srgbClr val="FF0000"/>
              </a:solidFill>
            </a:endParaRPr>
          </a:p>
          <a:p>
            <a:pPr indent="0" lvl="0" marL="0" rtl="0" algn="l">
              <a:spcBef>
                <a:spcPts val="0"/>
              </a:spcBef>
              <a:spcAft>
                <a:spcPts val="0"/>
              </a:spcAft>
              <a:buNone/>
            </a:pPr>
            <a:r>
              <a:rPr b="1" lang="en-GB">
                <a:solidFill>
                  <a:srgbClr val="FF0000"/>
                </a:solidFill>
              </a:rPr>
              <a:t>27 columns</a:t>
            </a:r>
            <a:endParaRPr b="1">
              <a:solidFill>
                <a:srgbClr val="FF0000"/>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Columns</a:t>
            </a:r>
            <a:r>
              <a:rPr lang="en-GB"/>
              <a:t> which are no more important in the dataset</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7" name="Google Shape;117;p21"/>
          <p:cNvSpPr txBox="1"/>
          <p:nvPr/>
        </p:nvSpPr>
        <p:spPr>
          <a:xfrm>
            <a:off x="4953475" y="2153675"/>
            <a:ext cx="2698500" cy="19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21"/>
          <p:cNvPicPr preferRelativeResize="0"/>
          <p:nvPr/>
        </p:nvPicPr>
        <p:blipFill rotWithShape="1">
          <a:blip r:embed="rId3">
            <a:alphaModFix/>
          </a:blip>
          <a:srcRect b="4287" l="0" r="0" t="0"/>
          <a:stretch/>
        </p:blipFill>
        <p:spPr>
          <a:xfrm>
            <a:off x="311700" y="1152475"/>
            <a:ext cx="8520600" cy="3674300"/>
          </a:xfrm>
          <a:prstGeom prst="rect">
            <a:avLst/>
          </a:prstGeom>
          <a:noFill/>
          <a:ln>
            <a:noFill/>
          </a:ln>
        </p:spPr>
      </p:pic>
      <p:pic>
        <p:nvPicPr>
          <p:cNvPr id="119" name="Google Shape;119;p21"/>
          <p:cNvPicPr preferRelativeResize="0"/>
          <p:nvPr/>
        </p:nvPicPr>
        <p:blipFill>
          <a:blip r:embed="rId4">
            <a:alphaModFix/>
          </a:blip>
          <a:stretch>
            <a:fillRect/>
          </a:stretch>
        </p:blipFill>
        <p:spPr>
          <a:xfrm>
            <a:off x="4294700" y="1849625"/>
            <a:ext cx="3585250" cy="2027000"/>
          </a:xfrm>
          <a:prstGeom prst="rect">
            <a:avLst/>
          </a:prstGeom>
          <a:noFill/>
          <a:ln>
            <a:noFill/>
          </a:ln>
        </p:spPr>
      </p:pic>
      <p:sp>
        <p:nvSpPr>
          <p:cNvPr id="120" name="Google Shape;120;p21"/>
          <p:cNvSpPr txBox="1"/>
          <p:nvPr/>
        </p:nvSpPr>
        <p:spPr>
          <a:xfrm flipH="1">
            <a:off x="5536225" y="2163925"/>
            <a:ext cx="1533000" cy="13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rPr>
              <a:t>Are not important for our objectives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rPr b="1" lang="en-GB">
                <a:solidFill>
                  <a:srgbClr val="FF0000"/>
                </a:solidFill>
              </a:rPr>
              <a:t>Must be removed.</a:t>
            </a:r>
            <a:endParaRPr b="1">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