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7"/>
  </p:handoutMasterIdLst>
  <p:sldIdLst>
    <p:sldId id="256" r:id="rId3"/>
    <p:sldId id="257" r:id="rId5"/>
    <p:sldId id="258" r:id="rId6"/>
    <p:sldId id="266" r:id="rId7"/>
    <p:sldId id="261" r:id="rId8"/>
    <p:sldId id="293" r:id="rId9"/>
    <p:sldId id="277" r:id="rId10"/>
    <p:sldId id="262" r:id="rId11"/>
    <p:sldId id="292" r:id="rId12"/>
    <p:sldId id="263" r:id="rId13"/>
    <p:sldId id="274" r:id="rId14"/>
    <p:sldId id="275" r:id="rId15"/>
    <p:sldId id="273" r:id="rId16"/>
    <p:sldId id="272" r:id="rId17"/>
    <p:sldId id="296" r:id="rId18"/>
    <p:sldId id="298" r:id="rId19"/>
    <p:sldId id="300" r:id="rId20"/>
    <p:sldId id="301" r:id="rId21"/>
    <p:sldId id="302" r:id="rId22"/>
    <p:sldId id="304" r:id="rId23"/>
    <p:sldId id="305" r:id="rId24"/>
    <p:sldId id="306" r:id="rId25"/>
    <p:sldId id="259"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DABB6"/>
    <a:srgbClr val="4A6C78"/>
    <a:srgbClr val="8EACB7"/>
    <a:srgbClr val="F0F0F0"/>
    <a:srgbClr val="648FA0"/>
    <a:srgbClr val="4D7D91"/>
    <a:srgbClr val="FEFFFF"/>
    <a:srgbClr val="DCDCD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1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r>
              <a:rPr lang="zh-CN" altLang="en-US" dirty="0"/>
              <a:t>1</a:t>
            </a:r>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1</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r>
              <a:rPr lang="zh-CN" altLang="en-US"/>
              <a:t>1</a:t>
            </a:r>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1</a:t>
            </a:r>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1</a:t>
            </a:r>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r>
              <a:rPr lang="zh-CN" altLang="en-US"/>
              <a:t>1</a:t>
            </a:r>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r>
              <a:rPr lang="zh-CN" altLang="en-US"/>
              <a:t>1</a:t>
            </a:r>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r>
              <a:rPr lang="zh-CN" altLang="en-US"/>
              <a:t>1</a:t>
            </a:r>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r>
              <a:rPr lang="zh-CN" altLang="en-US"/>
              <a:t>1</a:t>
            </a:r>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r>
              <a:rPr lang="zh-CN" altLang="en-US" dirty="0"/>
              <a:t>1</a:t>
            </a:r>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r>
              <a:rPr lang="zh-CN" altLang="en-US"/>
              <a:t>1</a:t>
            </a:r>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r>
              <a:rPr lang="zh-CN" altLang="en-US" dirty="0"/>
              <a:t>1</a:t>
            </a:r>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66.xml"/><Relationship Id="rId7" Type="http://schemas.openxmlformats.org/officeDocument/2006/relationships/image" Target="../media/image3.png"/><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0" Type="http://schemas.openxmlformats.org/officeDocument/2006/relationships/notesSlide" Target="../notesSlides/notesSlide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89.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97.xml"/><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0.xml"/><Relationship Id="rId4" Type="http://schemas.openxmlformats.org/officeDocument/2006/relationships/image" Target="../media/image5.png"/><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image" Target="../media/image6.png"/><Relationship Id="rId2" Type="http://schemas.openxmlformats.org/officeDocument/2006/relationships/tags" Target="../tags/tag10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0.xml"/><Relationship Id="rId5" Type="http://schemas.openxmlformats.org/officeDocument/2006/relationships/tags" Target="../tags/tag105.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104.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07.xml"/><Relationship Id="rId3" Type="http://schemas.openxmlformats.org/officeDocument/2006/relationships/image" Target="../media/image9.png"/><Relationship Id="rId2" Type="http://schemas.openxmlformats.org/officeDocument/2006/relationships/tags" Target="../tags/tag106.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08.xml"/><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9.xml"/><Relationship Id="rId2" Type="http://schemas.openxmlformats.org/officeDocument/2006/relationships/image" Target="../media/image11.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1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16.xml"/><Relationship Id="rId3" Type="http://schemas.openxmlformats.org/officeDocument/2006/relationships/image" Target="../media/image12.png"/><Relationship Id="rId2" Type="http://schemas.openxmlformats.org/officeDocument/2006/relationships/tags" Target="../tags/tag11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tags" Target="../tags/tag118.xml"/><Relationship Id="rId3" Type="http://schemas.openxmlformats.org/officeDocument/2006/relationships/image" Target="../media/image13.png"/><Relationship Id="rId2" Type="http://schemas.openxmlformats.org/officeDocument/2006/relationships/tags" Target="../tags/tag11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image" Target="../media/image14.png"/><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0" Type="http://schemas.openxmlformats.org/officeDocument/2006/relationships/notesSlide" Target="../notesSlides/notesSlide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4.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slideLayout" Target="../slideLayouts/slideLayout2.xml"/><Relationship Id="rId10" Type="http://schemas.openxmlformats.org/officeDocument/2006/relationships/tags" Target="../tags/tag8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130" y="-13500"/>
            <a:ext cx="12240000" cy="6885000"/>
          </a:xfrm>
          <a:prstGeom prst="rect">
            <a:avLst/>
          </a:prstGeom>
        </p:spPr>
      </p:pic>
      <p:sp>
        <p:nvSpPr>
          <p:cNvPr id="13" name="圆角矩形 12"/>
          <p:cNvSpPr/>
          <p:nvPr/>
        </p:nvSpPr>
        <p:spPr>
          <a:xfrm>
            <a:off x="215011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2"/>
            </p:custDataLst>
          </p:nvPr>
        </p:nvSpPr>
        <p:spPr>
          <a:xfrm>
            <a:off x="2170430" y="2240280"/>
            <a:ext cx="7899400" cy="972185"/>
          </a:xfrm>
        </p:spPr>
        <p:txBody>
          <a:bodyPr/>
          <a:lstStyle/>
          <a:p>
            <a:r>
              <a:rPr lang="en-US"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PROJECT REPORT</a:t>
            </a:r>
            <a:endParaRPr lang="en-US" altLang="zh-CN" sz="52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 name="文本框 1"/>
          <p:cNvSpPr txBox="1"/>
          <p:nvPr>
            <p:custDataLst>
              <p:tags r:id="rId3"/>
            </p:custDataLst>
          </p:nvPr>
        </p:nvSpPr>
        <p:spPr>
          <a:xfrm>
            <a:off x="2028000" y="3394710"/>
            <a:ext cx="8136000" cy="37084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Supermarket</a:t>
            </a: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 Selles Transction Data Mining and</a:t>
            </a:r>
            <a:r>
              <a:rPr 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 Data Analysis Using Association Rule</a:t>
            </a:r>
            <a:endParaRPr lang="en-US" altLang="zh-CN" dirty="0">
              <a:solidFill>
                <a:schemeClr val="bg1"/>
              </a:solidFill>
              <a:ea typeface="Arial" panose="020B0604020202020204" pitchFamily="34" charset="0"/>
            </a:endParaRPr>
          </a:p>
        </p:txBody>
      </p:sp>
      <p:pic>
        <p:nvPicPr>
          <p:cNvPr id="3" name="图片 2" descr="公司"/>
          <p:cNvPicPr>
            <a:picLocks noChangeAspect="1"/>
          </p:cNvPicPr>
          <p:nvPr/>
        </p:nvPicPr>
        <p:blipFill>
          <a:blip r:embed="rId4">
            <a:lum bright="100000"/>
          </a:blip>
          <a:stretch>
            <a:fillRect/>
          </a:stretch>
        </p:blipFill>
        <p:spPr>
          <a:xfrm>
            <a:off x="2693670" y="4744720"/>
            <a:ext cx="288000" cy="288000"/>
          </a:xfrm>
          <a:prstGeom prst="rect">
            <a:avLst/>
          </a:prstGeom>
        </p:spPr>
      </p:pic>
      <p:sp>
        <p:nvSpPr>
          <p:cNvPr id="5" name="副标题 7"/>
          <p:cNvSpPr>
            <a:spLocks noGrp="1"/>
          </p:cNvSpPr>
          <p:nvPr>
            <p:custDataLst>
              <p:tags r:id="rId5"/>
            </p:custDataLst>
          </p:nvPr>
        </p:nvSpPr>
        <p:spPr>
          <a:xfrm>
            <a:off x="3088640" y="4590415"/>
            <a:ext cx="5379085"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1600">
                <a:solidFill>
                  <a:schemeClr val="bg1"/>
                </a:solidFill>
              </a:rPr>
              <a:t>Department:Computer Science</a:t>
            </a:r>
            <a:r>
              <a:rPr lang="en-US" altLang="zh-CN" sz="2000">
                <a:solidFill>
                  <a:schemeClr val="bg1"/>
                </a:solidFill>
              </a:rPr>
              <a:t> </a:t>
            </a:r>
            <a:endParaRPr lang="en-US" altLang="zh-CN" sz="2000">
              <a:solidFill>
                <a:schemeClr val="bg1"/>
              </a:solidFill>
            </a:endParaRPr>
          </a:p>
        </p:txBody>
      </p:sp>
      <p:sp>
        <p:nvSpPr>
          <p:cNvPr id="6" name="副标题 7"/>
          <p:cNvSpPr>
            <a:spLocks noGrp="1"/>
          </p:cNvSpPr>
          <p:nvPr>
            <p:custDataLst>
              <p:tags r:id="rId6"/>
            </p:custDataLst>
          </p:nvPr>
        </p:nvSpPr>
        <p:spPr>
          <a:xfrm>
            <a:off x="3014980" y="3982720"/>
            <a:ext cx="8223250" cy="60769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Arial" panose="020B0604020202020204" pitchFamily="34" charset="0"/>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Arial" panose="020B0604020202020204" pitchFamily="34" charset="0"/>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Arial" panose="020B0604020202020204" pitchFamily="34" charset="0"/>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Arial" panose="020B0604020202020204" pitchFamily="34" charset="0"/>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Arial" panose="020B0604020202020204" pitchFamily="34"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1600">
                <a:solidFill>
                  <a:schemeClr val="bg1"/>
                </a:solidFill>
              </a:rPr>
              <a:t>Reporter:Eyasu Taye, Kalkidan Tesfaye, Chala Bahiru, Bilisie Melese</a:t>
            </a:r>
            <a:r>
              <a:rPr lang="en-US" altLang="zh-CN" sz="2000">
                <a:solidFill>
                  <a:schemeClr val="bg1"/>
                </a:solidFill>
              </a:rPr>
              <a:t>          </a:t>
            </a:r>
            <a:endParaRPr lang="en-US" altLang="zh-CN" sz="2000">
              <a:solidFill>
                <a:schemeClr val="bg1"/>
              </a:solidFill>
            </a:endParaRPr>
          </a:p>
        </p:txBody>
      </p:sp>
      <p:pic>
        <p:nvPicPr>
          <p:cNvPr id="9" name="图片 3" descr="人"/>
          <p:cNvPicPr>
            <a:picLocks noChangeAspect="1"/>
          </p:cNvPicPr>
          <p:nvPr/>
        </p:nvPicPr>
        <p:blipFill>
          <a:blip r:embed="rId7">
            <a:lum bright="100000"/>
          </a:blip>
          <a:stretch>
            <a:fillRect/>
          </a:stretch>
        </p:blipFill>
        <p:spPr>
          <a:xfrm>
            <a:off x="2597785" y="4124960"/>
            <a:ext cx="490855" cy="323850"/>
          </a:xfrm>
          <a:prstGeom prst="rect">
            <a:avLst/>
          </a:prstGeom>
        </p:spPr>
      </p:pic>
      <p:sp>
        <p:nvSpPr>
          <p:cNvPr id="14" name="Slide Number Placeholder 1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16" name="Footer Placeholder 15"/>
          <p:cNvSpPr>
            <a:spLocks noGrp="1"/>
          </p:cNvSpPr>
          <p:nvPr>
            <p:ph type="ftr" sz="quarter" idx="11"/>
          </p:nvPr>
        </p:nvSpPr>
        <p:spPr/>
        <p:txBody>
          <a:bodyPr/>
          <a:p>
            <a:r>
              <a:rPr lang="zh-CN" altLang="en-US" dirty="0"/>
              <a:t>1</a:t>
            </a:r>
            <a:endParaRPr lang="zh-CN" altLang="en-US" dirty="0"/>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76000" y="383730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885883" y="3921125"/>
            <a:ext cx="4420235" cy="553085"/>
          </a:xfrm>
          <a:prstGeom prst="rect">
            <a:avLst/>
          </a:prstGeom>
          <a:noFill/>
        </p:spPr>
        <p:txBody>
          <a:bodyPr wrap="square" rtlCol="0">
            <a:spAutoFit/>
          </a:bodyPr>
          <a:p>
            <a:pPr algn="ctr"/>
            <a:r>
              <a:rPr lang="en-US" altLang="zh-CN" sz="3000" b="1" dirty="0">
                <a:solidFill>
                  <a:srgbClr val="4A6C78"/>
                </a:solidFill>
                <a:latin typeface="Arial" panose="020B0604020202020204" pitchFamily="34" charset="0"/>
                <a:ea typeface="Arial" panose="020B0604020202020204" pitchFamily="34" charset="0"/>
              </a:rPr>
              <a:t>Methodology</a:t>
            </a:r>
            <a:endParaRPr lang="en-US" altLang="zh-CN" sz="3000" b="1" dirty="0">
              <a:solidFill>
                <a:srgbClr val="4A6C78"/>
              </a:solidFill>
              <a:latin typeface="Arial" panose="020B0604020202020204" pitchFamily="34" charset="0"/>
              <a:ea typeface="Arial" panose="020B0604020202020204" pitchFamily="34" charset="0"/>
            </a:endParaRPr>
          </a:p>
        </p:txBody>
      </p:sp>
      <p:sp>
        <p:nvSpPr>
          <p:cNvPr id="2" name="文本框 1"/>
          <p:cNvSpPr txBox="1"/>
          <p:nvPr/>
        </p:nvSpPr>
        <p:spPr>
          <a:xfrm>
            <a:off x="4614863" y="234632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Ⅳ</a:t>
            </a:r>
            <a:endParaRPr lang="en-US" altLang="zh-CN" sz="6000" b="1" dirty="0">
              <a:solidFill>
                <a:schemeClr val="bg1"/>
              </a:solidFill>
              <a:latin typeface="Arial" panose="020B0604020202020204" pitchFamily="34" charset="0"/>
              <a:ea typeface="Arial" panose="020B0604020202020204" pitchFamily="34" charset="0"/>
            </a:endParaRPr>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7" name="Footer Placeholder 6"/>
          <p:cNvSpPr>
            <a:spLocks noGrp="1"/>
          </p:cNvSpPr>
          <p:nvPr>
            <p:ph type="ftr" sz="quarter" idx="11"/>
          </p:nvPr>
        </p:nvSpPr>
        <p:spPr/>
        <p:txBody>
          <a:bodyPr/>
          <a:p>
            <a:r>
              <a:rPr lang="zh-CN" altLang="en-US" dirty="0"/>
              <a:t>1</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1625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Methodology</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16" name="Chevron 4"/>
          <p:cNvSpPr/>
          <p:nvPr/>
        </p:nvSpPr>
        <p:spPr>
          <a:xfrm>
            <a:off x="264160" y="1981200"/>
            <a:ext cx="3547745" cy="956945"/>
          </a:xfrm>
          <a:prstGeom prst="chevron">
            <a:avLst>
              <a:gd name="adj" fmla="val 41715"/>
            </a:avLst>
          </a:prstGeom>
          <a:solidFill>
            <a:srgbClr val="4A6C78"/>
          </a:solidFill>
          <a:ln>
            <a:noFill/>
          </a:ln>
        </p:spPr>
        <p:txBody>
          <a:bodyPr vert="horz" wrap="square" lIns="91440" tIns="45720" rIns="91440" bIns="45720" numCol="1" anchor="t" anchorCtr="0" compatLnSpc="1"/>
          <a:p>
            <a:endParaRPr lang="en-US" sz="800" dirty="0">
              <a:solidFill>
                <a:schemeClr val="tx1"/>
              </a:solidFill>
            </a:endParaRPr>
          </a:p>
        </p:txBody>
      </p:sp>
      <p:sp>
        <p:nvSpPr>
          <p:cNvPr id="18" name="Chevron 10"/>
          <p:cNvSpPr/>
          <p:nvPr/>
        </p:nvSpPr>
        <p:spPr>
          <a:xfrm>
            <a:off x="3546106" y="1980987"/>
            <a:ext cx="2700000" cy="957098"/>
          </a:xfrm>
          <a:prstGeom prst="chevron">
            <a:avLst>
              <a:gd name="adj" fmla="val 41715"/>
            </a:avLst>
          </a:prstGeom>
          <a:solidFill>
            <a:srgbClr val="648FA0"/>
          </a:solidFill>
          <a:ln>
            <a:noFill/>
          </a:ln>
        </p:spPr>
        <p:txBody>
          <a:bodyPr vert="horz" wrap="square" lIns="91440" tIns="45720" rIns="91440" bIns="45720" numCol="1" anchor="t" anchorCtr="0" compatLnSpc="1"/>
          <a:p>
            <a:endParaRPr lang="en-US" sz="800" dirty="0">
              <a:solidFill>
                <a:schemeClr val="tx1"/>
              </a:solidFill>
            </a:endParaRPr>
          </a:p>
        </p:txBody>
      </p:sp>
      <p:sp>
        <p:nvSpPr>
          <p:cNvPr id="20" name="Chevron 19"/>
          <p:cNvSpPr/>
          <p:nvPr/>
        </p:nvSpPr>
        <p:spPr>
          <a:xfrm>
            <a:off x="6029370" y="1980987"/>
            <a:ext cx="2700000" cy="957098"/>
          </a:xfrm>
          <a:prstGeom prst="chevron">
            <a:avLst>
              <a:gd name="adj" fmla="val 41715"/>
            </a:avLst>
          </a:prstGeom>
          <a:solidFill>
            <a:srgbClr val="8EACB7"/>
          </a:solidFill>
          <a:ln>
            <a:noFill/>
          </a:ln>
        </p:spPr>
        <p:txBody>
          <a:bodyPr vert="horz" wrap="square" lIns="91440" tIns="45720" rIns="91440" bIns="45720" numCol="1" anchor="t" anchorCtr="0" compatLnSpc="1"/>
          <a:p>
            <a:endParaRPr lang="en-US" sz="800" dirty="0">
              <a:solidFill>
                <a:schemeClr val="tx1"/>
              </a:solidFill>
            </a:endParaRPr>
          </a:p>
        </p:txBody>
      </p:sp>
      <p:sp>
        <p:nvSpPr>
          <p:cNvPr id="22" name="Chevron 27"/>
          <p:cNvSpPr/>
          <p:nvPr/>
        </p:nvSpPr>
        <p:spPr>
          <a:xfrm>
            <a:off x="8498987" y="1980987"/>
            <a:ext cx="2700000" cy="957098"/>
          </a:xfrm>
          <a:prstGeom prst="chevron">
            <a:avLst>
              <a:gd name="adj" fmla="val 41715"/>
            </a:avLst>
          </a:prstGeom>
          <a:solidFill>
            <a:srgbClr val="EFEDE1"/>
          </a:solidFill>
          <a:ln>
            <a:noFill/>
          </a:ln>
        </p:spPr>
        <p:txBody>
          <a:bodyPr vert="horz" wrap="square" lIns="91440" tIns="45720" rIns="91440" bIns="45720" numCol="1" anchor="t" anchorCtr="0" compatLnSpc="1"/>
          <a:p>
            <a:endParaRPr lang="en-US" sz="800" dirty="0">
              <a:solidFill>
                <a:schemeClr val="tx1"/>
              </a:solidFill>
            </a:endParaRPr>
          </a:p>
        </p:txBody>
      </p:sp>
      <p:sp>
        <p:nvSpPr>
          <p:cNvPr id="17" name="TextBox 5"/>
          <p:cNvSpPr txBox="1"/>
          <p:nvPr/>
        </p:nvSpPr>
        <p:spPr>
          <a:xfrm>
            <a:off x="609600" y="2159000"/>
            <a:ext cx="3010535" cy="565150"/>
          </a:xfrm>
          <a:prstGeom prst="rect">
            <a:avLst/>
          </a:prstGeom>
          <a:noFill/>
        </p:spPr>
        <p:txBody>
          <a:bodyPr wrap="square" rtlCol="0" anchor="t">
            <a:spAutoFit/>
          </a:bodyPr>
          <a:p>
            <a:pPr algn="ctr">
              <a:lnSpc>
                <a:spcPct val="140000"/>
              </a:lnSpc>
            </a:pPr>
            <a:r>
              <a:rPr lang="en-US" sz="2200" b="1" dirty="0">
                <a:solidFill>
                  <a:schemeClr val="bg1"/>
                </a:solidFill>
                <a:latin typeface="Arial" panose="020B0604020202020204" pitchFamily="34" charset="0"/>
                <a:cs typeface="Arial" panose="020B0604020202020204" pitchFamily="34" charset="0"/>
              </a:rPr>
              <a:t>Data Preprocessing </a:t>
            </a:r>
            <a:endParaRPr lang="en-US" sz="2200" b="1" dirty="0">
              <a:solidFill>
                <a:schemeClr val="bg1"/>
              </a:solidFill>
              <a:latin typeface="Arial" panose="020B0604020202020204" pitchFamily="34" charset="0"/>
              <a:cs typeface="Arial" panose="020B0604020202020204" pitchFamily="34" charset="0"/>
            </a:endParaRPr>
          </a:p>
        </p:txBody>
      </p:sp>
      <p:sp>
        <p:nvSpPr>
          <p:cNvPr id="25" name="TextBox 5"/>
          <p:cNvSpPr txBox="1"/>
          <p:nvPr/>
        </p:nvSpPr>
        <p:spPr>
          <a:xfrm>
            <a:off x="4302727" y="2159283"/>
            <a:ext cx="1044081"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Step 1</a:t>
            </a:r>
            <a:endParaRPr lang="en-US" sz="2200" b="1" dirty="0" smtClean="0">
              <a:solidFill>
                <a:schemeClr val="bg1"/>
              </a:solidFill>
              <a:latin typeface="Arial" panose="020B0604020202020204" pitchFamily="34" charset="0"/>
              <a:cs typeface="Arial" panose="020B0604020202020204" pitchFamily="34" charset="0"/>
            </a:endParaRPr>
          </a:p>
        </p:txBody>
      </p:sp>
      <p:sp>
        <p:nvSpPr>
          <p:cNvPr id="26" name="TextBox 5"/>
          <p:cNvSpPr txBox="1"/>
          <p:nvPr/>
        </p:nvSpPr>
        <p:spPr>
          <a:xfrm>
            <a:off x="6890252" y="2159283"/>
            <a:ext cx="1044081" cy="565150"/>
          </a:xfrm>
          <a:prstGeom prst="rect">
            <a:avLst/>
          </a:prstGeom>
          <a:noFill/>
        </p:spPr>
        <p:txBody>
          <a:bodyPr wrap="square" rtlCol="0" anchor="t">
            <a:spAutoFit/>
          </a:bodyPr>
          <a:p>
            <a:pPr algn="ctr">
              <a:lnSpc>
                <a:spcPct val="140000"/>
              </a:lnSpc>
            </a:pPr>
            <a:r>
              <a:rPr lang="en-US" sz="2200" b="1" dirty="0" smtClean="0">
                <a:solidFill>
                  <a:schemeClr val="bg1"/>
                </a:solidFill>
                <a:latin typeface="Arial" panose="020B0604020202020204" pitchFamily="34" charset="0"/>
                <a:cs typeface="Arial" panose="020B0604020202020204" pitchFamily="34" charset="0"/>
              </a:rPr>
              <a:t>Step 2</a:t>
            </a:r>
            <a:endParaRPr lang="en-US" sz="2200" b="1" dirty="0" smtClean="0">
              <a:solidFill>
                <a:schemeClr val="bg1"/>
              </a:solidFill>
              <a:latin typeface="Arial" panose="020B0604020202020204" pitchFamily="34" charset="0"/>
              <a:cs typeface="Arial" panose="020B0604020202020204" pitchFamily="34" charset="0"/>
            </a:endParaRPr>
          </a:p>
        </p:txBody>
      </p:sp>
      <p:sp>
        <p:nvSpPr>
          <p:cNvPr id="27" name="TextBox 5"/>
          <p:cNvSpPr txBox="1"/>
          <p:nvPr/>
        </p:nvSpPr>
        <p:spPr>
          <a:xfrm>
            <a:off x="9384495" y="2159283"/>
            <a:ext cx="1044081" cy="565150"/>
          </a:xfrm>
          <a:prstGeom prst="rect">
            <a:avLst/>
          </a:prstGeom>
          <a:noFill/>
        </p:spPr>
        <p:txBody>
          <a:bodyPr wrap="square" rtlCol="0" anchor="t">
            <a:spAutoFit/>
          </a:bodyPr>
          <a:p>
            <a:pPr algn="ctr">
              <a:lnSpc>
                <a:spcPct val="140000"/>
              </a:lnSpc>
            </a:pPr>
            <a:r>
              <a:rPr lang="en-US" sz="2200" b="1" dirty="0" smtClean="0">
                <a:solidFill>
                  <a:srgbClr val="4A6C78"/>
                </a:solidFill>
                <a:latin typeface="Arial" panose="020B0604020202020204" pitchFamily="34" charset="0"/>
                <a:cs typeface="Arial" panose="020B0604020202020204" pitchFamily="34" charset="0"/>
              </a:rPr>
              <a:t>Step 3</a:t>
            </a:r>
            <a:endParaRPr lang="en-US" sz="2200" b="1" dirty="0" smtClean="0">
              <a:solidFill>
                <a:srgbClr val="4A6C78"/>
              </a:solidFill>
              <a:latin typeface="Arial" panose="020B0604020202020204" pitchFamily="34" charset="0"/>
              <a:cs typeface="Arial" panose="020B0604020202020204" pitchFamily="34" charset="0"/>
            </a:endParaRPr>
          </a:p>
        </p:txBody>
      </p:sp>
      <p:sp>
        <p:nvSpPr>
          <p:cNvPr id="23" name="文本框 22"/>
          <p:cNvSpPr txBox="1"/>
          <p:nvPr>
            <p:custDataLst>
              <p:tags r:id="rId2"/>
            </p:custDataLst>
          </p:nvPr>
        </p:nvSpPr>
        <p:spPr>
          <a:xfrm>
            <a:off x="737870" y="3117215"/>
            <a:ext cx="2851150" cy="295846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l" rtl="0">
              <a:spcBef>
                <a:spcPts val="1200"/>
              </a:spcBef>
              <a:spcAft>
                <a:spcPts val="0"/>
              </a:spcAft>
              <a:buNone/>
            </a:pPr>
            <a:r>
              <a:rPr lang="en-GB" sz="1600">
                <a:solidFill>
                  <a:srgbClr val="555555"/>
                </a:solidFill>
                <a:latin typeface="Times New Roman" panose="02020603050405020304"/>
                <a:ea typeface="Times New Roman" panose="02020603050405020304"/>
                <a:cs typeface="Times New Roman" panose="02020603050405020304"/>
                <a:sym typeface="Times New Roman" panose="02020603050405020304"/>
              </a:rPr>
              <a:t>The dataset has the following limitations</a:t>
            </a:r>
            <a:endParaRPr sz="160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08610" algn="l" rtl="0">
              <a:spcBef>
                <a:spcPts val="1200"/>
              </a:spcBef>
              <a:spcAft>
                <a:spcPts val="0"/>
              </a:spcAft>
              <a:buClr>
                <a:srgbClr val="555555"/>
              </a:buClr>
              <a:buSzPct val="100000"/>
              <a:buFont typeface="Times New Roman" panose="02020603050405020304"/>
              <a:buChar char="●"/>
            </a:pPr>
            <a:r>
              <a:rPr lang="en-GB" sz="1600">
                <a:solidFill>
                  <a:srgbClr val="555555"/>
                </a:solidFill>
                <a:latin typeface="Times New Roman" panose="02020603050405020304"/>
                <a:ea typeface="Times New Roman" panose="02020603050405020304"/>
                <a:cs typeface="Times New Roman" panose="02020603050405020304"/>
                <a:sym typeface="Times New Roman" panose="02020603050405020304"/>
              </a:rPr>
              <a:t>Incomplete and Null values</a:t>
            </a:r>
            <a:endParaRPr sz="160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08610" algn="l" rtl="0">
              <a:spcBef>
                <a:spcPts val="0"/>
              </a:spcBef>
              <a:spcAft>
                <a:spcPts val="0"/>
              </a:spcAft>
              <a:buClr>
                <a:srgbClr val="555555"/>
              </a:buClr>
              <a:buSzPct val="100000"/>
              <a:buFont typeface="Times New Roman" panose="02020603050405020304"/>
              <a:buChar char="●"/>
            </a:pPr>
            <a:r>
              <a:rPr lang="en-GB" sz="1600">
                <a:solidFill>
                  <a:srgbClr val="555555"/>
                </a:solidFill>
                <a:latin typeface="Times New Roman" panose="02020603050405020304"/>
                <a:ea typeface="Times New Roman" panose="02020603050405020304"/>
                <a:cs typeface="Times New Roman" panose="02020603050405020304"/>
                <a:sym typeface="Times New Roman" panose="02020603050405020304"/>
              </a:rPr>
              <a:t>No header row is necessary </a:t>
            </a:r>
            <a:endParaRPr sz="160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pPr marL="914400" lvl="0" indent="-308610" algn="l" rtl="0">
              <a:spcBef>
                <a:spcPts val="0"/>
              </a:spcBef>
              <a:spcAft>
                <a:spcPts val="0"/>
              </a:spcAft>
              <a:buClr>
                <a:srgbClr val="555555"/>
              </a:buClr>
              <a:buSzPct val="100000"/>
              <a:buFont typeface="Times New Roman" panose="02020603050405020304"/>
              <a:buChar char="●"/>
            </a:pPr>
            <a:r>
              <a:rPr lang="en-GB" sz="1600">
                <a:solidFill>
                  <a:srgbClr val="555555"/>
                </a:solidFill>
                <a:latin typeface="Times New Roman" panose="02020603050405020304"/>
                <a:ea typeface="Times New Roman" panose="02020603050405020304"/>
                <a:cs typeface="Times New Roman" panose="02020603050405020304"/>
                <a:sym typeface="Times New Roman" panose="02020603050405020304"/>
              </a:rPr>
              <a:t>Unused column </a:t>
            </a:r>
            <a:endParaRPr sz="160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endParaRPr lang="en-US" altLang="zh-CN" sz="1600" b="1" dirty="0">
              <a:solidFill>
                <a:srgbClr val="4A6C78"/>
              </a:solidFill>
              <a:ea typeface="Arial" panose="020B0604020202020204" pitchFamily="34" charset="0"/>
              <a:sym typeface="+mn-ea"/>
            </a:endParaRPr>
          </a:p>
        </p:txBody>
      </p:sp>
      <p:sp>
        <p:nvSpPr>
          <p:cNvPr id="2" name="文本框 1"/>
          <p:cNvSpPr txBox="1"/>
          <p:nvPr>
            <p:custDataLst>
              <p:tags r:id="rId3"/>
            </p:custDataLst>
          </p:nvPr>
        </p:nvSpPr>
        <p:spPr>
          <a:xfrm>
            <a:off x="3625850" y="3713480"/>
            <a:ext cx="2255520" cy="332041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457200" lvl="0" indent="-308610" algn="l" rtl="0">
              <a:spcBef>
                <a:spcPts val="1200"/>
              </a:spcBef>
              <a:spcAft>
                <a:spcPts val="0"/>
              </a:spcAft>
              <a:buClr>
                <a:srgbClr val="555555"/>
              </a:buClr>
              <a:buSzPct val="100000"/>
              <a:buFont typeface="Times New Roman" panose="02020603050405020304"/>
              <a:buAutoNum type="arabicPeriod"/>
            </a:pPr>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Make complete the data by inserting default value for null values.</a:t>
            </a:r>
            <a:endParaRPr>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08610" algn="l" rtl="0">
              <a:spcBef>
                <a:spcPts val="0"/>
              </a:spcBef>
              <a:spcAft>
                <a:spcPts val="0"/>
              </a:spcAft>
              <a:buClr>
                <a:srgbClr val="555555"/>
              </a:buClr>
              <a:buSzPct val="100000"/>
              <a:buFont typeface="Times New Roman" panose="02020603050405020304"/>
              <a:buAutoNum type="arabicPeriod"/>
            </a:pPr>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Remove header option from the dataset since it is not necessary so the first row of the dataset can not be treated as header.</a:t>
            </a:r>
            <a:endParaRPr>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endParaRPr lang="zh-CN" altLang="en-US" dirty="0">
              <a:ea typeface="Arial" panose="020B0604020202020204" pitchFamily="34" charset="0"/>
            </a:endParaRPr>
          </a:p>
        </p:txBody>
      </p:sp>
      <p:sp>
        <p:nvSpPr>
          <p:cNvPr id="5" name="文本框 4"/>
          <p:cNvSpPr txBox="1"/>
          <p:nvPr>
            <p:custDataLst>
              <p:tags r:id="rId4"/>
            </p:custDataLst>
          </p:nvPr>
        </p:nvSpPr>
        <p:spPr>
          <a:xfrm>
            <a:off x="3545840" y="322389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Data Cleaning </a:t>
            </a:r>
            <a:endParaRPr lang="en-US" altLang="zh-CN" sz="1600" b="1" dirty="0">
              <a:solidFill>
                <a:srgbClr val="4A6C78"/>
              </a:solidFill>
              <a:ea typeface="Arial" panose="020B0604020202020204" pitchFamily="34" charset="0"/>
              <a:sym typeface="+mn-ea"/>
            </a:endParaRPr>
          </a:p>
        </p:txBody>
      </p:sp>
      <p:sp>
        <p:nvSpPr>
          <p:cNvPr id="7" name="文本框 6"/>
          <p:cNvSpPr txBox="1"/>
          <p:nvPr>
            <p:custDataLst>
              <p:tags r:id="rId5"/>
            </p:custDataLst>
          </p:nvPr>
        </p:nvSpPr>
        <p:spPr>
          <a:xfrm>
            <a:off x="6245860" y="3712845"/>
            <a:ext cx="216535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Remove unused column from the dataset</a:t>
            </a:r>
            <a:r>
              <a:rPr lang="en-US" alt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a:t>
            </a:r>
            <a:endParaRPr lang="en-US" altLang="en-GB" dirty="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文本框 7"/>
          <p:cNvSpPr txBox="1"/>
          <p:nvPr>
            <p:custDataLst>
              <p:tags r:id="rId6"/>
            </p:custDataLst>
          </p:nvPr>
        </p:nvSpPr>
        <p:spPr>
          <a:xfrm>
            <a:off x="6180455" y="3223260"/>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Data Reduction </a:t>
            </a:r>
            <a:endParaRPr lang="en-US" altLang="zh-CN" sz="1600" b="1" dirty="0">
              <a:solidFill>
                <a:srgbClr val="4A6C78"/>
              </a:solidFill>
              <a:ea typeface="Arial" panose="020B0604020202020204" pitchFamily="34" charset="0"/>
              <a:sym typeface="+mn-ea"/>
            </a:endParaRPr>
          </a:p>
        </p:txBody>
      </p:sp>
      <p:sp>
        <p:nvSpPr>
          <p:cNvPr id="9" name="文本框 8"/>
          <p:cNvSpPr txBox="1"/>
          <p:nvPr>
            <p:custDataLst>
              <p:tags r:id="rId7"/>
            </p:custDataLst>
          </p:nvPr>
        </p:nvSpPr>
        <p:spPr>
          <a:xfrm>
            <a:off x="8940165" y="3712845"/>
            <a:ext cx="216535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Transform the csv dataset to list data type</a:t>
            </a:r>
            <a:r>
              <a:rPr lang="en-US" alt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a:t>
            </a:r>
            <a:endParaRPr lang="en-US" altLang="en-GB" dirty="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文本框 9"/>
          <p:cNvSpPr txBox="1"/>
          <p:nvPr>
            <p:custDataLst>
              <p:tags r:id="rId8"/>
            </p:custDataLst>
          </p:nvPr>
        </p:nvSpPr>
        <p:spPr>
          <a:xfrm>
            <a:off x="8846820" y="3223260"/>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Data Trnsformation</a:t>
            </a:r>
            <a:endParaRPr lang="en-US" altLang="zh-CN" sz="1600" b="1" dirty="0">
              <a:solidFill>
                <a:srgbClr val="4A6C78"/>
              </a:solidFill>
              <a:ea typeface="Arial" panose="020B0604020202020204" pitchFamily="34" charset="0"/>
              <a:sym typeface="+mn-ea"/>
            </a:endParaRPr>
          </a:p>
        </p:txBody>
      </p:sp>
      <p:sp>
        <p:nvSpPr>
          <p:cNvPr id="12" name="Slide Number Placeholder 11"/>
          <p:cNvSpPr>
            <a:spLocks noGrp="1"/>
          </p:cNvSpPr>
          <p:nvPr>
            <p:ph type="sldNum" sz="quarter" idx="12"/>
          </p:nvPr>
        </p:nvSpPr>
        <p:spPr/>
        <p:txBody>
          <a:bodyPr/>
          <a:p>
            <a:fld id="{49AE70B2-8BF9-45C0-BB95-33D1B9D3A854}" type="slidenum">
              <a:rPr lang="zh-CN" altLang="en-US" smtClean="0"/>
            </a:fld>
            <a:endParaRPr lang="zh-CN" altLang="en-US"/>
          </a:p>
        </p:txBody>
      </p:sp>
      <p:sp>
        <p:nvSpPr>
          <p:cNvPr id="14" name="Footer Placeholder 13"/>
          <p:cNvSpPr>
            <a:spLocks noGrp="1"/>
          </p:cNvSpPr>
          <p:nvPr>
            <p:ph type="ftr" sz="quarter" idx="11"/>
          </p:nvPr>
        </p:nvSpPr>
        <p:spPr/>
        <p:txBody>
          <a:bodyPr/>
          <a:p>
            <a:r>
              <a:rPr lang="zh-CN" altLang="en-US"/>
              <a:t>1</a:t>
            </a:r>
            <a:endParaRPr lang="zh-CN" altLang="en-US"/>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par>
                                <p:cTn id="13" presetID="18" presetClass="entr" presetSubtype="12"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strips(down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Left)">
                                      <p:cBhvr>
                                        <p:cTn id="20" dur="500"/>
                                        <p:tgtEl>
                                          <p:spTgt spid="8"/>
                                        </p:tgtEl>
                                      </p:cBhvr>
                                    </p:animEffect>
                                  </p:childTnLst>
                                </p:cTn>
                              </p:par>
                              <p:par>
                                <p:cTn id="21" presetID="18" presetClass="entr" presetSubtype="12"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trips(down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strips(downLeft)">
                                      <p:cBhvr>
                                        <p:cTn id="28" dur="500"/>
                                        <p:tgtEl>
                                          <p:spTgt spid="10"/>
                                        </p:tgtEl>
                                      </p:cBhvr>
                                    </p:animEffect>
                                  </p:childTnLst>
                                </p:cTn>
                              </p:par>
                              <p:par>
                                <p:cTn id="29" presetID="18" presetClass="entr" presetSubtype="12"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strips(downLeft)">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5" grpId="0"/>
      <p:bldP spid="2" grpId="0"/>
      <p:bldP spid="5" grpId="1"/>
      <p:bldP spid="2" grpId="1"/>
      <p:bldP spid="8" grpId="0"/>
      <p:bldP spid="7" grpId="0"/>
      <p:bldP spid="8" grpId="1"/>
      <p:bldP spid="7" grpId="1"/>
      <p:bldP spid="10" grpId="0"/>
      <p:bldP spid="9" grpId="0"/>
      <p:bldP spid="10" grpId="1"/>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795"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Methodology</a:t>
            </a:r>
            <a:endParaRPr lang="en-US" altLang="zh-CN" sz="2600" b="1" dirty="0">
              <a:solidFill>
                <a:schemeClr val="bg1"/>
              </a:solidFill>
              <a:effectLst/>
              <a:latin typeface="Arial" panose="020B0604020202020204" pitchFamily="34" charset="0"/>
              <a:ea typeface="Arial" panose="020B0604020202020204" pitchFamily="34" charset="0"/>
            </a:endParaRPr>
          </a:p>
        </p:txBody>
      </p:sp>
      <p:grpSp>
        <p:nvGrpSpPr>
          <p:cNvPr id="2" name="组合 1"/>
          <p:cNvGrpSpPr/>
          <p:nvPr/>
        </p:nvGrpSpPr>
        <p:grpSpPr>
          <a:xfrm rot="1482787">
            <a:off x="1323415" y="1654943"/>
            <a:ext cx="1658396" cy="1489258"/>
            <a:chOff x="932271" y="3468390"/>
            <a:chExt cx="1183133" cy="1062467"/>
          </a:xfrm>
          <a:solidFill>
            <a:srgbClr val="157CE9"/>
          </a:solidFill>
        </p:grpSpPr>
        <p:sp>
          <p:nvSpPr>
            <p:cNvPr id="5" name="Freeform 46"/>
            <p:cNvSpPr/>
            <p:nvPr/>
          </p:nvSpPr>
          <p:spPr bwMode="auto">
            <a:xfrm>
              <a:off x="932271" y="3468390"/>
              <a:ext cx="1183133" cy="1062467"/>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Freeform 47"/>
            <p:cNvSpPr>
              <a:spLocks noEditPoints="1"/>
            </p:cNvSpPr>
            <p:nvPr/>
          </p:nvSpPr>
          <p:spPr bwMode="auto">
            <a:xfrm>
              <a:off x="932271" y="3468390"/>
              <a:ext cx="1183133" cy="1062467"/>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4A6C78"/>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
              <a:endParaRPr lang="zh-CN" altLang="en-US"/>
            </a:p>
          </p:txBody>
        </p:sp>
      </p:grpSp>
      <p:cxnSp>
        <p:nvCxnSpPr>
          <p:cNvPr id="8" name="直接连接符 7"/>
          <p:cNvCxnSpPr/>
          <p:nvPr/>
        </p:nvCxnSpPr>
        <p:spPr>
          <a:xfrm flipV="1">
            <a:off x="2712183" y="4159560"/>
            <a:ext cx="7308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0016999" y="4033560"/>
            <a:ext cx="252000" cy="252000"/>
          </a:xfrm>
          <a:prstGeom prst="ellipse">
            <a:avLst/>
          </a:prstGeom>
          <a:solidFill>
            <a:srgbClr val="4A6C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3251835" y="2780665"/>
            <a:ext cx="6861175" cy="123761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l" rtl="0">
              <a:spcBef>
                <a:spcPts val="1200"/>
              </a:spcBef>
              <a:spcAft>
                <a:spcPts val="0"/>
              </a:spcAft>
              <a:buNone/>
            </a:pPr>
            <a:r>
              <a:rPr lang="en-US">
                <a:solidFill>
                  <a:srgbClr val="555555"/>
                </a:solidFill>
                <a:latin typeface="Times New Roman" panose="02020603050405020304"/>
                <a:ea typeface="Times New Roman" panose="02020603050405020304"/>
                <a:cs typeface="Times New Roman" panose="02020603050405020304"/>
                <a:sym typeface="Times New Roman" panose="02020603050405020304"/>
              </a:rPr>
              <a:t>That is</a:t>
            </a:r>
            <a:endParaRPr>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spcBef>
                <a:spcPts val="1200"/>
              </a:spcBef>
              <a:spcAft>
                <a:spcPts val="0"/>
              </a:spcAft>
              <a:buNone/>
            </a:pPr>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Each row corresponds to a transaction and,</a:t>
            </a:r>
            <a:endParaRPr>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l" rtl="0">
              <a:spcBef>
                <a:spcPts val="1200"/>
              </a:spcBef>
              <a:spcAft>
                <a:spcPts val="0"/>
              </a:spcAft>
              <a:buNone/>
            </a:pPr>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Each column corresponds to an item purchased in that specific transaction.</a:t>
            </a:r>
            <a:endParaRPr lang="zh-CN" altLang="en-US" dirty="0">
              <a:ea typeface="Arial" panose="020B0604020202020204" pitchFamily="34" charset="0"/>
            </a:endParaRPr>
          </a:p>
        </p:txBody>
      </p:sp>
      <p:sp>
        <p:nvSpPr>
          <p:cNvPr id="17" name="文本框 16"/>
          <p:cNvSpPr txBox="1"/>
          <p:nvPr>
            <p:custDataLst>
              <p:tags r:id="rId3"/>
            </p:custDataLst>
          </p:nvPr>
        </p:nvSpPr>
        <p:spPr>
          <a:xfrm>
            <a:off x="3251835" y="2291080"/>
            <a:ext cx="7444105"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So the data is become understandable by the machine to be processed. </a:t>
            </a:r>
            <a:endParaRPr lang="en-US" altLang="zh-CN" sz="1600" b="1" dirty="0">
              <a:solidFill>
                <a:srgbClr val="4A6C78"/>
              </a:solidFill>
              <a:ea typeface="Arial" panose="020B0604020202020204" pitchFamily="34" charset="0"/>
              <a:sym typeface="+mn-ea"/>
            </a:endParaRPr>
          </a:p>
        </p:txBody>
      </p:sp>
      <p:pic>
        <p:nvPicPr>
          <p:cNvPr id="20" name="图片 19" descr="公司"/>
          <p:cNvPicPr>
            <a:picLocks noChangeAspect="1"/>
          </p:cNvPicPr>
          <p:nvPr/>
        </p:nvPicPr>
        <p:blipFill>
          <a:blip r:embed="rId4"/>
          <a:stretch>
            <a:fillRect/>
          </a:stretch>
        </p:blipFill>
        <p:spPr>
          <a:xfrm>
            <a:off x="1765300" y="2009140"/>
            <a:ext cx="678815" cy="678815"/>
          </a:xfrm>
          <a:prstGeom prst="rect">
            <a:avLst/>
          </a:prstGeom>
        </p:spPr>
      </p:pic>
      <p:sp>
        <p:nvSpPr>
          <p:cNvPr id="18" name="Slide Number Placeholder 17"/>
          <p:cNvSpPr>
            <a:spLocks noGrp="1"/>
          </p:cNvSpPr>
          <p:nvPr>
            <p:ph type="sldNum" sz="quarter" idx="12"/>
          </p:nvPr>
        </p:nvSpPr>
        <p:spPr/>
        <p:txBody>
          <a:bodyPr/>
          <a:p>
            <a:fld id="{49AE70B2-8BF9-45C0-BB95-33D1B9D3A854}" type="slidenum">
              <a:rPr lang="zh-CN" altLang="en-US" smtClean="0"/>
            </a:fld>
            <a:endParaRPr lang="zh-CN" altLang="en-US"/>
          </a:p>
        </p:txBody>
      </p:sp>
      <p:sp>
        <p:nvSpPr>
          <p:cNvPr id="21" name="Footer Placeholder 20"/>
          <p:cNvSpPr>
            <a:spLocks noGrp="1"/>
          </p:cNvSpPr>
          <p:nvPr>
            <p:ph type="ftr" sz="quarter" idx="11"/>
          </p:nvPr>
        </p:nvSpPr>
        <p:spPr/>
        <p:txBody>
          <a:bodyPr/>
          <a:p>
            <a:r>
              <a:rPr lang="zh-CN" altLang="en-US"/>
              <a:t>1</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plus(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4673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1835" y="236855"/>
            <a:ext cx="6015355" cy="569595"/>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362960" y="314960"/>
            <a:ext cx="5904230"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Detail On Data Preprocessing </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5" name="文本框 4"/>
          <p:cNvSpPr txBox="1"/>
          <p:nvPr>
            <p:custDataLst>
              <p:tags r:id="rId2"/>
            </p:custDataLst>
          </p:nvPr>
        </p:nvSpPr>
        <p:spPr>
          <a:xfrm>
            <a:off x="1426210" y="4146550"/>
            <a:ext cx="2844000" cy="10839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l" rtl="0">
              <a:spcBef>
                <a:spcPts val="0"/>
              </a:spcBef>
              <a:spcAft>
                <a:spcPts val="0"/>
              </a:spcAft>
              <a:buNone/>
            </a:pPr>
            <a:r>
              <a:rPr lang="en-GB" b="1">
                <a:solidFill>
                  <a:srgbClr val="FF0000"/>
                </a:solidFill>
                <a:sym typeface="+mn-ea"/>
              </a:rPr>
              <a:t>7500 rows</a:t>
            </a:r>
            <a:endParaRPr b="1">
              <a:solidFill>
                <a:srgbClr val="FF0000"/>
              </a:solidFill>
            </a:endParaRPr>
          </a:p>
          <a:p>
            <a:pPr marL="0" lvl="0" indent="0" algn="l" rtl="0">
              <a:spcBef>
                <a:spcPts val="0"/>
              </a:spcBef>
              <a:spcAft>
                <a:spcPts val="0"/>
              </a:spcAft>
              <a:buNone/>
            </a:pPr>
            <a:r>
              <a:rPr lang="en-GB" b="1">
                <a:solidFill>
                  <a:srgbClr val="FF0000"/>
                </a:solidFill>
                <a:sym typeface="+mn-ea"/>
              </a:rPr>
              <a:t>27 columns</a:t>
            </a:r>
            <a:endParaRPr b="1">
              <a:solidFill>
                <a:srgbClr val="FF0000"/>
              </a:solidFill>
            </a:endParaRPr>
          </a:p>
          <a:p>
            <a:endParaRPr lang="zh-CN" altLang="en-US" dirty="0">
              <a:ea typeface="Arial" panose="020B0604020202020204" pitchFamily="34" charset="0"/>
            </a:endParaRPr>
          </a:p>
        </p:txBody>
      </p:sp>
      <p:pic>
        <p:nvPicPr>
          <p:cNvPr id="108" name="Google Shape;108;p20"/>
          <p:cNvPicPr preferRelativeResize="0">
            <a:picLocks noChangeAspect="1"/>
          </p:cNvPicPr>
          <p:nvPr>
            <p:ph sz="quarter" idx="13"/>
          </p:nvPr>
        </p:nvPicPr>
        <p:blipFill>
          <a:blip r:embed="rId3"/>
          <a:stretch>
            <a:fillRect/>
          </a:stretch>
        </p:blipFill>
        <p:spPr>
          <a:xfrm>
            <a:off x="612140" y="2374265"/>
            <a:ext cx="9258300" cy="1626235"/>
          </a:xfrm>
          <a:prstGeom prst="rect">
            <a:avLst/>
          </a:prstGeom>
          <a:noFill/>
          <a:ln>
            <a:noFill/>
          </a:ln>
        </p:spPr>
      </p:pic>
      <p:sp>
        <p:nvSpPr>
          <p:cNvPr id="9" name="文本框 7"/>
          <p:cNvSpPr txBox="1"/>
          <p:nvPr>
            <p:custDataLst>
              <p:tags r:id="rId4"/>
            </p:custDataLst>
          </p:nvPr>
        </p:nvSpPr>
        <p:spPr>
          <a:xfrm>
            <a:off x="1245870" y="1803400"/>
            <a:ext cx="3915410" cy="57086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l" rtl="0">
              <a:spcBef>
                <a:spcPts val="0"/>
              </a:spcBef>
              <a:spcAft>
                <a:spcPts val="0"/>
              </a:spcAft>
              <a:buNone/>
            </a:pPr>
            <a:r>
              <a:rPr lang="en-GB" sz="2400" b="1">
                <a:sym typeface="+mn-ea"/>
              </a:rPr>
              <a:t>The dataset dimension</a:t>
            </a:r>
            <a:r>
              <a:rPr lang="en-GB" b="1">
                <a:sym typeface="+mn-ea"/>
              </a:rPr>
              <a:t> </a:t>
            </a:r>
            <a:endParaRPr lang="zh-CN" altLang="en-US" b="1" dirty="0">
              <a:ea typeface="Arial" panose="020B0604020202020204" pitchFamily="34" charset="0"/>
            </a:endParaRPr>
          </a:p>
        </p:txBody>
      </p:sp>
      <p:sp>
        <p:nvSpPr>
          <p:cNvPr id="11" name="Slide Number Placeholder 10"/>
          <p:cNvSpPr>
            <a:spLocks noGrp="1"/>
          </p:cNvSpPr>
          <p:nvPr>
            <p:ph type="sldNum" sz="quarter" idx="12"/>
          </p:nvPr>
        </p:nvSpPr>
        <p:spPr/>
        <p:txBody>
          <a:bodyPr/>
          <a:p>
            <a:fld id="{49AE70B2-8BF9-45C0-BB95-33D1B9D3A854}" type="slidenum">
              <a:rPr lang="zh-CN" altLang="en-US" smtClean="0"/>
            </a:fld>
            <a:endParaRPr lang="zh-CN" altLang="en-US"/>
          </a:p>
        </p:txBody>
      </p:sp>
      <p:sp>
        <p:nvSpPr>
          <p:cNvPr id="12" name="Footer Placeholder 11"/>
          <p:cNvSpPr>
            <a:spLocks noGrp="1"/>
          </p:cNvSpPr>
          <p:nvPr>
            <p:ph type="ftr" sz="quarter" idx="11"/>
          </p:nvPr>
        </p:nvSpPr>
        <p:spPr/>
        <p:txBody>
          <a:bodyPr/>
          <a:p>
            <a:r>
              <a:rPr lang="zh-CN" altLang="en-US"/>
              <a:t>1</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9" grpId="0"/>
      <p:bldP spid="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347720" y="342265"/>
            <a:ext cx="6250305" cy="6477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64255" y="342265"/>
            <a:ext cx="562546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sym typeface="+mn-ea"/>
              </a:rPr>
              <a:t>Detail On Data Preprocessing </a:t>
            </a:r>
            <a:endParaRPr lang="en-GB" altLang="zh-CN" sz="2600" b="1" dirty="0">
              <a:solidFill>
                <a:schemeClr val="bg1"/>
              </a:solidFill>
              <a:effectLst/>
              <a:latin typeface="Arial" panose="020B0604020202020204" pitchFamily="34" charset="0"/>
              <a:ea typeface="Arial" panose="020B0604020202020204" pitchFamily="34" charset="0"/>
              <a:sym typeface="+mn-ea"/>
            </a:endParaRPr>
          </a:p>
        </p:txBody>
      </p:sp>
      <p:sp>
        <p:nvSpPr>
          <p:cNvPr id="23" name="文本框 22"/>
          <p:cNvSpPr txBox="1"/>
          <p:nvPr>
            <p:custDataLst>
              <p:tags r:id="rId2"/>
            </p:custDataLst>
          </p:nvPr>
        </p:nvSpPr>
        <p:spPr>
          <a:xfrm>
            <a:off x="755650" y="1561465"/>
            <a:ext cx="6771640" cy="104521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sz="2000">
                <a:sym typeface="+mn-ea"/>
              </a:rPr>
              <a:t>Columns which are no more important in the dataset</a:t>
            </a:r>
            <a:endParaRPr lang="en-GB" sz="2000"/>
          </a:p>
          <a:p>
            <a:r>
              <a:rPr lang="en-US" altLang="zh-CN" sz="2000" b="1" dirty="0">
                <a:solidFill>
                  <a:srgbClr val="4A6C78"/>
                </a:solidFill>
                <a:ea typeface="Arial" panose="020B0604020202020204" pitchFamily="34" charset="0"/>
                <a:sym typeface="+mn-ea"/>
              </a:rPr>
              <a:t> </a:t>
            </a:r>
            <a:endParaRPr lang="en-US" altLang="zh-CN" sz="2000" b="1" dirty="0">
              <a:solidFill>
                <a:srgbClr val="4A6C78"/>
              </a:solidFill>
              <a:ea typeface="Arial" panose="020B0604020202020204" pitchFamily="34" charset="0"/>
              <a:sym typeface="+mn-ea"/>
            </a:endParaRPr>
          </a:p>
        </p:txBody>
      </p:sp>
      <p:pic>
        <p:nvPicPr>
          <p:cNvPr id="118" name="Google Shape;118;p21"/>
          <p:cNvPicPr preferRelativeResize="0">
            <a:picLocks noChangeAspect="1"/>
          </p:cNvPicPr>
          <p:nvPr>
            <p:ph sz="quarter" idx="13"/>
          </p:nvPr>
        </p:nvPicPr>
        <p:blipFill rotWithShape="1">
          <a:blip r:embed="rId3"/>
          <a:srcRect b="4287"/>
          <a:stretch>
            <a:fillRect/>
          </a:stretch>
        </p:blipFill>
        <p:spPr>
          <a:xfrm>
            <a:off x="589915" y="2017395"/>
            <a:ext cx="11147425" cy="4561840"/>
          </a:xfrm>
          <a:prstGeom prst="rect">
            <a:avLst/>
          </a:prstGeom>
          <a:noFill/>
          <a:ln>
            <a:noFill/>
          </a:ln>
        </p:spPr>
      </p:pic>
      <p:pic>
        <p:nvPicPr>
          <p:cNvPr id="119" name="Google Shape;119;p21"/>
          <p:cNvPicPr preferRelativeResize="0"/>
          <p:nvPr/>
        </p:nvPicPr>
        <p:blipFill>
          <a:blip r:embed="rId4"/>
          <a:stretch>
            <a:fillRect/>
          </a:stretch>
        </p:blipFill>
        <p:spPr>
          <a:xfrm>
            <a:off x="5170805" y="2897505"/>
            <a:ext cx="5289550" cy="2463800"/>
          </a:xfrm>
          <a:prstGeom prst="rect">
            <a:avLst/>
          </a:prstGeom>
          <a:noFill/>
          <a:ln>
            <a:noFill/>
          </a:ln>
        </p:spPr>
      </p:pic>
      <p:sp>
        <p:nvSpPr>
          <p:cNvPr id="120" name="Google Shape;120;p21"/>
          <p:cNvSpPr txBox="1"/>
          <p:nvPr/>
        </p:nvSpPr>
        <p:spPr>
          <a:xfrm flipH="1">
            <a:off x="6786245" y="3334385"/>
            <a:ext cx="2633345" cy="1393190"/>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GB" b="1">
                <a:solidFill>
                  <a:srgbClr val="FF0000"/>
                </a:solidFill>
              </a:rPr>
              <a:t>Are not important for our objectives </a:t>
            </a:r>
            <a:endParaRPr b="1">
              <a:solidFill>
                <a:srgbClr val="FF0000"/>
              </a:solidFill>
            </a:endParaRPr>
          </a:p>
          <a:p>
            <a:pPr marL="0" lvl="0" indent="0" algn="l" rtl="0">
              <a:spcBef>
                <a:spcPts val="0"/>
              </a:spcBef>
              <a:spcAft>
                <a:spcPts val="0"/>
              </a:spcAft>
              <a:buNone/>
            </a:pPr>
            <a:endParaRPr b="1">
              <a:solidFill>
                <a:srgbClr val="FF0000"/>
              </a:solidFill>
            </a:endParaRPr>
          </a:p>
          <a:p>
            <a:pPr marL="0" lvl="0" indent="0" algn="l" rtl="0">
              <a:spcBef>
                <a:spcPts val="0"/>
              </a:spcBef>
              <a:spcAft>
                <a:spcPts val="0"/>
              </a:spcAft>
              <a:buNone/>
            </a:pPr>
            <a:r>
              <a:rPr lang="en-GB" b="1">
                <a:solidFill>
                  <a:srgbClr val="FF0000"/>
                </a:solidFill>
              </a:rPr>
              <a:t>Must be removed.</a:t>
            </a:r>
            <a:endParaRPr b="1">
              <a:solidFill>
                <a:srgbClr val="FF0000"/>
              </a:solidFill>
            </a:endParaRPr>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Footer Placeholder 9"/>
          <p:cNvSpPr>
            <a:spLocks noGrp="1"/>
          </p:cNvSpPr>
          <p:nvPr>
            <p:ph type="ftr" sz="quarter" idx="11"/>
          </p:nvPr>
        </p:nvSpPr>
        <p:spPr/>
        <p:txBody>
          <a:bodyPr/>
          <a:p>
            <a:r>
              <a:rPr lang="zh-CN" altLang="en-US"/>
              <a:t>1</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4356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1835" y="186055"/>
            <a:ext cx="6250305" cy="6477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698240" y="294640"/>
            <a:ext cx="562546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sym typeface="+mn-ea"/>
              </a:rPr>
              <a:t>Detail On Data Preprocessing </a:t>
            </a:r>
            <a:endParaRPr lang="en-GB" altLang="zh-CN" sz="2600" b="1" dirty="0">
              <a:solidFill>
                <a:schemeClr val="bg1"/>
              </a:solidFill>
              <a:effectLst/>
              <a:latin typeface="Arial" panose="020B0604020202020204" pitchFamily="34" charset="0"/>
              <a:ea typeface="Arial" panose="020B0604020202020204" pitchFamily="34" charset="0"/>
              <a:sym typeface="+mn-ea"/>
            </a:endParaRPr>
          </a:p>
        </p:txBody>
      </p:sp>
      <p:sp>
        <p:nvSpPr>
          <p:cNvPr id="23" name="文本框 22"/>
          <p:cNvSpPr txBox="1"/>
          <p:nvPr>
            <p:custDataLst>
              <p:tags r:id="rId2"/>
            </p:custDataLst>
          </p:nvPr>
        </p:nvSpPr>
        <p:spPr>
          <a:xfrm>
            <a:off x="770255" y="1561465"/>
            <a:ext cx="6771640" cy="8915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l" rtl="0">
              <a:spcBef>
                <a:spcPts val="0"/>
              </a:spcBef>
              <a:spcAft>
                <a:spcPts val="0"/>
              </a:spcAft>
              <a:buNone/>
            </a:pPr>
            <a:r>
              <a:rPr lang="en-GB" sz="2000">
                <a:sym typeface="+mn-ea"/>
              </a:rPr>
              <a:t>The first row as a header</a:t>
            </a:r>
            <a:endParaRPr lang="en-GB" sz="2000"/>
          </a:p>
          <a:p>
            <a:pPr marL="0" lvl="0" indent="0" algn="l" rtl="0">
              <a:spcBef>
                <a:spcPts val="0"/>
              </a:spcBef>
              <a:spcAft>
                <a:spcPts val="0"/>
              </a:spcAft>
              <a:buNone/>
            </a:pPr>
            <a:endParaRPr lang="en-US" altLang="zh-CN" sz="2000" b="1" dirty="0">
              <a:solidFill>
                <a:srgbClr val="4A6C78"/>
              </a:solidFill>
              <a:ea typeface="Arial" panose="020B0604020202020204" pitchFamily="34" charset="0"/>
              <a:sym typeface="+mn-ea"/>
            </a:endParaRPr>
          </a:p>
        </p:txBody>
      </p:sp>
      <p:pic>
        <p:nvPicPr>
          <p:cNvPr id="128" name="Google Shape;128;p22"/>
          <p:cNvPicPr preferRelativeResize="0">
            <a:picLocks noChangeAspect="1"/>
          </p:cNvPicPr>
          <p:nvPr>
            <p:ph sz="quarter" idx="13"/>
          </p:nvPr>
        </p:nvPicPr>
        <p:blipFill>
          <a:blip r:embed="rId3"/>
          <a:stretch>
            <a:fillRect/>
          </a:stretch>
        </p:blipFill>
        <p:spPr>
          <a:xfrm>
            <a:off x="770255" y="2630805"/>
            <a:ext cx="9220200" cy="3457575"/>
          </a:xfrm>
          <a:prstGeom prst="rect">
            <a:avLst/>
          </a:prstGeom>
          <a:noFill/>
          <a:ln>
            <a:noFill/>
          </a:ln>
        </p:spPr>
      </p:pic>
      <p:sp>
        <p:nvSpPr>
          <p:cNvPr id="130" name="Google Shape;130;p22"/>
          <p:cNvSpPr txBox="1"/>
          <p:nvPr/>
        </p:nvSpPr>
        <p:spPr>
          <a:xfrm flipH="1">
            <a:off x="1560830" y="2183130"/>
            <a:ext cx="5190490" cy="61531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GB" b="1">
                <a:solidFill>
                  <a:srgbClr val="FF0000"/>
                </a:solidFill>
              </a:rPr>
              <a:t>The first row is treated as a header, must be transformed to normal row</a:t>
            </a:r>
            <a:endParaRPr b="1">
              <a:solidFill>
                <a:srgbClr val="FF0000"/>
              </a:solidFill>
            </a:endParaRPr>
          </a:p>
        </p:txBody>
      </p:sp>
      <p:sp>
        <p:nvSpPr>
          <p:cNvPr id="129" name="Google Shape;129;p22"/>
          <p:cNvSpPr txBox="1"/>
          <p:nvPr/>
        </p:nvSpPr>
        <p:spPr>
          <a:xfrm>
            <a:off x="7194550" y="2183130"/>
            <a:ext cx="3855085" cy="73533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b="1">
                <a:solidFill>
                  <a:srgbClr val="FF0000"/>
                </a:solidFill>
              </a:rPr>
              <a:t>True = The value is null</a:t>
            </a:r>
            <a:endParaRPr b="1">
              <a:solidFill>
                <a:srgbClr val="FF0000"/>
              </a:solidFill>
            </a:endParaRPr>
          </a:p>
          <a:p>
            <a:pPr marL="0" lvl="0" indent="0" algn="l" rtl="0">
              <a:spcBef>
                <a:spcPts val="0"/>
              </a:spcBef>
              <a:spcAft>
                <a:spcPts val="0"/>
              </a:spcAft>
              <a:buNone/>
            </a:pPr>
            <a:r>
              <a:rPr lang="en-GB" b="1">
                <a:solidFill>
                  <a:srgbClr val="FF0000"/>
                </a:solidFill>
              </a:rPr>
              <a:t>False = The value is not null</a:t>
            </a:r>
            <a:endParaRPr b="1">
              <a:solidFill>
                <a:srgbClr val="FF0000"/>
              </a:solidFill>
            </a:endParaRPr>
          </a:p>
        </p:txBody>
      </p:sp>
      <p:sp>
        <p:nvSpPr>
          <p:cNvPr id="8" name="Slide Number Placeholder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Footer Placeholder 8"/>
          <p:cNvSpPr>
            <a:spLocks noGrp="1"/>
          </p:cNvSpPr>
          <p:nvPr>
            <p:ph type="ftr" sz="quarter" idx="11"/>
          </p:nvPr>
        </p:nvSpPr>
        <p:spPr/>
        <p:txBody>
          <a:bodyPr/>
          <a:p>
            <a:r>
              <a:rPr lang="zh-CN" altLang="en-US"/>
              <a:t>1</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4356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1835" y="186055"/>
            <a:ext cx="6250305" cy="6477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698240" y="294640"/>
            <a:ext cx="562546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sym typeface="+mn-ea"/>
              </a:rPr>
              <a:t>Detail On Data Preprocessing </a:t>
            </a:r>
            <a:endParaRPr lang="en-GB" altLang="zh-CN" sz="2600" b="1" dirty="0">
              <a:solidFill>
                <a:schemeClr val="bg1"/>
              </a:solidFill>
              <a:effectLst/>
              <a:latin typeface="Arial" panose="020B0604020202020204" pitchFamily="34" charset="0"/>
              <a:ea typeface="Arial" panose="020B0604020202020204" pitchFamily="34" charset="0"/>
              <a:sym typeface="+mn-ea"/>
            </a:endParaRPr>
          </a:p>
        </p:txBody>
      </p:sp>
      <p:sp>
        <p:nvSpPr>
          <p:cNvPr id="3" name="Content Placeholder 2"/>
          <p:cNvSpPr/>
          <p:nvPr>
            <p:ph sz="quarter" idx="13"/>
          </p:nvPr>
        </p:nvSpPr>
        <p:spPr>
          <a:xfrm>
            <a:off x="698500" y="1119505"/>
            <a:ext cx="10823575" cy="4872990"/>
          </a:xfrm>
        </p:spPr>
        <p:txBody>
          <a:bodyPr/>
          <a:p>
            <a:pPr marL="0" indent="0">
              <a:buNone/>
            </a:pPr>
            <a:endParaRPr lang="en-GB" b="1">
              <a:sym typeface="+mn-ea"/>
            </a:endParaRPr>
          </a:p>
          <a:p>
            <a:pPr marL="0" indent="0">
              <a:buNone/>
            </a:pPr>
            <a:r>
              <a:rPr lang="en-GB" b="1">
                <a:sym typeface="+mn-ea"/>
              </a:rPr>
              <a:t>Data reduction by removing irrelevant columns</a:t>
            </a:r>
            <a:endParaRPr lang="en-GB" b="1"/>
          </a:p>
          <a:p>
            <a:pPr marL="0" indent="0">
              <a:buNone/>
            </a:pPr>
            <a:endParaRPr lang="en-US" b="1"/>
          </a:p>
        </p:txBody>
      </p:sp>
      <p:pic>
        <p:nvPicPr>
          <p:cNvPr id="138" name="Google Shape;138;p23"/>
          <p:cNvPicPr preferRelativeResize="0"/>
          <p:nvPr/>
        </p:nvPicPr>
        <p:blipFill>
          <a:blip r:embed="rId2"/>
          <a:stretch>
            <a:fillRect/>
          </a:stretch>
        </p:blipFill>
        <p:spPr>
          <a:xfrm>
            <a:off x="698500" y="1933575"/>
            <a:ext cx="9958705" cy="3928745"/>
          </a:xfrm>
          <a:prstGeom prst="rect">
            <a:avLst/>
          </a:prstGeom>
          <a:noFill/>
          <a:ln>
            <a:noFill/>
          </a:ln>
        </p:spPr>
      </p:pic>
      <p:pic>
        <p:nvPicPr>
          <p:cNvPr id="139" name="Google Shape;139;p23"/>
          <p:cNvPicPr preferRelativeResize="0"/>
          <p:nvPr/>
        </p:nvPicPr>
        <p:blipFill>
          <a:blip r:embed="rId3"/>
          <a:stretch>
            <a:fillRect/>
          </a:stretch>
        </p:blipFill>
        <p:spPr>
          <a:xfrm>
            <a:off x="4842510" y="3087370"/>
            <a:ext cx="4220210" cy="2026920"/>
          </a:xfrm>
          <a:prstGeom prst="rect">
            <a:avLst/>
          </a:prstGeom>
          <a:noFill/>
          <a:ln>
            <a:noFill/>
          </a:ln>
        </p:spPr>
      </p:pic>
      <p:sp>
        <p:nvSpPr>
          <p:cNvPr id="140" name="Google Shape;140;p23"/>
          <p:cNvSpPr txBox="1"/>
          <p:nvPr/>
        </p:nvSpPr>
        <p:spPr>
          <a:xfrm flipH="1">
            <a:off x="6099810" y="3632200"/>
            <a:ext cx="1705610" cy="937260"/>
          </a:xfrm>
          <a:prstGeom prst="rect">
            <a:avLst/>
          </a:prstGeom>
          <a:noFill/>
          <a:ln>
            <a:noFill/>
          </a:ln>
        </p:spPr>
        <p:txBody>
          <a:bodyPr spcFirstLastPara="1" wrap="square" lIns="91425" tIns="91425" rIns="91425" bIns="91425" anchor="t" anchorCtr="0">
            <a:noAutofit/>
          </a:bodyPr>
          <a:p>
            <a:pPr marL="0" lvl="0" indent="0" algn="ctr" rtl="0">
              <a:spcBef>
                <a:spcPts val="0"/>
              </a:spcBef>
              <a:spcAft>
                <a:spcPts val="0"/>
              </a:spcAft>
              <a:buNone/>
            </a:pPr>
            <a:r>
              <a:rPr lang="en-GB" b="1">
                <a:solidFill>
                  <a:srgbClr val="FF0000"/>
                </a:solidFill>
              </a:rPr>
              <a:t>8 Columns are</a:t>
            </a:r>
            <a:endParaRPr b="1">
              <a:solidFill>
                <a:srgbClr val="FF0000"/>
              </a:solidFill>
            </a:endParaRPr>
          </a:p>
          <a:p>
            <a:pPr marL="0" lvl="0" indent="0" algn="ctr" rtl="0">
              <a:spcBef>
                <a:spcPts val="0"/>
              </a:spcBef>
              <a:spcAft>
                <a:spcPts val="0"/>
              </a:spcAft>
              <a:buNone/>
            </a:pPr>
            <a:r>
              <a:rPr lang="en-GB" b="1">
                <a:solidFill>
                  <a:srgbClr val="FF0000"/>
                </a:solidFill>
              </a:rPr>
              <a:t> Removed</a:t>
            </a:r>
            <a:endParaRPr b="1">
              <a:solidFill>
                <a:srgbClr val="FF0000"/>
              </a:solidFill>
            </a:endParaRPr>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Footer Placeholder 7"/>
          <p:cNvSpPr>
            <a:spLocks noGrp="1"/>
          </p:cNvSpPr>
          <p:nvPr>
            <p:ph type="ftr" sz="quarter" idx="11"/>
          </p:nvPr>
        </p:nvSpPr>
        <p:spPr/>
        <p:txBody>
          <a:bodyPr/>
          <a:p>
            <a:r>
              <a:rPr lang="zh-CN" altLang="en-US"/>
              <a:t>1</a:t>
            </a:r>
            <a:endParaRPr lang="zh-CN" altLang="en-US"/>
          </a:p>
        </p:txBody>
      </p:sp>
    </p:spTree>
    <p:custDataLst>
      <p:tags r:id="rId4"/>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endParaRPr lang="en-US"/>
          </a:p>
        </p:txBody>
      </p:sp>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4356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1835" y="186055"/>
            <a:ext cx="6250305" cy="6477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698240" y="294640"/>
            <a:ext cx="562546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sym typeface="+mn-ea"/>
              </a:rPr>
              <a:t>Detail On Data Preprocessing </a:t>
            </a:r>
            <a:endParaRPr lang="en-GB" altLang="zh-CN" sz="2600" b="1" dirty="0">
              <a:solidFill>
                <a:schemeClr val="bg1"/>
              </a:solidFill>
              <a:effectLst/>
              <a:latin typeface="Arial" panose="020B0604020202020204" pitchFamily="34" charset="0"/>
              <a:ea typeface="Arial" panose="020B0604020202020204" pitchFamily="34" charset="0"/>
              <a:sym typeface="+mn-ea"/>
            </a:endParaRPr>
          </a:p>
        </p:txBody>
      </p:sp>
      <p:sp>
        <p:nvSpPr>
          <p:cNvPr id="5" name="Google Shape;146;p24"/>
          <p:cNvSpPr txBox="1"/>
          <p:nvPr/>
        </p:nvSpPr>
        <p:spPr>
          <a:xfrm>
            <a:off x="1107440" y="1509395"/>
            <a:ext cx="6405245" cy="89916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l" rtl="0">
              <a:lnSpc>
                <a:spcPct val="100000"/>
              </a:lnSpc>
              <a:spcBef>
                <a:spcPts val="0"/>
              </a:spcBef>
              <a:spcAft>
                <a:spcPts val="0"/>
              </a:spcAft>
              <a:buNone/>
            </a:pPr>
            <a:r>
              <a:rPr lang="en-GB" sz="1400" b="1">
                <a:solidFill>
                  <a:srgbClr val="FF0000"/>
                </a:solidFill>
              </a:rPr>
              <a:t>A header row is removed</a:t>
            </a:r>
            <a:endParaRPr sz="1400" b="1">
              <a:solidFill>
                <a:srgbClr val="FF0000"/>
              </a:solidFill>
            </a:endParaRPr>
          </a:p>
          <a:p>
            <a:pPr marL="0" lvl="0" indent="0" algn="l" rtl="0">
              <a:lnSpc>
                <a:spcPct val="100000"/>
              </a:lnSpc>
              <a:spcBef>
                <a:spcPts val="0"/>
              </a:spcBef>
              <a:spcAft>
                <a:spcPts val="0"/>
              </a:spcAft>
              <a:buNone/>
            </a:pPr>
            <a:r>
              <a:rPr lang="en-GB" sz="1400" b="1">
                <a:solidFill>
                  <a:srgbClr val="FF0000"/>
                </a:solidFill>
              </a:rPr>
              <a:t>Null is transformed to NaN value</a:t>
            </a:r>
            <a:endParaRPr sz="1400" b="1">
              <a:solidFill>
                <a:srgbClr val="FF0000"/>
              </a:solidFill>
            </a:endParaRPr>
          </a:p>
          <a:p>
            <a:pPr marL="0" lvl="0" indent="0" algn="l" rtl="0">
              <a:spcBef>
                <a:spcPts val="0"/>
              </a:spcBef>
              <a:spcAft>
                <a:spcPts val="1200"/>
              </a:spcAft>
              <a:buNone/>
            </a:pPr>
          </a:p>
        </p:txBody>
      </p:sp>
      <p:pic>
        <p:nvPicPr>
          <p:cNvPr id="148" name="Google Shape;148;p24"/>
          <p:cNvPicPr preferRelativeResize="0">
            <a:picLocks noChangeAspect="1"/>
          </p:cNvPicPr>
          <p:nvPr>
            <p:ph sz="half" idx="2"/>
          </p:nvPr>
        </p:nvPicPr>
        <p:blipFill>
          <a:blip r:embed="rId2"/>
          <a:stretch>
            <a:fillRect/>
          </a:stretch>
        </p:blipFill>
        <p:spPr>
          <a:xfrm>
            <a:off x="1311275" y="2120900"/>
            <a:ext cx="8352790" cy="3251835"/>
          </a:xfrm>
          <a:prstGeom prst="rect">
            <a:avLst/>
          </a:prstGeom>
          <a:noFill/>
          <a:ln>
            <a:noFill/>
          </a:ln>
        </p:spPr>
      </p:pic>
      <p:sp>
        <p:nvSpPr>
          <p:cNvPr id="149" name="Google Shape;149;p24"/>
          <p:cNvSpPr txBox="1"/>
          <p:nvPr/>
        </p:nvSpPr>
        <p:spPr>
          <a:xfrm>
            <a:off x="9664065" y="2767965"/>
            <a:ext cx="2716530" cy="128905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b="1">
                <a:solidFill>
                  <a:srgbClr val="FF0000"/>
                </a:solidFill>
              </a:rPr>
              <a:t>A header row is removed</a:t>
            </a:r>
            <a:endParaRPr b="1">
              <a:solidFill>
                <a:srgbClr val="FF0000"/>
              </a:solidFill>
            </a:endParaRPr>
          </a:p>
          <a:p>
            <a:pPr marL="0" lvl="0" indent="0" algn="l" rtl="0">
              <a:spcBef>
                <a:spcPts val="0"/>
              </a:spcBef>
              <a:spcAft>
                <a:spcPts val="0"/>
              </a:spcAft>
              <a:buNone/>
            </a:pPr>
            <a:r>
              <a:rPr lang="en-GB" b="1">
                <a:solidFill>
                  <a:srgbClr val="FF0000"/>
                </a:solidFill>
              </a:rPr>
              <a:t>Null is transformed to NaN value</a:t>
            </a:r>
            <a:endParaRPr b="1">
              <a:solidFill>
                <a:srgbClr val="FF0000"/>
              </a:solidFill>
            </a:endParaRPr>
          </a:p>
        </p:txBody>
      </p:sp>
      <p:sp>
        <p:nvSpPr>
          <p:cNvPr id="150" name="Google Shape;150;p24"/>
          <p:cNvSpPr txBox="1"/>
          <p:nvPr/>
        </p:nvSpPr>
        <p:spPr>
          <a:xfrm>
            <a:off x="1388110" y="5652135"/>
            <a:ext cx="4023360" cy="45847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GB" b="1">
                <a:solidFill>
                  <a:schemeClr val="accent1"/>
                </a:solidFill>
              </a:rPr>
              <a:t>* Now the dataset is clean enough</a:t>
            </a:r>
            <a:r>
              <a:rPr lang="en-US" altLang="en-GB" b="1">
                <a:solidFill>
                  <a:schemeClr val="accent1"/>
                </a:solidFill>
              </a:rPr>
              <a:t> </a:t>
            </a:r>
            <a:endParaRPr lang="en-US" altLang="en-GB" b="1">
              <a:solidFill>
                <a:schemeClr val="accent1"/>
              </a:solidFill>
            </a:endParaRPr>
          </a:p>
        </p:txBody>
      </p:sp>
      <p:sp>
        <p:nvSpPr>
          <p:cNvPr id="10" name="Slide Number Placeholder 9"/>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Footer Placeholder 10"/>
          <p:cNvSpPr>
            <a:spLocks noGrp="1"/>
          </p:cNvSpPr>
          <p:nvPr>
            <p:ph type="ftr" sz="quarter" idx="11"/>
          </p:nvPr>
        </p:nvSpPr>
        <p:spPr/>
        <p:txBody>
          <a:bodyPr/>
          <a:p>
            <a:r>
              <a:rPr lang="zh-CN" altLang="en-US"/>
              <a:t>1</a:t>
            </a:r>
            <a:endParaRPr lang="zh-CN" altLang="en-US"/>
          </a:p>
        </p:txBody>
      </p:sp>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46164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068" y="314960"/>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Data Analysis</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28" name="Freeform 167"/>
          <p:cNvSpPr/>
          <p:nvPr/>
        </p:nvSpPr>
        <p:spPr bwMode="auto">
          <a:xfrm>
            <a:off x="5627169" y="3126922"/>
            <a:ext cx="1336273" cy="454842"/>
          </a:xfrm>
          <a:custGeom>
            <a:avLst/>
            <a:gdLst>
              <a:gd name="T0" fmla="*/ 200 w 200"/>
              <a:gd name="T1" fmla="*/ 36 h 68"/>
              <a:gd name="T2" fmla="*/ 164 w 200"/>
              <a:gd name="T3" fmla="*/ 0 h 68"/>
              <a:gd name="T4" fmla="*/ 36 w 200"/>
              <a:gd name="T5" fmla="*/ 0 h 68"/>
              <a:gd name="T6" fmla="*/ 0 w 200"/>
              <a:gd name="T7" fmla="*/ 36 h 68"/>
              <a:gd name="T8" fmla="*/ 0 w 200"/>
              <a:gd name="T9" fmla="*/ 48 h 68"/>
              <a:gd name="T10" fmla="*/ 24 w 200"/>
              <a:gd name="T11" fmla="*/ 48 h 68"/>
              <a:gd name="T12" fmla="*/ 24 w 200"/>
              <a:gd name="T13" fmla="*/ 36 h 68"/>
              <a:gd name="T14" fmla="*/ 36 w 200"/>
              <a:gd name="T15" fmla="*/ 24 h 68"/>
              <a:gd name="T16" fmla="*/ 164 w 200"/>
              <a:gd name="T17" fmla="*/ 24 h 68"/>
              <a:gd name="T18" fmla="*/ 176 w 200"/>
              <a:gd name="T19" fmla="*/ 36 h 68"/>
              <a:gd name="T20" fmla="*/ 176 w 200"/>
              <a:gd name="T21" fmla="*/ 68 h 68"/>
              <a:gd name="T22" fmla="*/ 200 w 200"/>
              <a:gd name="T23" fmla="*/ 68 h 68"/>
              <a:gd name="T24" fmla="*/ 200 w 200"/>
              <a:gd name="T2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68">
                <a:moveTo>
                  <a:pt x="200" y="36"/>
                </a:moveTo>
                <a:cubicBezTo>
                  <a:pt x="200" y="16"/>
                  <a:pt x="184" y="0"/>
                  <a:pt x="164" y="0"/>
                </a:cubicBezTo>
                <a:cubicBezTo>
                  <a:pt x="36" y="0"/>
                  <a:pt x="36" y="0"/>
                  <a:pt x="36" y="0"/>
                </a:cubicBezTo>
                <a:cubicBezTo>
                  <a:pt x="16" y="0"/>
                  <a:pt x="0" y="16"/>
                  <a:pt x="0" y="36"/>
                </a:cubicBezTo>
                <a:cubicBezTo>
                  <a:pt x="0" y="48"/>
                  <a:pt x="0" y="48"/>
                  <a:pt x="0" y="48"/>
                </a:cubicBezTo>
                <a:cubicBezTo>
                  <a:pt x="24" y="48"/>
                  <a:pt x="24" y="48"/>
                  <a:pt x="24" y="48"/>
                </a:cubicBezTo>
                <a:cubicBezTo>
                  <a:pt x="24" y="36"/>
                  <a:pt x="24" y="36"/>
                  <a:pt x="24" y="36"/>
                </a:cubicBezTo>
                <a:cubicBezTo>
                  <a:pt x="24" y="29"/>
                  <a:pt x="29" y="24"/>
                  <a:pt x="36" y="24"/>
                </a:cubicBezTo>
                <a:cubicBezTo>
                  <a:pt x="164" y="24"/>
                  <a:pt x="164" y="24"/>
                  <a:pt x="164" y="24"/>
                </a:cubicBezTo>
                <a:cubicBezTo>
                  <a:pt x="171" y="24"/>
                  <a:pt x="176" y="29"/>
                  <a:pt x="176" y="36"/>
                </a:cubicBezTo>
                <a:cubicBezTo>
                  <a:pt x="176" y="68"/>
                  <a:pt x="176" y="68"/>
                  <a:pt x="176" y="68"/>
                </a:cubicBezTo>
                <a:cubicBezTo>
                  <a:pt x="200" y="68"/>
                  <a:pt x="200" y="68"/>
                  <a:pt x="200" y="68"/>
                </a:cubicBezTo>
                <a:lnTo>
                  <a:pt x="200" y="36"/>
                </a:lnTo>
                <a:close/>
              </a:path>
            </a:pathLst>
          </a:custGeom>
          <a:solidFill>
            <a:srgbClr val="8EACB7"/>
          </a:solidFill>
          <a:ln>
            <a:noFill/>
          </a:ln>
        </p:spPr>
        <p:txBody>
          <a:bodyPr vert="horz" wrap="square" lIns="91440" tIns="45720" rIns="91440" bIns="45720" numCol="1" anchor="t" anchorCtr="0" compatLnSpc="1"/>
          <a:p>
            <a:endParaRPr lang="zh-CN" altLang="en-US"/>
          </a:p>
        </p:txBody>
      </p:sp>
      <p:sp>
        <p:nvSpPr>
          <p:cNvPr id="29" name="Freeform 168"/>
          <p:cNvSpPr/>
          <p:nvPr/>
        </p:nvSpPr>
        <p:spPr bwMode="auto">
          <a:xfrm>
            <a:off x="5627169" y="3581762"/>
            <a:ext cx="1336273" cy="454842"/>
          </a:xfrm>
          <a:custGeom>
            <a:avLst/>
            <a:gdLst>
              <a:gd name="T0" fmla="*/ 164 w 200"/>
              <a:gd name="T1" fmla="*/ 44 h 68"/>
              <a:gd name="T2" fmla="*/ 36 w 200"/>
              <a:gd name="T3" fmla="*/ 44 h 68"/>
              <a:gd name="T4" fmla="*/ 24 w 200"/>
              <a:gd name="T5" fmla="*/ 32 h 68"/>
              <a:gd name="T6" fmla="*/ 24 w 200"/>
              <a:gd name="T7" fmla="*/ 20 h 68"/>
              <a:gd name="T8" fmla="*/ 0 w 200"/>
              <a:gd name="T9" fmla="*/ 20 h 68"/>
              <a:gd name="T10" fmla="*/ 0 w 200"/>
              <a:gd name="T11" fmla="*/ 32 h 68"/>
              <a:gd name="T12" fmla="*/ 36 w 200"/>
              <a:gd name="T13" fmla="*/ 68 h 68"/>
              <a:gd name="T14" fmla="*/ 164 w 200"/>
              <a:gd name="T15" fmla="*/ 68 h 68"/>
              <a:gd name="T16" fmla="*/ 200 w 200"/>
              <a:gd name="T17" fmla="*/ 32 h 68"/>
              <a:gd name="T18" fmla="*/ 200 w 200"/>
              <a:gd name="T19" fmla="*/ 0 h 68"/>
              <a:gd name="T20" fmla="*/ 176 w 200"/>
              <a:gd name="T21" fmla="*/ 0 h 68"/>
              <a:gd name="T22" fmla="*/ 176 w 200"/>
              <a:gd name="T23" fmla="*/ 32 h 68"/>
              <a:gd name="T24" fmla="*/ 164 w 200"/>
              <a:gd name="T25"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68">
                <a:moveTo>
                  <a:pt x="164" y="44"/>
                </a:moveTo>
                <a:cubicBezTo>
                  <a:pt x="36" y="44"/>
                  <a:pt x="36" y="44"/>
                  <a:pt x="36" y="44"/>
                </a:cubicBezTo>
                <a:cubicBezTo>
                  <a:pt x="29" y="44"/>
                  <a:pt x="24" y="39"/>
                  <a:pt x="24" y="32"/>
                </a:cubicBezTo>
                <a:cubicBezTo>
                  <a:pt x="24" y="20"/>
                  <a:pt x="24" y="20"/>
                  <a:pt x="24" y="20"/>
                </a:cubicBezTo>
                <a:cubicBezTo>
                  <a:pt x="0" y="20"/>
                  <a:pt x="0" y="20"/>
                  <a:pt x="0" y="20"/>
                </a:cubicBezTo>
                <a:cubicBezTo>
                  <a:pt x="0" y="32"/>
                  <a:pt x="0" y="32"/>
                  <a:pt x="0" y="32"/>
                </a:cubicBezTo>
                <a:cubicBezTo>
                  <a:pt x="0" y="52"/>
                  <a:pt x="16" y="68"/>
                  <a:pt x="36" y="68"/>
                </a:cubicBezTo>
                <a:cubicBezTo>
                  <a:pt x="164" y="68"/>
                  <a:pt x="164" y="68"/>
                  <a:pt x="164" y="68"/>
                </a:cubicBezTo>
                <a:cubicBezTo>
                  <a:pt x="184" y="68"/>
                  <a:pt x="200" y="52"/>
                  <a:pt x="200" y="32"/>
                </a:cubicBezTo>
                <a:cubicBezTo>
                  <a:pt x="200" y="0"/>
                  <a:pt x="200" y="0"/>
                  <a:pt x="200" y="0"/>
                </a:cubicBezTo>
                <a:cubicBezTo>
                  <a:pt x="176" y="0"/>
                  <a:pt x="176" y="0"/>
                  <a:pt x="176" y="0"/>
                </a:cubicBezTo>
                <a:cubicBezTo>
                  <a:pt x="176" y="32"/>
                  <a:pt x="176" y="32"/>
                  <a:pt x="176" y="32"/>
                </a:cubicBezTo>
                <a:cubicBezTo>
                  <a:pt x="176" y="39"/>
                  <a:pt x="171" y="44"/>
                  <a:pt x="164" y="44"/>
                </a:cubicBezTo>
                <a:close/>
              </a:path>
            </a:pathLst>
          </a:custGeom>
          <a:solidFill>
            <a:srgbClr val="4A6C78"/>
          </a:solidFill>
          <a:ln>
            <a:noFill/>
          </a:ln>
        </p:spPr>
        <p:txBody>
          <a:bodyPr vert="horz" wrap="square" lIns="91440" tIns="45720" rIns="91440" bIns="45720" numCol="1" anchor="t" anchorCtr="0" compatLnSpc="1"/>
          <a:p>
            <a:endParaRPr lang="zh-CN" altLang="en-US"/>
          </a:p>
        </p:txBody>
      </p:sp>
      <p:sp>
        <p:nvSpPr>
          <p:cNvPr id="30" name="Freeform 169"/>
          <p:cNvSpPr/>
          <p:nvPr/>
        </p:nvSpPr>
        <p:spPr bwMode="auto">
          <a:xfrm>
            <a:off x="5018552" y="3913958"/>
            <a:ext cx="1571978" cy="533943"/>
          </a:xfrm>
          <a:custGeom>
            <a:avLst/>
            <a:gdLst>
              <a:gd name="T0" fmla="*/ 164 w 200"/>
              <a:gd name="T1" fmla="*/ 44 h 68"/>
              <a:gd name="T2" fmla="*/ 36 w 200"/>
              <a:gd name="T3" fmla="*/ 44 h 68"/>
              <a:gd name="T4" fmla="*/ 24 w 200"/>
              <a:gd name="T5" fmla="*/ 32 h 68"/>
              <a:gd name="T6" fmla="*/ 24 w 200"/>
              <a:gd name="T7" fmla="*/ 0 h 68"/>
              <a:gd name="T8" fmla="*/ 0 w 200"/>
              <a:gd name="T9" fmla="*/ 0 h 68"/>
              <a:gd name="T10" fmla="*/ 0 w 200"/>
              <a:gd name="T11" fmla="*/ 32 h 68"/>
              <a:gd name="T12" fmla="*/ 36 w 200"/>
              <a:gd name="T13" fmla="*/ 68 h 68"/>
              <a:gd name="T14" fmla="*/ 164 w 200"/>
              <a:gd name="T15" fmla="*/ 68 h 68"/>
              <a:gd name="T16" fmla="*/ 200 w 200"/>
              <a:gd name="T17" fmla="*/ 32 h 68"/>
              <a:gd name="T18" fmla="*/ 200 w 200"/>
              <a:gd name="T19" fmla="*/ 20 h 68"/>
              <a:gd name="T20" fmla="*/ 176 w 200"/>
              <a:gd name="T21" fmla="*/ 20 h 68"/>
              <a:gd name="T22" fmla="*/ 176 w 200"/>
              <a:gd name="T23" fmla="*/ 32 h 68"/>
              <a:gd name="T24" fmla="*/ 164 w 200"/>
              <a:gd name="T25" fmla="*/ 4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68">
                <a:moveTo>
                  <a:pt x="164" y="44"/>
                </a:moveTo>
                <a:cubicBezTo>
                  <a:pt x="36" y="44"/>
                  <a:pt x="36" y="44"/>
                  <a:pt x="36" y="44"/>
                </a:cubicBezTo>
                <a:cubicBezTo>
                  <a:pt x="29" y="44"/>
                  <a:pt x="24" y="39"/>
                  <a:pt x="24" y="32"/>
                </a:cubicBezTo>
                <a:cubicBezTo>
                  <a:pt x="24" y="0"/>
                  <a:pt x="24" y="0"/>
                  <a:pt x="24" y="0"/>
                </a:cubicBezTo>
                <a:cubicBezTo>
                  <a:pt x="0" y="0"/>
                  <a:pt x="0" y="0"/>
                  <a:pt x="0" y="0"/>
                </a:cubicBezTo>
                <a:cubicBezTo>
                  <a:pt x="0" y="32"/>
                  <a:pt x="0" y="32"/>
                  <a:pt x="0" y="32"/>
                </a:cubicBezTo>
                <a:cubicBezTo>
                  <a:pt x="0" y="52"/>
                  <a:pt x="16" y="68"/>
                  <a:pt x="36" y="68"/>
                </a:cubicBezTo>
                <a:cubicBezTo>
                  <a:pt x="164" y="68"/>
                  <a:pt x="164" y="68"/>
                  <a:pt x="164" y="68"/>
                </a:cubicBezTo>
                <a:cubicBezTo>
                  <a:pt x="184" y="68"/>
                  <a:pt x="200" y="52"/>
                  <a:pt x="200" y="32"/>
                </a:cubicBezTo>
                <a:cubicBezTo>
                  <a:pt x="200" y="20"/>
                  <a:pt x="200" y="20"/>
                  <a:pt x="200" y="20"/>
                </a:cubicBezTo>
                <a:cubicBezTo>
                  <a:pt x="176" y="20"/>
                  <a:pt x="176" y="20"/>
                  <a:pt x="176" y="20"/>
                </a:cubicBezTo>
                <a:cubicBezTo>
                  <a:pt x="176" y="32"/>
                  <a:pt x="176" y="32"/>
                  <a:pt x="176" y="32"/>
                </a:cubicBezTo>
                <a:cubicBezTo>
                  <a:pt x="176" y="39"/>
                  <a:pt x="171" y="44"/>
                  <a:pt x="164" y="44"/>
                </a:cubicBezTo>
                <a:close/>
              </a:path>
            </a:pathLst>
          </a:custGeom>
          <a:solidFill>
            <a:srgbClr val="8EACB7"/>
          </a:solidFill>
          <a:ln>
            <a:noFill/>
          </a:ln>
        </p:spPr>
        <p:txBody>
          <a:bodyPr vert="horz" wrap="square" lIns="91440" tIns="45720" rIns="91440" bIns="45720" numCol="1" anchor="t" anchorCtr="0" compatLnSpc="1"/>
          <a:p>
            <a:endParaRPr lang="zh-CN" altLang="en-US"/>
          </a:p>
        </p:txBody>
      </p:sp>
      <p:sp>
        <p:nvSpPr>
          <p:cNvPr id="31" name="Freeform 170"/>
          <p:cNvSpPr/>
          <p:nvPr/>
        </p:nvSpPr>
        <p:spPr bwMode="auto">
          <a:xfrm>
            <a:off x="5018552" y="3459116"/>
            <a:ext cx="1571978" cy="533943"/>
          </a:xfrm>
          <a:custGeom>
            <a:avLst/>
            <a:gdLst>
              <a:gd name="T0" fmla="*/ 24 w 200"/>
              <a:gd name="T1" fmla="*/ 36 h 68"/>
              <a:gd name="T2" fmla="*/ 36 w 200"/>
              <a:gd name="T3" fmla="*/ 24 h 68"/>
              <a:gd name="T4" fmla="*/ 164 w 200"/>
              <a:gd name="T5" fmla="*/ 24 h 68"/>
              <a:gd name="T6" fmla="*/ 176 w 200"/>
              <a:gd name="T7" fmla="*/ 36 h 68"/>
              <a:gd name="T8" fmla="*/ 176 w 200"/>
              <a:gd name="T9" fmla="*/ 48 h 68"/>
              <a:gd name="T10" fmla="*/ 200 w 200"/>
              <a:gd name="T11" fmla="*/ 48 h 68"/>
              <a:gd name="T12" fmla="*/ 200 w 200"/>
              <a:gd name="T13" fmla="*/ 36 h 68"/>
              <a:gd name="T14" fmla="*/ 164 w 200"/>
              <a:gd name="T15" fmla="*/ 0 h 68"/>
              <a:gd name="T16" fmla="*/ 36 w 200"/>
              <a:gd name="T17" fmla="*/ 0 h 68"/>
              <a:gd name="T18" fmla="*/ 0 w 200"/>
              <a:gd name="T19" fmla="*/ 36 h 68"/>
              <a:gd name="T20" fmla="*/ 0 w 200"/>
              <a:gd name="T21" fmla="*/ 68 h 68"/>
              <a:gd name="T22" fmla="*/ 24 w 200"/>
              <a:gd name="T23" fmla="*/ 68 h 68"/>
              <a:gd name="T24" fmla="*/ 24 w 200"/>
              <a:gd name="T25" fmla="*/ 3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68">
                <a:moveTo>
                  <a:pt x="24" y="36"/>
                </a:moveTo>
                <a:cubicBezTo>
                  <a:pt x="24" y="29"/>
                  <a:pt x="29" y="24"/>
                  <a:pt x="36" y="24"/>
                </a:cubicBezTo>
                <a:cubicBezTo>
                  <a:pt x="164" y="24"/>
                  <a:pt x="164" y="24"/>
                  <a:pt x="164" y="24"/>
                </a:cubicBezTo>
                <a:cubicBezTo>
                  <a:pt x="171" y="24"/>
                  <a:pt x="176" y="29"/>
                  <a:pt x="176" y="36"/>
                </a:cubicBezTo>
                <a:cubicBezTo>
                  <a:pt x="176" y="48"/>
                  <a:pt x="176" y="48"/>
                  <a:pt x="176" y="48"/>
                </a:cubicBezTo>
                <a:cubicBezTo>
                  <a:pt x="200" y="48"/>
                  <a:pt x="200" y="48"/>
                  <a:pt x="200" y="48"/>
                </a:cubicBezTo>
                <a:cubicBezTo>
                  <a:pt x="200" y="36"/>
                  <a:pt x="200" y="36"/>
                  <a:pt x="200" y="36"/>
                </a:cubicBezTo>
                <a:cubicBezTo>
                  <a:pt x="200" y="16"/>
                  <a:pt x="184" y="0"/>
                  <a:pt x="164" y="0"/>
                </a:cubicBezTo>
                <a:cubicBezTo>
                  <a:pt x="36" y="0"/>
                  <a:pt x="36" y="0"/>
                  <a:pt x="36" y="0"/>
                </a:cubicBezTo>
                <a:cubicBezTo>
                  <a:pt x="16" y="0"/>
                  <a:pt x="0" y="16"/>
                  <a:pt x="0" y="36"/>
                </a:cubicBezTo>
                <a:cubicBezTo>
                  <a:pt x="0" y="68"/>
                  <a:pt x="0" y="68"/>
                  <a:pt x="0" y="68"/>
                </a:cubicBezTo>
                <a:cubicBezTo>
                  <a:pt x="24" y="68"/>
                  <a:pt x="24" y="68"/>
                  <a:pt x="24" y="68"/>
                </a:cubicBezTo>
                <a:lnTo>
                  <a:pt x="24" y="36"/>
                </a:lnTo>
                <a:close/>
              </a:path>
            </a:pathLst>
          </a:custGeom>
          <a:solidFill>
            <a:srgbClr val="4A6C78"/>
          </a:solidFill>
          <a:ln>
            <a:noFill/>
          </a:ln>
        </p:spPr>
        <p:txBody>
          <a:bodyPr vert="horz" wrap="square" lIns="91440" tIns="45720" rIns="91440" bIns="45720" numCol="1" anchor="t" anchorCtr="0" compatLnSpc="1"/>
          <a:p>
            <a:endParaRPr lang="zh-CN" altLang="en-US"/>
          </a:p>
        </p:txBody>
      </p:sp>
      <p:sp>
        <p:nvSpPr>
          <p:cNvPr id="3" name="文本框 2"/>
          <p:cNvSpPr txBox="1"/>
          <p:nvPr>
            <p:custDataLst>
              <p:tags r:id="rId2"/>
            </p:custDataLst>
          </p:nvPr>
        </p:nvSpPr>
        <p:spPr>
          <a:xfrm>
            <a:off x="1179195" y="2245995"/>
            <a:ext cx="3695065" cy="14890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457200" lvl="0" indent="-330200" algn="l" rtl="0">
              <a:spcBef>
                <a:spcPts val="1200"/>
              </a:spcBef>
              <a:spcAft>
                <a:spcPts val="0"/>
              </a:spcAft>
              <a:buSzPts val="1600"/>
              <a:buChar char="●"/>
            </a:pPr>
            <a:r>
              <a:rPr lang="en-GB">
                <a:sym typeface="+mn-ea"/>
              </a:rPr>
              <a:t>The first parameter must be list of list that to extract rules from. </a:t>
            </a:r>
          </a:p>
          <a:p>
            <a:pPr marL="457200" lvl="0" indent="-330200" algn="l" rtl="0">
              <a:spcBef>
                <a:spcPts val="0"/>
              </a:spcBef>
              <a:spcAft>
                <a:spcPts val="0"/>
              </a:spcAft>
              <a:buSzPts val="1600"/>
              <a:buChar char="●"/>
            </a:pPr>
            <a:r>
              <a:rPr lang="en-GB">
                <a:sym typeface="+mn-ea"/>
              </a:rPr>
              <a:t>The second parameter is the min_support parameter.</a:t>
            </a:r>
          </a:p>
          <a:p>
            <a:pPr marL="457200" lvl="0" indent="-330200" algn="l" rtl="0">
              <a:spcBef>
                <a:spcPts val="0"/>
              </a:spcBef>
              <a:spcAft>
                <a:spcPts val="0"/>
              </a:spcAft>
              <a:buSzPts val="1600"/>
              <a:buChar char="●"/>
            </a:pPr>
            <a:r>
              <a:rPr lang="en-GB">
                <a:sym typeface="+mn-ea"/>
              </a:rPr>
              <a:t>The min_confidence parameter.</a:t>
            </a:r>
            <a:endParaRPr lang="zh-CN" altLang="en-US" dirty="0">
              <a:ea typeface="Arial" panose="020B0604020202020204" pitchFamily="34" charset="0"/>
            </a:endParaRPr>
          </a:p>
        </p:txBody>
      </p:sp>
      <p:sp>
        <p:nvSpPr>
          <p:cNvPr id="23" name="文本框 22"/>
          <p:cNvSpPr txBox="1"/>
          <p:nvPr>
            <p:custDataLst>
              <p:tags r:id="rId3"/>
            </p:custDataLst>
          </p:nvPr>
        </p:nvSpPr>
        <p:spPr>
          <a:xfrm>
            <a:off x="1179195" y="1816100"/>
            <a:ext cx="8521065" cy="88519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sz="1600" b="1">
                <a:sym typeface="+mn-ea"/>
              </a:rPr>
              <a:t>The apriori class requires some parameter values to work. </a:t>
            </a:r>
            <a:endParaRPr sz="1600"/>
          </a:p>
          <a:p>
            <a:r>
              <a:rPr lang="en-US" altLang="zh-CN" sz="1600" b="1" dirty="0">
                <a:solidFill>
                  <a:srgbClr val="4A6C78"/>
                </a:solidFill>
                <a:ea typeface="Arial" panose="020B0604020202020204" pitchFamily="34" charset="0"/>
                <a:sym typeface="+mn-ea"/>
              </a:rPr>
              <a:t> </a:t>
            </a:r>
            <a:endParaRPr lang="en-US" altLang="zh-CN" sz="1600" b="1" dirty="0">
              <a:solidFill>
                <a:srgbClr val="4A6C78"/>
              </a:solidFill>
              <a:ea typeface="Arial" panose="020B0604020202020204" pitchFamily="34" charset="0"/>
              <a:sym typeface="+mn-ea"/>
            </a:endParaRPr>
          </a:p>
        </p:txBody>
      </p:sp>
      <p:sp>
        <p:nvSpPr>
          <p:cNvPr id="2" name="文本框 1"/>
          <p:cNvSpPr txBox="1"/>
          <p:nvPr>
            <p:custDataLst>
              <p:tags r:id="rId4"/>
            </p:custDataLst>
          </p:nvPr>
        </p:nvSpPr>
        <p:spPr>
          <a:xfrm>
            <a:off x="7813675" y="2245995"/>
            <a:ext cx="2911475" cy="232791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457200" lvl="0" indent="-330200" algn="l" rtl="0">
              <a:spcBef>
                <a:spcPts val="0"/>
              </a:spcBef>
              <a:spcAft>
                <a:spcPts val="0"/>
              </a:spcAft>
              <a:buSzPts val="1600"/>
              <a:buChar char="●"/>
            </a:pPr>
            <a:r>
              <a:rPr lang="en-GB">
                <a:sym typeface="+mn-ea"/>
              </a:rPr>
              <a:t>he min_lift parameter specifies the minimum lift value for the short listed rules. </a:t>
            </a:r>
          </a:p>
          <a:p>
            <a:pPr marL="457200" lvl="0" indent="-330200" algn="l" rtl="0">
              <a:spcBef>
                <a:spcPts val="0"/>
              </a:spcBef>
              <a:spcAft>
                <a:spcPts val="0"/>
              </a:spcAft>
              <a:buSzPts val="1600"/>
              <a:buChar char="●"/>
            </a:pPr>
            <a:r>
              <a:rPr lang="en-GB">
                <a:sym typeface="+mn-ea"/>
              </a:rPr>
              <a:t>Finally, the min_length parameter specifies the minimum number of items that you want in your rules.</a:t>
            </a:r>
            <a:endParaRPr lang="zh-CN" altLang="en-US" dirty="0">
              <a:ea typeface="Arial" panose="020B0604020202020204" pitchFamily="34" charset="0"/>
            </a:endParaRPr>
          </a:p>
        </p:txBody>
      </p:sp>
      <p:sp>
        <p:nvSpPr>
          <p:cNvPr id="8" name="Text Box 7"/>
          <p:cNvSpPr txBox="1"/>
          <p:nvPr/>
        </p:nvSpPr>
        <p:spPr>
          <a:xfrm>
            <a:off x="838200" y="4448175"/>
            <a:ext cx="4180205" cy="2061210"/>
          </a:xfrm>
          <a:prstGeom prst="rect">
            <a:avLst/>
          </a:prstGeom>
          <a:noFill/>
        </p:spPr>
        <p:txBody>
          <a:bodyPr wrap="square" rtlCol="0">
            <a:spAutoFit/>
          </a:bodyPr>
          <a:p>
            <a:pPr marL="914400" lvl="0" indent="0" algn="l" rtl="0">
              <a:spcBef>
                <a:spcPts val="1200"/>
              </a:spcBef>
              <a:spcAft>
                <a:spcPts val="0"/>
              </a:spcAft>
              <a:buNone/>
            </a:pPr>
            <a:r>
              <a:rPr lang="en-GB" sz="1400">
                <a:sym typeface="+mn-ea"/>
              </a:rPr>
              <a:t>We want to create rules for items purchased five times a day in one week</a:t>
            </a:r>
            <a:endParaRPr sz="1400"/>
          </a:p>
          <a:p>
            <a:pPr marL="914400" lvl="0" indent="0" algn="l" rtl="0">
              <a:spcBef>
                <a:spcPts val="1200"/>
              </a:spcBef>
              <a:spcAft>
                <a:spcPts val="0"/>
              </a:spcAft>
              <a:buNone/>
            </a:pPr>
            <a:r>
              <a:rPr lang="en-GB" sz="1400">
                <a:sym typeface="+mn-ea"/>
              </a:rPr>
              <a:t>That means</a:t>
            </a:r>
            <a:endParaRPr lang="en-GB" sz="1400">
              <a:sym typeface="+mn-ea"/>
            </a:endParaRPr>
          </a:p>
          <a:p>
            <a:pPr marL="914400" lvl="0" indent="0" algn="l" rtl="0">
              <a:spcBef>
                <a:spcPts val="1200"/>
              </a:spcBef>
              <a:spcAft>
                <a:spcPts val="0"/>
              </a:spcAft>
              <a:buNone/>
            </a:pPr>
            <a:r>
              <a:rPr lang="en-GB" sz="1400">
                <a:sym typeface="+mn-ea"/>
              </a:rPr>
              <a:t> 7*5 = 35 times per week</a:t>
            </a:r>
            <a:r>
              <a:rPr lang="en-US" altLang="en-GB" sz="1400">
                <a:sym typeface="+mn-ea"/>
              </a:rPr>
              <a:t>,</a:t>
            </a:r>
            <a:endParaRPr sz="1400"/>
          </a:p>
          <a:p>
            <a:pPr marL="914400" lvl="0" indent="0" algn="l" rtl="0">
              <a:spcBef>
                <a:spcPts val="1200"/>
              </a:spcBef>
              <a:spcAft>
                <a:spcPts val="0"/>
              </a:spcAft>
              <a:buNone/>
            </a:pPr>
            <a:r>
              <a:rPr lang="en-US" altLang="en-GB" sz="1400">
                <a:sym typeface="+mn-ea"/>
              </a:rPr>
              <a:t>So t</a:t>
            </a:r>
            <a:r>
              <a:rPr lang="en-GB" sz="1400">
                <a:sym typeface="+mn-ea"/>
              </a:rPr>
              <a:t>he support = 35/7500 = 0.0045</a:t>
            </a:r>
            <a:endParaRPr sz="1400"/>
          </a:p>
          <a:p>
            <a:endParaRPr lang="en-US" sz="1400"/>
          </a:p>
        </p:txBody>
      </p:sp>
      <p:sp>
        <p:nvSpPr>
          <p:cNvPr id="9" name="Text Box 8"/>
          <p:cNvSpPr txBox="1"/>
          <p:nvPr/>
        </p:nvSpPr>
        <p:spPr>
          <a:xfrm>
            <a:off x="5843270" y="4709795"/>
            <a:ext cx="5298440" cy="1537970"/>
          </a:xfrm>
          <a:prstGeom prst="rect">
            <a:avLst/>
          </a:prstGeom>
          <a:noFill/>
        </p:spPr>
        <p:txBody>
          <a:bodyPr wrap="square" rtlCol="0">
            <a:spAutoFit/>
          </a:bodyPr>
          <a:p>
            <a:pPr marL="914400" lvl="0" indent="0" algn="l" rtl="0">
              <a:spcBef>
                <a:spcPts val="1200"/>
              </a:spcBef>
              <a:spcAft>
                <a:spcPts val="0"/>
              </a:spcAft>
              <a:buNone/>
            </a:pPr>
            <a:r>
              <a:rPr lang="en-GB" sz="1600">
                <a:sym typeface="+mn-ea"/>
              </a:rPr>
              <a:t>Let </a:t>
            </a:r>
            <a:endParaRPr lang="en-GB" sz="1600"/>
          </a:p>
          <a:p>
            <a:pPr marL="1657350" lvl="1" indent="-285750" algn="l" rtl="0">
              <a:spcBef>
                <a:spcPts val="1200"/>
              </a:spcBef>
              <a:spcAft>
                <a:spcPts val="0"/>
              </a:spcAft>
              <a:buFont typeface="Arial" panose="020B0604020202020204" pitchFamily="34" charset="0"/>
              <a:buChar char="•"/>
            </a:pPr>
            <a:r>
              <a:rPr lang="en-GB" sz="1600">
                <a:sym typeface="+mn-ea"/>
              </a:rPr>
              <a:t>Minimum confidence  = 20% or 0.2</a:t>
            </a:r>
            <a:endParaRPr lang="en-GB" sz="1600">
              <a:sym typeface="+mn-ea"/>
            </a:endParaRPr>
          </a:p>
          <a:p>
            <a:pPr marL="1657350" lvl="1" indent="-285750" algn="l" rtl="0">
              <a:spcBef>
                <a:spcPts val="1200"/>
              </a:spcBef>
              <a:spcAft>
                <a:spcPts val="0"/>
              </a:spcAft>
              <a:buFont typeface="Arial" panose="020B0604020202020204" pitchFamily="34" charset="0"/>
              <a:buChar char="•"/>
            </a:pPr>
            <a:r>
              <a:rPr lang="en-GB" sz="1600">
                <a:sym typeface="+mn-ea"/>
              </a:rPr>
              <a:t>Lift  = 3</a:t>
            </a:r>
            <a:endParaRPr lang="en-GB" sz="1600">
              <a:sym typeface="+mn-ea"/>
            </a:endParaRPr>
          </a:p>
          <a:p>
            <a:pPr marL="1657350" lvl="1" indent="-285750" algn="l" rtl="0">
              <a:spcBef>
                <a:spcPts val="1200"/>
              </a:spcBef>
              <a:spcAft>
                <a:spcPts val="0"/>
              </a:spcAft>
              <a:buFont typeface="Arial" panose="020B0604020202020204" pitchFamily="34" charset="0"/>
              <a:buChar char="•"/>
            </a:pPr>
            <a:r>
              <a:rPr lang="en-GB" sz="1600">
                <a:sym typeface="+mn-ea"/>
              </a:rPr>
              <a:t>Min length = 2</a:t>
            </a:r>
            <a:endParaRPr lang="en-GB" sz="1600">
              <a:sym typeface="+mn-ea"/>
            </a:endParaRPr>
          </a:p>
        </p:txBody>
      </p:sp>
      <p:sp>
        <p:nvSpPr>
          <p:cNvPr id="149" name="Google Shape;149;p24"/>
          <p:cNvSpPr txBox="1"/>
          <p:nvPr/>
        </p:nvSpPr>
        <p:spPr>
          <a:xfrm>
            <a:off x="4578350" y="5096510"/>
            <a:ext cx="2716530" cy="735330"/>
          </a:xfrm>
          <a:prstGeom prst="rect">
            <a:avLst/>
          </a:prstGeom>
          <a:noFill/>
          <a:ln>
            <a:noFill/>
          </a:ln>
        </p:spPr>
        <p:txBody>
          <a:bodyPr spcFirstLastPara="1" wrap="square" lIns="91425" tIns="91425" rIns="91425" bIns="91425" anchor="t" anchorCtr="0">
            <a:spAutoFit/>
          </a:bodyPr>
          <a:p>
            <a:pPr marL="0" lvl="0" indent="0" algn="l" rtl="0">
              <a:spcBef>
                <a:spcPts val="0"/>
              </a:spcBef>
              <a:spcAft>
                <a:spcPts val="0"/>
              </a:spcAft>
              <a:buNone/>
            </a:pPr>
            <a:r>
              <a:rPr lang="en-US" b="1">
                <a:solidFill>
                  <a:srgbClr val="FF0000"/>
                </a:solidFill>
              </a:rPr>
              <a:t>by this parameters</a:t>
            </a:r>
            <a:endParaRPr lang="en-US" b="1">
              <a:solidFill>
                <a:srgbClr val="FF0000"/>
              </a:solidFill>
            </a:endParaRPr>
          </a:p>
          <a:p>
            <a:pPr marL="0" lvl="0" indent="0" algn="l" rtl="0">
              <a:spcBef>
                <a:spcPts val="0"/>
              </a:spcBef>
              <a:spcAft>
                <a:spcPts val="0"/>
              </a:spcAft>
              <a:buNone/>
            </a:pPr>
            <a:r>
              <a:rPr lang="en-US" b="1">
                <a:solidFill>
                  <a:srgbClr val="FF0000"/>
                </a:solidFill>
              </a:rPr>
              <a:t>48 rules are dicovered</a:t>
            </a:r>
            <a:endParaRPr lang="en-US" b="1">
              <a:solidFill>
                <a:srgbClr val="FF0000"/>
              </a:solidFill>
            </a:endParaRPr>
          </a:p>
        </p:txBody>
      </p:sp>
      <p:sp>
        <p:nvSpPr>
          <p:cNvPr id="11" name="Slide Number Placeholder 10"/>
          <p:cNvSpPr>
            <a:spLocks noGrp="1"/>
          </p:cNvSpPr>
          <p:nvPr>
            <p:ph type="sldNum" sz="quarter" idx="12"/>
          </p:nvPr>
        </p:nvSpPr>
        <p:spPr/>
        <p:txBody>
          <a:bodyPr/>
          <a:p>
            <a:fld id="{49AE70B2-8BF9-45C0-BB95-33D1B9D3A854}" type="slidenum">
              <a:rPr lang="zh-CN" altLang="en-US" smtClean="0"/>
            </a:fld>
            <a:endParaRPr lang="zh-CN" altLang="en-US"/>
          </a:p>
        </p:txBody>
      </p:sp>
      <p:sp>
        <p:nvSpPr>
          <p:cNvPr id="12" name="Footer Placeholder 11"/>
          <p:cNvSpPr>
            <a:spLocks noGrp="1"/>
          </p:cNvSpPr>
          <p:nvPr>
            <p:ph type="ftr" sz="quarter" idx="11"/>
          </p:nvPr>
        </p:nvSpPr>
        <p:spPr/>
        <p:txBody>
          <a:bodyPr/>
          <a:p>
            <a:r>
              <a:rPr lang="zh-CN" altLang="en-US"/>
              <a:t>1</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2000"/>
                                        <p:tgtEl>
                                          <p:spTgt spid="2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2000"/>
                                        <p:tgtEl>
                                          <p:spTgt spid="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 grpId="0"/>
      <p:bldP spid="23" grpId="1"/>
      <p:bldP spid="3" grpId="1"/>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76000" y="383730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885883" y="3921125"/>
            <a:ext cx="4420235" cy="553085"/>
          </a:xfrm>
          <a:prstGeom prst="rect">
            <a:avLst/>
          </a:prstGeom>
          <a:noFill/>
        </p:spPr>
        <p:txBody>
          <a:bodyPr wrap="square" rtlCol="0">
            <a:spAutoFit/>
          </a:bodyPr>
          <a:p>
            <a:pPr algn="ctr"/>
            <a:r>
              <a:rPr lang="en-US" altLang="zh-CN" sz="3000" b="1" dirty="0">
                <a:solidFill>
                  <a:srgbClr val="4A6C78"/>
                </a:solidFill>
                <a:latin typeface="Arial" panose="020B0604020202020204" pitchFamily="34" charset="0"/>
                <a:ea typeface="Arial" panose="020B0604020202020204" pitchFamily="34" charset="0"/>
              </a:rPr>
              <a:t>Evaluation</a:t>
            </a:r>
            <a:endParaRPr lang="en-US" altLang="zh-CN" sz="3000" b="1" dirty="0">
              <a:solidFill>
                <a:srgbClr val="4A6C78"/>
              </a:solidFill>
              <a:latin typeface="Arial" panose="020B0604020202020204" pitchFamily="34" charset="0"/>
              <a:ea typeface="Arial" panose="020B0604020202020204" pitchFamily="34" charset="0"/>
            </a:endParaRPr>
          </a:p>
        </p:txBody>
      </p:sp>
      <p:sp>
        <p:nvSpPr>
          <p:cNvPr id="2" name="文本框 1"/>
          <p:cNvSpPr txBox="1"/>
          <p:nvPr/>
        </p:nvSpPr>
        <p:spPr>
          <a:xfrm>
            <a:off x="4614863" y="234632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V</a:t>
            </a:r>
            <a:endParaRPr lang="en-US" altLang="zh-CN" sz="6000" b="1" dirty="0">
              <a:solidFill>
                <a:schemeClr val="bg1"/>
              </a:solidFill>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Footer Placeholder 4"/>
          <p:cNvSpPr>
            <a:spLocks noGrp="1"/>
          </p:cNvSpPr>
          <p:nvPr>
            <p:ph type="ftr" sz="quarter" idx="11"/>
          </p:nvPr>
        </p:nvSpPr>
        <p:spPr/>
        <p:txBody>
          <a:bodyPr/>
          <a:p>
            <a:r>
              <a:rPr lang="zh-CN" altLang="en-US" dirty="0"/>
              <a:t>1</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65"/>
            <a:ext cx="12240000" cy="6885000"/>
          </a:xfrm>
          <a:prstGeom prst="rect">
            <a:avLst/>
          </a:prstGeom>
        </p:spPr>
      </p:pic>
      <p:sp>
        <p:nvSpPr>
          <p:cNvPr id="13" name="圆角矩形 12"/>
          <p:cNvSpPr/>
          <p:nvPr/>
        </p:nvSpPr>
        <p:spPr>
          <a:xfrm>
            <a:off x="1062355" y="304355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2"/>
            </p:custDataLst>
          </p:nvPr>
        </p:nvSpPr>
        <p:spPr>
          <a:xfrm>
            <a:off x="99378" y="1579880"/>
            <a:ext cx="645858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CONTENTS:</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6" name="文本框 5"/>
          <p:cNvSpPr txBox="1"/>
          <p:nvPr/>
        </p:nvSpPr>
        <p:spPr>
          <a:xfrm>
            <a:off x="1301750" y="3096260"/>
            <a:ext cx="3787775"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rPr>
              <a:t>Part Ⅰ:   Introduction</a:t>
            </a:r>
            <a:endParaRPr lang="en-US" altLang="zh-CN" sz="2200" b="1" dirty="0">
              <a:solidFill>
                <a:srgbClr val="4A6C78"/>
              </a:solidFill>
              <a:latin typeface="Arial" panose="020B0604020202020204" pitchFamily="34" charset="0"/>
              <a:ea typeface="Arial" panose="020B0604020202020204" pitchFamily="34" charset="0"/>
            </a:endParaRPr>
          </a:p>
        </p:txBody>
      </p:sp>
      <p:sp>
        <p:nvSpPr>
          <p:cNvPr id="4" name="圆角矩形 3"/>
          <p:cNvSpPr/>
          <p:nvPr/>
        </p:nvSpPr>
        <p:spPr>
          <a:xfrm>
            <a:off x="6111875" y="4115435"/>
            <a:ext cx="525970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圆角矩形 7"/>
          <p:cNvSpPr/>
          <p:nvPr/>
        </p:nvSpPr>
        <p:spPr>
          <a:xfrm>
            <a:off x="1062355" y="4115435"/>
            <a:ext cx="423989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6111875" y="3043555"/>
            <a:ext cx="525970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301750" y="4168140"/>
            <a:ext cx="3787140"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Part Ⅱ :   Motivation	 </a:t>
            </a:r>
            <a:endParaRPr lang="en-US" altLang="zh-CN" sz="2200" b="1" dirty="0">
              <a:solidFill>
                <a:srgbClr val="4A6C78"/>
              </a:solidFill>
              <a:latin typeface="Arial" panose="020B0604020202020204" pitchFamily="34" charset="0"/>
              <a:ea typeface="Arial" panose="020B0604020202020204" pitchFamily="34" charset="0"/>
            </a:endParaRPr>
          </a:p>
        </p:txBody>
      </p:sp>
      <p:sp>
        <p:nvSpPr>
          <p:cNvPr id="3" name="文本框 2"/>
          <p:cNvSpPr txBox="1"/>
          <p:nvPr/>
        </p:nvSpPr>
        <p:spPr>
          <a:xfrm>
            <a:off x="6482715" y="3092450"/>
            <a:ext cx="4699635"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Part Ⅲ :   Objective</a:t>
            </a:r>
            <a:endParaRPr lang="en-US" altLang="zh-CN" sz="2200" b="1" dirty="0">
              <a:solidFill>
                <a:srgbClr val="4A6C78"/>
              </a:solidFill>
              <a:latin typeface="Arial" panose="020B0604020202020204" pitchFamily="34" charset="0"/>
              <a:ea typeface="Arial" panose="020B0604020202020204" pitchFamily="34" charset="0"/>
            </a:endParaRPr>
          </a:p>
        </p:txBody>
      </p:sp>
      <p:sp>
        <p:nvSpPr>
          <p:cNvPr id="5" name="文本框 4"/>
          <p:cNvSpPr txBox="1"/>
          <p:nvPr/>
        </p:nvSpPr>
        <p:spPr>
          <a:xfrm>
            <a:off x="6482715" y="4154170"/>
            <a:ext cx="4464050"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Part Ⅳ :   Methodology</a:t>
            </a:r>
            <a:endParaRPr lang="en-US" altLang="zh-CN" sz="2200" b="1" dirty="0">
              <a:solidFill>
                <a:srgbClr val="4A6C78"/>
              </a:solidFill>
              <a:latin typeface="Arial" panose="020B0604020202020204" pitchFamily="34" charset="0"/>
              <a:ea typeface="Arial" panose="020B0604020202020204" pitchFamily="34" charset="0"/>
            </a:endParaRPr>
          </a:p>
        </p:txBody>
      </p:sp>
      <p:sp>
        <p:nvSpPr>
          <p:cNvPr id="10" name="圆角矩形 3"/>
          <p:cNvSpPr/>
          <p:nvPr/>
        </p:nvSpPr>
        <p:spPr>
          <a:xfrm>
            <a:off x="6111875" y="5187315"/>
            <a:ext cx="5259705" cy="53975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4"/>
          <p:cNvSpPr txBox="1"/>
          <p:nvPr/>
        </p:nvSpPr>
        <p:spPr>
          <a:xfrm>
            <a:off x="6482715" y="5226050"/>
            <a:ext cx="4464050" cy="429895"/>
          </a:xfrm>
          <a:prstGeom prst="rect">
            <a:avLst/>
          </a:prstGeom>
          <a:noFill/>
        </p:spPr>
        <p:txBody>
          <a:bodyPr wrap="square" rtlCol="0">
            <a:spAutoFit/>
          </a:bodyPr>
          <a:p>
            <a:r>
              <a:rPr lang="en-US" altLang="zh-CN" sz="2200" b="1" dirty="0">
                <a:solidFill>
                  <a:srgbClr val="4A6C78"/>
                </a:solidFill>
                <a:latin typeface="Arial" panose="020B0604020202020204" pitchFamily="34" charset="0"/>
                <a:ea typeface="Arial" panose="020B0604020202020204" pitchFamily="34" charset="0"/>
                <a:sym typeface="+mn-ea"/>
              </a:rPr>
              <a:t>Part V :   Methodology</a:t>
            </a:r>
            <a:endParaRPr lang="en-US" altLang="zh-CN" sz="2200" b="1" dirty="0">
              <a:solidFill>
                <a:srgbClr val="4A6C78"/>
              </a:solidFill>
              <a:latin typeface="Arial" panose="020B0604020202020204" pitchFamily="34" charset="0"/>
              <a:ea typeface="Arial" panose="020B0604020202020204" pitchFamily="34" charset="0"/>
            </a:endParaRPr>
          </a:p>
        </p:txBody>
      </p:sp>
      <p:sp>
        <p:nvSpPr>
          <p:cNvPr id="14" name="Slide Number Placeholder 1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16" name="Footer Placeholder 15"/>
          <p:cNvSpPr>
            <a:spLocks noGrp="1"/>
          </p:cNvSpPr>
          <p:nvPr>
            <p:ph type="ftr" sz="quarter" idx="11"/>
          </p:nvPr>
        </p:nvSpPr>
        <p:spPr/>
        <p:txBody>
          <a:bodyPr/>
          <a:p>
            <a:r>
              <a:rPr lang="zh-CN" altLang="en-US" dirty="0"/>
              <a:t>1</a:t>
            </a:r>
            <a:endParaRPr lang="zh-CN" altLang="en-US"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down)">
                                      <p:cBhvr>
                                        <p:cTn id="43" dur="580">
                                          <p:stCondLst>
                                            <p:cond delay="0"/>
                                          </p:stCondLst>
                                        </p:cTn>
                                        <p:tgtEl>
                                          <p:spTgt spid="3"/>
                                        </p:tgtEl>
                                      </p:cBhvr>
                                    </p:animEffect>
                                    <p:anim calcmode="lin" valueType="num">
                                      <p:cBhvr>
                                        <p:cTn id="4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gtEl>
                                      </p:cBhvr>
                                      <p:to x="100000" y="60000"/>
                                    </p:animScale>
                                    <p:animScale>
                                      <p:cBhvr>
                                        <p:cTn id="50" dur="166" decel="50000">
                                          <p:stCondLst>
                                            <p:cond delay="676"/>
                                          </p:stCondLst>
                                        </p:cTn>
                                        <p:tgtEl>
                                          <p:spTgt spid="3"/>
                                        </p:tgtEl>
                                      </p:cBhvr>
                                      <p:to x="100000" y="100000"/>
                                    </p:animScale>
                                    <p:animScale>
                                      <p:cBhvr>
                                        <p:cTn id="51" dur="26">
                                          <p:stCondLst>
                                            <p:cond delay="1312"/>
                                          </p:stCondLst>
                                        </p:cTn>
                                        <p:tgtEl>
                                          <p:spTgt spid="3"/>
                                        </p:tgtEl>
                                      </p:cBhvr>
                                      <p:to x="100000" y="80000"/>
                                    </p:animScale>
                                    <p:animScale>
                                      <p:cBhvr>
                                        <p:cTn id="52" dur="166" decel="50000">
                                          <p:stCondLst>
                                            <p:cond delay="1338"/>
                                          </p:stCondLst>
                                        </p:cTn>
                                        <p:tgtEl>
                                          <p:spTgt spid="3"/>
                                        </p:tgtEl>
                                      </p:cBhvr>
                                      <p:to x="100000" y="100000"/>
                                    </p:animScale>
                                    <p:animScale>
                                      <p:cBhvr>
                                        <p:cTn id="53" dur="26">
                                          <p:stCondLst>
                                            <p:cond delay="1642"/>
                                          </p:stCondLst>
                                        </p:cTn>
                                        <p:tgtEl>
                                          <p:spTgt spid="3"/>
                                        </p:tgtEl>
                                      </p:cBhvr>
                                      <p:to x="100000" y="90000"/>
                                    </p:animScale>
                                    <p:animScale>
                                      <p:cBhvr>
                                        <p:cTn id="54" dur="166" decel="50000">
                                          <p:stCondLst>
                                            <p:cond delay="1668"/>
                                          </p:stCondLst>
                                        </p:cTn>
                                        <p:tgtEl>
                                          <p:spTgt spid="3"/>
                                        </p:tgtEl>
                                      </p:cBhvr>
                                      <p:to x="100000" y="100000"/>
                                    </p:animScale>
                                    <p:animScale>
                                      <p:cBhvr>
                                        <p:cTn id="55" dur="26">
                                          <p:stCondLst>
                                            <p:cond delay="1808"/>
                                          </p:stCondLst>
                                        </p:cTn>
                                        <p:tgtEl>
                                          <p:spTgt spid="3"/>
                                        </p:tgtEl>
                                      </p:cBhvr>
                                      <p:to x="100000" y="95000"/>
                                    </p:animScale>
                                    <p:animScale>
                                      <p:cBhvr>
                                        <p:cTn id="56" dur="166" decel="50000">
                                          <p:stCondLst>
                                            <p:cond delay="1834"/>
                                          </p:stCondLst>
                                        </p:cTn>
                                        <p:tgtEl>
                                          <p:spTgt spid="3"/>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down)">
                                      <p:cBhvr>
                                        <p:cTn id="61" dur="580">
                                          <p:stCondLst>
                                            <p:cond delay="0"/>
                                          </p:stCondLst>
                                        </p:cTn>
                                        <p:tgtEl>
                                          <p:spTgt spid="5"/>
                                        </p:tgtEl>
                                      </p:cBhvr>
                                    </p:animEffect>
                                    <p:anim calcmode="lin" valueType="num">
                                      <p:cBhvr>
                                        <p:cTn id="6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gtEl>
                                      </p:cBhvr>
                                      <p:to x="100000" y="60000"/>
                                    </p:animScale>
                                    <p:animScale>
                                      <p:cBhvr>
                                        <p:cTn id="68" dur="166" decel="50000">
                                          <p:stCondLst>
                                            <p:cond delay="676"/>
                                          </p:stCondLst>
                                        </p:cTn>
                                        <p:tgtEl>
                                          <p:spTgt spid="5"/>
                                        </p:tgtEl>
                                      </p:cBhvr>
                                      <p:to x="100000" y="100000"/>
                                    </p:animScale>
                                    <p:animScale>
                                      <p:cBhvr>
                                        <p:cTn id="69" dur="26">
                                          <p:stCondLst>
                                            <p:cond delay="1312"/>
                                          </p:stCondLst>
                                        </p:cTn>
                                        <p:tgtEl>
                                          <p:spTgt spid="5"/>
                                        </p:tgtEl>
                                      </p:cBhvr>
                                      <p:to x="100000" y="80000"/>
                                    </p:animScale>
                                    <p:animScale>
                                      <p:cBhvr>
                                        <p:cTn id="70" dur="166" decel="50000">
                                          <p:stCondLst>
                                            <p:cond delay="1338"/>
                                          </p:stCondLst>
                                        </p:cTn>
                                        <p:tgtEl>
                                          <p:spTgt spid="5"/>
                                        </p:tgtEl>
                                      </p:cBhvr>
                                      <p:to x="100000" y="100000"/>
                                    </p:animScale>
                                    <p:animScale>
                                      <p:cBhvr>
                                        <p:cTn id="71" dur="26">
                                          <p:stCondLst>
                                            <p:cond delay="1642"/>
                                          </p:stCondLst>
                                        </p:cTn>
                                        <p:tgtEl>
                                          <p:spTgt spid="5"/>
                                        </p:tgtEl>
                                      </p:cBhvr>
                                      <p:to x="100000" y="90000"/>
                                    </p:animScale>
                                    <p:animScale>
                                      <p:cBhvr>
                                        <p:cTn id="72" dur="166" decel="50000">
                                          <p:stCondLst>
                                            <p:cond delay="1668"/>
                                          </p:stCondLst>
                                        </p:cTn>
                                        <p:tgtEl>
                                          <p:spTgt spid="5"/>
                                        </p:tgtEl>
                                      </p:cBhvr>
                                      <p:to x="100000" y="100000"/>
                                    </p:animScale>
                                    <p:animScale>
                                      <p:cBhvr>
                                        <p:cTn id="73" dur="26">
                                          <p:stCondLst>
                                            <p:cond delay="1808"/>
                                          </p:stCondLst>
                                        </p:cTn>
                                        <p:tgtEl>
                                          <p:spTgt spid="5"/>
                                        </p:tgtEl>
                                      </p:cBhvr>
                                      <p:to x="100000" y="95000"/>
                                    </p:animScale>
                                    <p:animScale>
                                      <p:cBhvr>
                                        <p:cTn id="74" dur="166" decel="50000">
                                          <p:stCondLst>
                                            <p:cond delay="1834"/>
                                          </p:stCondLst>
                                        </p:cTn>
                                        <p:tgtEl>
                                          <p:spTgt spid="5"/>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down)">
                                      <p:cBhvr>
                                        <p:cTn id="79" dur="580">
                                          <p:stCondLst>
                                            <p:cond delay="0"/>
                                          </p:stCondLst>
                                        </p:cTn>
                                        <p:tgtEl>
                                          <p:spTgt spid="11"/>
                                        </p:tgtEl>
                                      </p:cBhvr>
                                    </p:animEffect>
                                    <p:anim calcmode="lin" valueType="num">
                                      <p:cBhvr>
                                        <p:cTn id="8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85" dur="26">
                                          <p:stCondLst>
                                            <p:cond delay="650"/>
                                          </p:stCondLst>
                                        </p:cTn>
                                        <p:tgtEl>
                                          <p:spTgt spid="11"/>
                                        </p:tgtEl>
                                      </p:cBhvr>
                                      <p:to x="100000" y="60000"/>
                                    </p:animScale>
                                    <p:animScale>
                                      <p:cBhvr>
                                        <p:cTn id="86" dur="166" decel="50000">
                                          <p:stCondLst>
                                            <p:cond delay="676"/>
                                          </p:stCondLst>
                                        </p:cTn>
                                        <p:tgtEl>
                                          <p:spTgt spid="11"/>
                                        </p:tgtEl>
                                      </p:cBhvr>
                                      <p:to x="100000" y="100000"/>
                                    </p:animScale>
                                    <p:animScale>
                                      <p:cBhvr>
                                        <p:cTn id="87" dur="26">
                                          <p:stCondLst>
                                            <p:cond delay="1312"/>
                                          </p:stCondLst>
                                        </p:cTn>
                                        <p:tgtEl>
                                          <p:spTgt spid="11"/>
                                        </p:tgtEl>
                                      </p:cBhvr>
                                      <p:to x="100000" y="80000"/>
                                    </p:animScale>
                                    <p:animScale>
                                      <p:cBhvr>
                                        <p:cTn id="88" dur="166" decel="50000">
                                          <p:stCondLst>
                                            <p:cond delay="1338"/>
                                          </p:stCondLst>
                                        </p:cTn>
                                        <p:tgtEl>
                                          <p:spTgt spid="11"/>
                                        </p:tgtEl>
                                      </p:cBhvr>
                                      <p:to x="100000" y="100000"/>
                                    </p:animScale>
                                    <p:animScale>
                                      <p:cBhvr>
                                        <p:cTn id="89" dur="26">
                                          <p:stCondLst>
                                            <p:cond delay="1642"/>
                                          </p:stCondLst>
                                        </p:cTn>
                                        <p:tgtEl>
                                          <p:spTgt spid="11"/>
                                        </p:tgtEl>
                                      </p:cBhvr>
                                      <p:to x="100000" y="90000"/>
                                    </p:animScale>
                                    <p:animScale>
                                      <p:cBhvr>
                                        <p:cTn id="90" dur="166" decel="50000">
                                          <p:stCondLst>
                                            <p:cond delay="1668"/>
                                          </p:stCondLst>
                                        </p:cTn>
                                        <p:tgtEl>
                                          <p:spTgt spid="11"/>
                                        </p:tgtEl>
                                      </p:cBhvr>
                                      <p:to x="100000" y="100000"/>
                                    </p:animScale>
                                    <p:animScale>
                                      <p:cBhvr>
                                        <p:cTn id="91" dur="26">
                                          <p:stCondLst>
                                            <p:cond delay="1808"/>
                                          </p:stCondLst>
                                        </p:cTn>
                                        <p:tgtEl>
                                          <p:spTgt spid="11"/>
                                        </p:tgtEl>
                                      </p:cBhvr>
                                      <p:to x="100000" y="95000"/>
                                    </p:animScale>
                                    <p:animScale>
                                      <p:cBhvr>
                                        <p:cTn id="92"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 grpId="0"/>
      <p:bldP spid="2" grpId="1"/>
      <p:bldP spid="3" grpId="0"/>
      <p:bldP spid="3" grpId="1"/>
      <p:bldP spid="5" grpId="0"/>
      <p:bldP spid="5" grpId="1"/>
      <p:bldP spid="11" grpId="0"/>
      <p:bldP spid="11"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4051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068" y="314960"/>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Evalution</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3" name="文本框 2"/>
          <p:cNvSpPr txBox="1"/>
          <p:nvPr>
            <p:custDataLst>
              <p:tags r:id="rId2"/>
            </p:custDataLst>
          </p:nvPr>
        </p:nvSpPr>
        <p:spPr>
          <a:xfrm>
            <a:off x="1167130" y="2498090"/>
            <a:ext cx="9857740" cy="276098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457200" lvl="0" indent="-330200" algn="l" rtl="0">
              <a:spcBef>
                <a:spcPts val="1200"/>
              </a:spcBef>
              <a:spcAft>
                <a:spcPts val="0"/>
              </a:spcAft>
              <a:buSzPts val="1600"/>
              <a:buChar char="●"/>
            </a:pPr>
            <a:r>
              <a:rPr lang="en-GB">
                <a:solidFill>
                  <a:srgbClr val="555555"/>
                </a:solidFill>
                <a:sym typeface="+mn-ea"/>
              </a:rPr>
              <a:t>The support value is 0.0045. This number is calculated by dividing the number of transactions containing light cream divided by total number of transactions.</a:t>
            </a:r>
            <a:endParaRPr>
              <a:solidFill>
                <a:srgbClr val="555555"/>
              </a:solidFill>
            </a:endParaRPr>
          </a:p>
          <a:p>
            <a:pPr marL="457200" lvl="0" indent="-330200" algn="l" rtl="0">
              <a:spcBef>
                <a:spcPts val="0"/>
              </a:spcBef>
              <a:spcAft>
                <a:spcPts val="0"/>
              </a:spcAft>
              <a:buSzPts val="1600"/>
              <a:buChar char="●"/>
            </a:pPr>
            <a:r>
              <a:rPr lang="en-GB">
                <a:sym typeface="+mn-ea"/>
              </a:rPr>
              <a:t>.</a:t>
            </a:r>
            <a:r>
              <a:rPr lang="en-GB">
                <a:solidFill>
                  <a:srgbClr val="555555"/>
                </a:solidFill>
                <a:sym typeface="+mn-ea"/>
              </a:rPr>
              <a:t>The support value is 0.0045. This number is calculated by dividing the number of transactions containing light cream divided by total number of transactions.</a:t>
            </a:r>
            <a:endParaRPr>
              <a:solidFill>
                <a:srgbClr val="555555"/>
              </a:solidFill>
            </a:endParaRPr>
          </a:p>
          <a:p>
            <a:pPr marL="457200" lvl="0" indent="-330200" algn="l" rtl="0">
              <a:spcBef>
                <a:spcPts val="0"/>
              </a:spcBef>
              <a:spcAft>
                <a:spcPts val="0"/>
              </a:spcAft>
              <a:buSzPts val="1600"/>
              <a:buChar char="●"/>
            </a:pPr>
            <a:r>
              <a:rPr lang="en-GB">
                <a:solidFill>
                  <a:srgbClr val="555555"/>
                </a:solidFill>
                <a:sym typeface="+mn-ea"/>
              </a:rPr>
              <a:t>The confidence level for the rule is 0.2905 which shows that out of all the transactions that contain light cream, 29.05% of the transactions also contain chicken.</a:t>
            </a:r>
            <a:endParaRPr lang="en-GB">
              <a:solidFill>
                <a:srgbClr val="555555"/>
              </a:solidFill>
              <a:sym typeface="+mn-ea"/>
            </a:endParaRPr>
          </a:p>
          <a:p>
            <a:pPr marL="457200" lvl="0" indent="-330200" algn="l" rtl="0">
              <a:spcBef>
                <a:spcPts val="0"/>
              </a:spcBef>
              <a:spcAft>
                <a:spcPts val="0"/>
              </a:spcAft>
              <a:buSzPts val="1600"/>
              <a:buChar char="●"/>
            </a:pPr>
            <a:r>
              <a:rPr lang="en-GB">
                <a:solidFill>
                  <a:srgbClr val="555555"/>
                </a:solidFill>
                <a:sym typeface="+mn-ea"/>
              </a:rPr>
              <a:t>The lift of 4.84 tells us that chicken is 4.84 times more likely to be bought by the customers who buy light cream compared to the default likelihood of the sale of chicken.</a:t>
            </a:r>
            <a:endParaRPr>
              <a:solidFill>
                <a:srgbClr val="555555"/>
              </a:solidFill>
            </a:endParaRPr>
          </a:p>
          <a:p>
            <a:pPr marL="457200" lvl="0" indent="-330200" algn="l" rtl="0">
              <a:spcBef>
                <a:spcPts val="1200"/>
              </a:spcBef>
              <a:spcAft>
                <a:spcPts val="0"/>
              </a:spcAft>
              <a:buSzPts val="1600"/>
              <a:buChar char="●"/>
            </a:pPr>
            <a:endParaRPr lang="zh-CN" altLang="en-US" dirty="0">
              <a:ea typeface="Arial" panose="020B0604020202020204" pitchFamily="34" charset="0"/>
            </a:endParaRPr>
          </a:p>
        </p:txBody>
      </p:sp>
      <p:pic>
        <p:nvPicPr>
          <p:cNvPr id="171" name="Google Shape;171;p27"/>
          <p:cNvPicPr preferRelativeResize="0">
            <a:picLocks noChangeAspect="1"/>
          </p:cNvPicPr>
          <p:nvPr>
            <p:ph sz="quarter" idx="13"/>
          </p:nvPr>
        </p:nvPicPr>
        <p:blipFill>
          <a:blip r:embed="rId3"/>
          <a:stretch>
            <a:fillRect/>
          </a:stretch>
        </p:blipFill>
        <p:spPr>
          <a:xfrm>
            <a:off x="3251835" y="1445895"/>
            <a:ext cx="7329170" cy="944245"/>
          </a:xfrm>
          <a:prstGeom prst="rect">
            <a:avLst/>
          </a:prstGeom>
          <a:noFill/>
          <a:ln>
            <a:noFill/>
          </a:ln>
        </p:spPr>
      </p:pic>
      <p:sp>
        <p:nvSpPr>
          <p:cNvPr id="5" name="Google Shape;146;p24"/>
          <p:cNvSpPr txBox="1"/>
          <p:nvPr/>
        </p:nvSpPr>
        <p:spPr>
          <a:xfrm>
            <a:off x="1107440" y="1445260"/>
            <a:ext cx="2480945" cy="945515"/>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1200"/>
              </a:spcAft>
              <a:buNone/>
            </a:pPr>
            <a:r>
              <a:rPr lang="en-US" sz="1400" b="1">
                <a:solidFill>
                  <a:srgbClr val="FF0000"/>
                </a:solidFill>
              </a:rPr>
              <a:t>First Rule</a:t>
            </a:r>
            <a:endParaRPr lang="en-US"/>
          </a:p>
        </p:txBody>
      </p:sp>
      <p:sp>
        <p:nvSpPr>
          <p:cNvPr id="10" name="Slide Number Placeholder 9"/>
          <p:cNvSpPr>
            <a:spLocks noGrp="1"/>
          </p:cNvSpPr>
          <p:nvPr>
            <p:ph type="sldNum" sz="quarter" idx="12"/>
          </p:nvPr>
        </p:nvSpPr>
        <p:spPr/>
        <p:txBody>
          <a:bodyPr/>
          <a:p>
            <a:fld id="{49AE70B2-8BF9-45C0-BB95-33D1B9D3A854}" type="slidenum">
              <a:rPr lang="zh-CN" altLang="en-US" smtClean="0"/>
            </a:fld>
            <a:endParaRPr lang="zh-CN" altLang="en-US"/>
          </a:p>
        </p:txBody>
      </p:sp>
      <p:sp>
        <p:nvSpPr>
          <p:cNvPr id="11" name="Footer Placeholder 10"/>
          <p:cNvSpPr>
            <a:spLocks noGrp="1"/>
          </p:cNvSpPr>
          <p:nvPr>
            <p:ph type="ftr" sz="quarter" idx="11"/>
          </p:nvPr>
        </p:nvSpPr>
        <p:spPr/>
        <p:txBody>
          <a:bodyPr/>
          <a:p>
            <a:r>
              <a:rPr lang="zh-CN" altLang="en-US"/>
              <a:t>1</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4051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068" y="314960"/>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Evalution</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3" name="文本框 2"/>
          <p:cNvSpPr txBox="1"/>
          <p:nvPr>
            <p:custDataLst>
              <p:tags r:id="rId2"/>
            </p:custDataLst>
          </p:nvPr>
        </p:nvSpPr>
        <p:spPr>
          <a:xfrm>
            <a:off x="1167130" y="2498090"/>
            <a:ext cx="9857740" cy="266382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457200" lvl="0" indent="-330200" algn="l" rtl="0">
              <a:spcBef>
                <a:spcPts val="1200"/>
              </a:spcBef>
              <a:spcAft>
                <a:spcPts val="0"/>
              </a:spcAft>
              <a:buSzPts val="1600"/>
              <a:buChar char="●"/>
            </a:pPr>
            <a:r>
              <a:rPr lang="en-GB">
                <a:solidFill>
                  <a:srgbClr val="555555"/>
                </a:solidFill>
                <a:sym typeface="+mn-ea"/>
              </a:rPr>
              <a:t>The second rule states that </a:t>
            </a:r>
            <a:r>
              <a:rPr lang="en-GB" b="1">
                <a:solidFill>
                  <a:srgbClr val="555555"/>
                </a:solidFill>
                <a:sym typeface="+mn-ea"/>
              </a:rPr>
              <a:t>mushroom cream sauce</a:t>
            </a:r>
            <a:r>
              <a:rPr lang="en-GB">
                <a:solidFill>
                  <a:srgbClr val="555555"/>
                </a:solidFill>
                <a:sym typeface="+mn-ea"/>
              </a:rPr>
              <a:t> and </a:t>
            </a:r>
            <a:r>
              <a:rPr lang="en-GB" b="1">
                <a:solidFill>
                  <a:srgbClr val="555555"/>
                </a:solidFill>
                <a:sym typeface="+mn-ea"/>
              </a:rPr>
              <a:t>escalope</a:t>
            </a:r>
            <a:r>
              <a:rPr lang="en-GB">
                <a:solidFill>
                  <a:srgbClr val="555555"/>
                </a:solidFill>
                <a:sym typeface="+mn-ea"/>
              </a:rPr>
              <a:t> are bought frequently</a:t>
            </a:r>
            <a:endParaRPr lang="en-GB">
              <a:solidFill>
                <a:srgbClr val="555555"/>
              </a:solidFill>
              <a:sym typeface="+mn-ea"/>
            </a:endParaRPr>
          </a:p>
          <a:p>
            <a:pPr marL="457200" lvl="0" indent="-330200" algn="l" rtl="0">
              <a:spcBef>
                <a:spcPts val="1200"/>
              </a:spcBef>
              <a:spcAft>
                <a:spcPts val="0"/>
              </a:spcAft>
              <a:buSzPts val="1600"/>
              <a:buChar char="●"/>
            </a:pPr>
            <a:r>
              <a:rPr lang="en-GB">
                <a:solidFill>
                  <a:srgbClr val="555555"/>
                </a:solidFill>
                <a:sym typeface="+mn-ea"/>
              </a:rPr>
              <a:t>The support for mushroom cream sauce is 0.0057.</a:t>
            </a:r>
            <a:endParaRPr lang="en-GB">
              <a:solidFill>
                <a:srgbClr val="555555"/>
              </a:solidFill>
              <a:sym typeface="+mn-ea"/>
            </a:endParaRPr>
          </a:p>
          <a:p>
            <a:pPr marL="457200" lvl="0" indent="-330200" algn="l" rtl="0">
              <a:spcBef>
                <a:spcPts val="1200"/>
              </a:spcBef>
              <a:spcAft>
                <a:spcPts val="0"/>
              </a:spcAft>
              <a:buSzPts val="1600"/>
              <a:buChar char="●"/>
            </a:pPr>
            <a:r>
              <a:rPr lang="en-GB">
                <a:solidFill>
                  <a:srgbClr val="555555"/>
                </a:solidFill>
                <a:sym typeface="+mn-ea"/>
              </a:rPr>
              <a:t>The confidence for this rule is 0.3006 which means that out of all the transactions containing mushroom, 30.06% of the transactions are likely to contain escalope as well.</a:t>
            </a:r>
            <a:endParaRPr lang="en-GB">
              <a:solidFill>
                <a:srgbClr val="555555"/>
              </a:solidFill>
              <a:sym typeface="+mn-ea"/>
            </a:endParaRPr>
          </a:p>
          <a:p>
            <a:pPr marL="457200" lvl="0" indent="-330200" algn="l" rtl="0">
              <a:spcBef>
                <a:spcPts val="1200"/>
              </a:spcBef>
              <a:spcAft>
                <a:spcPts val="0"/>
              </a:spcAft>
              <a:buSzPts val="1600"/>
              <a:buChar char="●"/>
            </a:pPr>
            <a:r>
              <a:rPr lang="en-GB">
                <a:solidFill>
                  <a:srgbClr val="555555"/>
                </a:solidFill>
                <a:sym typeface="+mn-ea"/>
              </a:rPr>
              <a:t>Lift of 3.79 shows that the escalope is 3.79 more likely to be bought by the customers that buy mushroom cream sauce, compared to its default sale.</a:t>
            </a:r>
            <a:endParaRPr>
              <a:solidFill>
                <a:srgbClr val="555555"/>
              </a:solidFill>
            </a:endParaRPr>
          </a:p>
          <a:p>
            <a:pPr marL="457200" lvl="0" indent="-330200" algn="l" rtl="0">
              <a:spcBef>
                <a:spcPts val="1200"/>
              </a:spcBef>
              <a:spcAft>
                <a:spcPts val="0"/>
              </a:spcAft>
              <a:buSzPts val="1600"/>
              <a:buChar char="●"/>
            </a:pPr>
            <a:endParaRPr lang="zh-CN" altLang="en-US" dirty="0">
              <a:ea typeface="Arial" panose="020B0604020202020204" pitchFamily="34" charset="0"/>
            </a:endParaRPr>
          </a:p>
        </p:txBody>
      </p:sp>
      <p:pic>
        <p:nvPicPr>
          <p:cNvPr id="181" name="Google Shape;181;p28"/>
          <p:cNvPicPr preferRelativeResize="0">
            <a:picLocks noChangeAspect="1"/>
          </p:cNvPicPr>
          <p:nvPr>
            <p:ph sz="quarter" idx="13"/>
          </p:nvPr>
        </p:nvPicPr>
        <p:blipFill>
          <a:blip r:embed="rId3"/>
          <a:stretch>
            <a:fillRect/>
          </a:stretch>
        </p:blipFill>
        <p:spPr>
          <a:xfrm>
            <a:off x="3588385" y="1468120"/>
            <a:ext cx="7435850" cy="1029970"/>
          </a:xfrm>
          <a:prstGeom prst="rect">
            <a:avLst/>
          </a:prstGeom>
          <a:noFill/>
          <a:ln>
            <a:noFill/>
          </a:ln>
        </p:spPr>
      </p:pic>
      <p:sp>
        <p:nvSpPr>
          <p:cNvPr id="5" name="Google Shape;146;p24"/>
          <p:cNvSpPr txBox="1"/>
          <p:nvPr/>
        </p:nvSpPr>
        <p:spPr>
          <a:xfrm>
            <a:off x="1107440" y="1468120"/>
            <a:ext cx="2480945" cy="791845"/>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1200"/>
              </a:spcAft>
              <a:buNone/>
            </a:pPr>
            <a:r>
              <a:rPr lang="en-US" sz="1400" b="1">
                <a:solidFill>
                  <a:srgbClr val="FF0000"/>
                </a:solidFill>
              </a:rPr>
              <a:t>Second Rule</a:t>
            </a:r>
            <a:endParaRPr lang="en-US"/>
          </a:p>
        </p:txBody>
      </p:sp>
      <p:sp>
        <p:nvSpPr>
          <p:cNvPr id="8" name="Slide Number Placeholder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Footer Placeholder 8"/>
          <p:cNvSpPr>
            <a:spLocks noGrp="1"/>
          </p:cNvSpPr>
          <p:nvPr>
            <p:ph type="ftr" sz="quarter" idx="11"/>
          </p:nvPr>
        </p:nvSpPr>
        <p:spPr/>
        <p:txBody>
          <a:bodyPr/>
          <a:p>
            <a:r>
              <a:rPr lang="zh-CN" altLang="en-US"/>
              <a:t>1</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795"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Conclusion</a:t>
            </a:r>
            <a:endParaRPr lang="en-US" altLang="zh-CN" sz="2600" b="1" dirty="0">
              <a:solidFill>
                <a:schemeClr val="bg1"/>
              </a:solidFill>
              <a:effectLst/>
              <a:latin typeface="Arial" panose="020B0604020202020204" pitchFamily="34" charset="0"/>
              <a:ea typeface="Arial" panose="020B0604020202020204" pitchFamily="34" charset="0"/>
            </a:endParaRPr>
          </a:p>
        </p:txBody>
      </p:sp>
      <p:grpSp>
        <p:nvGrpSpPr>
          <p:cNvPr id="2" name="组合 1"/>
          <p:cNvGrpSpPr/>
          <p:nvPr/>
        </p:nvGrpSpPr>
        <p:grpSpPr>
          <a:xfrm rot="1482787">
            <a:off x="1323415" y="1654943"/>
            <a:ext cx="1658396" cy="1489258"/>
            <a:chOff x="932271" y="3468390"/>
            <a:chExt cx="1183133" cy="1062467"/>
          </a:xfrm>
          <a:solidFill>
            <a:srgbClr val="157CE9"/>
          </a:solidFill>
        </p:grpSpPr>
        <p:sp>
          <p:nvSpPr>
            <p:cNvPr id="5" name="Freeform 46"/>
            <p:cNvSpPr/>
            <p:nvPr/>
          </p:nvSpPr>
          <p:spPr bwMode="auto">
            <a:xfrm>
              <a:off x="932271" y="3468390"/>
              <a:ext cx="1183133" cy="1062467"/>
            </a:xfrm>
            <a:custGeom>
              <a:avLst/>
              <a:gdLst>
                <a:gd name="T0" fmla="*/ 1149 w 1149"/>
                <a:gd name="T1" fmla="*/ 515 h 1030"/>
                <a:gd name="T2" fmla="*/ 1020 w 1149"/>
                <a:gd name="T3" fmla="*/ 412 h 1030"/>
                <a:gd name="T4" fmla="*/ 515 w 1149"/>
                <a:gd name="T5" fmla="*/ 0 h 1030"/>
                <a:gd name="T6" fmla="*/ 0 w 1149"/>
                <a:gd name="T7" fmla="*/ 515 h 1030"/>
                <a:gd name="T8" fmla="*/ 515 w 1149"/>
                <a:gd name="T9" fmla="*/ 1030 h 1030"/>
                <a:gd name="T10" fmla="*/ 1020 w 1149"/>
                <a:gd name="T11" fmla="*/ 618 h 1030"/>
                <a:gd name="T12" fmla="*/ 1149 w 1149"/>
                <a:gd name="T13" fmla="*/ 515 h 1030"/>
              </a:gdLst>
              <a:ahLst/>
              <a:cxnLst>
                <a:cxn ang="0">
                  <a:pos x="T0" y="T1"/>
                </a:cxn>
                <a:cxn ang="0">
                  <a:pos x="T2" y="T3"/>
                </a:cxn>
                <a:cxn ang="0">
                  <a:pos x="T4" y="T5"/>
                </a:cxn>
                <a:cxn ang="0">
                  <a:pos x="T6" y="T7"/>
                </a:cxn>
                <a:cxn ang="0">
                  <a:pos x="T8" y="T9"/>
                </a:cxn>
                <a:cxn ang="0">
                  <a:pos x="T10" y="T11"/>
                </a:cxn>
                <a:cxn ang="0">
                  <a:pos x="T12" y="T13"/>
                </a:cxn>
              </a:cxnLst>
              <a:rect l="0" t="0" r="r" b="b"/>
              <a:pathLst>
                <a:path w="1149" h="1030">
                  <a:moveTo>
                    <a:pt x="1149" y="515"/>
                  </a:moveTo>
                  <a:cubicBezTo>
                    <a:pt x="1020" y="412"/>
                    <a:pt x="1020" y="412"/>
                    <a:pt x="1020" y="412"/>
                  </a:cubicBezTo>
                  <a:cubicBezTo>
                    <a:pt x="972" y="177"/>
                    <a:pt x="764" y="0"/>
                    <a:pt x="515" y="0"/>
                  </a:cubicBezTo>
                  <a:cubicBezTo>
                    <a:pt x="231" y="0"/>
                    <a:pt x="0" y="231"/>
                    <a:pt x="0" y="515"/>
                  </a:cubicBezTo>
                  <a:cubicBezTo>
                    <a:pt x="0" y="799"/>
                    <a:pt x="231" y="1030"/>
                    <a:pt x="515" y="1030"/>
                  </a:cubicBezTo>
                  <a:cubicBezTo>
                    <a:pt x="764" y="1030"/>
                    <a:pt x="972" y="853"/>
                    <a:pt x="1020" y="618"/>
                  </a:cubicBezTo>
                  <a:lnTo>
                    <a:pt x="1149" y="515"/>
                  </a:lnTo>
                  <a:close/>
                </a:path>
              </a:pathLst>
            </a:custGeom>
            <a:solidFill>
              <a:schemeClr val="bg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Freeform 47"/>
            <p:cNvSpPr>
              <a:spLocks noEditPoints="1"/>
            </p:cNvSpPr>
            <p:nvPr/>
          </p:nvSpPr>
          <p:spPr bwMode="auto">
            <a:xfrm>
              <a:off x="932271" y="3468390"/>
              <a:ext cx="1183133" cy="1062467"/>
            </a:xfrm>
            <a:custGeom>
              <a:avLst/>
              <a:gdLst>
                <a:gd name="T0" fmla="*/ 1020 w 1149"/>
                <a:gd name="T1" fmla="*/ 412 h 1030"/>
                <a:gd name="T2" fmla="*/ 515 w 1149"/>
                <a:gd name="T3" fmla="*/ 0 h 1030"/>
                <a:gd name="T4" fmla="*/ 0 w 1149"/>
                <a:gd name="T5" fmla="*/ 515 h 1030"/>
                <a:gd name="T6" fmla="*/ 515 w 1149"/>
                <a:gd name="T7" fmla="*/ 1030 h 1030"/>
                <a:gd name="T8" fmla="*/ 1020 w 1149"/>
                <a:gd name="T9" fmla="*/ 618 h 1030"/>
                <a:gd name="T10" fmla="*/ 1149 w 1149"/>
                <a:gd name="T11" fmla="*/ 515 h 1030"/>
                <a:gd name="T12" fmla="*/ 1020 w 1149"/>
                <a:gd name="T13" fmla="*/ 412 h 1030"/>
                <a:gd name="T14" fmla="*/ 515 w 1149"/>
                <a:gd name="T15" fmla="*/ 979 h 1030"/>
                <a:gd name="T16" fmla="*/ 51 w 1149"/>
                <a:gd name="T17" fmla="*/ 515 h 1030"/>
                <a:gd name="T18" fmla="*/ 515 w 1149"/>
                <a:gd name="T19" fmla="*/ 51 h 1030"/>
                <a:gd name="T20" fmla="*/ 979 w 1149"/>
                <a:gd name="T21" fmla="*/ 515 h 1030"/>
                <a:gd name="T22" fmla="*/ 515 w 1149"/>
                <a:gd name="T23" fmla="*/ 979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9" h="1030">
                  <a:moveTo>
                    <a:pt x="1020" y="412"/>
                  </a:moveTo>
                  <a:cubicBezTo>
                    <a:pt x="972" y="177"/>
                    <a:pt x="764" y="0"/>
                    <a:pt x="515" y="0"/>
                  </a:cubicBezTo>
                  <a:cubicBezTo>
                    <a:pt x="231" y="0"/>
                    <a:pt x="0" y="231"/>
                    <a:pt x="0" y="515"/>
                  </a:cubicBezTo>
                  <a:cubicBezTo>
                    <a:pt x="0" y="799"/>
                    <a:pt x="231" y="1030"/>
                    <a:pt x="515" y="1030"/>
                  </a:cubicBezTo>
                  <a:cubicBezTo>
                    <a:pt x="764" y="1030"/>
                    <a:pt x="972" y="853"/>
                    <a:pt x="1020" y="618"/>
                  </a:cubicBezTo>
                  <a:cubicBezTo>
                    <a:pt x="1149" y="515"/>
                    <a:pt x="1149" y="515"/>
                    <a:pt x="1149" y="515"/>
                  </a:cubicBezTo>
                  <a:lnTo>
                    <a:pt x="1020" y="412"/>
                  </a:lnTo>
                  <a:close/>
                  <a:moveTo>
                    <a:pt x="515" y="979"/>
                  </a:moveTo>
                  <a:cubicBezTo>
                    <a:pt x="259" y="979"/>
                    <a:pt x="51" y="771"/>
                    <a:pt x="51" y="515"/>
                  </a:cubicBezTo>
                  <a:cubicBezTo>
                    <a:pt x="51" y="259"/>
                    <a:pt x="259" y="51"/>
                    <a:pt x="515" y="51"/>
                  </a:cubicBezTo>
                  <a:cubicBezTo>
                    <a:pt x="771" y="51"/>
                    <a:pt x="979" y="259"/>
                    <a:pt x="979" y="515"/>
                  </a:cubicBezTo>
                  <a:cubicBezTo>
                    <a:pt x="979" y="771"/>
                    <a:pt x="771" y="979"/>
                    <a:pt x="515" y="979"/>
                  </a:cubicBezTo>
                  <a:close/>
                </a:path>
              </a:pathLst>
            </a:custGeom>
            <a:solidFill>
              <a:srgbClr val="4A6C78"/>
            </a:solidFill>
            <a:ln>
              <a:noFill/>
            </a:ln>
            <a:effectLst>
              <a:outerShdw blurRad="50800" dist="38100" algn="l" rotWithShape="0">
                <a:prstClr val="black">
                  <a:alpha val="40000"/>
                </a:prstClr>
              </a:outerShdw>
            </a:effectLst>
          </p:spPr>
          <p:txBody>
            <a:bodyPr vert="horz" wrap="square" lIns="91440" tIns="45720" rIns="91440" bIns="45720" numCol="1" anchor="t" anchorCtr="0" compatLnSpc="1"/>
            <a:p>
              <a:endParaRPr lang="zh-CN" altLang="en-US"/>
            </a:p>
          </p:txBody>
        </p:sp>
      </p:grpSp>
      <p:cxnSp>
        <p:nvCxnSpPr>
          <p:cNvPr id="8" name="直接连接符 7"/>
          <p:cNvCxnSpPr/>
          <p:nvPr/>
        </p:nvCxnSpPr>
        <p:spPr>
          <a:xfrm flipV="1">
            <a:off x="2842993" y="4710740"/>
            <a:ext cx="7308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0147809" y="4584740"/>
            <a:ext cx="252000" cy="252000"/>
          </a:xfrm>
          <a:prstGeom prst="ellipse">
            <a:avLst/>
          </a:prstGeom>
          <a:solidFill>
            <a:srgbClr val="4A6C7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2"/>
            </p:custDataLst>
          </p:nvPr>
        </p:nvSpPr>
        <p:spPr>
          <a:xfrm>
            <a:off x="3251835" y="2780665"/>
            <a:ext cx="6861175" cy="19221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just"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Association rule mining for supermarket dataset has been presented, Mining has been applied to sales data of dataset. In proposed project, the apriori algorithm has been used on super market dataset which gives associations of two products which has maximum support, It reduces the size of the itemsets in the database considerably providing a good performance. Thus, data mining helps consumers and industries better in the decision-making process.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None/>
            </a:pPr>
            <a:endParaRPr lang="zh-CN" altLang="en-US" dirty="0">
              <a:ea typeface="Arial" panose="020B0604020202020204" pitchFamily="34" charset="0"/>
            </a:endParaRPr>
          </a:p>
        </p:txBody>
      </p:sp>
      <p:sp>
        <p:nvSpPr>
          <p:cNvPr id="17" name="文本框 16"/>
          <p:cNvSpPr txBox="1"/>
          <p:nvPr>
            <p:custDataLst>
              <p:tags r:id="rId3"/>
            </p:custDataLst>
          </p:nvPr>
        </p:nvSpPr>
        <p:spPr>
          <a:xfrm>
            <a:off x="3251835" y="2291080"/>
            <a:ext cx="7444105"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 </a:t>
            </a:r>
            <a:endParaRPr lang="en-US" altLang="zh-CN" sz="1600" b="1" dirty="0">
              <a:solidFill>
                <a:srgbClr val="4A6C78"/>
              </a:solidFill>
              <a:ea typeface="Arial" panose="020B0604020202020204" pitchFamily="34" charset="0"/>
              <a:sym typeface="+mn-ea"/>
            </a:endParaRPr>
          </a:p>
        </p:txBody>
      </p:sp>
      <p:pic>
        <p:nvPicPr>
          <p:cNvPr id="20" name="图片 19" descr="C:\Users\hp\Pictures\conslusion.pngconslusion"/>
          <p:cNvPicPr>
            <a:picLocks noChangeAspect="1"/>
          </p:cNvPicPr>
          <p:nvPr/>
        </p:nvPicPr>
        <p:blipFill>
          <a:blip r:embed="rId4"/>
          <a:srcRect/>
          <a:stretch>
            <a:fillRect/>
          </a:stretch>
        </p:blipFill>
        <p:spPr>
          <a:xfrm>
            <a:off x="1737360" y="1978025"/>
            <a:ext cx="754380" cy="799465"/>
          </a:xfrm>
          <a:prstGeom prst="rect">
            <a:avLst/>
          </a:prstGeom>
        </p:spPr>
      </p:pic>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
        <p:nvSpPr>
          <p:cNvPr id="10" name="Footer Placeholder 9"/>
          <p:cNvSpPr>
            <a:spLocks noGrp="1"/>
          </p:cNvSpPr>
          <p:nvPr>
            <p:ph type="ftr" sz="quarter" idx="11"/>
          </p:nvPr>
        </p:nvSpPr>
        <p:spPr/>
        <p:txBody>
          <a:bodyPr/>
          <a:p>
            <a:r>
              <a:rPr lang="zh-CN" altLang="en-US"/>
              <a:t>1</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plus(in)">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8" name="副标题 7"/>
          <p:cNvSpPr>
            <a:spLocks noGrp="1"/>
          </p:cNvSpPr>
          <p:nvPr>
            <p:ph type="subTitle" idx="1"/>
            <p:custDataLst>
              <p:tags r:id="rId2"/>
            </p:custDataLst>
          </p:nvPr>
        </p:nvSpPr>
        <p:spPr>
          <a:xfrm>
            <a:off x="5272405" y="4629785"/>
            <a:ext cx="2661285" cy="607695"/>
          </a:xfrm>
        </p:spPr>
        <p:txBody>
          <a:bodyPr/>
          <a:lstStyle/>
          <a:p>
            <a:pPr algn="l">
              <a:lnSpc>
                <a:spcPct val="150000"/>
              </a:lnSpc>
              <a:spcAft>
                <a:spcPts val="0"/>
              </a:spcAft>
            </a:pPr>
            <a:r>
              <a:rPr lang="en-US" altLang="zh-CN" sz="2000">
                <a:solidFill>
                  <a:schemeClr val="bg1"/>
                </a:solidFill>
              </a:rPr>
              <a:t>Reporter:XXXX          </a:t>
            </a:r>
            <a:endParaRPr lang="en-US" altLang="zh-CN" sz="2000">
              <a:solidFill>
                <a:schemeClr val="bg1"/>
              </a:solidFill>
            </a:endParaRPr>
          </a:p>
        </p:txBody>
      </p:sp>
      <p:sp>
        <p:nvSpPr>
          <p:cNvPr id="13" name="圆角矩形 12"/>
          <p:cNvSpPr/>
          <p:nvPr/>
        </p:nvSpPr>
        <p:spPr>
          <a:xfrm>
            <a:off x="213614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标题 6"/>
          <p:cNvSpPr>
            <a:spLocks noGrp="1"/>
          </p:cNvSpPr>
          <p:nvPr>
            <p:ph type="ctrTitle"/>
            <p:custDataLst>
              <p:tags r:id="rId3"/>
            </p:custDataLst>
          </p:nvPr>
        </p:nvSpPr>
        <p:spPr>
          <a:xfrm>
            <a:off x="2110105" y="2352675"/>
            <a:ext cx="7971790" cy="723900"/>
          </a:xfrm>
        </p:spPr>
        <p:txBody>
          <a:bodyPr/>
          <a:lstStyle/>
          <a:p>
            <a:pPr algn="ctr"/>
            <a:r>
              <a:rPr lang="en-US" altLang="zh-CN" sz="36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rPr>
              <a:t>Thank you for watching</a:t>
            </a:r>
            <a:endParaRPr lang="en-US" altLang="zh-CN" sz="3600">
              <a:gradFill>
                <a:gsLst>
                  <a:gs pos="0">
                    <a:srgbClr val="4A6C78"/>
                  </a:gs>
                  <a:gs pos="100000">
                    <a:srgbClr val="648FA0"/>
                  </a:gs>
                </a:gsLst>
                <a:lin ang="0" scaled="0"/>
              </a:gra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sp>
        <p:nvSpPr>
          <p:cNvPr id="2" name="文本框 1"/>
          <p:cNvSpPr txBox="1"/>
          <p:nvPr>
            <p:custDataLst>
              <p:tags r:id="rId4"/>
            </p:custDataLst>
          </p:nvPr>
        </p:nvSpPr>
        <p:spPr>
          <a:xfrm>
            <a:off x="2028000" y="3394710"/>
            <a:ext cx="8136000" cy="65024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dirty="0">
                <a:solidFill>
                  <a:schemeClr val="bg1"/>
                </a:solidFill>
                <a:ea typeface="Arial" panose="020B0604020202020204" pitchFamily="34" charset="0"/>
              </a:rPr>
              <a:t>Click here to add the text, the text is the extraction of your thought, in order to finally present the good effect of the release, please try to be concise and concise; if necessary, add or subtract the text.</a:t>
            </a:r>
            <a:endParaRPr lang="en-US" altLang="zh-CN" dirty="0">
              <a:solidFill>
                <a:schemeClr val="bg1"/>
              </a:solidFill>
              <a:ea typeface="Arial" panose="020B0604020202020204" pitchFamily="34" charset="0"/>
            </a:endParaRPr>
          </a:p>
        </p:txBody>
      </p:sp>
      <p:pic>
        <p:nvPicPr>
          <p:cNvPr id="3" name="图片 2" descr="公司"/>
          <p:cNvPicPr>
            <a:picLocks noChangeAspect="1"/>
          </p:cNvPicPr>
          <p:nvPr/>
        </p:nvPicPr>
        <p:blipFill>
          <a:blip r:embed="rId5">
            <a:lum bright="100000"/>
          </a:blip>
          <a:stretch>
            <a:fillRect/>
          </a:stretch>
        </p:blipFill>
        <p:spPr>
          <a:xfrm>
            <a:off x="4904105" y="5223510"/>
            <a:ext cx="288000" cy="288000"/>
          </a:xfrm>
          <a:prstGeom prst="rect">
            <a:avLst/>
          </a:prstGeom>
        </p:spPr>
      </p:pic>
      <p:pic>
        <p:nvPicPr>
          <p:cNvPr id="4" name="图片 3" descr="人"/>
          <p:cNvPicPr>
            <a:picLocks noChangeAspect="1"/>
          </p:cNvPicPr>
          <p:nvPr/>
        </p:nvPicPr>
        <p:blipFill>
          <a:blip r:embed="rId6">
            <a:lum bright="100000"/>
          </a:blip>
          <a:stretch>
            <a:fillRect/>
          </a:stretch>
        </p:blipFill>
        <p:spPr>
          <a:xfrm>
            <a:off x="4881880" y="4772025"/>
            <a:ext cx="324000" cy="324000"/>
          </a:xfrm>
          <a:prstGeom prst="rect">
            <a:avLst/>
          </a:prstGeom>
        </p:spPr>
      </p:pic>
      <p:sp>
        <p:nvSpPr>
          <p:cNvPr id="5" name="副标题 7"/>
          <p:cNvSpPr>
            <a:spLocks noGrp="1"/>
          </p:cNvSpPr>
          <p:nvPr>
            <p:custDataLst>
              <p:tags r:id="rId7"/>
            </p:custDataLst>
          </p:nvPr>
        </p:nvSpPr>
        <p:spPr>
          <a:xfrm>
            <a:off x="5272405" y="5069205"/>
            <a:ext cx="2909570"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uFillTx/>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uFillTx/>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uFillTx/>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2000">
                <a:solidFill>
                  <a:schemeClr val="bg1"/>
                </a:solidFill>
              </a:rPr>
              <a:t>Department:XXXXX</a:t>
            </a:r>
            <a:endParaRPr lang="en-US" altLang="zh-CN" sz="2000">
              <a:solidFill>
                <a:schemeClr val="bg1"/>
              </a:solidFill>
            </a:endParaRPr>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10" name="Footer Placeholder 9"/>
          <p:cNvSpPr>
            <a:spLocks noGrp="1"/>
          </p:cNvSpPr>
          <p:nvPr>
            <p:ph type="ftr" sz="quarter" idx="11"/>
          </p:nvPr>
        </p:nvSpPr>
        <p:spPr/>
        <p:txBody>
          <a:bodyPr/>
          <a:p>
            <a:r>
              <a:rPr lang="zh-CN" altLang="en-US" dirty="0"/>
              <a:t>1</a:t>
            </a:r>
            <a:endParaRPr lang="zh-CN" altLang="en-US" dirty="0"/>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76000" y="383730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092258" y="3921125"/>
            <a:ext cx="4007485" cy="553085"/>
          </a:xfrm>
          <a:prstGeom prst="rect">
            <a:avLst/>
          </a:prstGeom>
          <a:noFill/>
        </p:spPr>
        <p:txBody>
          <a:bodyPr wrap="square" rtlCol="0">
            <a:spAutoFit/>
          </a:bodyPr>
          <a:p>
            <a:pPr algn="ctr"/>
            <a:r>
              <a:rPr lang="en-US" altLang="zh-CN" sz="3000" b="1" dirty="0">
                <a:solidFill>
                  <a:srgbClr val="4A6C78"/>
                </a:solidFill>
                <a:latin typeface="Arial" panose="020B0604020202020204" pitchFamily="34" charset="0"/>
                <a:ea typeface="Arial" panose="020B0604020202020204" pitchFamily="34" charset="0"/>
              </a:rPr>
              <a:t>Introduction</a:t>
            </a:r>
            <a:endParaRPr lang="en-US" altLang="zh-CN" sz="3000" b="1" dirty="0">
              <a:solidFill>
                <a:srgbClr val="4A6C78"/>
              </a:solidFill>
              <a:latin typeface="Arial" panose="020B0604020202020204" pitchFamily="34" charset="0"/>
              <a:ea typeface="Arial" panose="020B0604020202020204" pitchFamily="34" charset="0"/>
            </a:endParaRPr>
          </a:p>
        </p:txBody>
      </p:sp>
      <p:sp>
        <p:nvSpPr>
          <p:cNvPr id="2" name="文本框 1"/>
          <p:cNvSpPr txBox="1"/>
          <p:nvPr/>
        </p:nvSpPr>
        <p:spPr>
          <a:xfrm>
            <a:off x="4614863" y="234632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Ⅰ</a:t>
            </a:r>
            <a:endParaRPr lang="en-US" altLang="zh-CN" sz="6000" b="1" dirty="0">
              <a:solidFill>
                <a:schemeClr val="bg1"/>
              </a:solidFill>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Footer Placeholder 4"/>
          <p:cNvSpPr>
            <a:spLocks noGrp="1"/>
          </p:cNvSpPr>
          <p:nvPr>
            <p:ph type="ftr" sz="quarter" idx="11"/>
          </p:nvPr>
        </p:nvSpPr>
        <p:spPr/>
        <p:txBody>
          <a:bodyPr/>
          <a:p>
            <a:r>
              <a:rPr lang="zh-CN" altLang="en-US" dirty="0"/>
              <a:t>1</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795"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Introduction</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5" name="圆角矩形 4"/>
          <p:cNvSpPr/>
          <p:nvPr/>
        </p:nvSpPr>
        <p:spPr>
          <a:xfrm>
            <a:off x="3418840" y="2579370"/>
            <a:ext cx="7912735" cy="3231515"/>
          </a:xfrm>
          <a:prstGeom prst="roundRect">
            <a:avLst>
              <a:gd name="adj" fmla="val 10671"/>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C:\Users\hp\Pictures\introduction to data mining.jpgintroduction to data mining"/>
          <p:cNvPicPr>
            <a:picLocks noChangeAspect="1"/>
          </p:cNvPicPr>
          <p:nvPr/>
        </p:nvPicPr>
        <p:blipFill>
          <a:blip r:embed="rId2"/>
          <a:srcRect t="-36" r="660"/>
          <a:stretch>
            <a:fillRect/>
          </a:stretch>
        </p:blipFill>
        <p:spPr>
          <a:xfrm>
            <a:off x="652145" y="2446020"/>
            <a:ext cx="3060065" cy="3488055"/>
          </a:xfrm>
          <a:prstGeom prst="roundRect">
            <a:avLst/>
          </a:prstGeom>
        </p:spPr>
      </p:pic>
      <p:sp>
        <p:nvSpPr>
          <p:cNvPr id="16" name="文本框 15"/>
          <p:cNvSpPr txBox="1"/>
          <p:nvPr>
            <p:custDataLst>
              <p:tags r:id="rId3"/>
            </p:custDataLst>
          </p:nvPr>
        </p:nvSpPr>
        <p:spPr>
          <a:xfrm>
            <a:off x="4244340" y="2720340"/>
            <a:ext cx="6450965" cy="331533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just" rtl="0">
              <a:lnSpc>
                <a:spcPct val="110000"/>
              </a:lnSpc>
              <a:spcBef>
                <a:spcPts val="1000"/>
              </a:spcBef>
              <a:spcAft>
                <a:spcPts val="0"/>
              </a:spcAft>
              <a:buClr>
                <a:schemeClr val="dk1"/>
              </a:buClr>
              <a:buSzPct val="550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Supermarkets have large number of customers checking into the items and to know customers need its better to  identify which products bought frequently, which products are bought together,and association between items.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0000"/>
              </a:lnSpc>
              <a:spcBef>
                <a:spcPts val="1000"/>
              </a:spcBef>
              <a:spcAft>
                <a:spcPts val="0"/>
              </a:spcAft>
              <a:buClr>
                <a:schemeClr val="dk1"/>
              </a:buClr>
              <a:buSzPct val="550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Association rule mining is one of the principal problems treated in KDD and can be defined as extracting the interesting correlation and relation among huge number of transactions.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0000"/>
              </a:lnSpc>
              <a:spcBef>
                <a:spcPts val="1000"/>
              </a:spcBef>
              <a:spcAft>
                <a:spcPts val="0"/>
              </a:spcAft>
              <a:buClr>
                <a:schemeClr val="dk1"/>
              </a:buClr>
              <a:buSzPct val="550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Frequent itemset is generally adopted to generate association rules. As the amount of data stored supermarket database grows twice as fast as the speed of the fastest processor available to analyse it. Main purpose of analysing frequent itemset  is to find the association relationship among the large number of database items. It is used to describe the patterns of customers' purchase in the supermarket.</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0000"/>
              </a:lnSpc>
              <a:spcBef>
                <a:spcPts val="1000"/>
              </a:spcBef>
              <a:spcAft>
                <a:spcPts val="0"/>
              </a:spcAft>
              <a:buClr>
                <a:schemeClr val="dk1"/>
              </a:buClr>
              <a:buSzPct val="55000"/>
              <a:buFont typeface="Arial" panose="020B0604020202020204"/>
              <a:buNone/>
            </a:pPr>
            <a:endParaRPr lang="en-US" altLang="zh-CN" dirty="0">
              <a:solidFill>
                <a:schemeClr val="bg1"/>
              </a:solidFill>
              <a:ea typeface="Arial" panose="020B0604020202020204" pitchFamily="34" charset="0"/>
            </a:endParaRPr>
          </a:p>
        </p:txBody>
      </p:sp>
      <p:sp>
        <p:nvSpPr>
          <p:cNvPr id="23" name="文本框 22"/>
          <p:cNvSpPr txBox="1"/>
          <p:nvPr>
            <p:custDataLst>
              <p:tags r:id="rId4"/>
            </p:custDataLst>
          </p:nvPr>
        </p:nvSpPr>
        <p:spPr>
          <a:xfrm>
            <a:off x="4443095" y="1995170"/>
            <a:ext cx="6888480" cy="45085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800" b="1" dirty="0">
                <a:solidFill>
                  <a:srgbClr val="4A6C78"/>
                </a:solidFill>
                <a:ea typeface="Arial" panose="020B0604020202020204" pitchFamily="34" charset="0"/>
                <a:sym typeface="+mn-ea"/>
              </a:rPr>
              <a:t>Supermarket data, Association rule mining, Frequent items</a:t>
            </a:r>
            <a:endParaRPr lang="en-US" altLang="zh-CN" sz="1800" b="1" dirty="0">
              <a:solidFill>
                <a:srgbClr val="4A6C78"/>
              </a:solidFill>
              <a:ea typeface="Arial" panose="020B0604020202020204" pitchFamily="34" charset="0"/>
              <a:sym typeface="+mn-ea"/>
            </a:endParaRPr>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Footer Placeholder 7"/>
          <p:cNvSpPr>
            <a:spLocks noGrp="1"/>
          </p:cNvSpPr>
          <p:nvPr>
            <p:ph type="ftr" sz="quarter" idx="11"/>
          </p:nvPr>
        </p:nvSpPr>
        <p:spPr/>
        <p:txBody>
          <a:bodyPr/>
          <a:p>
            <a:r>
              <a:rPr lang="zh-CN" altLang="en-US"/>
              <a:t>1</a:t>
            </a: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76000" y="383730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609340" y="3920490"/>
            <a:ext cx="5470525" cy="553085"/>
          </a:xfrm>
          <a:prstGeom prst="rect">
            <a:avLst/>
          </a:prstGeom>
          <a:noFill/>
        </p:spPr>
        <p:txBody>
          <a:bodyPr wrap="square" rtlCol="0">
            <a:spAutoFit/>
          </a:bodyPr>
          <a:p>
            <a:pPr algn="ctr"/>
            <a:r>
              <a:rPr lang="en-US" altLang="zh-CN" sz="3000" b="1" dirty="0">
                <a:solidFill>
                  <a:srgbClr val="4A6C78"/>
                </a:solidFill>
                <a:latin typeface="Arial" panose="020B0604020202020204" pitchFamily="34" charset="0"/>
                <a:ea typeface="Arial" panose="020B0604020202020204" pitchFamily="34" charset="0"/>
              </a:rPr>
              <a:t>Motivation and Description </a:t>
            </a:r>
            <a:endParaRPr lang="en-US" altLang="zh-CN" sz="3000" b="1" dirty="0">
              <a:solidFill>
                <a:srgbClr val="4A6C78"/>
              </a:solidFill>
              <a:latin typeface="Arial" panose="020B0604020202020204" pitchFamily="34" charset="0"/>
              <a:ea typeface="Arial" panose="020B0604020202020204" pitchFamily="34" charset="0"/>
            </a:endParaRPr>
          </a:p>
        </p:txBody>
      </p:sp>
      <p:sp>
        <p:nvSpPr>
          <p:cNvPr id="2" name="文本框 1"/>
          <p:cNvSpPr txBox="1"/>
          <p:nvPr/>
        </p:nvSpPr>
        <p:spPr>
          <a:xfrm>
            <a:off x="4614863" y="234632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Ⅱ</a:t>
            </a:r>
            <a:endParaRPr lang="en-US" altLang="zh-CN" sz="6000" b="1" dirty="0">
              <a:solidFill>
                <a:schemeClr val="bg1"/>
              </a:solidFill>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Footer Placeholder 4"/>
          <p:cNvSpPr>
            <a:spLocks noGrp="1"/>
          </p:cNvSpPr>
          <p:nvPr>
            <p:ph type="ftr" sz="quarter" idx="11"/>
          </p:nvPr>
        </p:nvSpPr>
        <p:spPr/>
        <p:txBody>
          <a:bodyPr/>
          <a:p>
            <a:r>
              <a:rPr lang="zh-CN" altLang="en-US" dirty="0"/>
              <a:t>1</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795" y="54610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Motivation</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23" name="文本框 22"/>
          <p:cNvSpPr txBox="1"/>
          <p:nvPr>
            <p:custDataLst>
              <p:tags r:id="rId2"/>
            </p:custDataLst>
          </p:nvPr>
        </p:nvSpPr>
        <p:spPr>
          <a:xfrm>
            <a:off x="737870" y="2037080"/>
            <a:ext cx="6306185" cy="45085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800" b="1" dirty="0">
                <a:solidFill>
                  <a:srgbClr val="4A6C78"/>
                </a:solidFill>
                <a:ea typeface="Arial" panose="020B0604020202020204" pitchFamily="34" charset="0"/>
                <a:sym typeface="+mn-ea"/>
              </a:rPr>
              <a:t>Our motivation behined mining the supermarket data?</a:t>
            </a:r>
            <a:endParaRPr lang="en-US" altLang="zh-CN" sz="1800" b="1" dirty="0">
              <a:solidFill>
                <a:srgbClr val="4A6C78"/>
              </a:solidFill>
              <a:ea typeface="Arial" panose="020B0604020202020204" pitchFamily="34" charset="0"/>
              <a:sym typeface="+mn-ea"/>
            </a:endParaRPr>
          </a:p>
        </p:txBody>
      </p:sp>
      <p:sp>
        <p:nvSpPr>
          <p:cNvPr id="5" name="矩形 4"/>
          <p:cNvSpPr/>
          <p:nvPr/>
        </p:nvSpPr>
        <p:spPr>
          <a:xfrm flipV="1">
            <a:off x="737870" y="2487295"/>
            <a:ext cx="5962650" cy="76835"/>
          </a:xfrm>
          <a:prstGeom prst="rect">
            <a:avLst/>
          </a:prstGeom>
          <a:solidFill>
            <a:srgbClr val="8EA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2"/>
          <p:cNvSpPr/>
          <p:nvPr/>
        </p:nvSpPr>
        <p:spPr>
          <a:xfrm>
            <a:off x="947420" y="2686050"/>
            <a:ext cx="10031095" cy="309118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5"/>
          <p:cNvSpPr txBox="1"/>
          <p:nvPr/>
        </p:nvSpPr>
        <p:spPr>
          <a:xfrm>
            <a:off x="1438910" y="3131185"/>
            <a:ext cx="9313545" cy="2646044"/>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marL="0" lvl="0" indent="0" algn="just" rtl="0">
              <a:spcBef>
                <a:spcPts val="1200"/>
              </a:spcBef>
              <a:spcAft>
                <a:spcPts val="0"/>
              </a:spcAft>
              <a:buClr>
                <a:schemeClr val="dk1"/>
              </a:buClr>
              <a:buSzPct val="38000"/>
              <a:buFont typeface="Arial" panose="020B0604020202020204"/>
              <a:buNone/>
            </a:pPr>
            <a:r>
              <a:rPr lang="en-GB" sz="2600">
                <a:solidFill>
                  <a:schemeClr val="bg1"/>
                </a:solidFill>
                <a:latin typeface="Times New Roman" panose="02020603050405020304"/>
                <a:ea typeface="Times New Roman" panose="02020603050405020304"/>
                <a:cs typeface="Times New Roman" panose="02020603050405020304"/>
                <a:sym typeface="Times New Roman" panose="02020603050405020304"/>
              </a:rPr>
              <a:t>Finding inherent regularities in data is  </a:t>
            </a:r>
            <a:r>
              <a:rPr lang="en-US" altLang="en-GB" sz="2600">
                <a:solidFill>
                  <a:schemeClr val="bg1"/>
                </a:solidFill>
                <a:latin typeface="Times New Roman" panose="02020603050405020304"/>
                <a:ea typeface="Times New Roman" panose="02020603050405020304"/>
                <a:cs typeface="Times New Roman" panose="02020603050405020304"/>
                <a:sym typeface="Times New Roman" panose="02020603050405020304"/>
              </a:rPr>
              <a:t>the </a:t>
            </a:r>
            <a:r>
              <a:rPr lang="en-GB" sz="2600">
                <a:solidFill>
                  <a:schemeClr val="bg1"/>
                </a:solidFill>
                <a:latin typeface="Times New Roman" panose="02020603050405020304"/>
                <a:ea typeface="Times New Roman" panose="02020603050405020304"/>
                <a:cs typeface="Times New Roman" panose="02020603050405020304"/>
                <a:sym typeface="Times New Roman" panose="02020603050405020304"/>
              </a:rPr>
              <a:t>motivation behind this supermarket data analysis project.</a:t>
            </a:r>
            <a:r>
              <a:rPr lang="en-GB" sz="2600">
                <a:solidFill>
                  <a:schemeClr val="bg1"/>
                </a:solidFill>
                <a:sym typeface="+mn-ea"/>
              </a:rPr>
              <a:t> A</a:t>
            </a:r>
            <a:r>
              <a:rPr lang="en-GB" sz="2600">
                <a:solidFill>
                  <a:schemeClr val="bg1"/>
                </a:solidFill>
                <a:latin typeface="Times New Roman" panose="02020603050405020304"/>
                <a:ea typeface="Times New Roman" panose="02020603050405020304"/>
                <a:cs typeface="Times New Roman" panose="02020603050405020304"/>
                <a:sym typeface="Times New Roman" panose="02020603050405020304"/>
              </a:rPr>
              <a:t>ssociation rule mining is one of the technique to identify underlying relations between different items, it helps to identify  which items of  supermarket mostly bought together and their correlations.</a:t>
            </a:r>
            <a:endParaRPr lang="en-US" altLang="en-GB" sz="2600" dirty="0">
              <a:solidFill>
                <a:schemeClr val="bg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ct val="38000"/>
              <a:buFont typeface="Arial" panose="020B0604020202020204"/>
              <a:buNone/>
            </a:pPr>
            <a:r>
              <a:rPr lang="en-GB" sz="2600">
                <a:solidFill>
                  <a:srgbClr val="555555"/>
                </a:solidFill>
                <a:latin typeface="Times New Roman" panose="02020603050405020304"/>
                <a:ea typeface="Times New Roman" panose="02020603050405020304"/>
                <a:cs typeface="Times New Roman" panose="02020603050405020304"/>
                <a:sym typeface="Times New Roman" panose="02020603050405020304"/>
              </a:rPr>
              <a:t> </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Footer Placeholder 7"/>
          <p:cNvSpPr>
            <a:spLocks noGrp="1"/>
          </p:cNvSpPr>
          <p:nvPr>
            <p:ph type="ftr" sz="quarter" idx="11"/>
          </p:nvPr>
        </p:nvSpPr>
        <p:spPr/>
        <p:txBody>
          <a:bodyPr/>
          <a:p>
            <a:r>
              <a:rPr lang="zh-CN" altLang="en-US"/>
              <a:t>1</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160" y="5194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1214120" y="519430"/>
            <a:ext cx="10031095" cy="1115695"/>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019935" y="624840"/>
            <a:ext cx="8620125" cy="89153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marL="0" lvl="0" indent="0" algn="l" rtl="0">
              <a:spcBef>
                <a:spcPts val="1200"/>
              </a:spcBef>
              <a:spcAft>
                <a:spcPts val="0"/>
              </a:spcAft>
              <a:buClr>
                <a:schemeClr val="dk1"/>
              </a:buClr>
              <a:buSzPct val="38000"/>
              <a:buFont typeface="Arial" panose="020B0604020202020204"/>
              <a:buNone/>
            </a:pPr>
            <a:r>
              <a:rPr lang="en-GB" sz="2600">
                <a:solidFill>
                  <a:schemeClr val="bg1"/>
                </a:solidFill>
                <a:latin typeface="Times New Roman" panose="02020603050405020304"/>
                <a:ea typeface="Times New Roman" panose="02020603050405020304"/>
                <a:cs typeface="Times New Roman" panose="02020603050405020304"/>
                <a:sym typeface="Times New Roman" panose="02020603050405020304"/>
              </a:rPr>
              <a:t>For instance, if item A and B are bought together more frequently then several steps can be taken to increase the profit</a:t>
            </a:r>
            <a:r>
              <a:rPr lang="en-GB" sz="2600">
                <a:solidFill>
                  <a:srgbClr val="555555"/>
                </a:solidFill>
                <a:latin typeface="Times New Roman" panose="02020603050405020304"/>
                <a:ea typeface="Times New Roman" panose="02020603050405020304"/>
                <a:cs typeface="Times New Roman" panose="02020603050405020304"/>
                <a:sym typeface="Times New Roman" panose="02020603050405020304"/>
              </a:rPr>
              <a:t>. </a:t>
            </a:r>
            <a:endParaRPr lang="en-US" altLang="zh-CN" sz="2600" b="1" dirty="0">
              <a:solidFill>
                <a:schemeClr val="bg1"/>
              </a:solidFill>
              <a:effectLst/>
              <a:latin typeface="Arial" panose="020B0604020202020204" pitchFamily="34" charset="0"/>
              <a:ea typeface="Arial" panose="020B0604020202020204" pitchFamily="34" charset="0"/>
            </a:endParaRPr>
          </a:p>
        </p:txBody>
      </p:sp>
      <p:grpSp>
        <p:nvGrpSpPr>
          <p:cNvPr id="5" name="组合 4"/>
          <p:cNvGrpSpPr/>
          <p:nvPr/>
        </p:nvGrpSpPr>
        <p:grpSpPr>
          <a:xfrm>
            <a:off x="4845685" y="2565400"/>
            <a:ext cx="2500630" cy="2427605"/>
            <a:chOff x="7565" y="4040"/>
            <a:chExt cx="3938" cy="3823"/>
          </a:xfrm>
        </p:grpSpPr>
        <p:sp>
          <p:nvSpPr>
            <p:cNvPr id="2" name="Freeform 4"/>
            <p:cNvSpPr>
              <a:spLocks noChangeArrowheads="1"/>
            </p:cNvSpPr>
            <p:nvPr/>
          </p:nvSpPr>
          <p:spPr bwMode="auto">
            <a:xfrm>
              <a:off x="7800" y="4040"/>
              <a:ext cx="2053" cy="1696"/>
            </a:xfrm>
            <a:custGeom>
              <a:avLst/>
              <a:gdLst>
                <a:gd name="T0" fmla="*/ 455 w 1057"/>
                <a:gd name="T1" fmla="*/ 879 h 900"/>
                <a:gd name="T2" fmla="*/ 471 w 1057"/>
                <a:gd name="T3" fmla="*/ 838 h 900"/>
                <a:gd name="T4" fmla="*/ 490 w 1057"/>
                <a:gd name="T5" fmla="*/ 799 h 900"/>
                <a:gd name="T6" fmla="*/ 514 w 1057"/>
                <a:gd name="T7" fmla="*/ 762 h 900"/>
                <a:gd name="T8" fmla="*/ 541 w 1057"/>
                <a:gd name="T9" fmla="*/ 728 h 900"/>
                <a:gd name="T10" fmla="*/ 570 w 1057"/>
                <a:gd name="T11" fmla="*/ 696 h 900"/>
                <a:gd name="T12" fmla="*/ 603 w 1057"/>
                <a:gd name="T13" fmla="*/ 667 h 900"/>
                <a:gd name="T14" fmla="*/ 639 w 1057"/>
                <a:gd name="T15" fmla="*/ 642 h 900"/>
                <a:gd name="T16" fmla="*/ 676 w 1057"/>
                <a:gd name="T17" fmla="*/ 621 h 900"/>
                <a:gd name="T18" fmla="*/ 713 w 1057"/>
                <a:gd name="T19" fmla="*/ 605 h 900"/>
                <a:gd name="T20" fmla="*/ 753 w 1057"/>
                <a:gd name="T21" fmla="*/ 591 h 900"/>
                <a:gd name="T22" fmla="*/ 793 w 1057"/>
                <a:gd name="T23" fmla="*/ 581 h 900"/>
                <a:gd name="T24" fmla="*/ 834 w 1057"/>
                <a:gd name="T25" fmla="*/ 575 h 900"/>
                <a:gd name="T26" fmla="*/ 833 w 1057"/>
                <a:gd name="T27" fmla="*/ 711 h 900"/>
                <a:gd name="T28" fmla="*/ 1056 w 1057"/>
                <a:gd name="T29" fmla="*/ 374 h 900"/>
                <a:gd name="T30" fmla="*/ 818 w 1057"/>
                <a:gd name="T31" fmla="*/ 0 h 900"/>
                <a:gd name="T32" fmla="*/ 819 w 1057"/>
                <a:gd name="T33" fmla="*/ 137 h 900"/>
                <a:gd name="T34" fmla="*/ 757 w 1057"/>
                <a:gd name="T35" fmla="*/ 143 h 900"/>
                <a:gd name="T36" fmla="*/ 694 w 1057"/>
                <a:gd name="T37" fmla="*/ 154 h 900"/>
                <a:gd name="T38" fmla="*/ 634 w 1057"/>
                <a:gd name="T39" fmla="*/ 168 h 900"/>
                <a:gd name="T40" fmla="*/ 574 w 1057"/>
                <a:gd name="T41" fmla="*/ 188 h 900"/>
                <a:gd name="T42" fmla="*/ 516 w 1057"/>
                <a:gd name="T43" fmla="*/ 211 h 900"/>
                <a:gd name="T44" fmla="*/ 460 w 1057"/>
                <a:gd name="T45" fmla="*/ 238 h 900"/>
                <a:gd name="T46" fmla="*/ 405 w 1057"/>
                <a:gd name="T47" fmla="*/ 270 h 900"/>
                <a:gd name="T48" fmla="*/ 352 w 1057"/>
                <a:gd name="T49" fmla="*/ 306 h 900"/>
                <a:gd name="T50" fmla="*/ 302 w 1057"/>
                <a:gd name="T51" fmla="*/ 346 h 900"/>
                <a:gd name="T52" fmla="*/ 255 w 1057"/>
                <a:gd name="T53" fmla="*/ 390 h 900"/>
                <a:gd name="T54" fmla="*/ 211 w 1057"/>
                <a:gd name="T55" fmla="*/ 437 h 900"/>
                <a:gd name="T56" fmla="*/ 170 w 1057"/>
                <a:gd name="T57" fmla="*/ 486 h 900"/>
                <a:gd name="T58" fmla="*/ 134 w 1057"/>
                <a:gd name="T59" fmla="*/ 539 h 900"/>
                <a:gd name="T60" fmla="*/ 101 w 1057"/>
                <a:gd name="T61" fmla="*/ 595 h 900"/>
                <a:gd name="T62" fmla="*/ 72 w 1057"/>
                <a:gd name="T63" fmla="*/ 653 h 900"/>
                <a:gd name="T64" fmla="*/ 47 w 1057"/>
                <a:gd name="T65" fmla="*/ 711 h 900"/>
                <a:gd name="T66" fmla="*/ 27 w 1057"/>
                <a:gd name="T67" fmla="*/ 773 h 900"/>
                <a:gd name="T68" fmla="*/ 11 w 1057"/>
                <a:gd name="T69" fmla="*/ 835 h 900"/>
                <a:gd name="T70" fmla="*/ 0 w 1057"/>
                <a:gd name="T71" fmla="*/ 899 h 900"/>
                <a:gd name="T72" fmla="*/ 238 w 1057"/>
                <a:gd name="T73" fmla="*/ 741 h 900"/>
                <a:gd name="T74" fmla="*/ 455 w 1057"/>
                <a:gd name="T75" fmla="*/ 879 h 9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7"/>
                <a:gd name="T115" fmla="*/ 0 h 900"/>
                <a:gd name="T116" fmla="*/ 1057 w 1057"/>
                <a:gd name="T117" fmla="*/ 900 h 9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solidFill>
              <a:srgbClr val="8EACB7"/>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4" name="Freeform 5"/>
            <p:cNvSpPr>
              <a:spLocks noChangeArrowheads="1"/>
            </p:cNvSpPr>
            <p:nvPr/>
          </p:nvSpPr>
          <p:spPr bwMode="auto">
            <a:xfrm>
              <a:off x="9217" y="6161"/>
              <a:ext cx="2005" cy="1702"/>
            </a:xfrm>
            <a:custGeom>
              <a:avLst/>
              <a:gdLst>
                <a:gd name="T0" fmla="*/ 585 w 1033"/>
                <a:gd name="T1" fmla="*/ 1 h 904"/>
                <a:gd name="T2" fmla="*/ 573 w 1033"/>
                <a:gd name="T3" fmla="*/ 41 h 904"/>
                <a:gd name="T4" fmla="*/ 556 w 1033"/>
                <a:gd name="T5" fmla="*/ 78 h 904"/>
                <a:gd name="T6" fmla="*/ 537 w 1033"/>
                <a:gd name="T7" fmla="*/ 116 h 904"/>
                <a:gd name="T8" fmla="*/ 514 w 1033"/>
                <a:gd name="T9" fmla="*/ 150 h 904"/>
                <a:gd name="T10" fmla="*/ 488 w 1033"/>
                <a:gd name="T11" fmla="*/ 182 h 904"/>
                <a:gd name="T12" fmla="*/ 459 w 1033"/>
                <a:gd name="T13" fmla="*/ 212 h 904"/>
                <a:gd name="T14" fmla="*/ 427 w 1033"/>
                <a:gd name="T15" fmla="*/ 239 h 904"/>
                <a:gd name="T16" fmla="*/ 393 w 1033"/>
                <a:gd name="T17" fmla="*/ 262 h 904"/>
                <a:gd name="T18" fmla="*/ 356 w 1033"/>
                <a:gd name="T19" fmla="*/ 283 h 904"/>
                <a:gd name="T20" fmla="*/ 317 w 1033"/>
                <a:gd name="T21" fmla="*/ 301 h 904"/>
                <a:gd name="T22" fmla="*/ 277 w 1033"/>
                <a:gd name="T23" fmla="*/ 314 h 904"/>
                <a:gd name="T24" fmla="*/ 236 w 1033"/>
                <a:gd name="T25" fmla="*/ 323 h 904"/>
                <a:gd name="T26" fmla="*/ 235 w 1033"/>
                <a:gd name="T27" fmla="*/ 187 h 904"/>
                <a:gd name="T28" fmla="*/ 159 w 1033"/>
                <a:gd name="T29" fmla="*/ 298 h 904"/>
                <a:gd name="T30" fmla="*/ 80 w 1033"/>
                <a:gd name="T31" fmla="*/ 409 h 904"/>
                <a:gd name="T32" fmla="*/ 0 w 1033"/>
                <a:gd name="T33" fmla="*/ 517 h 904"/>
                <a:gd name="T34" fmla="*/ 236 w 1033"/>
                <a:gd name="T35" fmla="*/ 903 h 904"/>
                <a:gd name="T36" fmla="*/ 236 w 1033"/>
                <a:gd name="T37" fmla="*/ 766 h 904"/>
                <a:gd name="T38" fmla="*/ 295 w 1033"/>
                <a:gd name="T39" fmla="*/ 759 h 904"/>
                <a:gd name="T40" fmla="*/ 353 w 1033"/>
                <a:gd name="T41" fmla="*/ 747 h 904"/>
                <a:gd name="T42" fmla="*/ 411 w 1033"/>
                <a:gd name="T43" fmla="*/ 733 h 904"/>
                <a:gd name="T44" fmla="*/ 467 w 1033"/>
                <a:gd name="T45" fmla="*/ 713 h 904"/>
                <a:gd name="T46" fmla="*/ 522 w 1033"/>
                <a:gd name="T47" fmla="*/ 691 h 904"/>
                <a:gd name="T48" fmla="*/ 575 w 1033"/>
                <a:gd name="T49" fmla="*/ 665 h 904"/>
                <a:gd name="T50" fmla="*/ 626 w 1033"/>
                <a:gd name="T51" fmla="*/ 635 h 904"/>
                <a:gd name="T52" fmla="*/ 676 w 1033"/>
                <a:gd name="T53" fmla="*/ 601 h 904"/>
                <a:gd name="T54" fmla="*/ 724 w 1033"/>
                <a:gd name="T55" fmla="*/ 564 h 904"/>
                <a:gd name="T56" fmla="*/ 768 w 1033"/>
                <a:gd name="T57" fmla="*/ 525 h 904"/>
                <a:gd name="T58" fmla="*/ 811 w 1033"/>
                <a:gd name="T59" fmla="*/ 481 h 904"/>
                <a:gd name="T60" fmla="*/ 849 w 1033"/>
                <a:gd name="T61" fmla="*/ 435 h 904"/>
                <a:gd name="T62" fmla="*/ 884 w 1033"/>
                <a:gd name="T63" fmla="*/ 387 h 904"/>
                <a:gd name="T64" fmla="*/ 916 w 1033"/>
                <a:gd name="T65" fmla="*/ 337 h 904"/>
                <a:gd name="T66" fmla="*/ 945 w 1033"/>
                <a:gd name="T67" fmla="*/ 284 h 904"/>
                <a:gd name="T68" fmla="*/ 970 w 1033"/>
                <a:gd name="T69" fmla="*/ 231 h 904"/>
                <a:gd name="T70" fmla="*/ 991 w 1033"/>
                <a:gd name="T71" fmla="*/ 174 h 904"/>
                <a:gd name="T72" fmla="*/ 1009 w 1033"/>
                <a:gd name="T73" fmla="*/ 117 h 904"/>
                <a:gd name="T74" fmla="*/ 1023 w 1033"/>
                <a:gd name="T75" fmla="*/ 58 h 904"/>
                <a:gd name="T76" fmla="*/ 1032 w 1033"/>
                <a:gd name="T77" fmla="*/ 0 h 904"/>
                <a:gd name="T78" fmla="*/ 812 w 1033"/>
                <a:gd name="T79" fmla="*/ 132 h 904"/>
                <a:gd name="T80" fmla="*/ 585 w 1033"/>
                <a:gd name="T81" fmla="*/ 1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8EACB7"/>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3" name="Freeform 6"/>
            <p:cNvSpPr>
              <a:spLocks noChangeArrowheads="1"/>
            </p:cNvSpPr>
            <p:nvPr/>
          </p:nvSpPr>
          <p:spPr bwMode="auto">
            <a:xfrm>
              <a:off x="7565" y="5540"/>
              <a:ext cx="1804" cy="2027"/>
            </a:xfrm>
            <a:custGeom>
              <a:avLst/>
              <a:gdLst>
                <a:gd name="T0" fmla="*/ 929 w 930"/>
                <a:gd name="T1" fmla="*/ 645 h 1075"/>
                <a:gd name="T2" fmla="*/ 887 w 930"/>
                <a:gd name="T3" fmla="*/ 634 h 1075"/>
                <a:gd name="T4" fmla="*/ 847 w 930"/>
                <a:gd name="T5" fmla="*/ 620 h 1075"/>
                <a:gd name="T6" fmla="*/ 807 w 930"/>
                <a:gd name="T7" fmla="*/ 603 h 1075"/>
                <a:gd name="T8" fmla="*/ 771 w 930"/>
                <a:gd name="T9" fmla="*/ 582 h 1075"/>
                <a:gd name="T10" fmla="*/ 735 w 930"/>
                <a:gd name="T11" fmla="*/ 557 h 1075"/>
                <a:gd name="T12" fmla="*/ 703 w 930"/>
                <a:gd name="T13" fmla="*/ 529 h 1075"/>
                <a:gd name="T14" fmla="*/ 673 w 930"/>
                <a:gd name="T15" fmla="*/ 497 h 1075"/>
                <a:gd name="T16" fmla="*/ 648 w 930"/>
                <a:gd name="T17" fmla="*/ 465 h 1075"/>
                <a:gd name="T18" fmla="*/ 624 w 930"/>
                <a:gd name="T19" fmla="*/ 428 h 1075"/>
                <a:gd name="T20" fmla="*/ 607 w 930"/>
                <a:gd name="T21" fmla="*/ 398 h 1075"/>
                <a:gd name="T22" fmla="*/ 594 w 930"/>
                <a:gd name="T23" fmla="*/ 366 h 1075"/>
                <a:gd name="T24" fmla="*/ 583 w 930"/>
                <a:gd name="T25" fmla="*/ 332 h 1075"/>
                <a:gd name="T26" fmla="*/ 577 w 930"/>
                <a:gd name="T27" fmla="*/ 298 h 1075"/>
                <a:gd name="T28" fmla="*/ 575 w 930"/>
                <a:gd name="T29" fmla="*/ 264 h 1075"/>
                <a:gd name="T30" fmla="*/ 576 w 930"/>
                <a:gd name="T31" fmla="*/ 229 h 1075"/>
                <a:gd name="T32" fmla="*/ 748 w 930"/>
                <a:gd name="T33" fmla="*/ 229 h 1075"/>
                <a:gd name="T34" fmla="*/ 360 w 930"/>
                <a:gd name="T35" fmla="*/ 0 h 1075"/>
                <a:gd name="T36" fmla="*/ 0 w 930"/>
                <a:gd name="T37" fmla="*/ 236 h 1075"/>
                <a:gd name="T38" fmla="*/ 136 w 930"/>
                <a:gd name="T39" fmla="*/ 237 h 1075"/>
                <a:gd name="T40" fmla="*/ 141 w 930"/>
                <a:gd name="T41" fmla="*/ 299 h 1075"/>
                <a:gd name="T42" fmla="*/ 150 w 930"/>
                <a:gd name="T43" fmla="*/ 362 h 1075"/>
                <a:gd name="T44" fmla="*/ 165 w 930"/>
                <a:gd name="T45" fmla="*/ 422 h 1075"/>
                <a:gd name="T46" fmla="*/ 182 w 930"/>
                <a:gd name="T47" fmla="*/ 483 h 1075"/>
                <a:gd name="T48" fmla="*/ 204 w 930"/>
                <a:gd name="T49" fmla="*/ 541 h 1075"/>
                <a:gd name="T50" fmla="*/ 231 w 930"/>
                <a:gd name="T51" fmla="*/ 598 h 1075"/>
                <a:gd name="T52" fmla="*/ 262 w 930"/>
                <a:gd name="T53" fmla="*/ 653 h 1075"/>
                <a:gd name="T54" fmla="*/ 296 w 930"/>
                <a:gd name="T55" fmla="*/ 704 h 1075"/>
                <a:gd name="T56" fmla="*/ 333 w 930"/>
                <a:gd name="T57" fmla="*/ 752 h 1075"/>
                <a:gd name="T58" fmla="*/ 374 w 930"/>
                <a:gd name="T59" fmla="*/ 797 h 1075"/>
                <a:gd name="T60" fmla="*/ 419 w 930"/>
                <a:gd name="T61" fmla="*/ 841 h 1075"/>
                <a:gd name="T62" fmla="*/ 465 w 930"/>
                <a:gd name="T63" fmla="*/ 880 h 1075"/>
                <a:gd name="T64" fmla="*/ 514 w 930"/>
                <a:gd name="T65" fmla="*/ 917 h 1075"/>
                <a:gd name="T66" fmla="*/ 566 w 930"/>
                <a:gd name="T67" fmla="*/ 951 h 1075"/>
                <a:gd name="T68" fmla="*/ 620 w 930"/>
                <a:gd name="T69" fmla="*/ 980 h 1075"/>
                <a:gd name="T70" fmla="*/ 675 w 930"/>
                <a:gd name="T71" fmla="*/ 1007 h 1075"/>
                <a:gd name="T72" fmla="*/ 732 w 930"/>
                <a:gd name="T73" fmla="*/ 1029 h 1075"/>
                <a:gd name="T74" fmla="*/ 790 w 930"/>
                <a:gd name="T75" fmla="*/ 1048 h 1075"/>
                <a:gd name="T76" fmla="*/ 849 w 930"/>
                <a:gd name="T77" fmla="*/ 1062 h 1075"/>
                <a:gd name="T78" fmla="*/ 910 w 930"/>
                <a:gd name="T79" fmla="*/ 1074 h 1075"/>
                <a:gd name="T80" fmla="*/ 772 w 930"/>
                <a:gd name="T81" fmla="*/ 845 h 1075"/>
                <a:gd name="T82" fmla="*/ 929 w 930"/>
                <a:gd name="T83" fmla="*/ 645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4A6C78"/>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6" name="Freeform 7"/>
            <p:cNvSpPr>
              <a:spLocks noChangeArrowheads="1"/>
            </p:cNvSpPr>
            <p:nvPr/>
          </p:nvSpPr>
          <p:spPr bwMode="auto">
            <a:xfrm>
              <a:off x="9673" y="4308"/>
              <a:ext cx="1831" cy="2007"/>
            </a:xfrm>
            <a:custGeom>
              <a:avLst/>
              <a:gdLst>
                <a:gd name="T0" fmla="*/ 554 w 943"/>
                <a:gd name="T1" fmla="*/ 1064 h 1065"/>
                <a:gd name="T2" fmla="*/ 942 w 943"/>
                <a:gd name="T3" fmla="*/ 840 h 1065"/>
                <a:gd name="T4" fmla="*/ 781 w 943"/>
                <a:gd name="T5" fmla="*/ 840 h 1065"/>
                <a:gd name="T6" fmla="*/ 776 w 943"/>
                <a:gd name="T7" fmla="*/ 778 h 1065"/>
                <a:gd name="T8" fmla="*/ 767 w 943"/>
                <a:gd name="T9" fmla="*/ 716 h 1065"/>
                <a:gd name="T10" fmla="*/ 754 w 943"/>
                <a:gd name="T11" fmla="*/ 655 h 1065"/>
                <a:gd name="T12" fmla="*/ 737 w 943"/>
                <a:gd name="T13" fmla="*/ 595 h 1065"/>
                <a:gd name="T14" fmla="*/ 714 w 943"/>
                <a:gd name="T15" fmla="*/ 536 h 1065"/>
                <a:gd name="T16" fmla="*/ 688 w 943"/>
                <a:gd name="T17" fmla="*/ 480 h 1065"/>
                <a:gd name="T18" fmla="*/ 658 w 943"/>
                <a:gd name="T19" fmla="*/ 425 h 1065"/>
                <a:gd name="T20" fmla="*/ 624 w 943"/>
                <a:gd name="T21" fmla="*/ 372 h 1065"/>
                <a:gd name="T22" fmla="*/ 586 w 943"/>
                <a:gd name="T23" fmla="*/ 323 h 1065"/>
                <a:gd name="T24" fmla="*/ 547 w 943"/>
                <a:gd name="T25" fmla="*/ 275 h 1065"/>
                <a:gd name="T26" fmla="*/ 502 w 943"/>
                <a:gd name="T27" fmla="*/ 232 h 1065"/>
                <a:gd name="T28" fmla="*/ 455 w 943"/>
                <a:gd name="T29" fmla="*/ 191 h 1065"/>
                <a:gd name="T30" fmla="*/ 405 w 943"/>
                <a:gd name="T31" fmla="*/ 153 h 1065"/>
                <a:gd name="T32" fmla="*/ 352 w 943"/>
                <a:gd name="T33" fmla="*/ 120 h 1065"/>
                <a:gd name="T34" fmla="*/ 298 w 943"/>
                <a:gd name="T35" fmla="*/ 89 h 1065"/>
                <a:gd name="T36" fmla="*/ 241 w 943"/>
                <a:gd name="T37" fmla="*/ 63 h 1065"/>
                <a:gd name="T38" fmla="*/ 182 w 943"/>
                <a:gd name="T39" fmla="*/ 41 h 1065"/>
                <a:gd name="T40" fmla="*/ 122 w 943"/>
                <a:gd name="T41" fmla="*/ 23 h 1065"/>
                <a:gd name="T42" fmla="*/ 61 w 943"/>
                <a:gd name="T43" fmla="*/ 9 h 1065"/>
                <a:gd name="T44" fmla="*/ 0 w 943"/>
                <a:gd name="T45" fmla="*/ 0 h 1065"/>
                <a:gd name="T46" fmla="*/ 137 w 943"/>
                <a:gd name="T47" fmla="*/ 226 h 1065"/>
                <a:gd name="T48" fmla="*/ 5 w 943"/>
                <a:gd name="T49" fmla="*/ 451 h 1065"/>
                <a:gd name="T50" fmla="*/ 48 w 943"/>
                <a:gd name="T51" fmla="*/ 465 h 1065"/>
                <a:gd name="T52" fmla="*/ 90 w 943"/>
                <a:gd name="T53" fmla="*/ 483 h 1065"/>
                <a:gd name="T54" fmla="*/ 130 w 943"/>
                <a:gd name="T55" fmla="*/ 505 h 1065"/>
                <a:gd name="T56" fmla="*/ 168 w 943"/>
                <a:gd name="T57" fmla="*/ 531 h 1065"/>
                <a:gd name="T58" fmla="*/ 202 w 943"/>
                <a:gd name="T59" fmla="*/ 561 h 1065"/>
                <a:gd name="T60" fmla="*/ 233 w 943"/>
                <a:gd name="T61" fmla="*/ 594 h 1065"/>
                <a:gd name="T62" fmla="*/ 262 w 943"/>
                <a:gd name="T63" fmla="*/ 629 h 1065"/>
                <a:gd name="T64" fmla="*/ 285 w 943"/>
                <a:gd name="T65" fmla="*/ 668 h 1065"/>
                <a:gd name="T66" fmla="*/ 305 w 943"/>
                <a:gd name="T67" fmla="*/ 709 h 1065"/>
                <a:gd name="T68" fmla="*/ 321 w 943"/>
                <a:gd name="T69" fmla="*/ 751 h 1065"/>
                <a:gd name="T70" fmla="*/ 333 w 943"/>
                <a:gd name="T71" fmla="*/ 795 h 1065"/>
                <a:gd name="T72" fmla="*/ 340 w 943"/>
                <a:gd name="T73" fmla="*/ 840 h 1065"/>
                <a:gd name="T74" fmla="*/ 188 w 943"/>
                <a:gd name="T75" fmla="*/ 841 h 1065"/>
                <a:gd name="T76" fmla="*/ 554 w 943"/>
                <a:gd name="T77" fmla="*/ 1064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4A6C78"/>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grpSp>
      <p:sp>
        <p:nvSpPr>
          <p:cNvPr id="17" name="文本框 16"/>
          <p:cNvSpPr txBox="1"/>
          <p:nvPr>
            <p:custDataLst>
              <p:tags r:id="rId2"/>
            </p:custDataLst>
          </p:nvPr>
        </p:nvSpPr>
        <p:spPr>
          <a:xfrm>
            <a:off x="1073150" y="2235200"/>
            <a:ext cx="3647440" cy="9296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A and B can be placed together so that when a customer buys one of the product he/she doesn't have to go far away to buy the other product.</a:t>
            </a:r>
            <a:endParaRPr lang="en-US" altLang="en-GB" dirty="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 name="文本框 22"/>
          <p:cNvSpPr txBox="1"/>
          <p:nvPr>
            <p:custDataLst>
              <p:tags r:id="rId3"/>
            </p:custDataLst>
          </p:nvPr>
        </p:nvSpPr>
        <p:spPr>
          <a:xfrm>
            <a:off x="1073150" y="183705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1.Do no go far away </a:t>
            </a:r>
            <a:endParaRPr lang="en-US" altLang="zh-CN" sz="1600" b="1" dirty="0">
              <a:solidFill>
                <a:srgbClr val="4A6C78"/>
              </a:solidFill>
              <a:ea typeface="Arial" panose="020B0604020202020204" pitchFamily="34" charset="0"/>
              <a:sym typeface="+mn-ea"/>
            </a:endParaRPr>
          </a:p>
        </p:txBody>
      </p:sp>
      <p:sp>
        <p:nvSpPr>
          <p:cNvPr id="7" name="文本框 6"/>
          <p:cNvSpPr txBox="1"/>
          <p:nvPr>
            <p:custDataLst>
              <p:tags r:id="rId4"/>
            </p:custDataLst>
          </p:nvPr>
        </p:nvSpPr>
        <p:spPr>
          <a:xfrm>
            <a:off x="1073150" y="4536440"/>
            <a:ext cx="3647440" cy="9296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P</a:t>
            </a:r>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eople who buy one of the products can be targeted through an advertisement campaign to buy the other one</a:t>
            </a:r>
            <a:r>
              <a:rPr lang="en-US" dirty="0">
                <a:ea typeface="Arial" panose="020B0604020202020204" pitchFamily="34" charset="0"/>
              </a:rPr>
              <a:t>.</a:t>
            </a:r>
            <a:endParaRPr lang="en-US" dirty="0">
              <a:ea typeface="Arial" panose="020B0604020202020204" pitchFamily="34" charset="0"/>
            </a:endParaRPr>
          </a:p>
        </p:txBody>
      </p:sp>
      <p:sp>
        <p:nvSpPr>
          <p:cNvPr id="8" name="文本框 7"/>
          <p:cNvSpPr txBox="1"/>
          <p:nvPr>
            <p:custDataLst>
              <p:tags r:id="rId5"/>
            </p:custDataLst>
          </p:nvPr>
        </p:nvSpPr>
        <p:spPr>
          <a:xfrm>
            <a:off x="1073150" y="416369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2.Adverisement Campaign. </a:t>
            </a:r>
            <a:endParaRPr lang="en-US" altLang="zh-CN" sz="1600" b="1" dirty="0">
              <a:solidFill>
                <a:srgbClr val="4A6C78"/>
              </a:solidFill>
              <a:ea typeface="Arial" panose="020B0604020202020204" pitchFamily="34" charset="0"/>
              <a:sym typeface="+mn-ea"/>
            </a:endParaRPr>
          </a:p>
        </p:txBody>
      </p:sp>
      <p:sp>
        <p:nvSpPr>
          <p:cNvPr id="9" name="文本框 8"/>
          <p:cNvSpPr txBox="1"/>
          <p:nvPr>
            <p:custDataLst>
              <p:tags r:id="rId6"/>
            </p:custDataLst>
          </p:nvPr>
        </p:nvSpPr>
        <p:spPr>
          <a:xfrm>
            <a:off x="7613650" y="2319020"/>
            <a:ext cx="364744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Collective discounts can be offered on those products, if the customer buys both.</a:t>
            </a:r>
            <a:endParaRPr lang="en-US" dirty="0">
              <a:ea typeface="Arial" panose="020B0604020202020204" pitchFamily="34" charset="0"/>
            </a:endParaRPr>
          </a:p>
        </p:txBody>
      </p:sp>
      <p:sp>
        <p:nvSpPr>
          <p:cNvPr id="10" name="文本框 9"/>
          <p:cNvSpPr txBox="1"/>
          <p:nvPr>
            <p:custDataLst>
              <p:tags r:id="rId7"/>
            </p:custDataLst>
          </p:nvPr>
        </p:nvSpPr>
        <p:spPr>
          <a:xfrm>
            <a:off x="7613650" y="192087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3.Collective  Discount</a:t>
            </a:r>
            <a:endParaRPr lang="en-US" altLang="zh-CN" sz="1600" b="1" dirty="0">
              <a:solidFill>
                <a:srgbClr val="4A6C78"/>
              </a:solidFill>
              <a:ea typeface="Arial" panose="020B0604020202020204" pitchFamily="34" charset="0"/>
              <a:sym typeface="+mn-ea"/>
            </a:endParaRPr>
          </a:p>
        </p:txBody>
      </p:sp>
      <p:sp>
        <p:nvSpPr>
          <p:cNvPr id="11" name="文本框 10"/>
          <p:cNvSpPr txBox="1"/>
          <p:nvPr>
            <p:custDataLst>
              <p:tags r:id="rId8"/>
            </p:custDataLst>
          </p:nvPr>
        </p:nvSpPr>
        <p:spPr>
          <a:xfrm>
            <a:off x="7613650" y="4620260"/>
            <a:ext cx="3647440" cy="3708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GB">
                <a:solidFill>
                  <a:srgbClr val="555555"/>
                </a:solidFill>
                <a:latin typeface="Times New Roman" panose="02020603050405020304"/>
                <a:ea typeface="Times New Roman" panose="02020603050405020304"/>
                <a:cs typeface="Times New Roman" panose="02020603050405020304"/>
                <a:sym typeface="Times New Roman" panose="02020603050405020304"/>
              </a:rPr>
              <a:t>Both A and B can be packaged together.</a:t>
            </a:r>
            <a:endParaRPr lang="en-US" dirty="0">
              <a:ea typeface="Arial" panose="020B0604020202020204" pitchFamily="34" charset="0"/>
            </a:endParaRPr>
          </a:p>
        </p:txBody>
      </p:sp>
      <p:sp>
        <p:nvSpPr>
          <p:cNvPr id="12" name="文本框 11"/>
          <p:cNvSpPr txBox="1"/>
          <p:nvPr>
            <p:custDataLst>
              <p:tags r:id="rId9"/>
            </p:custDataLst>
          </p:nvPr>
        </p:nvSpPr>
        <p:spPr>
          <a:xfrm>
            <a:off x="7613650" y="424751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4. What to buy together</a:t>
            </a:r>
            <a:endParaRPr lang="en-US" altLang="zh-CN" sz="1600" b="1" dirty="0">
              <a:solidFill>
                <a:srgbClr val="4A6C78"/>
              </a:solidFill>
              <a:ea typeface="Arial" panose="020B0604020202020204" pitchFamily="34" charset="0"/>
              <a:sym typeface="+mn-ea"/>
            </a:endParaRPr>
          </a:p>
        </p:txBody>
      </p:sp>
      <p:sp>
        <p:nvSpPr>
          <p:cNvPr id="20" name="Slide Number Placeholder 19"/>
          <p:cNvSpPr>
            <a:spLocks noGrp="1"/>
          </p:cNvSpPr>
          <p:nvPr>
            <p:ph type="sldNum" sz="quarter" idx="12"/>
          </p:nvPr>
        </p:nvSpPr>
        <p:spPr/>
        <p:txBody>
          <a:bodyPr/>
          <a:p>
            <a:fld id="{49AE70B2-8BF9-45C0-BB95-33D1B9D3A854}" type="slidenum">
              <a:rPr lang="zh-CN" altLang="en-US" smtClean="0"/>
            </a:fld>
            <a:endParaRPr lang="zh-CN" altLang="en-US"/>
          </a:p>
        </p:txBody>
      </p:sp>
      <p:sp>
        <p:nvSpPr>
          <p:cNvPr id="21" name="Footer Placeholder 20"/>
          <p:cNvSpPr>
            <a:spLocks noGrp="1"/>
          </p:cNvSpPr>
          <p:nvPr>
            <p:ph type="ftr" sz="quarter" idx="11"/>
          </p:nvPr>
        </p:nvSpPr>
        <p:spPr/>
        <p:txBody>
          <a:bodyPr/>
          <a:p>
            <a:r>
              <a:rPr lang="zh-CN" altLang="en-US"/>
              <a:t>1</a:t>
            </a:r>
            <a:endParaRPr lang="zh-CN" altLang="en-US"/>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edge">
                                      <p:cBhvr>
                                        <p:cTn id="7" dur="2000"/>
                                        <p:tgtEl>
                                          <p:spTgt spid="23"/>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edg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edge">
                                      <p:cBhvr>
                                        <p:cTn id="15" dur="2000"/>
                                        <p:tgtEl>
                                          <p:spTgt spid="8"/>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edge">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edge">
                                      <p:cBhvr>
                                        <p:cTn id="23" dur="2000"/>
                                        <p:tgtEl>
                                          <p:spTgt spid="10"/>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edge">
                                      <p:cBhvr>
                                        <p:cTn id="26" dur="2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edge">
                                      <p:cBhvr>
                                        <p:cTn id="31" dur="2000"/>
                                        <p:tgtEl>
                                          <p:spTgt spid="12"/>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edge">
                                      <p:cBhvr>
                                        <p:cTn id="3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7" grpId="0"/>
      <p:bldP spid="23" grpId="1"/>
      <p:bldP spid="17" grpId="1"/>
      <p:bldP spid="8" grpId="0"/>
      <p:bldP spid="7" grpId="0"/>
      <p:bldP spid="8" grpId="1"/>
      <p:bldP spid="7" grpId="1"/>
      <p:bldP spid="10" grpId="0"/>
      <p:bldP spid="9" grpId="0"/>
      <p:bldP spid="10" grpId="1"/>
      <p:bldP spid="9" grpId="1"/>
      <p:bldP spid="12" grpId="0"/>
      <p:bldP spid="11" grpId="0"/>
      <p:bldP spid="12" grpId="1"/>
      <p:bldP spid="11"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15"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3" name="圆角矩形 12"/>
          <p:cNvSpPr/>
          <p:nvPr/>
        </p:nvSpPr>
        <p:spPr>
          <a:xfrm>
            <a:off x="2676000" y="3837305"/>
            <a:ext cx="6840000" cy="720000"/>
          </a:xfrm>
          <a:prstGeom prst="roundRect">
            <a:avLst/>
          </a:prstGeom>
          <a:gradFill>
            <a:gsLst>
              <a:gs pos="0">
                <a:srgbClr val="F0F0F0"/>
              </a:gs>
              <a:gs pos="100000">
                <a:schemeClr val="bg1"/>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694748" y="3921125"/>
            <a:ext cx="4802505" cy="553085"/>
          </a:xfrm>
          <a:prstGeom prst="rect">
            <a:avLst/>
          </a:prstGeom>
          <a:noFill/>
        </p:spPr>
        <p:txBody>
          <a:bodyPr wrap="square" rtlCol="0">
            <a:spAutoFit/>
          </a:bodyPr>
          <a:p>
            <a:pPr algn="ctr"/>
            <a:r>
              <a:rPr lang="en-US" altLang="zh-CN" sz="3000" b="1" dirty="0">
                <a:solidFill>
                  <a:srgbClr val="4A6C78"/>
                </a:solidFill>
                <a:latin typeface="Arial" panose="020B0604020202020204" pitchFamily="34" charset="0"/>
                <a:ea typeface="Arial" panose="020B0604020202020204" pitchFamily="34" charset="0"/>
              </a:rPr>
              <a:t>Objective</a:t>
            </a:r>
            <a:endParaRPr lang="en-US" altLang="zh-CN" sz="3000" b="1" dirty="0">
              <a:solidFill>
                <a:srgbClr val="4A6C78"/>
              </a:solidFill>
              <a:latin typeface="Arial" panose="020B0604020202020204" pitchFamily="34" charset="0"/>
              <a:ea typeface="Arial" panose="020B0604020202020204" pitchFamily="34" charset="0"/>
            </a:endParaRPr>
          </a:p>
        </p:txBody>
      </p:sp>
      <p:sp>
        <p:nvSpPr>
          <p:cNvPr id="2" name="文本框 1"/>
          <p:cNvSpPr txBox="1"/>
          <p:nvPr/>
        </p:nvSpPr>
        <p:spPr>
          <a:xfrm>
            <a:off x="4614863" y="2346325"/>
            <a:ext cx="2962275" cy="1014730"/>
          </a:xfrm>
          <a:prstGeom prst="rect">
            <a:avLst/>
          </a:prstGeom>
          <a:noFill/>
        </p:spPr>
        <p:txBody>
          <a:bodyPr wrap="square" rtlCol="0">
            <a:spAutoFit/>
          </a:bodyPr>
          <a:p>
            <a:pPr algn="ctr"/>
            <a:r>
              <a:rPr lang="en-US" altLang="zh-CN" sz="6000" b="1" dirty="0">
                <a:solidFill>
                  <a:schemeClr val="bg1"/>
                </a:solidFill>
                <a:latin typeface="Arial" panose="020B0604020202020204" pitchFamily="34" charset="0"/>
                <a:ea typeface="Arial" panose="020B0604020202020204" pitchFamily="34" charset="0"/>
              </a:rPr>
              <a:t>Part Ⅲ</a:t>
            </a:r>
            <a:endParaRPr lang="en-US" altLang="zh-CN" sz="6000" b="1" dirty="0">
              <a:solidFill>
                <a:schemeClr val="bg1"/>
              </a:solidFill>
              <a:latin typeface="Arial" panose="020B0604020202020204" pitchFamily="34" charset="0"/>
              <a:ea typeface="Arial" panose="020B0604020202020204" pitchFamily="34" charset="0"/>
            </a:endParaRPr>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dirty="0"/>
          </a:p>
        </p:txBody>
      </p:sp>
      <p:sp>
        <p:nvSpPr>
          <p:cNvPr id="5" name="Footer Placeholder 4"/>
          <p:cNvSpPr>
            <a:spLocks noGrp="1"/>
          </p:cNvSpPr>
          <p:nvPr>
            <p:ph type="ftr" sz="quarter" idx="11"/>
          </p:nvPr>
        </p:nvSpPr>
        <p:spPr/>
        <p:txBody>
          <a:bodyPr/>
          <a:p>
            <a:r>
              <a:rPr lang="zh-CN" altLang="en-US" dirty="0"/>
              <a:t>1</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4" name="矩形 3"/>
          <p:cNvSpPr/>
          <p:nvPr/>
        </p:nvSpPr>
        <p:spPr>
          <a:xfrm>
            <a:off x="264795" y="54610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gradFill>
                  <a:gsLst>
                    <a:gs pos="0">
                      <a:srgbClr val="157CE9"/>
                    </a:gs>
                    <a:gs pos="100000">
                      <a:srgbClr val="73B2F7"/>
                    </a:gs>
                  </a:gsLst>
                  <a:lin ang="0" scaled="0"/>
                </a:gradFill>
              </a14:hiddenFill>
            </a:ext>
          </a:ex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Objective</a:t>
            </a:r>
            <a:endParaRPr lang="en-US" altLang="zh-CN" sz="2600" b="1" dirty="0">
              <a:solidFill>
                <a:schemeClr val="bg1"/>
              </a:solidFill>
              <a:effectLst/>
              <a:latin typeface="Arial" panose="020B0604020202020204" pitchFamily="34" charset="0"/>
              <a:ea typeface="Arial" panose="020B0604020202020204" pitchFamily="34" charset="0"/>
            </a:endParaRPr>
          </a:p>
        </p:txBody>
      </p:sp>
      <p:sp>
        <p:nvSpPr>
          <p:cNvPr id="23" name="文本框 22"/>
          <p:cNvSpPr txBox="1"/>
          <p:nvPr>
            <p:custDataLst>
              <p:tags r:id="rId2"/>
            </p:custDataLst>
          </p:nvPr>
        </p:nvSpPr>
        <p:spPr>
          <a:xfrm>
            <a:off x="737870" y="2037080"/>
            <a:ext cx="3650615" cy="45085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800" b="1" dirty="0">
                <a:solidFill>
                  <a:srgbClr val="4A6C78"/>
                </a:solidFill>
                <a:ea typeface="Arial" panose="020B0604020202020204" pitchFamily="34" charset="0"/>
                <a:sym typeface="+mn-ea"/>
              </a:rPr>
              <a:t>What do we want to achieve?</a:t>
            </a:r>
            <a:endParaRPr lang="en-US" altLang="zh-CN" sz="1800" b="1" dirty="0">
              <a:solidFill>
                <a:srgbClr val="4A6C78"/>
              </a:solidFill>
              <a:ea typeface="Arial" panose="020B0604020202020204" pitchFamily="34" charset="0"/>
              <a:sym typeface="+mn-ea"/>
            </a:endParaRPr>
          </a:p>
        </p:txBody>
      </p:sp>
      <p:sp>
        <p:nvSpPr>
          <p:cNvPr id="5" name="矩形 4"/>
          <p:cNvSpPr/>
          <p:nvPr/>
        </p:nvSpPr>
        <p:spPr>
          <a:xfrm flipV="1">
            <a:off x="737870" y="2587625"/>
            <a:ext cx="3201035" cy="76200"/>
          </a:xfrm>
          <a:prstGeom prst="rect">
            <a:avLst/>
          </a:prstGeom>
          <a:solidFill>
            <a:srgbClr val="8EAC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3"/>
            </p:custDataLst>
          </p:nvPr>
        </p:nvSpPr>
        <p:spPr>
          <a:xfrm>
            <a:off x="737870" y="2963545"/>
            <a:ext cx="9530715" cy="117030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marL="0" lvl="0" indent="0" algn="just" rtl="0">
              <a:spcBef>
                <a:spcPts val="0"/>
              </a:spcBef>
              <a:spcAft>
                <a:spcPts val="0"/>
              </a:spcAft>
              <a:buNone/>
            </a:pPr>
            <a:r>
              <a:rPr lang="en-GB" sz="1800">
                <a:latin typeface="Times New Roman" panose="02020603050405020304"/>
                <a:ea typeface="Times New Roman" panose="02020603050405020304"/>
                <a:cs typeface="Times New Roman" panose="02020603050405020304"/>
                <a:sym typeface="Times New Roman" panose="02020603050405020304"/>
              </a:rPr>
              <a:t>The objective of analysing supermarket transaction data is </a:t>
            </a:r>
            <a:r>
              <a:rPr lang="en-US" altLang="en-GB" sz="1800">
                <a:latin typeface="Times New Roman" panose="02020603050405020304"/>
                <a:ea typeface="Times New Roman" panose="02020603050405020304"/>
                <a:cs typeface="Times New Roman" panose="02020603050405020304"/>
                <a:sym typeface="Times New Roman" panose="02020603050405020304"/>
              </a:rPr>
              <a:t>for </a:t>
            </a:r>
            <a:r>
              <a:rPr lang="en-GB" sz="1800">
                <a:latin typeface="Times New Roman" panose="02020603050405020304"/>
                <a:ea typeface="Times New Roman" panose="02020603050405020304"/>
                <a:cs typeface="Times New Roman" panose="02020603050405020304"/>
                <a:sym typeface="Times New Roman" panose="02020603050405020304"/>
              </a:rPr>
              <a:t>identification of items that frequently occurr</a:t>
            </a:r>
            <a:r>
              <a:rPr lang="en-US" altLang="en-GB" sz="1800">
                <a:latin typeface="Times New Roman" panose="02020603050405020304"/>
                <a:ea typeface="Times New Roman" panose="02020603050405020304"/>
                <a:cs typeface="Times New Roman" panose="02020603050405020304"/>
                <a:sym typeface="Times New Roman" panose="02020603050405020304"/>
              </a:rPr>
              <a:t>ed togehter in the traniction </a:t>
            </a:r>
            <a:r>
              <a:rPr lang="en-GB" sz="1800">
                <a:latin typeface="Times New Roman" panose="02020603050405020304"/>
                <a:ea typeface="Times New Roman" panose="02020603050405020304"/>
                <a:cs typeface="Times New Roman" panose="02020603050405020304"/>
                <a:sym typeface="Times New Roman" panose="02020603050405020304"/>
              </a:rPr>
              <a:t>found in the databases</a:t>
            </a:r>
            <a:r>
              <a:rPr lang="en-US" altLang="en-GB" sz="1800">
                <a:latin typeface="Times New Roman" panose="02020603050405020304"/>
                <a:ea typeface="Times New Roman" panose="02020603050405020304"/>
                <a:cs typeface="Times New Roman" panose="02020603050405020304"/>
                <a:sym typeface="Times New Roman" panose="02020603050405020304"/>
              </a:rPr>
              <a:t> so that the out come will increase effectiveness in supermarket sell.</a:t>
            </a:r>
            <a:endParaRPr lang="en-US" altLang="en-GB" sz="1800" dirty="0">
              <a:solidFill>
                <a:srgbClr val="555555"/>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Slide Number Placeholder 2"/>
          <p:cNvSpPr>
            <a:spLocks noGrp="1"/>
          </p:cNvSpPr>
          <p:nvPr>
            <p:ph type="sldNum" sz="quarter" idx="12"/>
          </p:nvPr>
        </p:nvSpPr>
        <p:spPr/>
        <p:txBody>
          <a:bodyPr/>
          <a:p>
            <a:fld id="{49AE70B2-8BF9-45C0-BB95-33D1B9D3A854}" type="slidenum">
              <a:rPr lang="zh-CN" altLang="en-US" smtClean="0"/>
            </a:fld>
            <a:endParaRPr lang="zh-CN" altLang="en-US"/>
          </a:p>
        </p:txBody>
      </p:sp>
      <p:sp>
        <p:nvSpPr>
          <p:cNvPr id="7" name="Footer Placeholder 6"/>
          <p:cNvSpPr>
            <a:spLocks noGrp="1"/>
          </p:cNvSpPr>
          <p:nvPr>
            <p:ph type="ftr" sz="quarter" idx="11"/>
          </p:nvPr>
        </p:nvSpPr>
        <p:spPr/>
        <p:txBody>
          <a:bodyPr/>
          <a:p>
            <a:r>
              <a:rPr lang="zh-CN" altLang="en-US"/>
              <a:t>1</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trips(downLeft)">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6" grpId="0"/>
      <p:bldP spid="23" grpId="1"/>
      <p:bldP spid="16"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187308"/>
</p:tagLst>
</file>

<file path=ppt/tags/tag101.xml><?xml version="1.0" encoding="utf-8"?>
<p:tagLst xmlns:p="http://schemas.openxmlformats.org/presentationml/2006/main">
  <p:tag name="KSO_WM_UNIT_TEXT_PART_ID" val="4-b"/>
  <p:tag name="KSO_WM_UNIT_TEXT_PART_ID_V2" val="d-4-1"/>
  <p:tag name="ORIWIDTHHEIGHT" val="854.5068,75.55"/>
</p:tagLst>
</file>

<file path=ppt/tags/tag102.xml><?xml version="1.0" encoding="utf-8"?>
<p:tagLst xmlns:p="http://schemas.openxmlformats.org/presentationml/2006/main">
  <p:tag name="KSO_WM_UNIT_TEXT_PART_ID" val="4-b"/>
  <p:tag name="KSO_WM_UNIT_TEXT_PART_ID_V2" val="d-4-1"/>
  <p:tag name="ORIWIDTHHEIGHT" val="854.5068,75.55"/>
</p:tagLst>
</file>

<file path=ppt/tags/tag103.xml><?xml version="1.0" encoding="utf-8"?>
<p:tagLst xmlns:p="http://schemas.openxmlformats.org/presentationml/2006/main">
  <p:tag name="KSO_WM_BEAUTIFY_FLAG" val="#wm#"/>
  <p:tag name="KSO_WM_TEMPLATE_CATEGORY" val="custom"/>
  <p:tag name="KSO_WM_TEMPLATE_INDEX" val="20187308"/>
</p:tagLst>
</file>

<file path=ppt/tags/tag104.xml><?xml version="1.0" encoding="utf-8"?>
<p:tagLst xmlns:p="http://schemas.openxmlformats.org/presentationml/2006/main">
  <p:tag name="KSO_WM_UNIT_TEXT_PART_ID" val="1-a"/>
  <p:tag name="KSO_WM_UNIT_TEXT_PART_ID_V2" val="d-1-1"/>
  <p:tag name="ORIWIDTHHEIGHT" val="224.5,25.15"/>
</p:tagLst>
</file>

<file path=ppt/tags/tag105.xml><?xml version="1.0" encoding="utf-8"?>
<p:tagLst xmlns:p="http://schemas.openxmlformats.org/presentationml/2006/main">
  <p:tag name="KSO_WM_BEAUTIFY_FLAG" val="#wm#"/>
  <p:tag name="KSO_WM_TEMPLATE_CATEGORY" val="custom"/>
  <p:tag name="KSO_WM_TEMPLATE_INDEX" val="20187308"/>
</p:tagLst>
</file>

<file path=ppt/tags/tag106.xml><?xml version="1.0" encoding="utf-8"?>
<p:tagLst xmlns:p="http://schemas.openxmlformats.org/presentationml/2006/main">
  <p:tag name="KSO_WM_UNIT_TEXT_PART_ID" val="1-a"/>
  <p:tag name="KSO_WM_UNIT_TEXT_PART_ID_V2" val="d-1-1"/>
  <p:tag name="ORIWIDTHHEIGHT" val="224.5,25.15"/>
</p:tagLst>
</file>

<file path=ppt/tags/tag107.xml><?xml version="1.0" encoding="utf-8"?>
<p:tagLst xmlns:p="http://schemas.openxmlformats.org/presentationml/2006/main">
  <p:tag name="KSO_WM_BEAUTIFY_FLAG" val="#wm#"/>
  <p:tag name="KSO_WM_TEMPLATE_CATEGORY" val="custom"/>
  <p:tag name="KSO_WM_TEMPLATE_INDEX" val="20187308"/>
</p:tagLst>
</file>

<file path=ppt/tags/tag108.xml><?xml version="1.0" encoding="utf-8"?>
<p:tagLst xmlns:p="http://schemas.openxmlformats.org/presentationml/2006/main">
  <p:tag name="KSO_WM_BEAUTIFY_FLAG" val="#wm#"/>
  <p:tag name="KSO_WM_TEMPLATE_CATEGORY" val="custom"/>
  <p:tag name="KSO_WM_TEMPLATE_INDEX" val="20187308"/>
</p:tagLst>
</file>

<file path=ppt/tags/tag109.xml><?xml version="1.0" encoding="utf-8"?>
<p:tagLst xmlns:p="http://schemas.openxmlformats.org/presentationml/2006/main">
  <p:tag name="KSO_WM_BEAUTIFY_FLAG" val="#wm#"/>
  <p:tag name="KSO_WM_TEMPLATE_CATEGORY" val="custom"/>
  <p:tag name="KSO_WM_TEMPLATE_INDEX" val="20187308"/>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EXT_PART_ID" val="4-b"/>
  <p:tag name="KSO_WM_UNIT_TEXT_PART_ID_V2" val="d-4-1"/>
  <p:tag name="ORIWIDTHHEIGHT" val="854.5068,75.55"/>
</p:tagLst>
</file>

<file path=ppt/tags/tag111.xml><?xml version="1.0" encoding="utf-8"?>
<p:tagLst xmlns:p="http://schemas.openxmlformats.org/presentationml/2006/main">
  <p:tag name="KSO_WM_UNIT_TEXT_PART_ID" val="1-a"/>
  <p:tag name="KSO_WM_UNIT_TEXT_PART_ID_V2" val="d-1-1"/>
  <p:tag name="ORIWIDTHHEIGHT" val="224.5,25.15"/>
</p:tagLst>
</file>

<file path=ppt/tags/tag112.xml><?xml version="1.0" encoding="utf-8"?>
<p:tagLst xmlns:p="http://schemas.openxmlformats.org/presentationml/2006/main">
  <p:tag name="KSO_WM_UNIT_TEXT_PART_ID" val="4-b"/>
  <p:tag name="KSO_WM_UNIT_TEXT_PART_ID_V2" val="d-4-1"/>
  <p:tag name="ORIWIDTHHEIGHT" val="854.5068,75.55"/>
</p:tagLst>
</file>

<file path=ppt/tags/tag113.xml><?xml version="1.0" encoding="utf-8"?>
<p:tagLst xmlns:p="http://schemas.openxmlformats.org/presentationml/2006/main">
  <p:tag name="KSO_WM_BEAUTIFY_FLAG" val="#wm#"/>
  <p:tag name="KSO_WM_TEMPLATE_CATEGORY" val="custom"/>
  <p:tag name="KSO_WM_TEMPLATE_INDEX" val="20187308"/>
</p:tagLst>
</file>

<file path=ppt/tags/tag11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5.xml><?xml version="1.0" encoding="utf-8"?>
<p:tagLst xmlns:p="http://schemas.openxmlformats.org/presentationml/2006/main">
  <p:tag name="KSO_WM_UNIT_TEXT_PART_ID" val="4-b"/>
  <p:tag name="KSO_WM_UNIT_TEXT_PART_ID_V2" val="d-4-1"/>
  <p:tag name="ORIWIDTHHEIGHT" val="854.5068,75.55"/>
</p:tagLst>
</file>

<file path=ppt/tags/tag116.xml><?xml version="1.0" encoding="utf-8"?>
<p:tagLst xmlns:p="http://schemas.openxmlformats.org/presentationml/2006/main">
  <p:tag name="KSO_WM_BEAUTIFY_FLAG" val="#wm#"/>
  <p:tag name="KSO_WM_TEMPLATE_CATEGORY" val="custom"/>
  <p:tag name="KSO_WM_TEMPLATE_INDEX" val="20187308"/>
</p:tagLst>
</file>

<file path=ppt/tags/tag117.xml><?xml version="1.0" encoding="utf-8"?>
<p:tagLst xmlns:p="http://schemas.openxmlformats.org/presentationml/2006/main">
  <p:tag name="KSO_WM_UNIT_TEXT_PART_ID" val="4-b"/>
  <p:tag name="KSO_WM_UNIT_TEXT_PART_ID_V2" val="d-4-1"/>
  <p:tag name="ORIWIDTHHEIGHT" val="854.5068,75.55"/>
</p:tagLst>
</file>

<file path=ppt/tags/tag118.xml><?xml version="1.0" encoding="utf-8"?>
<p:tagLst xmlns:p="http://schemas.openxmlformats.org/presentationml/2006/main">
  <p:tag name="KSO_WM_BEAUTIFY_FLAG" val="#wm#"/>
  <p:tag name="KSO_WM_TEMPLATE_CATEGORY" val="custom"/>
  <p:tag name="KSO_WM_TEMPLATE_INDEX" val="20187308"/>
</p:tagLst>
</file>

<file path=ppt/tags/tag119.xml><?xml version="1.0" encoding="utf-8"?>
<p:tagLst xmlns:p="http://schemas.openxmlformats.org/presentationml/2006/main">
  <p:tag name="KSO_WM_UNIT_TEXT_PART_ID" val="4-b"/>
  <p:tag name="KSO_WM_UNIT_TEXT_PART_ID_V2" val="d-4-1"/>
  <p:tag name="ORIWIDTHHEIGHT" val="854.5068,75.55"/>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PART_ID" val="1-a"/>
  <p:tag name="KSO_WM_UNIT_TEXT_PART_ID_V2" val="d-1-1"/>
  <p:tag name="ORIWIDTHHEIGHT" val="224.5,25.15"/>
</p:tagLst>
</file>

<file path=ppt/tags/tag121.xml><?xml version="1.0" encoding="utf-8"?>
<p:tagLst xmlns:p="http://schemas.openxmlformats.org/presentationml/2006/main">
  <p:tag name="KSO_WM_BEAUTIFY_FLAG" val="#wm#"/>
  <p:tag name="KSO_WM_TEMPLATE_CATEGORY" val="custom"/>
  <p:tag name="KSO_WM_TEMPLATE_INDEX" val="20187308"/>
</p:tagLst>
</file>

<file path=ppt/tags/tag12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2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4.xml><?xml version="1.0" encoding="utf-8"?>
<p:tagLst xmlns:p="http://schemas.openxmlformats.org/presentationml/2006/main">
  <p:tag name="KSO_WM_UNIT_TEXT_PART_ID" val="1-b"/>
  <p:tag name="KSO_WM_UNIT_TEXT_PART_ID_V2" val="d-1-1"/>
  <p:tag name="ORIWIDTHHEIGHT" val="224.5,75.55"/>
</p:tagLst>
</file>

<file path=ppt/tags/tag12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2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TEXT_PART_ID" val="1-b"/>
  <p:tag name="KSO_WM_UNIT_TEXT_PART_ID_V2" val="d-1-1"/>
  <p:tag name="ORIWIDTHHEIGHT" val="224.5,75.55"/>
</p:tagLst>
</file>

<file path=ppt/tags/tag6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EXT_PART_ID" val="4-b"/>
  <p:tag name="KSO_WM_UNIT_TEXT_PART_ID_V2" val="d-4-1"/>
  <p:tag name="ORIWIDTHHEIGHT" val="854.5068,75.55"/>
</p:tagLst>
</file>

<file path=ppt/tags/tag71.xml><?xml version="1.0" encoding="utf-8"?>
<p:tagLst xmlns:p="http://schemas.openxmlformats.org/presentationml/2006/main">
  <p:tag name="KSO_WM_UNIT_TEXT_PART_ID" val="1-a"/>
  <p:tag name="KSO_WM_UNIT_TEXT_PART_ID_V2" val="d-1-1"/>
  <p:tag name="ORIWIDTHHEIGHT" val="224.5,25.15"/>
</p:tagLst>
</file>

<file path=ppt/tags/tag72.xml><?xml version="1.0" encoding="utf-8"?>
<p:tagLst xmlns:p="http://schemas.openxmlformats.org/presentationml/2006/main">
  <p:tag name="KSO_WM_BEAUTIFY_FLAG" val="#wm#"/>
  <p:tag name="KSO_WM_TEMPLATE_CATEGORY" val="custom"/>
  <p:tag name="KSO_WM_TEMPLATE_INDEX" val="20187308"/>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UNIT_TEXT_PART_ID" val="1-a"/>
  <p:tag name="KSO_WM_UNIT_TEXT_PART_ID_V2" val="d-1-1"/>
  <p:tag name="ORIWIDTHHEIGHT" val="224.5,25.15"/>
</p:tagLst>
</file>

<file path=ppt/tags/tag75.xml><?xml version="1.0" encoding="utf-8"?>
<p:tagLst xmlns:p="http://schemas.openxmlformats.org/presentationml/2006/main">
  <p:tag name="KSO_WM_BEAUTIFY_FLAG" val="#wm#"/>
  <p:tag name="KSO_WM_TEMPLATE_CATEGORY" val="custom"/>
  <p:tag name="KSO_WM_TEMPLATE_INDEX" val="20187308"/>
</p:tagLst>
</file>

<file path=ppt/tags/tag76.xml><?xml version="1.0" encoding="utf-8"?>
<p:tagLst xmlns:p="http://schemas.openxmlformats.org/presentationml/2006/main">
  <p:tag name="KSO_WM_UNIT_TEXT_PART_ID" val="4-b"/>
  <p:tag name="KSO_WM_UNIT_TEXT_PART_ID_V2" val="d-4-1"/>
  <p:tag name="ORIWIDTHHEIGHT" val="854.5068,75.55"/>
</p:tagLst>
</file>

<file path=ppt/tags/tag77.xml><?xml version="1.0" encoding="utf-8"?>
<p:tagLst xmlns:p="http://schemas.openxmlformats.org/presentationml/2006/main">
  <p:tag name="KSO_WM_UNIT_TEXT_PART_ID" val="1-a"/>
  <p:tag name="KSO_WM_UNIT_TEXT_PART_ID_V2" val="d-1-1"/>
  <p:tag name="ORIWIDTHHEIGHT" val="224.5,25.15"/>
</p:tagLst>
</file>

<file path=ppt/tags/tag78.xml><?xml version="1.0" encoding="utf-8"?>
<p:tagLst xmlns:p="http://schemas.openxmlformats.org/presentationml/2006/main">
  <p:tag name="KSO_WM_UNIT_TEXT_PART_ID" val="4-b"/>
  <p:tag name="KSO_WM_UNIT_TEXT_PART_ID_V2" val="d-4-1"/>
  <p:tag name="ORIWIDTHHEIGHT" val="854.5068,75.55"/>
</p:tagLst>
</file>

<file path=ppt/tags/tag79.xml><?xml version="1.0" encoding="utf-8"?>
<p:tagLst xmlns:p="http://schemas.openxmlformats.org/presentationml/2006/main">
  <p:tag name="KSO_WM_UNIT_TEXT_PART_ID" val="1-a"/>
  <p:tag name="KSO_WM_UNIT_TEXT_PART_ID_V2" val="d-1-1"/>
  <p:tag name="ORIWIDTHHEIGHT" val="224.5,25.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PART_ID" val="4-b"/>
  <p:tag name="KSO_WM_UNIT_TEXT_PART_ID_V2" val="d-4-1"/>
  <p:tag name="ORIWIDTHHEIGHT" val="854.5068,75.55"/>
</p:tagLst>
</file>

<file path=ppt/tags/tag81.xml><?xml version="1.0" encoding="utf-8"?>
<p:tagLst xmlns:p="http://schemas.openxmlformats.org/presentationml/2006/main">
  <p:tag name="KSO_WM_UNIT_TEXT_PART_ID" val="1-a"/>
  <p:tag name="KSO_WM_UNIT_TEXT_PART_ID_V2" val="d-1-1"/>
  <p:tag name="ORIWIDTHHEIGHT" val="224.5,25.15"/>
</p:tagLst>
</file>

<file path=ppt/tags/tag82.xml><?xml version="1.0" encoding="utf-8"?>
<p:tagLst xmlns:p="http://schemas.openxmlformats.org/presentationml/2006/main">
  <p:tag name="KSO_WM_UNIT_TEXT_PART_ID" val="4-b"/>
  <p:tag name="KSO_WM_UNIT_TEXT_PART_ID_V2" val="d-4-1"/>
  <p:tag name="ORIWIDTHHEIGHT" val="854.5068,75.55"/>
</p:tagLst>
</file>

<file path=ppt/tags/tag83.xml><?xml version="1.0" encoding="utf-8"?>
<p:tagLst xmlns:p="http://schemas.openxmlformats.org/presentationml/2006/main">
  <p:tag name="KSO_WM_UNIT_TEXT_PART_ID" val="1-a"/>
  <p:tag name="KSO_WM_UNIT_TEXT_PART_ID_V2" val="d-1-1"/>
  <p:tag name="ORIWIDTHHEIGHT" val="224.5,25.15"/>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p="http://schemas.openxmlformats.org/presentationml/2006/main">
  <p:tag name="KSO_WM_UNIT_TEXT_PART_ID" val="1-a"/>
  <p:tag name="KSO_WM_UNIT_TEXT_PART_ID_V2" val="d-1-1"/>
  <p:tag name="ORIWIDTHHEIGHT" val="224.5,25.15"/>
</p:tagLst>
</file>

<file path=ppt/tags/tag87.xml><?xml version="1.0" encoding="utf-8"?>
<p:tagLst xmlns:p="http://schemas.openxmlformats.org/presentationml/2006/main">
  <p:tag name="KSO_WM_UNIT_TEXT_PART_ID" val="4-b"/>
  <p:tag name="KSO_WM_UNIT_TEXT_PART_ID_V2" val="d-4-1"/>
  <p:tag name="ORIWIDTHHEIGHT" val="854.5068,75.55"/>
</p:tagLst>
</file>

<file path=ppt/tags/tag88.xml><?xml version="1.0" encoding="utf-8"?>
<p:tagLst xmlns:p="http://schemas.openxmlformats.org/presentationml/2006/main">
  <p:tag name="KSO_WM_BEAUTIFY_FLAG" val="#wm#"/>
  <p:tag name="KSO_WM_TEMPLATE_CATEGORY" val="custom"/>
  <p:tag name="KSO_WM_TEMPLATE_INDEX" val="20187308"/>
</p:tagLst>
</file>

<file path=ppt/tags/tag8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TEXT_PART_ID" val="1-a"/>
  <p:tag name="KSO_WM_UNIT_TEXT_PART_ID_V2" val="d-1-1"/>
  <p:tag name="ORIWIDTHHEIGHT" val="224.5,25.15"/>
</p:tagLst>
</file>

<file path=ppt/tags/tag91.xml><?xml version="1.0" encoding="utf-8"?>
<p:tagLst xmlns:p="http://schemas.openxmlformats.org/presentationml/2006/main">
  <p:tag name="KSO_WM_UNIT_TEXT_PART_ID" val="4-b"/>
  <p:tag name="KSO_WM_UNIT_TEXT_PART_ID_V2" val="d-4-1"/>
  <p:tag name="ORIWIDTHHEIGHT" val="854.5068,75.55"/>
</p:tagLst>
</file>

<file path=ppt/tags/tag92.xml><?xml version="1.0" encoding="utf-8"?>
<p:tagLst xmlns:p="http://schemas.openxmlformats.org/presentationml/2006/main">
  <p:tag name="KSO_WM_UNIT_TEXT_PART_ID" val="1-a"/>
  <p:tag name="KSO_WM_UNIT_TEXT_PART_ID_V2" val="d-1-1"/>
  <p:tag name="ORIWIDTHHEIGHT" val="224.5,25.15"/>
</p:tagLst>
</file>

<file path=ppt/tags/tag93.xml><?xml version="1.0" encoding="utf-8"?>
<p:tagLst xmlns:p="http://schemas.openxmlformats.org/presentationml/2006/main">
  <p:tag name="KSO_WM_UNIT_TEXT_PART_ID" val="4-b"/>
  <p:tag name="KSO_WM_UNIT_TEXT_PART_ID_V2" val="d-4-1"/>
  <p:tag name="ORIWIDTHHEIGHT" val="854.5068,75.55"/>
</p:tagLst>
</file>

<file path=ppt/tags/tag94.xml><?xml version="1.0" encoding="utf-8"?>
<p:tagLst xmlns:p="http://schemas.openxmlformats.org/presentationml/2006/main">
  <p:tag name="KSO_WM_UNIT_TEXT_PART_ID" val="1-a"/>
  <p:tag name="KSO_WM_UNIT_TEXT_PART_ID_V2" val="d-1-1"/>
  <p:tag name="ORIWIDTHHEIGHT" val="224.5,25.15"/>
</p:tagLst>
</file>

<file path=ppt/tags/tag95.xml><?xml version="1.0" encoding="utf-8"?>
<p:tagLst xmlns:p="http://schemas.openxmlformats.org/presentationml/2006/main">
  <p:tag name="KSO_WM_UNIT_TEXT_PART_ID" val="4-b"/>
  <p:tag name="KSO_WM_UNIT_TEXT_PART_ID_V2" val="d-4-1"/>
  <p:tag name="ORIWIDTHHEIGHT" val="854.5068,75.55"/>
</p:tagLst>
</file>

<file path=ppt/tags/tag96.xml><?xml version="1.0" encoding="utf-8"?>
<p:tagLst xmlns:p="http://schemas.openxmlformats.org/presentationml/2006/main">
  <p:tag name="KSO_WM_UNIT_TEXT_PART_ID" val="1-a"/>
  <p:tag name="KSO_WM_UNIT_TEXT_PART_ID_V2" val="d-1-1"/>
  <p:tag name="ORIWIDTHHEIGHT" val="224.5,25.15"/>
</p:tagLst>
</file>

<file path=ppt/tags/tag97.xml><?xml version="1.0" encoding="utf-8"?>
<p:tagLst xmlns:p="http://schemas.openxmlformats.org/presentationml/2006/main">
  <p:tag name="KSO_WM_BEAUTIFY_FLAG" val="#wm#"/>
  <p:tag name="KSO_WM_TEMPLATE_CATEGORY" val="custom"/>
  <p:tag name="KSO_WM_TEMPLATE_INDEX" val="20187308"/>
</p:tagLst>
</file>

<file path=ppt/tags/tag98.xml><?xml version="1.0" encoding="utf-8"?>
<p:tagLst xmlns:p="http://schemas.openxmlformats.org/presentationml/2006/main">
  <p:tag name="KSO_WM_UNIT_TEXT_PART_ID" val="4-b"/>
  <p:tag name="KSO_WM_UNIT_TEXT_PART_ID_V2" val="d-4-1"/>
  <p:tag name="ORIWIDTHHEIGHT" val="854.5068,75.55"/>
</p:tagLst>
</file>

<file path=ppt/tags/tag99.xml><?xml version="1.0" encoding="utf-8"?>
<p:tagLst xmlns:p="http://schemas.openxmlformats.org/presentationml/2006/main">
  <p:tag name="KSO_WM_UNIT_TEXT_PART_ID" val="1-a"/>
  <p:tag name="KSO_WM_UNIT_TEXT_PART_ID_V2" val="d-1-1"/>
  <p:tag name="ORIWIDTHHEIGHT" val="224.5,25.1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6387</Words>
  <Application>WPS Presentation</Application>
  <PresentationFormat>宽屏</PresentationFormat>
  <Paragraphs>317</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Microsoft YaHei</vt:lpstr>
      <vt:lpstr>Arial Black</vt:lpstr>
      <vt:lpstr>Open Sans</vt:lpstr>
      <vt:lpstr>Arial Unicode MS</vt:lpstr>
      <vt:lpstr>Calibri</vt:lpstr>
      <vt:lpstr>Times New Roman</vt:lpstr>
      <vt:lpstr>Arial</vt:lpstr>
      <vt:lpstr>Office 主题​​</vt:lpstr>
      <vt:lpstr>WORK REPORT</vt:lpstr>
      <vt:lpstr>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dc:creator>
  <cp:lastModifiedBy>hp</cp:lastModifiedBy>
  <cp:revision>37</cp:revision>
  <dcterms:created xsi:type="dcterms:W3CDTF">2019-06-19T02:08:00Z</dcterms:created>
  <dcterms:modified xsi:type="dcterms:W3CDTF">2023-07-21T11:02:35Z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1033-11.2.0.11537</vt:lpwstr>
  </property>
  <property fmtid="{D5CDD505-2E9C-101B-9397-08002B2CF9AE}" pid="3" name="ICV">
    <vt:lpwstr>E6FB702614DD4007B974EFA047A94F5B</vt:lpwstr>
  </property>
</Properties>
</file>