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notesMasterIdLst>
    <p:notesMasterId r:id="rId25"/>
  </p:notesMasterIdLst>
  <p:sldIdLst>
    <p:sldId id="257" r:id="rId6"/>
    <p:sldId id="258" r:id="rId7"/>
    <p:sldId id="259" r:id="rId8"/>
    <p:sldId id="260" r:id="rId9"/>
    <p:sldId id="261" r:id="rId10"/>
    <p:sldId id="293" r:id="rId11"/>
    <p:sldId id="284" r:id="rId12"/>
    <p:sldId id="285" r:id="rId13"/>
    <p:sldId id="286" r:id="rId14"/>
    <p:sldId id="263" r:id="rId15"/>
    <p:sldId id="287" r:id="rId16"/>
    <p:sldId id="288" r:id="rId17"/>
    <p:sldId id="289" r:id="rId18"/>
    <p:sldId id="290" r:id="rId19"/>
    <p:sldId id="291" r:id="rId20"/>
    <p:sldId id="296" r:id="rId21"/>
    <p:sldId id="292" r:id="rId22"/>
    <p:sldId id="269" r:id="rId23"/>
    <p:sldId id="295" r:id="rId24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761D"/>
    <a:srgbClr val="A14D7D"/>
    <a:srgbClr val="C52424"/>
    <a:srgbClr val="2B4D89"/>
    <a:srgbClr val="0088B8"/>
    <a:srgbClr val="E27304"/>
    <a:srgbClr val="C52525"/>
    <a:srgbClr val="92D05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829"/>
  </p:normalViewPr>
  <p:slideViewPr>
    <p:cSldViewPr snapToGrid="0">
      <p:cViewPr varScale="1">
        <p:scale>
          <a:sx n="74" d="100"/>
          <a:sy n="74" d="100"/>
        </p:scale>
        <p:origin x="119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yasu Berhane Habte" userId="434e0717d6cdceb0" providerId="LiveId" clId="{15975D86-3CD5-44DA-A9BA-AB44DD05A946}"/>
    <pc:docChg chg="custSel modSld">
      <pc:chgData name="Eyasu Berhane Habte" userId="434e0717d6cdceb0" providerId="LiveId" clId="{15975D86-3CD5-44DA-A9BA-AB44DD05A946}" dt="2024-07-21T09:27:27.882" v="6" actId="20577"/>
      <pc:docMkLst>
        <pc:docMk/>
      </pc:docMkLst>
      <pc:sldChg chg="delSp modSp mod">
        <pc:chgData name="Eyasu Berhane Habte" userId="434e0717d6cdceb0" providerId="LiveId" clId="{15975D86-3CD5-44DA-A9BA-AB44DD05A946}" dt="2024-07-21T09:27:27.882" v="6" actId="20577"/>
        <pc:sldMkLst>
          <pc:docMk/>
          <pc:sldMk cId="0" sldId="257"/>
        </pc:sldMkLst>
        <pc:spChg chg="mod">
          <ac:chgData name="Eyasu Berhane Habte" userId="434e0717d6cdceb0" providerId="LiveId" clId="{15975D86-3CD5-44DA-A9BA-AB44DD05A946}" dt="2024-07-21T09:26:49.768" v="3" actId="1076"/>
          <ac:spMkLst>
            <pc:docMk/>
            <pc:sldMk cId="0" sldId="257"/>
            <ac:spMk id="88" creationId="{00000000-0000-0000-0000-000000000000}"/>
          </ac:spMkLst>
        </pc:spChg>
        <pc:spChg chg="mod">
          <ac:chgData name="Eyasu Berhane Habte" userId="434e0717d6cdceb0" providerId="LiveId" clId="{15975D86-3CD5-44DA-A9BA-AB44DD05A946}" dt="2024-07-21T09:27:27.882" v="6" actId="20577"/>
          <ac:spMkLst>
            <pc:docMk/>
            <pc:sldMk cId="0" sldId="257"/>
            <ac:spMk id="89" creationId="{00000000-0000-0000-0000-000000000000}"/>
          </ac:spMkLst>
        </pc:spChg>
        <pc:spChg chg="del">
          <ac:chgData name="Eyasu Berhane Habte" userId="434e0717d6cdceb0" providerId="LiveId" clId="{15975D86-3CD5-44DA-A9BA-AB44DD05A946}" dt="2024-07-21T09:26:58.110" v="4" actId="478"/>
          <ac:spMkLst>
            <pc:docMk/>
            <pc:sldMk cId="0" sldId="257"/>
            <ac:spMk id="94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C1A3BB-E936-CC49-BFDD-FC05F3D1B77A}" type="doc">
      <dgm:prSet loTypeId="urn:microsoft.com/office/officeart/2005/8/layout/list1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ECA6775B-B76F-0241-8318-6B9A1DC38A04}">
      <dgm:prSet phldrT="[Text]" custT="1"/>
      <dgm:spPr/>
      <dgm:t>
        <a:bodyPr/>
        <a:lstStyle/>
        <a:p>
          <a:r>
            <a:rPr lang="en-IN" sz="1200" dirty="0">
              <a:effectLst/>
              <a:latin typeface="Calibri" panose="020F0502020204030204" pitchFamily="34" charset="0"/>
            </a:rPr>
            <a:t>1. Physical Problem Formulation</a:t>
          </a:r>
          <a:endParaRPr lang="en-GB" sz="1200" dirty="0"/>
        </a:p>
      </dgm:t>
    </dgm:pt>
    <dgm:pt modelId="{EE7D78B4-C577-FE43-8815-272C90F986AE}" type="parTrans" cxnId="{5E82B7FC-8470-174F-BC12-F4510100009A}">
      <dgm:prSet/>
      <dgm:spPr/>
      <dgm:t>
        <a:bodyPr/>
        <a:lstStyle/>
        <a:p>
          <a:endParaRPr lang="en-GB" sz="1200"/>
        </a:p>
      </dgm:t>
    </dgm:pt>
    <dgm:pt modelId="{8C6A4A71-F7B0-0646-ADAA-C73FA51801C9}" type="sibTrans" cxnId="{5E82B7FC-8470-174F-BC12-F4510100009A}">
      <dgm:prSet/>
      <dgm:spPr/>
      <dgm:t>
        <a:bodyPr/>
        <a:lstStyle/>
        <a:p>
          <a:endParaRPr lang="en-GB" sz="1200"/>
        </a:p>
      </dgm:t>
    </dgm:pt>
    <dgm:pt modelId="{D0979882-044F-A54C-8E0F-FD2A6C9EE5A8}">
      <dgm:prSet phldrT="[Text]" custT="1"/>
      <dgm:spPr/>
      <dgm:t>
        <a:bodyPr/>
        <a:lstStyle/>
        <a:p>
          <a:r>
            <a:rPr lang="en-IN" sz="1200" dirty="0">
              <a:effectLst/>
              <a:latin typeface="Calibri" panose="020F0502020204030204" pitchFamily="34" charset="0"/>
            </a:rPr>
            <a:t>2. Mathematical Formulation to establish an appropriate finite difference term</a:t>
          </a:r>
          <a:endParaRPr lang="en-GB" sz="1200" dirty="0"/>
        </a:p>
      </dgm:t>
    </dgm:pt>
    <dgm:pt modelId="{98FB542C-F351-6048-90F2-DC75191687E9}" type="parTrans" cxnId="{9E443BDF-0707-5B46-861F-073C97103078}">
      <dgm:prSet/>
      <dgm:spPr/>
      <dgm:t>
        <a:bodyPr/>
        <a:lstStyle/>
        <a:p>
          <a:endParaRPr lang="en-GB" sz="1200"/>
        </a:p>
      </dgm:t>
    </dgm:pt>
    <dgm:pt modelId="{A6346494-14BF-D240-A77C-69B20FD32C86}" type="sibTrans" cxnId="{9E443BDF-0707-5B46-861F-073C97103078}">
      <dgm:prSet/>
      <dgm:spPr/>
      <dgm:t>
        <a:bodyPr/>
        <a:lstStyle/>
        <a:p>
          <a:endParaRPr lang="en-GB" sz="1200"/>
        </a:p>
      </dgm:t>
    </dgm:pt>
    <dgm:pt modelId="{E716604B-7AE0-E04D-B7D9-6DC5F5E0A4E4}">
      <dgm:prSet phldrT="[Text]" custT="1"/>
      <dgm:spPr/>
      <dgm:t>
        <a:bodyPr/>
        <a:lstStyle/>
        <a:p>
          <a:r>
            <a:rPr lang="en-IN" sz="1200" dirty="0">
              <a:effectLst/>
              <a:latin typeface="Calibri" panose="020F0502020204030204" pitchFamily="34" charset="0"/>
            </a:rPr>
            <a:t>4. Analytical validation using ANSYS® Fluent </a:t>
          </a:r>
          <a:endParaRPr lang="en-GB" sz="1200" dirty="0"/>
        </a:p>
      </dgm:t>
    </dgm:pt>
    <dgm:pt modelId="{B9BE0783-38E7-F349-BE49-4D5B7E3DAFBA}" type="parTrans" cxnId="{2E68C681-7431-F040-A131-42FF4F8E252C}">
      <dgm:prSet/>
      <dgm:spPr/>
      <dgm:t>
        <a:bodyPr/>
        <a:lstStyle/>
        <a:p>
          <a:endParaRPr lang="en-GB" sz="1200"/>
        </a:p>
      </dgm:t>
    </dgm:pt>
    <dgm:pt modelId="{E0852B2E-CE9F-A14F-9B7D-5E690369DE8C}" type="sibTrans" cxnId="{2E68C681-7431-F040-A131-42FF4F8E252C}">
      <dgm:prSet/>
      <dgm:spPr/>
      <dgm:t>
        <a:bodyPr/>
        <a:lstStyle/>
        <a:p>
          <a:endParaRPr lang="en-GB" sz="1200"/>
        </a:p>
      </dgm:t>
    </dgm:pt>
    <dgm:pt modelId="{C250F9E3-25E3-9B44-BBB3-4F543A8E86BF}">
      <dgm:prSet phldrT="[Text]" custT="1"/>
      <dgm:spPr/>
      <dgm:t>
        <a:bodyPr/>
        <a:lstStyle/>
        <a:p>
          <a:r>
            <a:rPr lang="en-IN" sz="1200" dirty="0">
              <a:effectLst/>
              <a:latin typeface="Calibri" panose="020F0502020204030204" pitchFamily="34" charset="0"/>
            </a:rPr>
            <a:t>3. Investigation of the temperature field using MATLAB® implementation </a:t>
          </a:r>
          <a:endParaRPr lang="en-GB" sz="1200" dirty="0"/>
        </a:p>
      </dgm:t>
    </dgm:pt>
    <dgm:pt modelId="{9ECEA8F9-7D21-4245-A468-5AD63F26AF31}" type="parTrans" cxnId="{AA4F7022-E1F7-F648-A4BD-10A7D3E996FA}">
      <dgm:prSet/>
      <dgm:spPr/>
      <dgm:t>
        <a:bodyPr/>
        <a:lstStyle/>
        <a:p>
          <a:endParaRPr lang="en-GB" sz="1200"/>
        </a:p>
      </dgm:t>
    </dgm:pt>
    <dgm:pt modelId="{8DFC026D-E766-6F4C-953C-0530D12085E3}" type="sibTrans" cxnId="{AA4F7022-E1F7-F648-A4BD-10A7D3E996FA}">
      <dgm:prSet/>
      <dgm:spPr/>
      <dgm:t>
        <a:bodyPr/>
        <a:lstStyle/>
        <a:p>
          <a:endParaRPr lang="en-GB" sz="1200"/>
        </a:p>
      </dgm:t>
    </dgm:pt>
    <dgm:pt modelId="{CE6A4D3A-994D-AE4C-B0C4-E20EBAAD802C}">
      <dgm:prSet phldrT="[Text]" custT="1"/>
      <dgm:spPr/>
      <dgm:t>
        <a:bodyPr/>
        <a:lstStyle/>
        <a:p>
          <a:pPr>
            <a:buFont typeface="+mj-lt"/>
            <a:buAutoNum type="arabicPeriod" startAt="2"/>
          </a:pPr>
          <a:r>
            <a:rPr lang="en-IN" sz="1200" dirty="0"/>
            <a:t>5. Evaluation of results </a:t>
          </a:r>
          <a:endParaRPr lang="en-GB" sz="1200" dirty="0"/>
        </a:p>
      </dgm:t>
    </dgm:pt>
    <dgm:pt modelId="{88300EEB-8DA5-6E4C-BDD1-0D9AEE2A0608}" type="parTrans" cxnId="{E383D0EA-0B42-414E-B805-99FCE2741153}">
      <dgm:prSet/>
      <dgm:spPr/>
      <dgm:t>
        <a:bodyPr/>
        <a:lstStyle/>
        <a:p>
          <a:endParaRPr lang="en-GB" sz="1200"/>
        </a:p>
      </dgm:t>
    </dgm:pt>
    <dgm:pt modelId="{A1CC75F9-0534-094E-B752-20423BD105F3}" type="sibTrans" cxnId="{E383D0EA-0B42-414E-B805-99FCE2741153}">
      <dgm:prSet/>
      <dgm:spPr/>
      <dgm:t>
        <a:bodyPr/>
        <a:lstStyle/>
        <a:p>
          <a:endParaRPr lang="en-GB" sz="1200"/>
        </a:p>
      </dgm:t>
    </dgm:pt>
    <dgm:pt modelId="{CA1ED7C9-2B97-C342-987E-77B9AB84D626}" type="pres">
      <dgm:prSet presAssocID="{ECC1A3BB-E936-CC49-BFDD-FC05F3D1B77A}" presName="linear" presStyleCnt="0">
        <dgm:presLayoutVars>
          <dgm:dir/>
          <dgm:animLvl val="lvl"/>
          <dgm:resizeHandles val="exact"/>
        </dgm:presLayoutVars>
      </dgm:prSet>
      <dgm:spPr/>
    </dgm:pt>
    <dgm:pt modelId="{A4F8626D-A8B1-6C43-8404-89D07DD04F20}" type="pres">
      <dgm:prSet presAssocID="{ECA6775B-B76F-0241-8318-6B9A1DC38A04}" presName="parentLin" presStyleCnt="0"/>
      <dgm:spPr/>
    </dgm:pt>
    <dgm:pt modelId="{20AC9E80-F791-6349-A363-34256B8DDCC4}" type="pres">
      <dgm:prSet presAssocID="{ECA6775B-B76F-0241-8318-6B9A1DC38A04}" presName="parentLeftMargin" presStyleLbl="node1" presStyleIdx="0" presStyleCnt="5"/>
      <dgm:spPr/>
    </dgm:pt>
    <dgm:pt modelId="{6F1AF2EC-7569-F743-A432-A6F65AA4328E}" type="pres">
      <dgm:prSet presAssocID="{ECA6775B-B76F-0241-8318-6B9A1DC38A0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5011CDE-7D5C-2E45-891E-2E9F911FA35E}" type="pres">
      <dgm:prSet presAssocID="{ECA6775B-B76F-0241-8318-6B9A1DC38A04}" presName="negativeSpace" presStyleCnt="0"/>
      <dgm:spPr/>
    </dgm:pt>
    <dgm:pt modelId="{F60F8C1B-9C74-5D4A-9483-46203B66DDE0}" type="pres">
      <dgm:prSet presAssocID="{ECA6775B-B76F-0241-8318-6B9A1DC38A04}" presName="childText" presStyleLbl="conFgAcc1" presStyleIdx="0" presStyleCnt="5">
        <dgm:presLayoutVars>
          <dgm:bulletEnabled val="1"/>
        </dgm:presLayoutVars>
      </dgm:prSet>
      <dgm:spPr/>
    </dgm:pt>
    <dgm:pt modelId="{D0010179-6404-C74D-9FD6-0A082A1CA424}" type="pres">
      <dgm:prSet presAssocID="{8C6A4A71-F7B0-0646-ADAA-C73FA51801C9}" presName="spaceBetweenRectangles" presStyleCnt="0"/>
      <dgm:spPr/>
    </dgm:pt>
    <dgm:pt modelId="{20F3B4F6-351D-F449-BAD4-B51CD308CD33}" type="pres">
      <dgm:prSet presAssocID="{D0979882-044F-A54C-8E0F-FD2A6C9EE5A8}" presName="parentLin" presStyleCnt="0"/>
      <dgm:spPr/>
    </dgm:pt>
    <dgm:pt modelId="{4175E5A8-5E13-474A-8B2E-8F6DA2CF8E10}" type="pres">
      <dgm:prSet presAssocID="{D0979882-044F-A54C-8E0F-FD2A6C9EE5A8}" presName="parentLeftMargin" presStyleLbl="node1" presStyleIdx="0" presStyleCnt="5"/>
      <dgm:spPr/>
    </dgm:pt>
    <dgm:pt modelId="{F28A0DE6-5DA9-8C47-AC16-659E10D725B4}" type="pres">
      <dgm:prSet presAssocID="{D0979882-044F-A54C-8E0F-FD2A6C9EE5A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CB1740A-A74E-AC45-83D3-92909AAA634F}" type="pres">
      <dgm:prSet presAssocID="{D0979882-044F-A54C-8E0F-FD2A6C9EE5A8}" presName="negativeSpace" presStyleCnt="0"/>
      <dgm:spPr/>
    </dgm:pt>
    <dgm:pt modelId="{80EF9E8F-86CF-3241-8A8D-E0EEC0C52B8C}" type="pres">
      <dgm:prSet presAssocID="{D0979882-044F-A54C-8E0F-FD2A6C9EE5A8}" presName="childText" presStyleLbl="conFgAcc1" presStyleIdx="1" presStyleCnt="5">
        <dgm:presLayoutVars>
          <dgm:bulletEnabled val="1"/>
        </dgm:presLayoutVars>
      </dgm:prSet>
      <dgm:spPr/>
    </dgm:pt>
    <dgm:pt modelId="{60EFB867-0E5A-B045-8D91-0BB88CB3A4E2}" type="pres">
      <dgm:prSet presAssocID="{A6346494-14BF-D240-A77C-69B20FD32C86}" presName="spaceBetweenRectangles" presStyleCnt="0"/>
      <dgm:spPr/>
    </dgm:pt>
    <dgm:pt modelId="{785158A8-9585-764F-9B00-36C920FEF73F}" type="pres">
      <dgm:prSet presAssocID="{C250F9E3-25E3-9B44-BBB3-4F543A8E86BF}" presName="parentLin" presStyleCnt="0"/>
      <dgm:spPr/>
    </dgm:pt>
    <dgm:pt modelId="{D899C517-2CA0-C245-866C-6F8193C05961}" type="pres">
      <dgm:prSet presAssocID="{C250F9E3-25E3-9B44-BBB3-4F543A8E86BF}" presName="parentLeftMargin" presStyleLbl="node1" presStyleIdx="1" presStyleCnt="5"/>
      <dgm:spPr/>
    </dgm:pt>
    <dgm:pt modelId="{E3F3D95E-FAAA-7A41-883D-4E225A7DC24D}" type="pres">
      <dgm:prSet presAssocID="{C250F9E3-25E3-9B44-BBB3-4F543A8E86B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7FC306C-C22C-4F4E-85DE-50C220E5EABD}" type="pres">
      <dgm:prSet presAssocID="{C250F9E3-25E3-9B44-BBB3-4F543A8E86BF}" presName="negativeSpace" presStyleCnt="0"/>
      <dgm:spPr/>
    </dgm:pt>
    <dgm:pt modelId="{8525D897-5CA7-A74A-AAD2-EFE398768477}" type="pres">
      <dgm:prSet presAssocID="{C250F9E3-25E3-9B44-BBB3-4F543A8E86BF}" presName="childText" presStyleLbl="conFgAcc1" presStyleIdx="2" presStyleCnt="5" custLinFactNeighborX="-962" custLinFactNeighborY="2319">
        <dgm:presLayoutVars>
          <dgm:bulletEnabled val="1"/>
        </dgm:presLayoutVars>
      </dgm:prSet>
      <dgm:spPr/>
    </dgm:pt>
    <dgm:pt modelId="{1CB0AAAD-B5B4-0641-8B2F-DF3ECBDCA762}" type="pres">
      <dgm:prSet presAssocID="{8DFC026D-E766-6F4C-953C-0530D12085E3}" presName="spaceBetweenRectangles" presStyleCnt="0"/>
      <dgm:spPr/>
    </dgm:pt>
    <dgm:pt modelId="{5F8D75B6-737A-504A-BF9F-C3F8396BB8AD}" type="pres">
      <dgm:prSet presAssocID="{E716604B-7AE0-E04D-B7D9-6DC5F5E0A4E4}" presName="parentLin" presStyleCnt="0"/>
      <dgm:spPr/>
    </dgm:pt>
    <dgm:pt modelId="{8470701E-A5DA-0D43-A119-1DF9AB837DD7}" type="pres">
      <dgm:prSet presAssocID="{E716604B-7AE0-E04D-B7D9-6DC5F5E0A4E4}" presName="parentLeftMargin" presStyleLbl="node1" presStyleIdx="2" presStyleCnt="5"/>
      <dgm:spPr/>
    </dgm:pt>
    <dgm:pt modelId="{00DF833A-BCE1-0547-8BFE-1063F68A9B8C}" type="pres">
      <dgm:prSet presAssocID="{E716604B-7AE0-E04D-B7D9-6DC5F5E0A4E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B2A7610-6062-1A44-AB64-2CEB146544A1}" type="pres">
      <dgm:prSet presAssocID="{E716604B-7AE0-E04D-B7D9-6DC5F5E0A4E4}" presName="negativeSpace" presStyleCnt="0"/>
      <dgm:spPr/>
    </dgm:pt>
    <dgm:pt modelId="{1659305B-D467-274E-AE5E-A42C80C5CFC2}" type="pres">
      <dgm:prSet presAssocID="{E716604B-7AE0-E04D-B7D9-6DC5F5E0A4E4}" presName="childText" presStyleLbl="conFgAcc1" presStyleIdx="3" presStyleCnt="5">
        <dgm:presLayoutVars>
          <dgm:bulletEnabled val="1"/>
        </dgm:presLayoutVars>
      </dgm:prSet>
      <dgm:spPr/>
    </dgm:pt>
    <dgm:pt modelId="{73537E56-2E13-244A-878E-EE6D6F24E2F0}" type="pres">
      <dgm:prSet presAssocID="{E0852B2E-CE9F-A14F-9B7D-5E690369DE8C}" presName="spaceBetweenRectangles" presStyleCnt="0"/>
      <dgm:spPr/>
    </dgm:pt>
    <dgm:pt modelId="{34477C55-C5C2-6144-B5C3-5A53FCF36DE5}" type="pres">
      <dgm:prSet presAssocID="{CE6A4D3A-994D-AE4C-B0C4-E20EBAAD802C}" presName="parentLin" presStyleCnt="0"/>
      <dgm:spPr/>
    </dgm:pt>
    <dgm:pt modelId="{315B9872-7C47-F243-AF67-245A97C83FB3}" type="pres">
      <dgm:prSet presAssocID="{CE6A4D3A-994D-AE4C-B0C4-E20EBAAD802C}" presName="parentLeftMargin" presStyleLbl="node1" presStyleIdx="3" presStyleCnt="5"/>
      <dgm:spPr/>
    </dgm:pt>
    <dgm:pt modelId="{312A1A1F-2950-1644-AB89-147CB826E043}" type="pres">
      <dgm:prSet presAssocID="{CE6A4D3A-994D-AE4C-B0C4-E20EBAAD802C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75FD4BE4-62A1-7D4D-9399-87D41C7E4A28}" type="pres">
      <dgm:prSet presAssocID="{CE6A4D3A-994D-AE4C-B0C4-E20EBAAD802C}" presName="negativeSpace" presStyleCnt="0"/>
      <dgm:spPr/>
    </dgm:pt>
    <dgm:pt modelId="{2775EE26-9489-564B-9534-31F57B65D018}" type="pres">
      <dgm:prSet presAssocID="{CE6A4D3A-994D-AE4C-B0C4-E20EBAAD802C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AA4F7022-E1F7-F648-A4BD-10A7D3E996FA}" srcId="{ECC1A3BB-E936-CC49-BFDD-FC05F3D1B77A}" destId="{C250F9E3-25E3-9B44-BBB3-4F543A8E86BF}" srcOrd="2" destOrd="0" parTransId="{9ECEA8F9-7D21-4245-A468-5AD63F26AF31}" sibTransId="{8DFC026D-E766-6F4C-953C-0530D12085E3}"/>
    <dgm:cxn modelId="{3A254D3B-4AD2-3A4C-9EBB-C52EE8DB3AF1}" type="presOf" srcId="{ECA6775B-B76F-0241-8318-6B9A1DC38A04}" destId="{20AC9E80-F791-6349-A363-34256B8DDCC4}" srcOrd="0" destOrd="0" presId="urn:microsoft.com/office/officeart/2005/8/layout/list1"/>
    <dgm:cxn modelId="{6D88DC5E-1F9F-454D-957E-15636A4DE900}" type="presOf" srcId="{E716604B-7AE0-E04D-B7D9-6DC5F5E0A4E4}" destId="{8470701E-A5DA-0D43-A119-1DF9AB837DD7}" srcOrd="0" destOrd="0" presId="urn:microsoft.com/office/officeart/2005/8/layout/list1"/>
    <dgm:cxn modelId="{23883867-585E-C840-A959-B0DF9D00D0C5}" type="presOf" srcId="{D0979882-044F-A54C-8E0F-FD2A6C9EE5A8}" destId="{4175E5A8-5E13-474A-8B2E-8F6DA2CF8E10}" srcOrd="0" destOrd="0" presId="urn:microsoft.com/office/officeart/2005/8/layout/list1"/>
    <dgm:cxn modelId="{88767248-A032-614A-9B5D-9CB6FB52140C}" type="presOf" srcId="{CE6A4D3A-994D-AE4C-B0C4-E20EBAAD802C}" destId="{312A1A1F-2950-1644-AB89-147CB826E043}" srcOrd="1" destOrd="0" presId="urn:microsoft.com/office/officeart/2005/8/layout/list1"/>
    <dgm:cxn modelId="{2E68C681-7431-F040-A131-42FF4F8E252C}" srcId="{ECC1A3BB-E936-CC49-BFDD-FC05F3D1B77A}" destId="{E716604B-7AE0-E04D-B7D9-6DC5F5E0A4E4}" srcOrd="3" destOrd="0" parTransId="{B9BE0783-38E7-F349-BE49-4D5B7E3DAFBA}" sibTransId="{E0852B2E-CE9F-A14F-9B7D-5E690369DE8C}"/>
    <dgm:cxn modelId="{37F9889A-F5CA-DF4D-81B3-A5673D3EFDC7}" type="presOf" srcId="{C250F9E3-25E3-9B44-BBB3-4F543A8E86BF}" destId="{E3F3D95E-FAAA-7A41-883D-4E225A7DC24D}" srcOrd="1" destOrd="0" presId="urn:microsoft.com/office/officeart/2005/8/layout/list1"/>
    <dgm:cxn modelId="{9A40EEA0-8142-F543-A9CC-AFF5660CEAC4}" type="presOf" srcId="{ECA6775B-B76F-0241-8318-6B9A1DC38A04}" destId="{6F1AF2EC-7569-F743-A432-A6F65AA4328E}" srcOrd="1" destOrd="0" presId="urn:microsoft.com/office/officeart/2005/8/layout/list1"/>
    <dgm:cxn modelId="{304DB9A9-4A0F-7A4D-9A57-3A1EE78116A9}" type="presOf" srcId="{C250F9E3-25E3-9B44-BBB3-4F543A8E86BF}" destId="{D899C517-2CA0-C245-866C-6F8193C05961}" srcOrd="0" destOrd="0" presId="urn:microsoft.com/office/officeart/2005/8/layout/list1"/>
    <dgm:cxn modelId="{3BEEDDA9-C5B6-E54C-84C9-9C6927786465}" type="presOf" srcId="{E716604B-7AE0-E04D-B7D9-6DC5F5E0A4E4}" destId="{00DF833A-BCE1-0547-8BFE-1063F68A9B8C}" srcOrd="1" destOrd="0" presId="urn:microsoft.com/office/officeart/2005/8/layout/list1"/>
    <dgm:cxn modelId="{57AD58AC-89F6-854B-9751-716C9D07E1C5}" type="presOf" srcId="{ECC1A3BB-E936-CC49-BFDD-FC05F3D1B77A}" destId="{CA1ED7C9-2B97-C342-987E-77B9AB84D626}" srcOrd="0" destOrd="0" presId="urn:microsoft.com/office/officeart/2005/8/layout/list1"/>
    <dgm:cxn modelId="{79F316C1-C45B-C648-A372-36D8CA155C2D}" type="presOf" srcId="{D0979882-044F-A54C-8E0F-FD2A6C9EE5A8}" destId="{F28A0DE6-5DA9-8C47-AC16-659E10D725B4}" srcOrd="1" destOrd="0" presId="urn:microsoft.com/office/officeart/2005/8/layout/list1"/>
    <dgm:cxn modelId="{9E443BDF-0707-5B46-861F-073C97103078}" srcId="{ECC1A3BB-E936-CC49-BFDD-FC05F3D1B77A}" destId="{D0979882-044F-A54C-8E0F-FD2A6C9EE5A8}" srcOrd="1" destOrd="0" parTransId="{98FB542C-F351-6048-90F2-DC75191687E9}" sibTransId="{A6346494-14BF-D240-A77C-69B20FD32C86}"/>
    <dgm:cxn modelId="{667271EA-F618-334A-813C-5B174B1CC6B0}" type="presOf" srcId="{CE6A4D3A-994D-AE4C-B0C4-E20EBAAD802C}" destId="{315B9872-7C47-F243-AF67-245A97C83FB3}" srcOrd="0" destOrd="0" presId="urn:microsoft.com/office/officeart/2005/8/layout/list1"/>
    <dgm:cxn modelId="{E383D0EA-0B42-414E-B805-99FCE2741153}" srcId="{ECC1A3BB-E936-CC49-BFDD-FC05F3D1B77A}" destId="{CE6A4D3A-994D-AE4C-B0C4-E20EBAAD802C}" srcOrd="4" destOrd="0" parTransId="{88300EEB-8DA5-6E4C-BDD1-0D9AEE2A0608}" sibTransId="{A1CC75F9-0534-094E-B752-20423BD105F3}"/>
    <dgm:cxn modelId="{5E82B7FC-8470-174F-BC12-F4510100009A}" srcId="{ECC1A3BB-E936-CC49-BFDD-FC05F3D1B77A}" destId="{ECA6775B-B76F-0241-8318-6B9A1DC38A04}" srcOrd="0" destOrd="0" parTransId="{EE7D78B4-C577-FE43-8815-272C90F986AE}" sibTransId="{8C6A4A71-F7B0-0646-ADAA-C73FA51801C9}"/>
    <dgm:cxn modelId="{3B5D0361-84FE-D141-AAE7-DD30CDA20D3F}" type="presParOf" srcId="{CA1ED7C9-2B97-C342-987E-77B9AB84D626}" destId="{A4F8626D-A8B1-6C43-8404-89D07DD04F20}" srcOrd="0" destOrd="0" presId="urn:microsoft.com/office/officeart/2005/8/layout/list1"/>
    <dgm:cxn modelId="{75F58C23-61AB-D248-A174-92B602309AE4}" type="presParOf" srcId="{A4F8626D-A8B1-6C43-8404-89D07DD04F20}" destId="{20AC9E80-F791-6349-A363-34256B8DDCC4}" srcOrd="0" destOrd="0" presId="urn:microsoft.com/office/officeart/2005/8/layout/list1"/>
    <dgm:cxn modelId="{00362DAE-3329-3E40-955E-993BF2820D38}" type="presParOf" srcId="{A4F8626D-A8B1-6C43-8404-89D07DD04F20}" destId="{6F1AF2EC-7569-F743-A432-A6F65AA4328E}" srcOrd="1" destOrd="0" presId="urn:microsoft.com/office/officeart/2005/8/layout/list1"/>
    <dgm:cxn modelId="{752CC42D-45E1-2841-B5C5-98C8CB600B17}" type="presParOf" srcId="{CA1ED7C9-2B97-C342-987E-77B9AB84D626}" destId="{75011CDE-7D5C-2E45-891E-2E9F911FA35E}" srcOrd="1" destOrd="0" presId="urn:microsoft.com/office/officeart/2005/8/layout/list1"/>
    <dgm:cxn modelId="{3D33EFEC-90E4-314F-B9FB-A9642E1936AF}" type="presParOf" srcId="{CA1ED7C9-2B97-C342-987E-77B9AB84D626}" destId="{F60F8C1B-9C74-5D4A-9483-46203B66DDE0}" srcOrd="2" destOrd="0" presId="urn:microsoft.com/office/officeart/2005/8/layout/list1"/>
    <dgm:cxn modelId="{641564C2-2BCE-C84B-A451-5EC74B53DDBC}" type="presParOf" srcId="{CA1ED7C9-2B97-C342-987E-77B9AB84D626}" destId="{D0010179-6404-C74D-9FD6-0A082A1CA424}" srcOrd="3" destOrd="0" presId="urn:microsoft.com/office/officeart/2005/8/layout/list1"/>
    <dgm:cxn modelId="{E7E95C30-7855-EF4D-8A09-89C4FC5F065B}" type="presParOf" srcId="{CA1ED7C9-2B97-C342-987E-77B9AB84D626}" destId="{20F3B4F6-351D-F449-BAD4-B51CD308CD33}" srcOrd="4" destOrd="0" presId="urn:microsoft.com/office/officeart/2005/8/layout/list1"/>
    <dgm:cxn modelId="{DFFF028F-302A-FF42-AA18-E3CBE240BB94}" type="presParOf" srcId="{20F3B4F6-351D-F449-BAD4-B51CD308CD33}" destId="{4175E5A8-5E13-474A-8B2E-8F6DA2CF8E10}" srcOrd="0" destOrd="0" presId="urn:microsoft.com/office/officeart/2005/8/layout/list1"/>
    <dgm:cxn modelId="{7FC99A86-8968-AF49-9124-7BD592627341}" type="presParOf" srcId="{20F3B4F6-351D-F449-BAD4-B51CD308CD33}" destId="{F28A0DE6-5DA9-8C47-AC16-659E10D725B4}" srcOrd="1" destOrd="0" presId="urn:microsoft.com/office/officeart/2005/8/layout/list1"/>
    <dgm:cxn modelId="{D981B8B7-AB41-7442-92DC-213CB50E06EF}" type="presParOf" srcId="{CA1ED7C9-2B97-C342-987E-77B9AB84D626}" destId="{CCB1740A-A74E-AC45-83D3-92909AAA634F}" srcOrd="5" destOrd="0" presId="urn:microsoft.com/office/officeart/2005/8/layout/list1"/>
    <dgm:cxn modelId="{28C7B256-D7E2-AE4B-8BDF-5A7D0F37D7F8}" type="presParOf" srcId="{CA1ED7C9-2B97-C342-987E-77B9AB84D626}" destId="{80EF9E8F-86CF-3241-8A8D-E0EEC0C52B8C}" srcOrd="6" destOrd="0" presId="urn:microsoft.com/office/officeart/2005/8/layout/list1"/>
    <dgm:cxn modelId="{94A6B65D-4598-F24F-9B56-995F9A06D333}" type="presParOf" srcId="{CA1ED7C9-2B97-C342-987E-77B9AB84D626}" destId="{60EFB867-0E5A-B045-8D91-0BB88CB3A4E2}" srcOrd="7" destOrd="0" presId="urn:microsoft.com/office/officeart/2005/8/layout/list1"/>
    <dgm:cxn modelId="{2C625819-9B4E-6447-A3D9-F7495DEDD230}" type="presParOf" srcId="{CA1ED7C9-2B97-C342-987E-77B9AB84D626}" destId="{785158A8-9585-764F-9B00-36C920FEF73F}" srcOrd="8" destOrd="0" presId="urn:microsoft.com/office/officeart/2005/8/layout/list1"/>
    <dgm:cxn modelId="{4DA063F4-7A42-9B45-87AB-A72366B4B291}" type="presParOf" srcId="{785158A8-9585-764F-9B00-36C920FEF73F}" destId="{D899C517-2CA0-C245-866C-6F8193C05961}" srcOrd="0" destOrd="0" presId="urn:microsoft.com/office/officeart/2005/8/layout/list1"/>
    <dgm:cxn modelId="{DC8EC2B4-11E4-F741-BB45-41D1B836F654}" type="presParOf" srcId="{785158A8-9585-764F-9B00-36C920FEF73F}" destId="{E3F3D95E-FAAA-7A41-883D-4E225A7DC24D}" srcOrd="1" destOrd="0" presId="urn:microsoft.com/office/officeart/2005/8/layout/list1"/>
    <dgm:cxn modelId="{61376587-FC5A-2F41-9388-024286663066}" type="presParOf" srcId="{CA1ED7C9-2B97-C342-987E-77B9AB84D626}" destId="{F7FC306C-C22C-4F4E-85DE-50C220E5EABD}" srcOrd="9" destOrd="0" presId="urn:microsoft.com/office/officeart/2005/8/layout/list1"/>
    <dgm:cxn modelId="{9E753267-DC43-7B4D-9DD4-D4DD178DB93F}" type="presParOf" srcId="{CA1ED7C9-2B97-C342-987E-77B9AB84D626}" destId="{8525D897-5CA7-A74A-AAD2-EFE398768477}" srcOrd="10" destOrd="0" presId="urn:microsoft.com/office/officeart/2005/8/layout/list1"/>
    <dgm:cxn modelId="{7D1C28CD-166D-0A4B-83A3-CC29852DC588}" type="presParOf" srcId="{CA1ED7C9-2B97-C342-987E-77B9AB84D626}" destId="{1CB0AAAD-B5B4-0641-8B2F-DF3ECBDCA762}" srcOrd="11" destOrd="0" presId="urn:microsoft.com/office/officeart/2005/8/layout/list1"/>
    <dgm:cxn modelId="{FB79C429-B49C-9342-A11B-4DFB3104B1D7}" type="presParOf" srcId="{CA1ED7C9-2B97-C342-987E-77B9AB84D626}" destId="{5F8D75B6-737A-504A-BF9F-C3F8396BB8AD}" srcOrd="12" destOrd="0" presId="urn:microsoft.com/office/officeart/2005/8/layout/list1"/>
    <dgm:cxn modelId="{1EC477C4-F733-8D43-A273-A70C5D0032E6}" type="presParOf" srcId="{5F8D75B6-737A-504A-BF9F-C3F8396BB8AD}" destId="{8470701E-A5DA-0D43-A119-1DF9AB837DD7}" srcOrd="0" destOrd="0" presId="urn:microsoft.com/office/officeart/2005/8/layout/list1"/>
    <dgm:cxn modelId="{25D47E20-FCE5-0B4D-AC5A-A5552D5F7C5A}" type="presParOf" srcId="{5F8D75B6-737A-504A-BF9F-C3F8396BB8AD}" destId="{00DF833A-BCE1-0547-8BFE-1063F68A9B8C}" srcOrd="1" destOrd="0" presId="urn:microsoft.com/office/officeart/2005/8/layout/list1"/>
    <dgm:cxn modelId="{8C342595-DEEB-7B46-A96F-025353C0298D}" type="presParOf" srcId="{CA1ED7C9-2B97-C342-987E-77B9AB84D626}" destId="{1B2A7610-6062-1A44-AB64-2CEB146544A1}" srcOrd="13" destOrd="0" presId="urn:microsoft.com/office/officeart/2005/8/layout/list1"/>
    <dgm:cxn modelId="{9EC116D3-4EA9-E94F-89E3-8DBD2C214845}" type="presParOf" srcId="{CA1ED7C9-2B97-C342-987E-77B9AB84D626}" destId="{1659305B-D467-274E-AE5E-A42C80C5CFC2}" srcOrd="14" destOrd="0" presId="urn:microsoft.com/office/officeart/2005/8/layout/list1"/>
    <dgm:cxn modelId="{55D2C38E-5E61-564C-A2B4-249DDF734C7D}" type="presParOf" srcId="{CA1ED7C9-2B97-C342-987E-77B9AB84D626}" destId="{73537E56-2E13-244A-878E-EE6D6F24E2F0}" srcOrd="15" destOrd="0" presId="urn:microsoft.com/office/officeart/2005/8/layout/list1"/>
    <dgm:cxn modelId="{5D2CFAAB-6C8E-4545-B877-7E4534330C8C}" type="presParOf" srcId="{CA1ED7C9-2B97-C342-987E-77B9AB84D626}" destId="{34477C55-C5C2-6144-B5C3-5A53FCF36DE5}" srcOrd="16" destOrd="0" presId="urn:microsoft.com/office/officeart/2005/8/layout/list1"/>
    <dgm:cxn modelId="{61C12D21-555A-294C-8128-7086091D2370}" type="presParOf" srcId="{34477C55-C5C2-6144-B5C3-5A53FCF36DE5}" destId="{315B9872-7C47-F243-AF67-245A97C83FB3}" srcOrd="0" destOrd="0" presId="urn:microsoft.com/office/officeart/2005/8/layout/list1"/>
    <dgm:cxn modelId="{6C45F634-D741-E049-85E4-5C6DF0F37D39}" type="presParOf" srcId="{34477C55-C5C2-6144-B5C3-5A53FCF36DE5}" destId="{312A1A1F-2950-1644-AB89-147CB826E043}" srcOrd="1" destOrd="0" presId="urn:microsoft.com/office/officeart/2005/8/layout/list1"/>
    <dgm:cxn modelId="{508106EE-9053-724F-9445-873BAFC3F47F}" type="presParOf" srcId="{CA1ED7C9-2B97-C342-987E-77B9AB84D626}" destId="{75FD4BE4-62A1-7D4D-9399-87D41C7E4A28}" srcOrd="17" destOrd="0" presId="urn:microsoft.com/office/officeart/2005/8/layout/list1"/>
    <dgm:cxn modelId="{BF638FC0-5766-4B4D-909C-CDB3EE6E08F0}" type="presParOf" srcId="{CA1ED7C9-2B97-C342-987E-77B9AB84D626}" destId="{2775EE26-9489-564B-9534-31F57B65D018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0F8C1B-9C74-5D4A-9483-46203B66DDE0}">
      <dsp:nvSpPr>
        <dsp:cNvPr id="0" name=""/>
        <dsp:cNvSpPr/>
      </dsp:nvSpPr>
      <dsp:spPr>
        <a:xfrm>
          <a:off x="0" y="265786"/>
          <a:ext cx="5947229" cy="352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1AF2EC-7569-F743-A432-A6F65AA4328E}">
      <dsp:nvSpPr>
        <dsp:cNvPr id="0" name=""/>
        <dsp:cNvSpPr/>
      </dsp:nvSpPr>
      <dsp:spPr>
        <a:xfrm>
          <a:off x="297361" y="59146"/>
          <a:ext cx="4163060" cy="4132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354" tIns="0" rIns="15735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effectLst/>
              <a:latin typeface="Calibri" panose="020F0502020204030204" pitchFamily="34" charset="0"/>
            </a:rPr>
            <a:t>1. Physical Problem Formulation</a:t>
          </a:r>
          <a:endParaRPr lang="en-GB" sz="1200" kern="1200" dirty="0"/>
        </a:p>
      </dsp:txBody>
      <dsp:txXfrm>
        <a:off x="317536" y="79321"/>
        <a:ext cx="4122710" cy="372929"/>
      </dsp:txXfrm>
    </dsp:sp>
    <dsp:sp modelId="{80EF9E8F-86CF-3241-8A8D-E0EEC0C52B8C}">
      <dsp:nvSpPr>
        <dsp:cNvPr id="0" name=""/>
        <dsp:cNvSpPr/>
      </dsp:nvSpPr>
      <dsp:spPr>
        <a:xfrm>
          <a:off x="0" y="900826"/>
          <a:ext cx="5947229" cy="352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A0DE6-5DA9-8C47-AC16-659E10D725B4}">
      <dsp:nvSpPr>
        <dsp:cNvPr id="0" name=""/>
        <dsp:cNvSpPr/>
      </dsp:nvSpPr>
      <dsp:spPr>
        <a:xfrm>
          <a:off x="297361" y="694186"/>
          <a:ext cx="4163060" cy="413279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354" tIns="0" rIns="15735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effectLst/>
              <a:latin typeface="Calibri" panose="020F0502020204030204" pitchFamily="34" charset="0"/>
            </a:rPr>
            <a:t>2. Mathematical Formulation to establish an appropriate finite difference term</a:t>
          </a:r>
          <a:endParaRPr lang="en-GB" sz="1200" kern="1200" dirty="0"/>
        </a:p>
      </dsp:txBody>
      <dsp:txXfrm>
        <a:off x="317536" y="714361"/>
        <a:ext cx="4122710" cy="372929"/>
      </dsp:txXfrm>
    </dsp:sp>
    <dsp:sp modelId="{8525D897-5CA7-A74A-AAD2-EFE398768477}">
      <dsp:nvSpPr>
        <dsp:cNvPr id="0" name=""/>
        <dsp:cNvSpPr/>
      </dsp:nvSpPr>
      <dsp:spPr>
        <a:xfrm>
          <a:off x="0" y="1537619"/>
          <a:ext cx="5947229" cy="352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3D95E-FAAA-7A41-883D-4E225A7DC24D}">
      <dsp:nvSpPr>
        <dsp:cNvPr id="0" name=""/>
        <dsp:cNvSpPr/>
      </dsp:nvSpPr>
      <dsp:spPr>
        <a:xfrm>
          <a:off x="297361" y="1329226"/>
          <a:ext cx="4163060" cy="413279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354" tIns="0" rIns="15735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effectLst/>
              <a:latin typeface="Calibri" panose="020F0502020204030204" pitchFamily="34" charset="0"/>
            </a:rPr>
            <a:t>3. Investigation of the temperature field using MATLAB® implementation </a:t>
          </a:r>
          <a:endParaRPr lang="en-GB" sz="1200" kern="1200" dirty="0"/>
        </a:p>
      </dsp:txBody>
      <dsp:txXfrm>
        <a:off x="317536" y="1349401"/>
        <a:ext cx="4122710" cy="372929"/>
      </dsp:txXfrm>
    </dsp:sp>
    <dsp:sp modelId="{1659305B-D467-274E-AE5E-A42C80C5CFC2}">
      <dsp:nvSpPr>
        <dsp:cNvPr id="0" name=""/>
        <dsp:cNvSpPr/>
      </dsp:nvSpPr>
      <dsp:spPr>
        <a:xfrm>
          <a:off x="0" y="2170906"/>
          <a:ext cx="5947229" cy="352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DF833A-BCE1-0547-8BFE-1063F68A9B8C}">
      <dsp:nvSpPr>
        <dsp:cNvPr id="0" name=""/>
        <dsp:cNvSpPr/>
      </dsp:nvSpPr>
      <dsp:spPr>
        <a:xfrm>
          <a:off x="297361" y="1964266"/>
          <a:ext cx="4163060" cy="413279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354" tIns="0" rIns="15735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effectLst/>
              <a:latin typeface="Calibri" panose="020F0502020204030204" pitchFamily="34" charset="0"/>
            </a:rPr>
            <a:t>4. Analytical validation using ANSYS® Fluent </a:t>
          </a:r>
          <a:endParaRPr lang="en-GB" sz="1200" kern="1200" dirty="0"/>
        </a:p>
      </dsp:txBody>
      <dsp:txXfrm>
        <a:off x="317536" y="1984441"/>
        <a:ext cx="4122710" cy="372929"/>
      </dsp:txXfrm>
    </dsp:sp>
    <dsp:sp modelId="{2775EE26-9489-564B-9534-31F57B65D018}">
      <dsp:nvSpPr>
        <dsp:cNvPr id="0" name=""/>
        <dsp:cNvSpPr/>
      </dsp:nvSpPr>
      <dsp:spPr>
        <a:xfrm>
          <a:off x="0" y="2805946"/>
          <a:ext cx="5947229" cy="352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2A1A1F-2950-1644-AB89-147CB826E043}">
      <dsp:nvSpPr>
        <dsp:cNvPr id="0" name=""/>
        <dsp:cNvSpPr/>
      </dsp:nvSpPr>
      <dsp:spPr>
        <a:xfrm>
          <a:off x="297361" y="2599306"/>
          <a:ext cx="4163060" cy="41327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354" tIns="0" rIns="15735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200" kern="1200" dirty="0"/>
            <a:t>5. Evaluation of results </a:t>
          </a:r>
          <a:endParaRPr lang="en-GB" sz="1200" kern="1200" dirty="0"/>
        </a:p>
      </dsp:txBody>
      <dsp:txXfrm>
        <a:off x="317536" y="2619481"/>
        <a:ext cx="4122710" cy="372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B42A4-BFCF-5643-8187-7EA6A2C5551B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F1639-4626-4D46-8EA6-AE3779B0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96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F1639-4626-4D46-8EA6-AE3779B0E9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6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F1639-4626-4D46-8EA6-AE3779B0E9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59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F1639-4626-4D46-8EA6-AE3779B0E9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11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F1639-4626-4D46-8EA6-AE3779B0E9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85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F1639-4626-4D46-8EA6-AE3779B0E9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44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F1639-4626-4D46-8EA6-AE3779B0E9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00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F1639-4626-4D46-8EA6-AE3779B0E9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50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F1639-4626-4D46-8EA6-AE3779B0E9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3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F1639-4626-4D46-8EA6-AE3779B0E9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88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9F9646B-04BE-496E-B1D9-958FBE0BF60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8E09AEF-466D-4DF2-84E1-DB4ADD9DFEB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F34F3E6-162B-4A9B-9892-DA59FCC8413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C4FAB38-3E78-481A-B8EF-A4B0187D299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7C81767-BA1A-4516-90DC-44BBEBF4AC6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1F696A9-36CB-4556-9DAF-932B8823710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9B8980B-24B3-4ACA-8920-A28DC593F89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67D27FA-8B77-4159-8688-807C2AB2A9D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F59C6A0-A9C3-452F-B887-E782B0C14D0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F23960D-DF13-4D05-8DD8-432872ADADB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C969A4D-ADF0-4519-81B4-9AA42B6C6A7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BB54A52-2621-4DB9-8F1B-8292C9524A0D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941128E-7F4B-4B6F-9D8E-7FBBF7BCEAB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CF5E282-4A03-4351-B546-471F7B6535C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BA76803-7B71-445E-B581-43A259782AF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654796F-215C-4E07-B072-1546A7C8B0D2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63A00B8-727C-4055-A589-50DCC7B182B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80AC2A5-59BA-45F1-9F9F-5E4BF905255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77BE0D3-AF11-49E3-91C5-4EA5FD582CE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8E45ABF-CC63-4B6E-9267-A02A4161FD0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CB88906-352C-4F5A-BE50-E72370AA3F7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93D41F1-C344-409D-8E08-0E9C62BF74F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C711E71-4020-4D7D-A387-B18EDB7DA69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DA5869D-913A-4F2F-B934-EDE5A672373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 anchorCtr="1">
            <a:noAutofit/>
          </a:bodyPr>
          <a:lstStyle>
            <a:lvl1pPr algn="ctr">
              <a:lnSpc>
                <a:spcPct val="100000"/>
              </a:lnSpc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98989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BBD2719-3F9B-4A33-B937-CDD0A48F2ECE}" type="slidenum">
              <a:rPr lang="en-US" sz="1200" b="0" strike="noStrike" spc="-1">
                <a:solidFill>
                  <a:srgbClr val="898989"/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&lt;date/time&gt;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 anchorCtr="1">
            <a:noAutofit/>
          </a:bodyPr>
          <a:lstStyle>
            <a:lvl1pPr algn="ctr">
              <a:lnSpc>
                <a:spcPct val="100000"/>
              </a:lnSpc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98989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BFF751D-435E-453A-9D77-9A2B040D046E}" type="slidenum">
              <a:rPr lang="en-US" sz="1200" b="0" strike="noStrike" spc="-1">
                <a:solidFill>
                  <a:srgbClr val="898989"/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26.jpeg"/><Relationship Id="rId12" Type="http://schemas.openxmlformats.org/officeDocument/2006/relationships/image" Target="../media/image4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jpeg"/><Relationship Id="rId11" Type="http://schemas.openxmlformats.org/officeDocument/2006/relationships/image" Target="../media/image42.png"/><Relationship Id="rId5" Type="http://schemas.openxmlformats.org/officeDocument/2006/relationships/image" Target="../media/image12.png"/><Relationship Id="rId10" Type="http://schemas.openxmlformats.org/officeDocument/2006/relationships/image" Target="../media/image27.jpeg"/><Relationship Id="rId4" Type="http://schemas.openxmlformats.org/officeDocument/2006/relationships/image" Target="../media/image18.png"/><Relationship Id="rId9" Type="http://schemas.openxmlformats.org/officeDocument/2006/relationships/image" Target="../media/image45.png"/><Relationship Id="rId1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eg"/><Relationship Id="rId13" Type="http://schemas.openxmlformats.org/officeDocument/2006/relationships/image" Target="../media/image14.svg"/><Relationship Id="rId3" Type="http://schemas.openxmlformats.org/officeDocument/2006/relationships/image" Target="../media/image10.png"/><Relationship Id="rId7" Type="http://schemas.openxmlformats.org/officeDocument/2006/relationships/image" Target="../media/image45.jpeg"/><Relationship Id="rId12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4.jpeg"/><Relationship Id="rId11" Type="http://schemas.openxmlformats.org/officeDocument/2006/relationships/image" Target="../media/image43.svg"/><Relationship Id="rId5" Type="http://schemas.openxmlformats.org/officeDocument/2006/relationships/image" Target="../media/image12.png"/><Relationship Id="rId10" Type="http://schemas.openxmlformats.org/officeDocument/2006/relationships/image" Target="../media/image42.png"/><Relationship Id="rId4" Type="http://schemas.openxmlformats.org/officeDocument/2006/relationships/image" Target="../media/image18.png"/><Relationship Id="rId9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7.png"/><Relationship Id="rId7" Type="http://schemas.openxmlformats.org/officeDocument/2006/relationships/image" Target="../media/image4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8.png"/><Relationship Id="rId11" Type="http://schemas.openxmlformats.org/officeDocument/2006/relationships/image" Target="../media/image16.svg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image" Target="../media/image18.png"/><Relationship Id="rId9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47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0.png"/><Relationship Id="rId11" Type="http://schemas.openxmlformats.org/officeDocument/2006/relationships/image" Target="../media/image49.jpeg"/><Relationship Id="rId5" Type="http://schemas.openxmlformats.org/officeDocument/2006/relationships/image" Target="../media/image12.png"/><Relationship Id="rId10" Type="http://schemas.openxmlformats.org/officeDocument/2006/relationships/image" Target="../media/image16.svg"/><Relationship Id="rId4" Type="http://schemas.openxmlformats.org/officeDocument/2006/relationships/image" Target="../media/image18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4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51.png"/><Relationship Id="rId5" Type="http://schemas.openxmlformats.org/officeDocument/2006/relationships/image" Target="../media/image18.png"/><Relationship Id="rId10" Type="http://schemas.openxmlformats.org/officeDocument/2006/relationships/image" Target="../media/image16.svg"/><Relationship Id="rId4" Type="http://schemas.openxmlformats.org/officeDocument/2006/relationships/image" Target="../media/image47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47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2.png"/><Relationship Id="rId11" Type="http://schemas.openxmlformats.org/officeDocument/2006/relationships/image" Target="../media/image49.jpeg"/><Relationship Id="rId5" Type="http://schemas.openxmlformats.org/officeDocument/2006/relationships/image" Target="../media/image12.png"/><Relationship Id="rId10" Type="http://schemas.openxmlformats.org/officeDocument/2006/relationships/image" Target="../media/image16.svg"/><Relationship Id="rId4" Type="http://schemas.openxmlformats.org/officeDocument/2006/relationships/image" Target="../media/image18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57.jpeg"/><Relationship Id="rId18" Type="http://schemas.openxmlformats.org/officeDocument/2006/relationships/image" Target="../media/image60.jpeg"/><Relationship Id="rId3" Type="http://schemas.openxmlformats.org/officeDocument/2006/relationships/image" Target="../media/image18.png"/><Relationship Id="rId21" Type="http://schemas.openxmlformats.org/officeDocument/2006/relationships/image" Target="../media/image63.jpeg"/><Relationship Id="rId7" Type="http://schemas.openxmlformats.org/officeDocument/2006/relationships/image" Target="../media/image16.svg"/><Relationship Id="rId12" Type="http://schemas.openxmlformats.org/officeDocument/2006/relationships/image" Target="../media/image56.jpeg"/><Relationship Id="rId17" Type="http://schemas.openxmlformats.org/officeDocument/2006/relationships/image" Target="../media/image25.jpeg"/><Relationship Id="rId2" Type="http://schemas.openxmlformats.org/officeDocument/2006/relationships/image" Target="../media/image53.png"/><Relationship Id="rId16" Type="http://schemas.openxmlformats.org/officeDocument/2006/relationships/image" Target="../media/image49.jpeg"/><Relationship Id="rId20" Type="http://schemas.openxmlformats.org/officeDocument/2006/relationships/image" Target="../media/image6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11" Type="http://schemas.openxmlformats.org/officeDocument/2006/relationships/image" Target="../media/image55.jpeg"/><Relationship Id="rId5" Type="http://schemas.openxmlformats.org/officeDocument/2006/relationships/image" Target="../media/image12.png"/><Relationship Id="rId15" Type="http://schemas.openxmlformats.org/officeDocument/2006/relationships/image" Target="../media/image59.jpeg"/><Relationship Id="rId23" Type="http://schemas.openxmlformats.org/officeDocument/2006/relationships/image" Target="../media/image65.jpeg"/><Relationship Id="rId10" Type="http://schemas.openxmlformats.org/officeDocument/2006/relationships/image" Target="../media/image54.jpeg"/><Relationship Id="rId19" Type="http://schemas.openxmlformats.org/officeDocument/2006/relationships/image" Target="../media/image61.jpeg"/><Relationship Id="rId4" Type="http://schemas.openxmlformats.org/officeDocument/2006/relationships/image" Target="../media/image10.png"/><Relationship Id="rId9" Type="http://schemas.openxmlformats.org/officeDocument/2006/relationships/image" Target="../media/image14.svg"/><Relationship Id="rId14" Type="http://schemas.openxmlformats.org/officeDocument/2006/relationships/image" Target="../media/image58.jpeg"/><Relationship Id="rId22" Type="http://schemas.openxmlformats.org/officeDocument/2006/relationships/image" Target="../media/image64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8.png"/><Relationship Id="rId7" Type="http://schemas.openxmlformats.org/officeDocument/2006/relationships/image" Target="../media/image16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4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66.png"/><Relationship Id="rId10" Type="http://schemas.openxmlformats.org/officeDocument/2006/relationships/hyperlink" Target="http://www.dspace.mit.edu/bitstream/handle/1721.1/35256/22-00JSpring-2002/NR/rdonlyres/Nuclear-Engineering/22-00JIntroduction-to-Modeling-and-SimulationSpring2002/55114EA2-9B81-4FD8-90D5-5F64F21D23D0/0/lecture_16.pdf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6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66.png"/><Relationship Id="rId4" Type="http://schemas.openxmlformats.org/officeDocument/2006/relationships/image" Target="../media/image9.png"/><Relationship Id="rId9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diagramData" Target="../diagrams/data1.xml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microsoft.com/office/2007/relationships/diagramDrawing" Target="../diagrams/drawing1.xml"/><Relationship Id="rId5" Type="http://schemas.openxmlformats.org/officeDocument/2006/relationships/image" Target="../media/image11.png"/><Relationship Id="rId15" Type="http://schemas.openxmlformats.org/officeDocument/2006/relationships/image" Target="../media/image16.svg"/><Relationship Id="rId10" Type="http://schemas.openxmlformats.org/officeDocument/2006/relationships/diagramColors" Target="../diagrams/colors1.xml"/><Relationship Id="rId4" Type="http://schemas.openxmlformats.org/officeDocument/2006/relationships/image" Target="../media/image10.png"/><Relationship Id="rId9" Type="http://schemas.openxmlformats.org/officeDocument/2006/relationships/diagramQuickStyle" Target="../diagrams/quickStyle1.xml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svg"/><Relationship Id="rId3" Type="http://schemas.openxmlformats.org/officeDocument/2006/relationships/image" Target="../media/image10.png"/><Relationship Id="rId12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jpg"/><Relationship Id="rId11" Type="http://schemas.openxmlformats.org/officeDocument/2006/relationships/image" Target="../media/image16.svg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16.sv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0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2.jpeg"/><Relationship Id="rId18" Type="http://schemas.openxmlformats.org/officeDocument/2006/relationships/image" Target="../media/image31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12" Type="http://schemas.openxmlformats.org/officeDocument/2006/relationships/image" Target="../media/image16.sv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1.jpeg"/><Relationship Id="rId19" Type="http://schemas.openxmlformats.org/officeDocument/2006/relationships/image" Target="../media/image32.png"/><Relationship Id="rId4" Type="http://schemas.openxmlformats.org/officeDocument/2006/relationships/image" Target="../media/image10.png"/><Relationship Id="rId9" Type="http://schemas.openxmlformats.org/officeDocument/2006/relationships/image" Target="../media/image24.png"/><Relationship Id="rId1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33.png"/><Relationship Id="rId18" Type="http://schemas.openxmlformats.org/officeDocument/2006/relationships/image" Target="../media/image22.jpe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12" Type="http://schemas.openxmlformats.org/officeDocument/2006/relationships/image" Target="../media/image300.png"/><Relationship Id="rId17" Type="http://schemas.openxmlformats.org/officeDocument/2006/relationships/image" Target="../media/image16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8.png"/><Relationship Id="rId15" Type="http://schemas.openxmlformats.org/officeDocument/2006/relationships/image" Target="../media/image35.png"/><Relationship Id="rId10" Type="http://schemas.openxmlformats.org/officeDocument/2006/relationships/image" Target="../media/image21.jpeg"/><Relationship Id="rId4" Type="http://schemas.openxmlformats.org/officeDocument/2006/relationships/image" Target="../media/image10.png"/><Relationship Id="rId9" Type="http://schemas.openxmlformats.org/officeDocument/2006/relationships/image" Target="../media/image24.png"/><Relationship Id="rId1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8.png"/><Relationship Id="rId10" Type="http://schemas.openxmlformats.org/officeDocument/2006/relationships/image" Target="../media/image23.jpeg"/><Relationship Id="rId4" Type="http://schemas.openxmlformats.org/officeDocument/2006/relationships/image" Target="../media/image10.png"/><Relationship Id="rId9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37.png"/><Relationship Id="rId1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12" Type="http://schemas.openxmlformats.org/officeDocument/2006/relationships/image" Target="../media/image360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24.jpeg"/><Relationship Id="rId5" Type="http://schemas.openxmlformats.org/officeDocument/2006/relationships/image" Target="../media/image18.png"/><Relationship Id="rId15" Type="http://schemas.openxmlformats.org/officeDocument/2006/relationships/image" Target="../media/image39.png"/><Relationship Id="rId10" Type="http://schemas.openxmlformats.org/officeDocument/2006/relationships/image" Target="../media/image340.png"/><Relationship Id="rId19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38.png"/><Relationship Id="rId14" Type="http://schemas.openxmlformats.org/officeDocument/2006/relationships/image" Target="../media/image3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: Rounded Corners 1"/>
          <p:cNvSpPr/>
          <p:nvPr/>
        </p:nvSpPr>
        <p:spPr>
          <a:xfrm>
            <a:off x="10320" y="4940092"/>
            <a:ext cx="12181680" cy="2375640"/>
          </a:xfrm>
          <a:custGeom>
            <a:avLst/>
            <a:gdLst>
              <a:gd name="textAreaLeft" fmla="*/ 0 w 12181680"/>
              <a:gd name="textAreaRight" fmla="*/ 12182400 w 12181680"/>
              <a:gd name="textAreaTop" fmla="*/ 0 h 1743120"/>
              <a:gd name="textAreaBottom" fmla="*/ 1743840 h 1743120"/>
            </a:gdLst>
            <a:ahLst/>
            <a:cxnLst/>
            <a:rect l="textAreaLeft" t="textAreaTop" r="textAreaRight" b="textAreaBottom"/>
            <a:pathLst>
              <a:path w="33840" h="4934">
                <a:moveTo>
                  <a:pt x="0" y="0"/>
                </a:moveTo>
                <a:arcTo wR="0" hR="0" stAng="5400000" swAng="5400000"/>
                <a:lnTo>
                  <a:pt x="0" y="4844"/>
                </a:lnTo>
                <a:arcTo wR="0" hR="0" stAng="0" swAng="-5400000"/>
                <a:lnTo>
                  <a:pt x="33840" y="4844"/>
                </a:lnTo>
                <a:arcTo wR="0" hR="0" stAng="5400000" swAng="5400000"/>
                <a:lnTo>
                  <a:pt x="33840" y="0"/>
                </a:lnTo>
                <a:arcTo wR="0" hR="0" stAng="0" swAng="-5400000"/>
                <a:close/>
              </a:path>
            </a:pathLst>
          </a:custGeom>
          <a:solidFill>
            <a:srgbClr val="EAF1E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>
              <a:solidFill>
                <a:srgbClr val="FFFFFF"/>
              </a:solidFill>
              <a:latin typeface="Calibri"/>
              <a:ea typeface="DejaVu Sans"/>
            </a:endParaRPr>
          </a:p>
        </p:txBody>
      </p:sp>
      <p:sp>
        <p:nvSpPr>
          <p:cNvPr id="89" name="TextBox 1"/>
          <p:cNvSpPr/>
          <p:nvPr/>
        </p:nvSpPr>
        <p:spPr>
          <a:xfrm>
            <a:off x="151002" y="4833498"/>
            <a:ext cx="11922973" cy="21254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endParaRPr lang="en-GB" b="1" spc="-1">
              <a:solidFill>
                <a:srgbClr val="548235"/>
              </a:solidFill>
              <a:latin typeface="Calibri Light"/>
              <a:ea typeface="Calibri Light"/>
            </a:endParaRPr>
          </a:p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GB" b="1" spc="-1">
                <a:solidFill>
                  <a:srgbClr val="548235"/>
                </a:solidFill>
                <a:latin typeface="Calibri Light"/>
                <a:ea typeface="Calibri Light"/>
              </a:rPr>
              <a:t>Submitted </a:t>
            </a:r>
            <a:r>
              <a:rPr lang="en-GB" b="1" spc="-1" dirty="0">
                <a:solidFill>
                  <a:srgbClr val="548235"/>
                </a:solidFill>
                <a:latin typeface="Calibri Light"/>
                <a:ea typeface="Calibri Light"/>
              </a:rPr>
              <a:t>to : Professor Carsten </a:t>
            </a:r>
            <a:r>
              <a:rPr lang="en-GB" b="1" spc="-1" dirty="0" err="1">
                <a:solidFill>
                  <a:srgbClr val="548235"/>
                </a:solidFill>
                <a:latin typeface="Calibri Light"/>
                <a:ea typeface="Calibri Light"/>
              </a:rPr>
              <a:t>Könke</a:t>
            </a:r>
            <a:endParaRPr lang="en-GB" b="1" spc="-1" dirty="0">
              <a:solidFill>
                <a:srgbClr val="548235"/>
              </a:solidFill>
              <a:latin typeface="Calibri Light"/>
              <a:ea typeface="Calibri Light"/>
            </a:endParaRPr>
          </a:p>
          <a:p>
            <a:pPr algn="r">
              <a:lnSpc>
                <a:spcPct val="150000"/>
              </a:lnSpc>
              <a:buNone/>
              <a:tabLst>
                <a:tab pos="0" algn="l"/>
              </a:tabLst>
            </a:pPr>
            <a:endParaRPr lang="en-GB" b="1" strike="noStrike" spc="-1" dirty="0">
              <a:solidFill>
                <a:srgbClr val="548235"/>
              </a:solidFill>
              <a:latin typeface="Calibri Light"/>
              <a:ea typeface="Calibri Light"/>
            </a:endParaRPr>
          </a:p>
          <a:p>
            <a:pPr algn="r"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GB" b="1" strike="noStrike" spc="-1" dirty="0">
                <a:solidFill>
                  <a:srgbClr val="548235"/>
                </a:solidFill>
                <a:latin typeface="Calibri Light"/>
                <a:ea typeface="Calibri Light"/>
              </a:rPr>
              <a:t>Eyasu Berhane Habte (125461)</a:t>
            </a:r>
            <a:endParaRPr lang="en-US" b="1" strike="noStrike" spc="-1" dirty="0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150000"/>
              </a:lnSpc>
              <a:buNone/>
              <a:tabLst>
                <a:tab pos="0" algn="l"/>
              </a:tabLst>
            </a:pPr>
            <a:endParaRPr lang="en-US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9843BA-A953-3A62-C3BB-A8314C753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184" y="369117"/>
            <a:ext cx="10972440" cy="4156066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36761D"/>
                </a:solidFill>
              </a:rPr>
              <a:t>Computer Models for Physical Processes</a:t>
            </a:r>
            <a:br>
              <a:rPr lang="en-US" dirty="0">
                <a:solidFill>
                  <a:srgbClr val="36761D"/>
                </a:solidFill>
              </a:rPr>
            </a:br>
            <a:br>
              <a:rPr lang="en-US" dirty="0">
                <a:solidFill>
                  <a:srgbClr val="36761D"/>
                </a:solidFill>
              </a:rPr>
            </a:br>
            <a:r>
              <a:rPr lang="en-US" dirty="0">
                <a:solidFill>
                  <a:srgbClr val="36761D"/>
                </a:solidFill>
              </a:rPr>
              <a:t>Project presentation </a:t>
            </a:r>
            <a:br>
              <a:rPr lang="en-US" dirty="0">
                <a:solidFill>
                  <a:srgbClr val="36761D"/>
                </a:solidFill>
              </a:rPr>
            </a:br>
            <a:r>
              <a:rPr lang="en-US" dirty="0">
                <a:solidFill>
                  <a:srgbClr val="36761D"/>
                </a:solidFill>
              </a:rPr>
              <a:t>on</a:t>
            </a:r>
            <a:br>
              <a:rPr lang="en-US" dirty="0">
                <a:solidFill>
                  <a:srgbClr val="36761D"/>
                </a:solidFill>
              </a:rPr>
            </a:br>
            <a:r>
              <a:rPr lang="en-US" dirty="0">
                <a:solidFill>
                  <a:srgbClr val="36761D"/>
                </a:solidFill>
              </a:rPr>
              <a:t>“Finite Difference Method for Stationary 2D heat conduction problem”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Freeform: Shape 2"/>
          <p:cNvSpPr/>
          <p:nvPr/>
        </p:nvSpPr>
        <p:spPr>
          <a:xfrm>
            <a:off x="-10684440" y="6180120"/>
            <a:ext cx="31521960" cy="714960"/>
          </a:xfrm>
          <a:custGeom>
            <a:avLst/>
            <a:gdLst>
              <a:gd name="textAreaLeft" fmla="*/ 0 w 31521960"/>
              <a:gd name="textAreaRight" fmla="*/ 31522680 w 31521960"/>
              <a:gd name="textAreaTop" fmla="*/ 0 h 714960"/>
              <a:gd name="textAreaBottom" fmla="*/ 715320 h 714960"/>
            </a:gdLst>
            <a:ahLst/>
            <a:cxnLst/>
            <a:rect l="textAreaLeft" t="textAreaTop" r="textAreaRight" b="textAreaBottom"/>
            <a:pathLst>
              <a:path w="31522737" h="715617">
                <a:moveTo>
                  <a:pt x="0" y="0"/>
                </a:moveTo>
                <a:lnTo>
                  <a:pt x="15605592" y="0"/>
                </a:lnTo>
                <a:cubicBezTo>
                  <a:pt x="15747517" y="150000"/>
                  <a:pt x="15857691" y="453950"/>
                  <a:pt x="16031367" y="450000"/>
                </a:cubicBezTo>
                <a:cubicBezTo>
                  <a:pt x="16205043" y="446050"/>
                  <a:pt x="16315218" y="150000"/>
                  <a:pt x="16457144" y="0"/>
                </a:cubicBezTo>
                <a:lnTo>
                  <a:pt x="31522737" y="0"/>
                </a:lnTo>
                <a:lnTo>
                  <a:pt x="31522737" y="715617"/>
                </a:lnTo>
                <a:lnTo>
                  <a:pt x="0" y="715617"/>
                </a:lnTo>
                <a:lnTo>
                  <a:pt x="0" y="0"/>
                </a:lnTo>
                <a:close/>
              </a:path>
            </a:pathLst>
          </a:custGeom>
          <a:solidFill>
            <a:srgbClr val="A14D7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en-IN" sz="1800" b="0" strike="noStrike" spc="-1">
              <a:solidFill>
                <a:srgbClr val="FFFFFF"/>
              </a:solidFill>
              <a:latin typeface="Calibri"/>
              <a:ea typeface="DejaVu Sans"/>
            </a:endParaRPr>
          </a:p>
        </p:txBody>
      </p:sp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838080" y="-5074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3200" b="1" spc="-1" dirty="0">
                <a:solidFill>
                  <a:srgbClr val="A14D7D"/>
                </a:solidFill>
                <a:latin typeface="Calibri"/>
              </a:rPr>
              <a:t>Investigation of the temperature field using MATLAB® implementation</a:t>
            </a:r>
            <a:endParaRPr lang="en-US" sz="3200" b="0" strike="noStrike" spc="-1" dirty="0">
              <a:solidFill>
                <a:srgbClr val="A14D7D"/>
              </a:solidFill>
              <a:latin typeface="Calibri"/>
            </a:endParaRPr>
          </a:p>
        </p:txBody>
      </p:sp>
      <p:pic>
        <p:nvPicPr>
          <p:cNvPr id="201" name="Graphic 75" descr="Group brainstorm outline"/>
          <p:cNvPicPr/>
          <p:nvPr/>
        </p:nvPicPr>
        <p:blipFill>
          <a:blip r:embed="rId2"/>
          <a:stretch/>
        </p:blipFill>
        <p:spPr>
          <a:xfrm>
            <a:off x="9137880" y="6207120"/>
            <a:ext cx="509040" cy="509040"/>
          </a:xfrm>
          <a:prstGeom prst="rect">
            <a:avLst/>
          </a:prstGeom>
          <a:ln w="0">
            <a:noFill/>
          </a:ln>
        </p:spPr>
      </p:pic>
      <p:pic>
        <p:nvPicPr>
          <p:cNvPr id="206" name="Graphic 81" descr="Presentation with bar chart outline"/>
          <p:cNvPicPr/>
          <p:nvPr/>
        </p:nvPicPr>
        <p:blipFill>
          <a:blip r:embed="rId3"/>
          <a:stretch/>
        </p:blipFill>
        <p:spPr>
          <a:xfrm>
            <a:off x="7137000" y="6251400"/>
            <a:ext cx="438480" cy="438480"/>
          </a:xfrm>
          <a:prstGeom prst="rect">
            <a:avLst/>
          </a:prstGeom>
          <a:ln w="0">
            <a:noFill/>
          </a:ln>
        </p:spPr>
      </p:pic>
      <p:pic>
        <p:nvPicPr>
          <p:cNvPr id="210" name="Graphic 3" descr="Signature outline"/>
          <p:cNvPicPr/>
          <p:nvPr/>
        </p:nvPicPr>
        <p:blipFill>
          <a:blip r:embed="rId4"/>
          <a:stretch/>
        </p:blipFill>
        <p:spPr>
          <a:xfrm>
            <a:off x="917280" y="629136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9" name="Picture 3" descr="A white outline of handshake&#10;&#10;Description automatically generated">
            <a:extLst>
              <a:ext uri="{FF2B5EF4-FFF2-40B4-BE49-F238E27FC236}">
                <a16:creationId xmlns:a16="http://schemas.microsoft.com/office/drawing/2014/main" id="{BEDFA4FB-FF8E-0051-7B76-C3E58B5548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0430" y="6207949"/>
            <a:ext cx="547997" cy="547998"/>
          </a:xfrm>
          <a:prstGeom prst="rect">
            <a:avLst/>
          </a:prstGeom>
        </p:spPr>
      </p:pic>
      <p:pic>
        <p:nvPicPr>
          <p:cNvPr id="15" name="Picture 14" descr="A logo with a red and blue triangle&#10;&#10;Description automatically generated">
            <a:extLst>
              <a:ext uri="{FF2B5EF4-FFF2-40B4-BE49-F238E27FC236}">
                <a16:creationId xmlns:a16="http://schemas.microsoft.com/office/drawing/2014/main" id="{1EF6BF6F-BE40-E394-07A8-100552B2D32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861" y="102053"/>
            <a:ext cx="545131" cy="686460"/>
          </a:xfrm>
          <a:prstGeom prst="rect">
            <a:avLst/>
          </a:prstGeom>
        </p:spPr>
      </p:pic>
      <p:pic>
        <p:nvPicPr>
          <p:cNvPr id="2" name="Picture 1" descr="A diagram of a graph&#10;&#10;Description automatically generated">
            <a:extLst>
              <a:ext uri="{FF2B5EF4-FFF2-40B4-BE49-F238E27FC236}">
                <a16:creationId xmlns:a16="http://schemas.microsoft.com/office/drawing/2014/main" id="{C43050EA-4E54-EAEA-B69C-93FA8258EE4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57" b="27250"/>
          <a:stretch/>
        </p:blipFill>
        <p:spPr bwMode="auto">
          <a:xfrm>
            <a:off x="892680" y="1580719"/>
            <a:ext cx="4157159" cy="3290719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92C228-AF74-A0C1-DEF8-39B897AB417B}"/>
                  </a:ext>
                </a:extLst>
              </p:cNvPr>
              <p:cNvSpPr txBox="1"/>
              <p:nvPr/>
            </p:nvSpPr>
            <p:spPr>
              <a:xfrm>
                <a:off x="2440255" y="4871438"/>
                <a:ext cx="2687225" cy="7031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92C228-AF74-A0C1-DEF8-39B897AB4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255" y="4871438"/>
                <a:ext cx="2687225" cy="703141"/>
              </a:xfrm>
              <a:prstGeom prst="rect">
                <a:avLst/>
              </a:prstGeom>
              <a:blipFill>
                <a:blip r:embed="rId8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B4FB8E-7F49-BCE5-3EDF-7130E50F2156}"/>
                  </a:ext>
                </a:extLst>
              </p:cNvPr>
              <p:cNvSpPr txBox="1"/>
              <p:nvPr/>
            </p:nvSpPr>
            <p:spPr>
              <a:xfrm>
                <a:off x="636370" y="4894169"/>
                <a:ext cx="2212142" cy="657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B4FB8E-7F49-BCE5-3EDF-7130E50F2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70" y="4894169"/>
                <a:ext cx="2212142" cy="65768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5F27239B-9BD5-14CF-E674-30A48A5455B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27" b="35916"/>
          <a:stretch/>
        </p:blipFill>
        <p:spPr bwMode="auto">
          <a:xfrm>
            <a:off x="6096000" y="1580719"/>
            <a:ext cx="4639531" cy="3290400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phic 5" descr="Monitor with solid fill">
            <a:extLst>
              <a:ext uri="{FF2B5EF4-FFF2-40B4-BE49-F238E27FC236}">
                <a16:creationId xmlns:a16="http://schemas.microsoft.com/office/drawing/2014/main" id="{C6BD6952-C257-10DB-7E11-4A7835A27A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76540" y="6010099"/>
            <a:ext cx="562521" cy="5625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96FD2B-F487-3A47-2FC9-C2DE9758E7BE}"/>
              </a:ext>
            </a:extLst>
          </p:cNvPr>
          <p:cNvSpPr txBox="1"/>
          <p:nvPr/>
        </p:nvSpPr>
        <p:spPr>
          <a:xfrm>
            <a:off x="892680" y="995944"/>
            <a:ext cx="34337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A14D7D"/>
                </a:solidFill>
              </a:rPr>
              <a:t>Discretization of The 2D Plate</a:t>
            </a:r>
            <a:r>
              <a:rPr lang="en-IN" sz="3200" dirty="0">
                <a:solidFill>
                  <a:srgbClr val="A14D7D"/>
                </a:solidFill>
              </a:rPr>
              <a:t> </a:t>
            </a:r>
            <a:endParaRPr lang="en-US" sz="3200" dirty="0">
              <a:solidFill>
                <a:srgbClr val="A14D7D"/>
              </a:solidFill>
            </a:endParaRPr>
          </a:p>
        </p:txBody>
      </p:sp>
      <p:pic>
        <p:nvPicPr>
          <p:cNvPr id="16" name="Graphic 15" descr="Mathematics outline">
            <a:extLst>
              <a:ext uri="{FF2B5EF4-FFF2-40B4-BE49-F238E27FC236}">
                <a16:creationId xmlns:a16="http://schemas.microsoft.com/office/drawing/2014/main" id="{50DB94B2-0953-FB76-632C-F2A571BA1A3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68879" y="6291360"/>
            <a:ext cx="380880" cy="38088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Freeform: Shape 2"/>
          <p:cNvSpPr/>
          <p:nvPr/>
        </p:nvSpPr>
        <p:spPr>
          <a:xfrm>
            <a:off x="-10684440" y="6180120"/>
            <a:ext cx="31521960" cy="714960"/>
          </a:xfrm>
          <a:custGeom>
            <a:avLst/>
            <a:gdLst>
              <a:gd name="textAreaLeft" fmla="*/ 0 w 31521960"/>
              <a:gd name="textAreaRight" fmla="*/ 31522680 w 31521960"/>
              <a:gd name="textAreaTop" fmla="*/ 0 h 714960"/>
              <a:gd name="textAreaBottom" fmla="*/ 715320 h 714960"/>
            </a:gdLst>
            <a:ahLst/>
            <a:cxnLst/>
            <a:rect l="textAreaLeft" t="textAreaTop" r="textAreaRight" b="textAreaBottom"/>
            <a:pathLst>
              <a:path w="31522737" h="715617">
                <a:moveTo>
                  <a:pt x="0" y="0"/>
                </a:moveTo>
                <a:lnTo>
                  <a:pt x="15605592" y="0"/>
                </a:lnTo>
                <a:cubicBezTo>
                  <a:pt x="15747517" y="150000"/>
                  <a:pt x="15857691" y="453950"/>
                  <a:pt x="16031367" y="450000"/>
                </a:cubicBezTo>
                <a:cubicBezTo>
                  <a:pt x="16205043" y="446050"/>
                  <a:pt x="16315218" y="150000"/>
                  <a:pt x="16457144" y="0"/>
                </a:cubicBezTo>
                <a:lnTo>
                  <a:pt x="31522737" y="0"/>
                </a:lnTo>
                <a:lnTo>
                  <a:pt x="31522737" y="715617"/>
                </a:lnTo>
                <a:lnTo>
                  <a:pt x="0" y="715617"/>
                </a:lnTo>
                <a:lnTo>
                  <a:pt x="0" y="0"/>
                </a:lnTo>
                <a:close/>
              </a:path>
            </a:pathLst>
          </a:custGeom>
          <a:solidFill>
            <a:srgbClr val="A14D7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en-IN" sz="1800" b="0" strike="noStrike" spc="-1">
              <a:solidFill>
                <a:srgbClr val="FFFFFF"/>
              </a:solidFill>
              <a:latin typeface="Calibri"/>
              <a:ea typeface="DejaVu Sans"/>
            </a:endParaRPr>
          </a:p>
        </p:txBody>
      </p:sp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838080" y="-5074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2800" b="1" spc="-1" dirty="0">
                <a:solidFill>
                  <a:srgbClr val="A14D7D"/>
                </a:solidFill>
                <a:latin typeface="Calibri"/>
              </a:rPr>
              <a:t>Investigation of the temperature field using MATLAB® implementation</a:t>
            </a:r>
            <a:endParaRPr lang="en-US" sz="2800" b="0" strike="noStrike" spc="-1" dirty="0">
              <a:solidFill>
                <a:srgbClr val="A14D7D"/>
              </a:solidFill>
              <a:latin typeface="Calibri"/>
            </a:endParaRPr>
          </a:p>
        </p:txBody>
      </p:sp>
      <p:pic>
        <p:nvPicPr>
          <p:cNvPr id="201" name="Graphic 75" descr="Group brainstorm outline"/>
          <p:cNvPicPr/>
          <p:nvPr/>
        </p:nvPicPr>
        <p:blipFill>
          <a:blip r:embed="rId2"/>
          <a:stretch/>
        </p:blipFill>
        <p:spPr>
          <a:xfrm>
            <a:off x="9137880" y="6207120"/>
            <a:ext cx="509040" cy="509040"/>
          </a:xfrm>
          <a:prstGeom prst="rect">
            <a:avLst/>
          </a:prstGeom>
          <a:ln w="0">
            <a:noFill/>
          </a:ln>
        </p:spPr>
      </p:pic>
      <p:pic>
        <p:nvPicPr>
          <p:cNvPr id="206" name="Graphic 81" descr="Presentation with bar chart outline"/>
          <p:cNvPicPr/>
          <p:nvPr/>
        </p:nvPicPr>
        <p:blipFill>
          <a:blip r:embed="rId3"/>
          <a:stretch/>
        </p:blipFill>
        <p:spPr>
          <a:xfrm>
            <a:off x="7137000" y="6251400"/>
            <a:ext cx="438480" cy="438480"/>
          </a:xfrm>
          <a:prstGeom prst="rect">
            <a:avLst/>
          </a:prstGeom>
          <a:ln w="0">
            <a:noFill/>
          </a:ln>
        </p:spPr>
      </p:pic>
      <p:pic>
        <p:nvPicPr>
          <p:cNvPr id="210" name="Graphic 3" descr="Signature outline"/>
          <p:cNvPicPr/>
          <p:nvPr/>
        </p:nvPicPr>
        <p:blipFill>
          <a:blip r:embed="rId4"/>
          <a:stretch/>
        </p:blipFill>
        <p:spPr>
          <a:xfrm>
            <a:off x="917280" y="629136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9" name="Picture 3" descr="A white outline of handshake&#10;&#10;Description automatically generated">
            <a:extLst>
              <a:ext uri="{FF2B5EF4-FFF2-40B4-BE49-F238E27FC236}">
                <a16:creationId xmlns:a16="http://schemas.microsoft.com/office/drawing/2014/main" id="{BEDFA4FB-FF8E-0051-7B76-C3E58B5548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0430" y="6207949"/>
            <a:ext cx="547997" cy="5479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6DB227-4708-89DE-724A-31B74C64D66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0" b="35030"/>
          <a:stretch/>
        </p:blipFill>
        <p:spPr bwMode="auto">
          <a:xfrm>
            <a:off x="235715" y="1120580"/>
            <a:ext cx="3352830" cy="28284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B3C86F-4556-A3BF-47ED-69B05E14F2F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5" b="32053"/>
          <a:stretch/>
        </p:blipFill>
        <p:spPr bwMode="auto">
          <a:xfrm>
            <a:off x="4120808" y="2117407"/>
            <a:ext cx="3349944" cy="28667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 descr="A diagram of a grid with green dots and a line&#10;&#10;Description automatically generated">
            <a:extLst>
              <a:ext uri="{FF2B5EF4-FFF2-40B4-BE49-F238E27FC236}">
                <a16:creationId xmlns:a16="http://schemas.microsoft.com/office/drawing/2014/main" id="{16054FFE-8F87-DD75-586A-04B8316AE62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88" b="33033"/>
          <a:stretch/>
        </p:blipFill>
        <p:spPr bwMode="auto">
          <a:xfrm>
            <a:off x="8000130" y="3410400"/>
            <a:ext cx="3968750" cy="2590800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A461DA57-AD51-2CBC-4EA5-518F35063D6C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3588545" y="2534825"/>
            <a:ext cx="532263" cy="1015952"/>
          </a:xfrm>
          <a:prstGeom prst="curvedConnector3">
            <a:avLst/>
          </a:prstGeom>
          <a:ln w="38100">
            <a:solidFill>
              <a:srgbClr val="A14D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EAB9E639-B7DB-5224-A9EC-024869C71080}"/>
              </a:ext>
            </a:extLst>
          </p:cNvPr>
          <p:cNvCxnSpPr/>
          <p:nvPr/>
        </p:nvCxnSpPr>
        <p:spPr>
          <a:xfrm>
            <a:off x="7469310" y="3540667"/>
            <a:ext cx="532263" cy="1015952"/>
          </a:xfrm>
          <a:prstGeom prst="curvedConnector3">
            <a:avLst/>
          </a:prstGeom>
          <a:ln w="38100">
            <a:solidFill>
              <a:srgbClr val="A14D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logo with a red and blue triangle&#10;&#10;Description automatically generated">
            <a:extLst>
              <a:ext uri="{FF2B5EF4-FFF2-40B4-BE49-F238E27FC236}">
                <a16:creationId xmlns:a16="http://schemas.microsoft.com/office/drawing/2014/main" id="{1EF6BF6F-BE40-E394-07A8-100552B2D32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428" y="102053"/>
            <a:ext cx="545131" cy="686460"/>
          </a:xfrm>
          <a:prstGeom prst="rect">
            <a:avLst/>
          </a:prstGeom>
        </p:spPr>
      </p:pic>
      <p:pic>
        <p:nvPicPr>
          <p:cNvPr id="2" name="Graphic 1" descr="Monitor with solid fill">
            <a:extLst>
              <a:ext uri="{FF2B5EF4-FFF2-40B4-BE49-F238E27FC236}">
                <a16:creationId xmlns:a16="http://schemas.microsoft.com/office/drawing/2014/main" id="{ED0EEBF1-1408-37D0-9041-D06AA29E4C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76540" y="6010099"/>
            <a:ext cx="562521" cy="562521"/>
          </a:xfrm>
          <a:prstGeom prst="rect">
            <a:avLst/>
          </a:prstGeom>
        </p:spPr>
      </p:pic>
      <p:pic>
        <p:nvPicPr>
          <p:cNvPr id="3" name="Graphic 2" descr="Mathematics outline">
            <a:extLst>
              <a:ext uri="{FF2B5EF4-FFF2-40B4-BE49-F238E27FC236}">
                <a16:creationId xmlns:a16="http://schemas.microsoft.com/office/drawing/2014/main" id="{73EF8ACC-9FBC-3015-754A-C8A6825A36A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68879" y="6291360"/>
            <a:ext cx="380880" cy="38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50256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Freeform: Shape 6"/>
          <p:cNvSpPr/>
          <p:nvPr/>
        </p:nvSpPr>
        <p:spPr>
          <a:xfrm>
            <a:off x="-8674920" y="6209280"/>
            <a:ext cx="31521960" cy="714960"/>
          </a:xfrm>
          <a:custGeom>
            <a:avLst/>
            <a:gdLst>
              <a:gd name="textAreaLeft" fmla="*/ 0 w 31521960"/>
              <a:gd name="textAreaRight" fmla="*/ 31522680 w 31521960"/>
              <a:gd name="textAreaTop" fmla="*/ 0 h 714960"/>
              <a:gd name="textAreaBottom" fmla="*/ 715320 h 714960"/>
            </a:gdLst>
            <a:ahLst/>
            <a:cxnLst/>
            <a:rect l="textAreaLeft" t="textAreaTop" r="textAreaRight" b="textAreaBottom"/>
            <a:pathLst>
              <a:path w="31522737" h="715617">
                <a:moveTo>
                  <a:pt x="0" y="0"/>
                </a:moveTo>
                <a:lnTo>
                  <a:pt x="15605592" y="0"/>
                </a:lnTo>
                <a:cubicBezTo>
                  <a:pt x="15747517" y="150000"/>
                  <a:pt x="15857691" y="453950"/>
                  <a:pt x="16031367" y="450000"/>
                </a:cubicBezTo>
                <a:cubicBezTo>
                  <a:pt x="16205043" y="446050"/>
                  <a:pt x="16315218" y="150000"/>
                  <a:pt x="16457144" y="0"/>
                </a:cubicBezTo>
                <a:lnTo>
                  <a:pt x="31522737" y="0"/>
                </a:lnTo>
                <a:lnTo>
                  <a:pt x="31522737" y="715617"/>
                </a:lnTo>
                <a:lnTo>
                  <a:pt x="0" y="715617"/>
                </a:lnTo>
                <a:lnTo>
                  <a:pt x="0" y="0"/>
                </a:lnTo>
                <a:close/>
              </a:path>
            </a:pathLst>
          </a:custGeom>
          <a:solidFill>
            <a:srgbClr val="0088B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en-IN" sz="1800" b="0" strike="noStrike" spc="-1">
              <a:solidFill>
                <a:srgbClr val="FFFFFF"/>
              </a:solidFill>
              <a:latin typeface="Calibri"/>
              <a:ea typeface="DejaVu Sans"/>
            </a:endParaRPr>
          </a:p>
        </p:txBody>
      </p:sp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805423" y="-5074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n-IN" b="1" spc="-1">
                <a:solidFill>
                  <a:srgbClr val="0088B8"/>
                </a:solidFill>
                <a:latin typeface="Calibri"/>
              </a:rPr>
              <a:t>Analytical Validation</a:t>
            </a:r>
            <a:endParaRPr lang="en-US"/>
          </a:p>
        </p:txBody>
      </p:sp>
      <p:pic>
        <p:nvPicPr>
          <p:cNvPr id="251" name="Graphic 75" descr="Group brainstorm outline"/>
          <p:cNvPicPr/>
          <p:nvPr/>
        </p:nvPicPr>
        <p:blipFill>
          <a:blip r:embed="rId2"/>
          <a:stretch/>
        </p:blipFill>
        <p:spPr>
          <a:xfrm>
            <a:off x="9137880" y="6207120"/>
            <a:ext cx="509040" cy="509040"/>
          </a:xfrm>
          <a:prstGeom prst="rect">
            <a:avLst/>
          </a:prstGeom>
          <a:ln w="0">
            <a:noFill/>
          </a:ln>
        </p:spPr>
      </p:pic>
      <p:pic>
        <p:nvPicPr>
          <p:cNvPr id="256" name="Graphic 83" descr="Presentation with bar chart with solid fill"/>
          <p:cNvPicPr/>
          <p:nvPr/>
        </p:nvPicPr>
        <p:blipFill>
          <a:blip r:embed="rId3"/>
          <a:stretch/>
        </p:blipFill>
        <p:spPr>
          <a:xfrm>
            <a:off x="7150680" y="6081120"/>
            <a:ext cx="413280" cy="413280"/>
          </a:xfrm>
          <a:prstGeom prst="rect">
            <a:avLst/>
          </a:prstGeom>
          <a:ln w="0">
            <a:noFill/>
          </a:ln>
        </p:spPr>
      </p:pic>
      <p:pic>
        <p:nvPicPr>
          <p:cNvPr id="257" name="Graphic 3" descr="Signature outline"/>
          <p:cNvPicPr/>
          <p:nvPr/>
        </p:nvPicPr>
        <p:blipFill>
          <a:blip r:embed="rId4"/>
          <a:stretch/>
        </p:blipFill>
        <p:spPr>
          <a:xfrm>
            <a:off x="917280" y="6291360"/>
            <a:ext cx="380880" cy="380880"/>
          </a:xfrm>
          <a:prstGeom prst="rect">
            <a:avLst/>
          </a:prstGeom>
          <a:ln w="0"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4E1332-D852-40C9-2B71-5E3CE500E4B8}"/>
              </a:ext>
            </a:extLst>
          </p:cNvPr>
          <p:cNvSpPr txBox="1"/>
          <p:nvPr/>
        </p:nvSpPr>
        <p:spPr>
          <a:xfrm>
            <a:off x="632915" y="1511976"/>
            <a:ext cx="5341898" cy="24683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/>
              <a:buChar char="•"/>
            </a:pPr>
            <a:r>
              <a:rPr lang="en-GB" sz="2000" b="1" dirty="0">
                <a:latin typeface="Calibri Light"/>
              </a:rPr>
              <a:t>ANSYS</a:t>
            </a:r>
            <a:r>
              <a:rPr lang="en-GB" sz="2000" b="1" dirty="0">
                <a:latin typeface="Calibri Light"/>
                <a:cs typeface="Calibri Light"/>
              </a:rPr>
              <a:t>®</a:t>
            </a:r>
            <a:r>
              <a:rPr lang="en-GB" sz="2000" b="1" dirty="0">
                <a:latin typeface="Calibri Light"/>
              </a:rPr>
              <a:t> Fluent is used to validated the MATLAB data </a:t>
            </a:r>
            <a:endParaRPr lang="en-US" dirty="0"/>
          </a:p>
          <a:p>
            <a:pPr marL="342900" indent="-342900" algn="just">
              <a:lnSpc>
                <a:spcPct val="200000"/>
              </a:lnSpc>
              <a:buFont typeface="Arial"/>
              <a:buChar char="•"/>
            </a:pPr>
            <a:r>
              <a:rPr lang="en-GB" sz="2000" b="1" dirty="0">
                <a:latin typeface="Calibri Light"/>
              </a:rPr>
              <a:t>The Fluid Flow (Fluent) in ANSYS® Workbench is used to do the required simulation</a:t>
            </a:r>
          </a:p>
        </p:txBody>
      </p:sp>
      <p:pic>
        <p:nvPicPr>
          <p:cNvPr id="6" name="Picture 3" descr="A white outline of handshake&#10;&#10;Description automatically generated">
            <a:extLst>
              <a:ext uri="{FF2B5EF4-FFF2-40B4-BE49-F238E27FC236}">
                <a16:creationId xmlns:a16="http://schemas.microsoft.com/office/drawing/2014/main" id="{9705461F-46BF-237B-478F-3FC6DB037A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0430" y="6207949"/>
            <a:ext cx="547997" cy="547998"/>
          </a:xfrm>
          <a:prstGeom prst="rect">
            <a:avLst/>
          </a:prstGeom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52929433-4C67-FF03-4D7E-5D9C711E9A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863" y="1754496"/>
            <a:ext cx="5878631" cy="28628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yellow and black letters&#10;&#10;Description automatically generated">
            <a:extLst>
              <a:ext uri="{FF2B5EF4-FFF2-40B4-BE49-F238E27FC236}">
                <a16:creationId xmlns:a16="http://schemas.microsoft.com/office/drawing/2014/main" id="{39DE77B5-FBC9-EE70-3700-A637F11CCD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81805" y="381794"/>
            <a:ext cx="857250" cy="258234"/>
          </a:xfrm>
          <a:prstGeom prst="rect">
            <a:avLst/>
          </a:prstGeom>
        </p:spPr>
      </p:pic>
      <p:pic>
        <p:nvPicPr>
          <p:cNvPr id="4" name="Graphic 3" descr="Mathematics outline">
            <a:extLst>
              <a:ext uri="{FF2B5EF4-FFF2-40B4-BE49-F238E27FC236}">
                <a16:creationId xmlns:a16="http://schemas.microsoft.com/office/drawing/2014/main" id="{4FC9A600-7A1B-F2EB-F24C-11957441C52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68879" y="6291360"/>
            <a:ext cx="380880" cy="380880"/>
          </a:xfrm>
          <a:prstGeom prst="rect">
            <a:avLst/>
          </a:prstGeom>
        </p:spPr>
      </p:pic>
      <p:pic>
        <p:nvPicPr>
          <p:cNvPr id="11" name="Graphic 10" descr="Monitor outline">
            <a:extLst>
              <a:ext uri="{FF2B5EF4-FFF2-40B4-BE49-F238E27FC236}">
                <a16:creationId xmlns:a16="http://schemas.microsoft.com/office/drawing/2014/main" id="{1B27AA6F-F402-4157-C0DF-DF054161AD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67659" y="6296803"/>
            <a:ext cx="465120" cy="4651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ABCCB-EB92-F318-EF5D-F279683AC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Freeform: Shape 6">
            <a:extLst>
              <a:ext uri="{FF2B5EF4-FFF2-40B4-BE49-F238E27FC236}">
                <a16:creationId xmlns:a16="http://schemas.microsoft.com/office/drawing/2014/main" id="{9271060F-8E33-CE7E-D57A-CE17E7BFDA13}"/>
              </a:ext>
            </a:extLst>
          </p:cNvPr>
          <p:cNvSpPr/>
          <p:nvPr/>
        </p:nvSpPr>
        <p:spPr>
          <a:xfrm>
            <a:off x="-8674920" y="6169320"/>
            <a:ext cx="31521960" cy="714960"/>
          </a:xfrm>
          <a:custGeom>
            <a:avLst/>
            <a:gdLst>
              <a:gd name="textAreaLeft" fmla="*/ 0 w 31521960"/>
              <a:gd name="textAreaRight" fmla="*/ 31522680 w 31521960"/>
              <a:gd name="textAreaTop" fmla="*/ 0 h 714960"/>
              <a:gd name="textAreaBottom" fmla="*/ 715320 h 714960"/>
            </a:gdLst>
            <a:ahLst/>
            <a:cxnLst/>
            <a:rect l="textAreaLeft" t="textAreaTop" r="textAreaRight" b="textAreaBottom"/>
            <a:pathLst>
              <a:path w="31522737" h="715617">
                <a:moveTo>
                  <a:pt x="0" y="0"/>
                </a:moveTo>
                <a:lnTo>
                  <a:pt x="15605592" y="0"/>
                </a:lnTo>
                <a:cubicBezTo>
                  <a:pt x="15747517" y="150000"/>
                  <a:pt x="15857691" y="453950"/>
                  <a:pt x="16031367" y="450000"/>
                </a:cubicBezTo>
                <a:cubicBezTo>
                  <a:pt x="16205043" y="446050"/>
                  <a:pt x="16315218" y="150000"/>
                  <a:pt x="16457144" y="0"/>
                </a:cubicBezTo>
                <a:lnTo>
                  <a:pt x="31522737" y="0"/>
                </a:lnTo>
                <a:lnTo>
                  <a:pt x="31522737" y="715617"/>
                </a:lnTo>
                <a:lnTo>
                  <a:pt x="0" y="715617"/>
                </a:lnTo>
                <a:lnTo>
                  <a:pt x="0" y="0"/>
                </a:lnTo>
                <a:close/>
              </a:path>
            </a:pathLst>
          </a:custGeom>
          <a:solidFill>
            <a:srgbClr val="0088B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en-IN" sz="1800" b="0" strike="noStrike" spc="-1">
              <a:solidFill>
                <a:srgbClr val="FFFFFF"/>
              </a:solidFill>
              <a:latin typeface="Calibri"/>
              <a:ea typeface="DejaVu Sans"/>
            </a:endParaRPr>
          </a:p>
        </p:txBody>
      </p:sp>
      <p:sp>
        <p:nvSpPr>
          <p:cNvPr id="246" name="PlaceHolder 1">
            <a:extLst>
              <a:ext uri="{FF2B5EF4-FFF2-40B4-BE49-F238E27FC236}">
                <a16:creationId xmlns:a16="http://schemas.microsoft.com/office/drawing/2014/main" id="{5186848F-8951-094E-6D06-9DCF691D8B9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819" y="-54244"/>
            <a:ext cx="10514012" cy="1323976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n-IN" b="1" spc="-1">
                <a:solidFill>
                  <a:srgbClr val="0088B8"/>
                </a:solidFill>
                <a:latin typeface="Calibri"/>
                <a:cs typeface="Calibri"/>
              </a:rPr>
              <a:t>Analytical Validation</a:t>
            </a:r>
            <a:endParaRPr lang="en-US"/>
          </a:p>
        </p:txBody>
      </p:sp>
      <p:pic>
        <p:nvPicPr>
          <p:cNvPr id="251" name="Graphic 75" descr="Group brainstorm outline">
            <a:extLst>
              <a:ext uri="{FF2B5EF4-FFF2-40B4-BE49-F238E27FC236}">
                <a16:creationId xmlns:a16="http://schemas.microsoft.com/office/drawing/2014/main" id="{62EE4C40-B2E1-786F-3559-9BA89832387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137880" y="6207120"/>
            <a:ext cx="509040" cy="509040"/>
          </a:xfrm>
          <a:prstGeom prst="rect">
            <a:avLst/>
          </a:prstGeom>
          <a:ln w="0">
            <a:noFill/>
          </a:ln>
        </p:spPr>
      </p:pic>
      <p:pic>
        <p:nvPicPr>
          <p:cNvPr id="256" name="Graphic 83" descr="Presentation with bar chart with solid fill">
            <a:extLst>
              <a:ext uri="{FF2B5EF4-FFF2-40B4-BE49-F238E27FC236}">
                <a16:creationId xmlns:a16="http://schemas.microsoft.com/office/drawing/2014/main" id="{E366E200-3D50-DD01-E838-A5F357D00995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150680" y="6081120"/>
            <a:ext cx="413280" cy="413280"/>
          </a:xfrm>
          <a:prstGeom prst="rect">
            <a:avLst/>
          </a:prstGeom>
          <a:ln w="0">
            <a:noFill/>
          </a:ln>
        </p:spPr>
      </p:pic>
      <p:pic>
        <p:nvPicPr>
          <p:cNvPr id="257" name="Graphic 3" descr="Signature outline">
            <a:extLst>
              <a:ext uri="{FF2B5EF4-FFF2-40B4-BE49-F238E27FC236}">
                <a16:creationId xmlns:a16="http://schemas.microsoft.com/office/drawing/2014/main" id="{F4422296-E7A6-5A73-116F-B21326C918AF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917280" y="6291360"/>
            <a:ext cx="380880" cy="380880"/>
          </a:xfrm>
          <a:prstGeom prst="rect">
            <a:avLst/>
          </a:prstGeom>
          <a:ln w="0"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B257E1-C3D4-BF16-521C-90AF4713EBE3}"/>
              </a:ext>
            </a:extLst>
          </p:cNvPr>
          <p:cNvSpPr txBox="1"/>
          <p:nvPr/>
        </p:nvSpPr>
        <p:spPr>
          <a:xfrm>
            <a:off x="1025011" y="1547878"/>
            <a:ext cx="4428337" cy="22307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/>
              <a:buChar char="•"/>
            </a:pPr>
            <a:r>
              <a:rPr lang="en-GB" b="1" dirty="0">
                <a:latin typeface="Calibri Light"/>
              </a:rPr>
              <a:t>In this section boundary walls are named and the 2-D domain</a:t>
            </a:r>
          </a:p>
          <a:p>
            <a:pPr marL="342900" indent="-342900" algn="just">
              <a:lnSpc>
                <a:spcPct val="200000"/>
              </a:lnSpc>
              <a:buFont typeface="Arial"/>
              <a:buChar char="•"/>
            </a:pPr>
            <a:r>
              <a:rPr lang="en-GB" b="1" dirty="0">
                <a:latin typeface="Calibri Light"/>
              </a:rPr>
              <a:t>Equidistance Quadrilateral meshes are drawn on the plate</a:t>
            </a:r>
          </a:p>
        </p:txBody>
      </p:sp>
      <p:sp>
        <p:nvSpPr>
          <p:cNvPr id="6" name="PlaceHolder 1">
            <a:extLst>
              <a:ext uri="{FF2B5EF4-FFF2-40B4-BE49-F238E27FC236}">
                <a16:creationId xmlns:a16="http://schemas.microsoft.com/office/drawing/2014/main" id="{BA0A47DD-42DA-7376-56F9-6DE192BBE435}"/>
              </a:ext>
            </a:extLst>
          </p:cNvPr>
          <p:cNvSpPr txBox="1">
            <a:spLocks/>
          </p:cNvSpPr>
          <p:nvPr/>
        </p:nvSpPr>
        <p:spPr>
          <a:xfrm>
            <a:off x="875653" y="1071558"/>
            <a:ext cx="10527170" cy="47676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en-IN" sz="3200" b="1" spc="-1">
                <a:solidFill>
                  <a:srgbClr val="0088B8"/>
                </a:solidFill>
                <a:latin typeface="Calibri"/>
                <a:cs typeface="Calibri"/>
              </a:rPr>
              <a:t>Mesh</a:t>
            </a:r>
          </a:p>
        </p:txBody>
      </p:sp>
      <p:pic>
        <p:nvPicPr>
          <p:cNvPr id="8" name="Picture 3" descr="A white outline of handshake&#10;&#10;Description automatically generated">
            <a:extLst>
              <a:ext uri="{FF2B5EF4-FFF2-40B4-BE49-F238E27FC236}">
                <a16:creationId xmlns:a16="http://schemas.microsoft.com/office/drawing/2014/main" id="{858BFAD4-537B-2924-1E07-0A5EE9BC7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0430" y="6207949"/>
            <a:ext cx="547997" cy="547998"/>
          </a:xfrm>
          <a:prstGeom prst="rect">
            <a:avLst/>
          </a:prstGeom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E2DD4DFA-C010-1E47-1A49-5D034339F7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6249" y="1590457"/>
            <a:ext cx="6508750" cy="3105588"/>
          </a:xfrm>
          <a:prstGeom prst="rect">
            <a:avLst/>
          </a:prstGeom>
        </p:spPr>
      </p:pic>
      <p:pic>
        <p:nvPicPr>
          <p:cNvPr id="4" name="Graphic 3" descr="Mathematics outline">
            <a:extLst>
              <a:ext uri="{FF2B5EF4-FFF2-40B4-BE49-F238E27FC236}">
                <a16:creationId xmlns:a16="http://schemas.microsoft.com/office/drawing/2014/main" id="{538397B6-0841-4937-C82F-1C353DBB38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68879" y="6291360"/>
            <a:ext cx="380880" cy="380880"/>
          </a:xfrm>
          <a:prstGeom prst="rect">
            <a:avLst/>
          </a:prstGeom>
        </p:spPr>
      </p:pic>
      <p:pic>
        <p:nvPicPr>
          <p:cNvPr id="5" name="Graphic 4" descr="Monitor outline">
            <a:extLst>
              <a:ext uri="{FF2B5EF4-FFF2-40B4-BE49-F238E27FC236}">
                <a16:creationId xmlns:a16="http://schemas.microsoft.com/office/drawing/2014/main" id="{B2A107FB-2C1C-5249-92CE-E5823C0570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61324" y="6224760"/>
            <a:ext cx="465120" cy="465120"/>
          </a:xfrm>
          <a:prstGeom prst="rect">
            <a:avLst/>
          </a:prstGeom>
        </p:spPr>
      </p:pic>
      <p:pic>
        <p:nvPicPr>
          <p:cNvPr id="7" name="Picture 6" descr="A yellow and black letters&#10;&#10;Description automatically generated">
            <a:extLst>
              <a:ext uri="{FF2B5EF4-FFF2-40B4-BE49-F238E27FC236}">
                <a16:creationId xmlns:a16="http://schemas.microsoft.com/office/drawing/2014/main" id="{A6434398-C255-B060-5FDA-93C225235B9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81805" y="381794"/>
            <a:ext cx="857250" cy="25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2491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9A6F5-2580-B023-C892-F2A5BFFA3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Freeform: Shape 6">
            <a:extLst>
              <a:ext uri="{FF2B5EF4-FFF2-40B4-BE49-F238E27FC236}">
                <a16:creationId xmlns:a16="http://schemas.microsoft.com/office/drawing/2014/main" id="{F90A729B-3AB5-D911-0DFC-C11BEAB75FAF}"/>
              </a:ext>
            </a:extLst>
          </p:cNvPr>
          <p:cNvSpPr/>
          <p:nvPr/>
        </p:nvSpPr>
        <p:spPr>
          <a:xfrm>
            <a:off x="-8674920" y="6169320"/>
            <a:ext cx="31521960" cy="714960"/>
          </a:xfrm>
          <a:custGeom>
            <a:avLst/>
            <a:gdLst>
              <a:gd name="textAreaLeft" fmla="*/ 0 w 31521960"/>
              <a:gd name="textAreaRight" fmla="*/ 31522680 w 31521960"/>
              <a:gd name="textAreaTop" fmla="*/ 0 h 714960"/>
              <a:gd name="textAreaBottom" fmla="*/ 715320 h 714960"/>
            </a:gdLst>
            <a:ahLst/>
            <a:cxnLst/>
            <a:rect l="textAreaLeft" t="textAreaTop" r="textAreaRight" b="textAreaBottom"/>
            <a:pathLst>
              <a:path w="31522737" h="715617">
                <a:moveTo>
                  <a:pt x="0" y="0"/>
                </a:moveTo>
                <a:lnTo>
                  <a:pt x="15605592" y="0"/>
                </a:lnTo>
                <a:cubicBezTo>
                  <a:pt x="15747517" y="150000"/>
                  <a:pt x="15857691" y="453950"/>
                  <a:pt x="16031367" y="450000"/>
                </a:cubicBezTo>
                <a:cubicBezTo>
                  <a:pt x="16205043" y="446050"/>
                  <a:pt x="16315218" y="150000"/>
                  <a:pt x="16457144" y="0"/>
                </a:cubicBezTo>
                <a:lnTo>
                  <a:pt x="31522737" y="0"/>
                </a:lnTo>
                <a:lnTo>
                  <a:pt x="31522737" y="715617"/>
                </a:lnTo>
                <a:lnTo>
                  <a:pt x="0" y="715617"/>
                </a:lnTo>
                <a:lnTo>
                  <a:pt x="0" y="0"/>
                </a:lnTo>
                <a:close/>
              </a:path>
            </a:pathLst>
          </a:custGeom>
          <a:solidFill>
            <a:srgbClr val="0088B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en-IN" sz="1800" b="0" strike="noStrike" spc="-1">
              <a:solidFill>
                <a:srgbClr val="FFFFFF"/>
              </a:solidFill>
              <a:latin typeface="Calibri"/>
              <a:ea typeface="DejaVu Sans"/>
            </a:endParaRPr>
          </a:p>
        </p:txBody>
      </p:sp>
      <p:sp>
        <p:nvSpPr>
          <p:cNvPr id="246" name="PlaceHolder 1">
            <a:extLst>
              <a:ext uri="{FF2B5EF4-FFF2-40B4-BE49-F238E27FC236}">
                <a16:creationId xmlns:a16="http://schemas.microsoft.com/office/drawing/2014/main" id="{DEEA1E2C-5373-F859-007B-2335A51E9F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819" y="-54244"/>
            <a:ext cx="10514012" cy="1323976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n-IN" b="1" spc="-1">
                <a:solidFill>
                  <a:srgbClr val="0088B8"/>
                </a:solidFill>
                <a:latin typeface="Calibri"/>
                <a:cs typeface="Calibri"/>
              </a:rPr>
              <a:t>Analytical Validation</a:t>
            </a:r>
            <a:endParaRPr lang="en-US"/>
          </a:p>
        </p:txBody>
      </p:sp>
      <p:pic>
        <p:nvPicPr>
          <p:cNvPr id="251" name="Graphic 75" descr="Group brainstorm outline">
            <a:extLst>
              <a:ext uri="{FF2B5EF4-FFF2-40B4-BE49-F238E27FC236}">
                <a16:creationId xmlns:a16="http://schemas.microsoft.com/office/drawing/2014/main" id="{2B949C5C-EE9B-BF68-8004-BFF2D3364F0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9137880" y="6207120"/>
            <a:ext cx="509040" cy="509040"/>
          </a:xfrm>
          <a:prstGeom prst="rect">
            <a:avLst/>
          </a:prstGeom>
          <a:ln w="0">
            <a:noFill/>
          </a:ln>
        </p:spPr>
      </p:pic>
      <p:pic>
        <p:nvPicPr>
          <p:cNvPr id="256" name="Graphic 83" descr="Presentation with bar chart with solid fill">
            <a:extLst>
              <a:ext uri="{FF2B5EF4-FFF2-40B4-BE49-F238E27FC236}">
                <a16:creationId xmlns:a16="http://schemas.microsoft.com/office/drawing/2014/main" id="{4E9BEA8E-90EF-6276-5B94-FA1E21BA45C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7150680" y="6081120"/>
            <a:ext cx="413280" cy="413280"/>
          </a:xfrm>
          <a:prstGeom prst="rect">
            <a:avLst/>
          </a:prstGeom>
          <a:ln w="0">
            <a:noFill/>
          </a:ln>
        </p:spPr>
      </p:pic>
      <p:pic>
        <p:nvPicPr>
          <p:cNvPr id="257" name="Graphic 3" descr="Signature outline">
            <a:extLst>
              <a:ext uri="{FF2B5EF4-FFF2-40B4-BE49-F238E27FC236}">
                <a16:creationId xmlns:a16="http://schemas.microsoft.com/office/drawing/2014/main" id="{DC57F789-FB1A-62B5-8A8B-0FB5B80BD4FA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917280" y="6291360"/>
            <a:ext cx="380880" cy="38088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>
            <a:extLst>
              <a:ext uri="{FF2B5EF4-FFF2-40B4-BE49-F238E27FC236}">
                <a16:creationId xmlns:a16="http://schemas.microsoft.com/office/drawing/2014/main" id="{713E056B-726C-78A0-3CBF-A19596CCC680}"/>
              </a:ext>
            </a:extLst>
          </p:cNvPr>
          <p:cNvSpPr txBox="1">
            <a:spLocks/>
          </p:cNvSpPr>
          <p:nvPr/>
        </p:nvSpPr>
        <p:spPr>
          <a:xfrm>
            <a:off x="875653" y="1071558"/>
            <a:ext cx="10527170" cy="47676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en-IN" sz="3200" b="1" spc="-1">
                <a:solidFill>
                  <a:srgbClr val="0088B8"/>
                </a:solidFill>
                <a:latin typeface="Calibri"/>
                <a:cs typeface="Calibri"/>
              </a:rPr>
              <a:t>Setup &amp;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E7D8EE-F652-B60C-35B8-F2C6CAA5A3CF}"/>
              </a:ext>
            </a:extLst>
          </p:cNvPr>
          <p:cNvSpPr txBox="1"/>
          <p:nvPr/>
        </p:nvSpPr>
        <p:spPr>
          <a:xfrm>
            <a:off x="1025011" y="1547878"/>
            <a:ext cx="5094553" cy="44555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/>
              <a:buChar char="•"/>
            </a:pPr>
            <a:r>
              <a:rPr lang="en-GB" b="1" dirty="0">
                <a:latin typeface="Calibri Light"/>
              </a:rPr>
              <a:t>In this section we select Energy equation for the simulation.</a:t>
            </a:r>
            <a:endParaRPr lang="en-US" dirty="0"/>
          </a:p>
          <a:p>
            <a:pPr marL="342900" indent="-342900" algn="just">
              <a:lnSpc>
                <a:spcPct val="200000"/>
              </a:lnSpc>
              <a:buFont typeface="Arial"/>
              <a:buChar char="•"/>
            </a:pPr>
            <a:r>
              <a:rPr lang="en-GB" b="1" dirty="0">
                <a:latin typeface="Calibri Light"/>
              </a:rPr>
              <a:t>The material of the plate is chosen, we kept it Aluminium because the material of the plate do not play any role in the calculation.</a:t>
            </a:r>
            <a:endParaRPr lang="en-GB" dirty="0"/>
          </a:p>
          <a:p>
            <a:pPr marL="342900" indent="-342900" algn="just">
              <a:lnSpc>
                <a:spcPct val="200000"/>
              </a:lnSpc>
              <a:buFont typeface="Arial"/>
              <a:buChar char="•"/>
            </a:pPr>
            <a:r>
              <a:rPr lang="en-GB" b="1" dirty="0">
                <a:latin typeface="Calibri Light"/>
              </a:rPr>
              <a:t>We setup the boundary conditions provided in the problem statement before running the simulation for solution.</a:t>
            </a:r>
            <a:endParaRPr lang="en-GB" dirty="0"/>
          </a:p>
        </p:txBody>
      </p:sp>
      <p:pic>
        <p:nvPicPr>
          <p:cNvPr id="8" name="Picture 3" descr="A white outline of handshake&#10;&#10;Description automatically generated">
            <a:extLst>
              <a:ext uri="{FF2B5EF4-FFF2-40B4-BE49-F238E27FC236}">
                <a16:creationId xmlns:a16="http://schemas.microsoft.com/office/drawing/2014/main" id="{A8CC28D3-AF6A-F9E2-2DD2-968B82575F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10430" y="6207949"/>
            <a:ext cx="547997" cy="547998"/>
          </a:xfrm>
          <a:prstGeom prst="rect">
            <a:avLst/>
          </a:prstGeom>
        </p:spPr>
      </p:pic>
      <p:pic>
        <p:nvPicPr>
          <p:cNvPr id="2" name="Graphic 1" descr="Mathematics outline">
            <a:extLst>
              <a:ext uri="{FF2B5EF4-FFF2-40B4-BE49-F238E27FC236}">
                <a16:creationId xmlns:a16="http://schemas.microsoft.com/office/drawing/2014/main" id="{33A423C1-0B13-434D-B00E-68F1E24C96A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68879" y="6291360"/>
            <a:ext cx="380880" cy="380880"/>
          </a:xfrm>
          <a:prstGeom prst="rect">
            <a:avLst/>
          </a:prstGeom>
        </p:spPr>
      </p:pic>
      <p:pic>
        <p:nvPicPr>
          <p:cNvPr id="4" name="Graphic 3" descr="Monitor outline">
            <a:extLst>
              <a:ext uri="{FF2B5EF4-FFF2-40B4-BE49-F238E27FC236}">
                <a16:creationId xmlns:a16="http://schemas.microsoft.com/office/drawing/2014/main" id="{E12E9D10-168B-289E-F4B9-9259D4BABC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61324" y="6224760"/>
            <a:ext cx="465120" cy="4651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FC9411-7BBA-211C-5D76-D72A5EED43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19565" y="2102700"/>
            <a:ext cx="5901130" cy="2799806"/>
          </a:xfrm>
          <a:prstGeom prst="rect">
            <a:avLst/>
          </a:prstGeom>
        </p:spPr>
      </p:pic>
      <p:pic>
        <p:nvPicPr>
          <p:cNvPr id="13" name="Picture 12" descr="A yellow and black letters&#10;&#10;Description automatically generated">
            <a:extLst>
              <a:ext uri="{FF2B5EF4-FFF2-40B4-BE49-F238E27FC236}">
                <a16:creationId xmlns:a16="http://schemas.microsoft.com/office/drawing/2014/main" id="{45EA1089-BF6C-BECD-3A89-7BA63212361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81805" y="381794"/>
            <a:ext cx="857250" cy="25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484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4417E-C501-05F4-862A-75F25CA97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Freeform: Shape 6">
            <a:extLst>
              <a:ext uri="{FF2B5EF4-FFF2-40B4-BE49-F238E27FC236}">
                <a16:creationId xmlns:a16="http://schemas.microsoft.com/office/drawing/2014/main" id="{F5311CCF-0285-D6E1-84CB-800A48634F93}"/>
              </a:ext>
            </a:extLst>
          </p:cNvPr>
          <p:cNvSpPr/>
          <p:nvPr/>
        </p:nvSpPr>
        <p:spPr>
          <a:xfrm>
            <a:off x="-8674920" y="6169320"/>
            <a:ext cx="31521960" cy="714960"/>
          </a:xfrm>
          <a:custGeom>
            <a:avLst/>
            <a:gdLst>
              <a:gd name="textAreaLeft" fmla="*/ 0 w 31521960"/>
              <a:gd name="textAreaRight" fmla="*/ 31522680 w 31521960"/>
              <a:gd name="textAreaTop" fmla="*/ 0 h 714960"/>
              <a:gd name="textAreaBottom" fmla="*/ 715320 h 714960"/>
            </a:gdLst>
            <a:ahLst/>
            <a:cxnLst/>
            <a:rect l="textAreaLeft" t="textAreaTop" r="textAreaRight" b="textAreaBottom"/>
            <a:pathLst>
              <a:path w="31522737" h="715617">
                <a:moveTo>
                  <a:pt x="0" y="0"/>
                </a:moveTo>
                <a:lnTo>
                  <a:pt x="15605592" y="0"/>
                </a:lnTo>
                <a:cubicBezTo>
                  <a:pt x="15747517" y="150000"/>
                  <a:pt x="15857691" y="453950"/>
                  <a:pt x="16031367" y="450000"/>
                </a:cubicBezTo>
                <a:cubicBezTo>
                  <a:pt x="16205043" y="446050"/>
                  <a:pt x="16315218" y="150000"/>
                  <a:pt x="16457144" y="0"/>
                </a:cubicBezTo>
                <a:lnTo>
                  <a:pt x="31522737" y="0"/>
                </a:lnTo>
                <a:lnTo>
                  <a:pt x="31522737" y="715617"/>
                </a:lnTo>
                <a:lnTo>
                  <a:pt x="0" y="715617"/>
                </a:lnTo>
                <a:lnTo>
                  <a:pt x="0" y="0"/>
                </a:lnTo>
                <a:close/>
              </a:path>
            </a:pathLst>
          </a:custGeom>
          <a:solidFill>
            <a:srgbClr val="0088B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en-IN" sz="1800" b="0" strike="noStrike" spc="-1">
              <a:solidFill>
                <a:srgbClr val="FFFFFF"/>
              </a:solidFill>
              <a:latin typeface="Calibri"/>
              <a:ea typeface="DejaVu Sans"/>
            </a:endParaRPr>
          </a:p>
        </p:txBody>
      </p:sp>
      <p:sp>
        <p:nvSpPr>
          <p:cNvPr id="246" name="PlaceHolder 1">
            <a:extLst>
              <a:ext uri="{FF2B5EF4-FFF2-40B4-BE49-F238E27FC236}">
                <a16:creationId xmlns:a16="http://schemas.microsoft.com/office/drawing/2014/main" id="{D8991494-602F-35F3-DE8A-BEF0C696169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819" y="-54244"/>
            <a:ext cx="10514012" cy="1323976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n-IN" b="1" spc="-1" dirty="0">
                <a:solidFill>
                  <a:srgbClr val="0088B8"/>
                </a:solidFill>
                <a:latin typeface="Calibri"/>
                <a:cs typeface="Calibri"/>
              </a:rPr>
              <a:t>Analytical Validation</a:t>
            </a:r>
            <a:endParaRPr lang="en-US" dirty="0"/>
          </a:p>
        </p:txBody>
      </p:sp>
      <p:pic>
        <p:nvPicPr>
          <p:cNvPr id="251" name="Graphic 75" descr="Group brainstorm outline">
            <a:extLst>
              <a:ext uri="{FF2B5EF4-FFF2-40B4-BE49-F238E27FC236}">
                <a16:creationId xmlns:a16="http://schemas.microsoft.com/office/drawing/2014/main" id="{CA1EA60F-5051-B5CF-9F94-6AFC65AE707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137880" y="6207120"/>
            <a:ext cx="509040" cy="509040"/>
          </a:xfrm>
          <a:prstGeom prst="rect">
            <a:avLst/>
          </a:prstGeom>
          <a:ln w="0">
            <a:noFill/>
          </a:ln>
        </p:spPr>
      </p:pic>
      <p:pic>
        <p:nvPicPr>
          <p:cNvPr id="256" name="Graphic 83" descr="Presentation with bar chart with solid fill">
            <a:extLst>
              <a:ext uri="{FF2B5EF4-FFF2-40B4-BE49-F238E27FC236}">
                <a16:creationId xmlns:a16="http://schemas.microsoft.com/office/drawing/2014/main" id="{2E49D2C5-58C8-F27C-50EC-6FD51442908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150680" y="6081120"/>
            <a:ext cx="413280" cy="413280"/>
          </a:xfrm>
          <a:prstGeom prst="rect">
            <a:avLst/>
          </a:prstGeom>
          <a:ln w="0">
            <a:noFill/>
          </a:ln>
        </p:spPr>
      </p:pic>
      <p:pic>
        <p:nvPicPr>
          <p:cNvPr id="257" name="Graphic 3" descr="Signature outline">
            <a:extLst>
              <a:ext uri="{FF2B5EF4-FFF2-40B4-BE49-F238E27FC236}">
                <a16:creationId xmlns:a16="http://schemas.microsoft.com/office/drawing/2014/main" id="{7A6B4158-7250-FD89-E985-1C2F827A5A99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917280" y="6291360"/>
            <a:ext cx="380880" cy="38088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>
            <a:extLst>
              <a:ext uri="{FF2B5EF4-FFF2-40B4-BE49-F238E27FC236}">
                <a16:creationId xmlns:a16="http://schemas.microsoft.com/office/drawing/2014/main" id="{B01968CF-646A-7B88-A10B-D217487B26CE}"/>
              </a:ext>
            </a:extLst>
          </p:cNvPr>
          <p:cNvSpPr txBox="1">
            <a:spLocks/>
          </p:cNvSpPr>
          <p:nvPr/>
        </p:nvSpPr>
        <p:spPr>
          <a:xfrm>
            <a:off x="893870" y="1071110"/>
            <a:ext cx="10527170" cy="47676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en-IN" sz="3200" b="1" spc="-1">
                <a:solidFill>
                  <a:srgbClr val="0088B8"/>
                </a:solidFill>
                <a:latin typeface="Calibri"/>
                <a:cs typeface="Calibri"/>
              </a:rPr>
              <a:t>Result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242396-32E7-7831-DB32-B24FD0E64BC7}"/>
              </a:ext>
            </a:extLst>
          </p:cNvPr>
          <p:cNvSpPr txBox="1"/>
          <p:nvPr/>
        </p:nvSpPr>
        <p:spPr>
          <a:xfrm>
            <a:off x="1025012" y="1547878"/>
            <a:ext cx="5568405" cy="44467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/>
              <a:buChar char="•"/>
            </a:pPr>
            <a:r>
              <a:rPr lang="en-GB" b="1" dirty="0">
                <a:latin typeface="Calibri Light"/>
              </a:rPr>
              <a:t>In this section we extract the results from the solution.</a:t>
            </a:r>
            <a:endParaRPr lang="en-US" dirty="0">
              <a:latin typeface="Arial"/>
            </a:endParaRPr>
          </a:p>
          <a:p>
            <a:pPr marL="342900" indent="-342900" algn="just">
              <a:lnSpc>
                <a:spcPct val="200000"/>
              </a:lnSpc>
              <a:buFont typeface="Arial"/>
              <a:buChar char="•"/>
            </a:pPr>
            <a:r>
              <a:rPr lang="en-GB" b="1" dirty="0">
                <a:latin typeface="Calibri Light"/>
              </a:rPr>
              <a:t>To compare the data, temperature data of horizontal mid-point line and vertical mid-point line of the plate is used.</a:t>
            </a:r>
          </a:p>
          <a:p>
            <a:pPr marL="342900" indent="-342900" algn="just">
              <a:lnSpc>
                <a:spcPct val="200000"/>
              </a:lnSpc>
              <a:buFont typeface="Arial"/>
              <a:buChar char="•"/>
            </a:pPr>
            <a:r>
              <a:rPr lang="en-GB" b="1" dirty="0">
                <a:latin typeface="Calibri Light"/>
              </a:rPr>
              <a:t>We divide the mid-point lines into grid points and extract the temperature value for each grid point. The grid points correspond to the number of meshes.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endParaRPr lang="en-GB" b="1" dirty="0">
              <a:latin typeface="Calibri Light"/>
            </a:endParaRPr>
          </a:p>
        </p:txBody>
      </p:sp>
      <p:pic>
        <p:nvPicPr>
          <p:cNvPr id="8" name="Picture 3" descr="A white outline of handshake&#10;&#10;Description automatically generated">
            <a:extLst>
              <a:ext uri="{FF2B5EF4-FFF2-40B4-BE49-F238E27FC236}">
                <a16:creationId xmlns:a16="http://schemas.microsoft.com/office/drawing/2014/main" id="{9A26C7BF-F9BB-D373-DA8C-5C89D2E60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0430" y="6207949"/>
            <a:ext cx="547997" cy="547998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CFA9389-B6FA-1345-2C7E-2810AC1736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3417" y="1910851"/>
            <a:ext cx="5397501" cy="3099799"/>
          </a:xfrm>
          <a:prstGeom prst="rect">
            <a:avLst/>
          </a:prstGeom>
        </p:spPr>
      </p:pic>
      <p:pic>
        <p:nvPicPr>
          <p:cNvPr id="2" name="Graphic 1" descr="Mathematics outline">
            <a:extLst>
              <a:ext uri="{FF2B5EF4-FFF2-40B4-BE49-F238E27FC236}">
                <a16:creationId xmlns:a16="http://schemas.microsoft.com/office/drawing/2014/main" id="{C8B0C7C4-77B5-3FB9-FD17-0CA711B2906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68879" y="6291360"/>
            <a:ext cx="380880" cy="380880"/>
          </a:xfrm>
          <a:prstGeom prst="rect">
            <a:avLst/>
          </a:prstGeom>
        </p:spPr>
      </p:pic>
      <p:pic>
        <p:nvPicPr>
          <p:cNvPr id="4" name="Graphic 3" descr="Monitor outline">
            <a:extLst>
              <a:ext uri="{FF2B5EF4-FFF2-40B4-BE49-F238E27FC236}">
                <a16:creationId xmlns:a16="http://schemas.microsoft.com/office/drawing/2014/main" id="{A2199486-AD94-575A-1DCA-976787CCA1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61324" y="6224760"/>
            <a:ext cx="465120" cy="465120"/>
          </a:xfrm>
          <a:prstGeom prst="rect">
            <a:avLst/>
          </a:prstGeom>
        </p:spPr>
      </p:pic>
      <p:pic>
        <p:nvPicPr>
          <p:cNvPr id="7" name="Picture 6" descr="A yellow and black letters&#10;&#10;Description automatically generated">
            <a:extLst>
              <a:ext uri="{FF2B5EF4-FFF2-40B4-BE49-F238E27FC236}">
                <a16:creationId xmlns:a16="http://schemas.microsoft.com/office/drawing/2014/main" id="{2C2FEA32-7675-2505-32C5-E6C57252448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81805" y="381794"/>
            <a:ext cx="857250" cy="25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5729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Freeform: Shape 2"/>
          <p:cNvSpPr/>
          <p:nvPr/>
        </p:nvSpPr>
        <p:spPr>
          <a:xfrm>
            <a:off x="-6636600" y="6165360"/>
            <a:ext cx="31521960" cy="714960"/>
          </a:xfrm>
          <a:custGeom>
            <a:avLst/>
            <a:gdLst>
              <a:gd name="textAreaLeft" fmla="*/ 0 w 31521960"/>
              <a:gd name="textAreaRight" fmla="*/ 31522680 w 31521960"/>
              <a:gd name="textAreaTop" fmla="*/ 0 h 714960"/>
              <a:gd name="textAreaBottom" fmla="*/ 715320 h 714960"/>
            </a:gdLst>
            <a:ahLst/>
            <a:cxnLst/>
            <a:rect l="textAreaLeft" t="textAreaTop" r="textAreaRight" b="textAreaBottom"/>
            <a:pathLst>
              <a:path w="31522737" h="715617">
                <a:moveTo>
                  <a:pt x="0" y="0"/>
                </a:moveTo>
                <a:lnTo>
                  <a:pt x="15605592" y="0"/>
                </a:lnTo>
                <a:cubicBezTo>
                  <a:pt x="15747517" y="150000"/>
                  <a:pt x="15857691" y="453950"/>
                  <a:pt x="16031367" y="450000"/>
                </a:cubicBezTo>
                <a:cubicBezTo>
                  <a:pt x="16205043" y="446050"/>
                  <a:pt x="16315218" y="150000"/>
                  <a:pt x="16457144" y="0"/>
                </a:cubicBezTo>
                <a:lnTo>
                  <a:pt x="31522737" y="0"/>
                </a:lnTo>
                <a:lnTo>
                  <a:pt x="31522737" y="715617"/>
                </a:lnTo>
                <a:lnTo>
                  <a:pt x="0" y="715617"/>
                </a:lnTo>
                <a:lnTo>
                  <a:pt x="0" y="0"/>
                </a:lnTo>
                <a:close/>
              </a:path>
            </a:pathLst>
          </a:custGeom>
          <a:solidFill>
            <a:srgbClr val="2B4D8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en-IN" sz="1800" b="0" strike="noStrike" spc="-1">
              <a:solidFill>
                <a:srgbClr val="FFFFFF"/>
              </a:solidFill>
              <a:latin typeface="Calibri"/>
              <a:ea typeface="DejaVu Sans"/>
            </a:endParaRPr>
          </a:p>
        </p:txBody>
      </p:sp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838080" y="221819"/>
            <a:ext cx="4626286" cy="1064419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b="1" spc="-1" dirty="0">
                <a:solidFill>
                  <a:srgbClr val="2B4D89"/>
                </a:solidFill>
                <a:latin typeface="Calibri"/>
              </a:rPr>
              <a:t>Plot comparison</a:t>
            </a:r>
            <a:endParaRPr lang="en-IN" b="1" spc="-1" dirty="0">
              <a:solidFill>
                <a:srgbClr val="2B4D89"/>
              </a:solidFill>
              <a:latin typeface="Calibri"/>
            </a:endParaRPr>
          </a:p>
        </p:txBody>
      </p:sp>
      <p:pic>
        <p:nvPicPr>
          <p:cNvPr id="263" name="Graphic 73" descr="Group brainstorm with solid fill"/>
          <p:cNvPicPr/>
          <p:nvPr/>
        </p:nvPicPr>
        <p:blipFill>
          <a:blip r:embed="rId2"/>
          <a:stretch/>
        </p:blipFill>
        <p:spPr>
          <a:xfrm>
            <a:off x="9158760" y="6055200"/>
            <a:ext cx="471600" cy="471600"/>
          </a:xfrm>
          <a:prstGeom prst="rect">
            <a:avLst/>
          </a:prstGeom>
          <a:ln w="0">
            <a:noFill/>
          </a:ln>
        </p:spPr>
      </p:pic>
      <p:pic>
        <p:nvPicPr>
          <p:cNvPr id="268" name="Graphic 3" descr="Signature outline"/>
          <p:cNvPicPr/>
          <p:nvPr/>
        </p:nvPicPr>
        <p:blipFill>
          <a:blip r:embed="rId3"/>
          <a:stretch/>
        </p:blipFill>
        <p:spPr>
          <a:xfrm>
            <a:off x="917280" y="629136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71" name="Graphic 6" descr="Presentation with bar chart outline"/>
          <p:cNvPicPr/>
          <p:nvPr/>
        </p:nvPicPr>
        <p:blipFill>
          <a:blip r:embed="rId4"/>
          <a:stretch/>
        </p:blipFill>
        <p:spPr>
          <a:xfrm>
            <a:off x="7137000" y="6251400"/>
            <a:ext cx="438480" cy="438480"/>
          </a:xfrm>
          <a:prstGeom prst="rect">
            <a:avLst/>
          </a:prstGeom>
          <a:ln w="0">
            <a:noFill/>
          </a:ln>
        </p:spPr>
      </p:pic>
      <p:pic>
        <p:nvPicPr>
          <p:cNvPr id="11" name="Picture 3" descr="A white outline of handshake&#10;&#10;Description automatically generated">
            <a:extLst>
              <a:ext uri="{FF2B5EF4-FFF2-40B4-BE49-F238E27FC236}">
                <a16:creationId xmlns:a16="http://schemas.microsoft.com/office/drawing/2014/main" id="{32F00B74-1428-AB86-BE62-9A75B2FC20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0430" y="6207949"/>
            <a:ext cx="547997" cy="547998"/>
          </a:xfrm>
          <a:prstGeom prst="rect">
            <a:avLst/>
          </a:prstGeom>
        </p:spPr>
      </p:pic>
      <p:pic>
        <p:nvPicPr>
          <p:cNvPr id="2" name="Graphic 1" descr="Monitor outline">
            <a:extLst>
              <a:ext uri="{FF2B5EF4-FFF2-40B4-BE49-F238E27FC236}">
                <a16:creationId xmlns:a16="http://schemas.microsoft.com/office/drawing/2014/main" id="{9900B2D2-1C2D-75D0-DD89-33C9DAFE7A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61324" y="6224760"/>
            <a:ext cx="465120" cy="465120"/>
          </a:xfrm>
          <a:prstGeom prst="rect">
            <a:avLst/>
          </a:prstGeom>
        </p:spPr>
      </p:pic>
      <p:pic>
        <p:nvPicPr>
          <p:cNvPr id="3" name="Graphic 2" descr="Mathematics outline">
            <a:extLst>
              <a:ext uri="{FF2B5EF4-FFF2-40B4-BE49-F238E27FC236}">
                <a16:creationId xmlns:a16="http://schemas.microsoft.com/office/drawing/2014/main" id="{5D76CD5E-90E1-F1F6-B6BE-B6C5218086A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68879" y="6302520"/>
            <a:ext cx="380880" cy="380880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E4FFF16-9270-281B-073E-7C88537B4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167955"/>
              </p:ext>
            </p:extLst>
          </p:nvPr>
        </p:nvGraphicFramePr>
        <p:xfrm>
          <a:off x="1577709" y="1364503"/>
          <a:ext cx="8161202" cy="4628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534">
                  <a:extLst>
                    <a:ext uri="{9D8B030D-6E8A-4147-A177-3AD203B41FA5}">
                      <a16:colId xmlns:a16="http://schemas.microsoft.com/office/drawing/2014/main" val="2200593070"/>
                    </a:ext>
                  </a:extLst>
                </a:gridCol>
                <a:gridCol w="3263475">
                  <a:extLst>
                    <a:ext uri="{9D8B030D-6E8A-4147-A177-3AD203B41FA5}">
                      <a16:colId xmlns:a16="http://schemas.microsoft.com/office/drawing/2014/main" val="3885871877"/>
                    </a:ext>
                  </a:extLst>
                </a:gridCol>
                <a:gridCol w="3022193">
                  <a:extLst>
                    <a:ext uri="{9D8B030D-6E8A-4147-A177-3AD203B41FA5}">
                      <a16:colId xmlns:a16="http://schemas.microsoft.com/office/drawing/2014/main" val="521301376"/>
                    </a:ext>
                  </a:extLst>
                </a:gridCol>
              </a:tblGrid>
              <a:tr h="5114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No. of Mesh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ANSYS Plot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MATLAB Plot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179288"/>
                  </a:ext>
                </a:extLst>
              </a:tr>
              <a:tr h="1429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292129"/>
                  </a:ext>
                </a:extLst>
              </a:tr>
              <a:tr h="13220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11704"/>
                  </a:ext>
                </a:extLst>
              </a:tr>
              <a:tr h="13660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720085"/>
                  </a:ext>
                </a:extLst>
              </a:tr>
            </a:tbl>
          </a:graphicData>
        </a:graphic>
      </p:graphicFrame>
      <p:pic>
        <p:nvPicPr>
          <p:cNvPr id="14" name="Picture 13" descr="A blue and green gradient&#10;&#10;Description automatically generated">
            <a:extLst>
              <a:ext uri="{FF2B5EF4-FFF2-40B4-BE49-F238E27FC236}">
                <a16:creationId xmlns:a16="http://schemas.microsoft.com/office/drawing/2014/main" id="{35149E27-F3FA-7FA4-B898-1AB90B480B4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698" y="1981530"/>
            <a:ext cx="2370606" cy="1280125"/>
          </a:xfrm>
          <a:prstGeom prst="rect">
            <a:avLst/>
          </a:prstGeom>
        </p:spPr>
      </p:pic>
      <p:pic>
        <p:nvPicPr>
          <p:cNvPr id="16" name="Picture 15" descr="A blue and green gradient&#10;&#10;Description automatically generated">
            <a:extLst>
              <a:ext uri="{FF2B5EF4-FFF2-40B4-BE49-F238E27FC236}">
                <a16:creationId xmlns:a16="http://schemas.microsoft.com/office/drawing/2014/main" id="{095692D8-C3AF-C925-D21F-2FD294B780D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489" y="3356099"/>
            <a:ext cx="2370606" cy="1233946"/>
          </a:xfrm>
          <a:prstGeom prst="rect">
            <a:avLst/>
          </a:prstGeom>
        </p:spPr>
      </p:pic>
      <p:pic>
        <p:nvPicPr>
          <p:cNvPr id="18" name="Picture 17" descr="A blue and green gradient&#10;&#10;Description automatically generated">
            <a:extLst>
              <a:ext uri="{FF2B5EF4-FFF2-40B4-BE49-F238E27FC236}">
                <a16:creationId xmlns:a16="http://schemas.microsoft.com/office/drawing/2014/main" id="{4B57B9EE-88C0-577C-554E-2C99BD80513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801" y="4731039"/>
            <a:ext cx="2370606" cy="1214317"/>
          </a:xfrm>
          <a:prstGeom prst="rect">
            <a:avLst/>
          </a:prstGeom>
        </p:spPr>
      </p:pic>
      <p:pic>
        <p:nvPicPr>
          <p:cNvPr id="20" name="Picture 19" descr="A diagram of a temperature distribution&#10;&#10;Description automatically generated">
            <a:extLst>
              <a:ext uri="{FF2B5EF4-FFF2-40B4-BE49-F238E27FC236}">
                <a16:creationId xmlns:a16="http://schemas.microsoft.com/office/drawing/2014/main" id="{E2C2E2EC-79FC-6F99-1511-A66DC43E0114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" t="2771" r="7361"/>
          <a:stretch/>
        </p:blipFill>
        <p:spPr>
          <a:xfrm>
            <a:off x="7103949" y="1936855"/>
            <a:ext cx="2206626" cy="1324800"/>
          </a:xfrm>
          <a:prstGeom prst="rect">
            <a:avLst/>
          </a:prstGeom>
        </p:spPr>
      </p:pic>
      <p:pic>
        <p:nvPicPr>
          <p:cNvPr id="22" name="Picture 21" descr="A diagram of a temperature distribution&#10;&#10;Description automatically generated">
            <a:extLst>
              <a:ext uri="{FF2B5EF4-FFF2-40B4-BE49-F238E27FC236}">
                <a16:creationId xmlns:a16="http://schemas.microsoft.com/office/drawing/2014/main" id="{BEE48927-6F08-1F62-6110-BE904AC5F48F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5" t="2110" r="8187" b="1212"/>
          <a:stretch/>
        </p:blipFill>
        <p:spPr>
          <a:xfrm>
            <a:off x="7077790" y="3347695"/>
            <a:ext cx="2206626" cy="1233946"/>
          </a:xfrm>
          <a:prstGeom prst="rect">
            <a:avLst/>
          </a:prstGeom>
        </p:spPr>
      </p:pic>
      <p:pic>
        <p:nvPicPr>
          <p:cNvPr id="24" name="Picture 23" descr="A diagram of a temperature distribution&#10;&#10;Description automatically generated">
            <a:extLst>
              <a:ext uri="{FF2B5EF4-FFF2-40B4-BE49-F238E27FC236}">
                <a16:creationId xmlns:a16="http://schemas.microsoft.com/office/drawing/2014/main" id="{B69BC709-EBC3-7E7B-07A8-9F093E4CC3A0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" t="3138" r="8326"/>
          <a:stretch/>
        </p:blipFill>
        <p:spPr>
          <a:xfrm>
            <a:off x="7077789" y="4691801"/>
            <a:ext cx="2206627" cy="1233946"/>
          </a:xfrm>
          <a:prstGeom prst="rect">
            <a:avLst/>
          </a:prstGeom>
        </p:spPr>
      </p:pic>
      <p:pic>
        <p:nvPicPr>
          <p:cNvPr id="25" name="Picture 24" descr="A yellow and black letters&#10;&#10;Description automatically generated">
            <a:extLst>
              <a:ext uri="{FF2B5EF4-FFF2-40B4-BE49-F238E27FC236}">
                <a16:creationId xmlns:a16="http://schemas.microsoft.com/office/drawing/2014/main" id="{1D7535AD-4110-E663-7E23-5306C78537B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53180" y="365040"/>
            <a:ext cx="857250" cy="258234"/>
          </a:xfrm>
          <a:prstGeom prst="rect">
            <a:avLst/>
          </a:prstGeom>
        </p:spPr>
      </p:pic>
      <p:pic>
        <p:nvPicPr>
          <p:cNvPr id="26" name="Picture 25" descr="A logo with a red and blue triangle&#10;&#10;Description automatically generated">
            <a:extLst>
              <a:ext uri="{FF2B5EF4-FFF2-40B4-BE49-F238E27FC236}">
                <a16:creationId xmlns:a16="http://schemas.microsoft.com/office/drawing/2014/main" id="{51E769B2-DFF6-05C2-E01F-225EE7D8E79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7440" y="154915"/>
            <a:ext cx="545131" cy="686460"/>
          </a:xfrm>
          <a:prstGeom prst="rect">
            <a:avLst/>
          </a:prstGeom>
        </p:spPr>
      </p:pic>
      <p:pic>
        <p:nvPicPr>
          <p:cNvPr id="1030" name="Picture 3" descr="A blue and green gradient&#10;&#10;Description automatically generated">
            <a:extLst>
              <a:ext uri="{FF2B5EF4-FFF2-40B4-BE49-F238E27FC236}">
                <a16:creationId xmlns:a16="http://schemas.microsoft.com/office/drawing/2014/main" id="{21D0C0E8-3DBE-D0C8-51B4-C0F8BD51A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79700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diagram of a temperature distribution&#10;&#10;Description automatically generated">
            <a:extLst>
              <a:ext uri="{FF2B5EF4-FFF2-40B4-BE49-F238E27FC236}">
                <a16:creationId xmlns:a16="http://schemas.microsoft.com/office/drawing/2014/main" id="{DBE9C668-A4D7-72FB-3DFF-B5A88D423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16150" cy="166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6" descr="A blue and green gradient&#10;&#10;Description automatically generated">
            <a:extLst>
              <a:ext uri="{FF2B5EF4-FFF2-40B4-BE49-F238E27FC236}">
                <a16:creationId xmlns:a16="http://schemas.microsoft.com/office/drawing/2014/main" id="{51CC3167-71DB-5805-BED5-B15D2063E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79700" cy="153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7" descr="A diagram of a temperature distribution&#10;&#10;Description automatically generated">
            <a:extLst>
              <a:ext uri="{FF2B5EF4-FFF2-40B4-BE49-F238E27FC236}">
                <a16:creationId xmlns:a16="http://schemas.microsoft.com/office/drawing/2014/main" id="{52784B91-A7C5-D2EE-06C6-C4DF64D51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16150" cy="166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8" descr="A blue and green gradient&#10;&#10;Description automatically generated">
            <a:extLst>
              <a:ext uri="{FF2B5EF4-FFF2-40B4-BE49-F238E27FC236}">
                <a16:creationId xmlns:a16="http://schemas.microsoft.com/office/drawing/2014/main" id="{2DA638F1-C4D5-D6DA-65E9-DD19F183D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479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9" descr="A diagram of a temperature distribution&#10;&#10;Description automatically generated">
            <a:extLst>
              <a:ext uri="{FF2B5EF4-FFF2-40B4-BE49-F238E27FC236}">
                <a16:creationId xmlns:a16="http://schemas.microsoft.com/office/drawing/2014/main" id="{CA2B47D1-2FDF-AC35-5661-906C11EFA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41550" cy="168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95271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Freeform: Shape 2"/>
          <p:cNvSpPr/>
          <p:nvPr/>
        </p:nvSpPr>
        <p:spPr>
          <a:xfrm>
            <a:off x="-6636600" y="6165360"/>
            <a:ext cx="31521960" cy="714960"/>
          </a:xfrm>
          <a:custGeom>
            <a:avLst/>
            <a:gdLst>
              <a:gd name="textAreaLeft" fmla="*/ 0 w 31521960"/>
              <a:gd name="textAreaRight" fmla="*/ 31522680 w 31521960"/>
              <a:gd name="textAreaTop" fmla="*/ 0 h 714960"/>
              <a:gd name="textAreaBottom" fmla="*/ 715320 h 714960"/>
            </a:gdLst>
            <a:ahLst/>
            <a:cxnLst/>
            <a:rect l="textAreaLeft" t="textAreaTop" r="textAreaRight" b="textAreaBottom"/>
            <a:pathLst>
              <a:path w="31522737" h="715617">
                <a:moveTo>
                  <a:pt x="0" y="0"/>
                </a:moveTo>
                <a:lnTo>
                  <a:pt x="15605592" y="0"/>
                </a:lnTo>
                <a:cubicBezTo>
                  <a:pt x="15747517" y="150000"/>
                  <a:pt x="15857691" y="453950"/>
                  <a:pt x="16031367" y="450000"/>
                </a:cubicBezTo>
                <a:cubicBezTo>
                  <a:pt x="16205043" y="446050"/>
                  <a:pt x="16315218" y="150000"/>
                  <a:pt x="16457144" y="0"/>
                </a:cubicBezTo>
                <a:lnTo>
                  <a:pt x="31522737" y="0"/>
                </a:lnTo>
                <a:lnTo>
                  <a:pt x="31522737" y="715617"/>
                </a:lnTo>
                <a:lnTo>
                  <a:pt x="0" y="715617"/>
                </a:lnTo>
                <a:lnTo>
                  <a:pt x="0" y="0"/>
                </a:lnTo>
                <a:close/>
              </a:path>
            </a:pathLst>
          </a:custGeom>
          <a:solidFill>
            <a:srgbClr val="2B4D8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en-IN" sz="1800" b="0" strike="noStrike" spc="-1">
              <a:solidFill>
                <a:srgbClr val="FFFFFF"/>
              </a:solidFill>
              <a:latin typeface="Calibri"/>
              <a:ea typeface="DejaVu Sans"/>
            </a:endParaRPr>
          </a:p>
        </p:txBody>
      </p:sp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b="1" spc="-1" dirty="0">
                <a:solidFill>
                  <a:srgbClr val="2B4D89"/>
                </a:solidFill>
                <a:latin typeface="Calibri"/>
              </a:rPr>
              <a:t>Conclusion</a:t>
            </a:r>
          </a:p>
        </p:txBody>
      </p:sp>
      <p:pic>
        <p:nvPicPr>
          <p:cNvPr id="263" name="Graphic 73" descr="Group brainstorm with solid fill"/>
          <p:cNvPicPr/>
          <p:nvPr/>
        </p:nvPicPr>
        <p:blipFill>
          <a:blip r:embed="rId2"/>
          <a:stretch/>
        </p:blipFill>
        <p:spPr>
          <a:xfrm>
            <a:off x="9158760" y="6055200"/>
            <a:ext cx="471600" cy="471600"/>
          </a:xfrm>
          <a:prstGeom prst="rect">
            <a:avLst/>
          </a:prstGeom>
          <a:ln w="0">
            <a:noFill/>
          </a:ln>
        </p:spPr>
      </p:pic>
      <p:pic>
        <p:nvPicPr>
          <p:cNvPr id="268" name="Graphic 3" descr="Signature outline"/>
          <p:cNvPicPr/>
          <p:nvPr/>
        </p:nvPicPr>
        <p:blipFill>
          <a:blip r:embed="rId3"/>
          <a:stretch/>
        </p:blipFill>
        <p:spPr>
          <a:xfrm>
            <a:off x="917280" y="629136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71" name="Graphic 6" descr="Presentation with bar chart outline"/>
          <p:cNvPicPr/>
          <p:nvPr/>
        </p:nvPicPr>
        <p:blipFill>
          <a:blip r:embed="rId4"/>
          <a:stretch/>
        </p:blipFill>
        <p:spPr>
          <a:xfrm>
            <a:off x="7137000" y="6251400"/>
            <a:ext cx="438480" cy="438480"/>
          </a:xfrm>
          <a:prstGeom prst="rect">
            <a:avLst/>
          </a:prstGeom>
          <a:ln w="0">
            <a:noFill/>
          </a:ln>
        </p:spPr>
      </p:pic>
      <p:pic>
        <p:nvPicPr>
          <p:cNvPr id="11" name="Picture 3" descr="A white outline of handshake&#10;&#10;Description automatically generated">
            <a:extLst>
              <a:ext uri="{FF2B5EF4-FFF2-40B4-BE49-F238E27FC236}">
                <a16:creationId xmlns:a16="http://schemas.microsoft.com/office/drawing/2014/main" id="{32F00B74-1428-AB86-BE62-9A75B2FC20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0430" y="6207949"/>
            <a:ext cx="547997" cy="547998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6C93574-F923-DC6E-C25F-FDF2F32A5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115469"/>
              </p:ext>
            </p:extLst>
          </p:nvPr>
        </p:nvGraphicFramePr>
        <p:xfrm>
          <a:off x="1418167" y="1852083"/>
          <a:ext cx="9563083" cy="203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383">
                  <a:extLst>
                    <a:ext uri="{9D8B030D-6E8A-4147-A177-3AD203B41FA5}">
                      <a16:colId xmlns:a16="http://schemas.microsoft.com/office/drawing/2014/main" val="4211229812"/>
                    </a:ext>
                  </a:extLst>
                </a:gridCol>
                <a:gridCol w="2025425">
                  <a:extLst>
                    <a:ext uri="{9D8B030D-6E8A-4147-A177-3AD203B41FA5}">
                      <a16:colId xmlns:a16="http://schemas.microsoft.com/office/drawing/2014/main" val="1359134420"/>
                    </a:ext>
                  </a:extLst>
                </a:gridCol>
                <a:gridCol w="2025425">
                  <a:extLst>
                    <a:ext uri="{9D8B030D-6E8A-4147-A177-3AD203B41FA5}">
                      <a16:colId xmlns:a16="http://schemas.microsoft.com/office/drawing/2014/main" val="3040523620"/>
                    </a:ext>
                  </a:extLst>
                </a:gridCol>
                <a:gridCol w="2025425">
                  <a:extLst>
                    <a:ext uri="{9D8B030D-6E8A-4147-A177-3AD203B41FA5}">
                      <a16:colId xmlns:a16="http://schemas.microsoft.com/office/drawing/2014/main" val="119108673"/>
                    </a:ext>
                  </a:extLst>
                </a:gridCol>
                <a:gridCol w="2025425">
                  <a:extLst>
                    <a:ext uri="{9D8B030D-6E8A-4147-A177-3AD203B41FA5}">
                      <a16:colId xmlns:a16="http://schemas.microsoft.com/office/drawing/2014/main" val="719789155"/>
                    </a:ext>
                  </a:extLst>
                </a:gridCol>
              </a:tblGrid>
              <a:tr h="34342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No. of Meshes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Horizontal midline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Vertical midline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794606"/>
                  </a:ext>
                </a:extLst>
              </a:tr>
              <a:tr h="661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 difference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difference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 difference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difference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602959"/>
                  </a:ext>
                </a:extLst>
              </a:tr>
              <a:tr h="343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2.51276381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1.832376204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4.3920025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2.147666243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127871"/>
                  </a:ext>
                </a:extLst>
              </a:tr>
              <a:tr h="343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2.07700129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1.726038221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2.052288557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121867"/>
                  </a:ext>
                </a:extLst>
              </a:tr>
              <a:tr h="343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0.55606093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0.237455986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0.94312382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0.225470157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790200"/>
                  </a:ext>
                </a:extLst>
              </a:tr>
            </a:tbl>
          </a:graphicData>
        </a:graphic>
      </p:graphicFrame>
      <p:pic>
        <p:nvPicPr>
          <p:cNvPr id="2" name="Graphic 1" descr="Monitor outline">
            <a:extLst>
              <a:ext uri="{FF2B5EF4-FFF2-40B4-BE49-F238E27FC236}">
                <a16:creationId xmlns:a16="http://schemas.microsoft.com/office/drawing/2014/main" id="{9900B2D2-1C2D-75D0-DD89-33C9DAFE7A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61324" y="6224760"/>
            <a:ext cx="465120" cy="465120"/>
          </a:xfrm>
          <a:prstGeom prst="rect">
            <a:avLst/>
          </a:prstGeom>
        </p:spPr>
      </p:pic>
      <p:pic>
        <p:nvPicPr>
          <p:cNvPr id="3" name="Graphic 2" descr="Mathematics outline">
            <a:extLst>
              <a:ext uri="{FF2B5EF4-FFF2-40B4-BE49-F238E27FC236}">
                <a16:creationId xmlns:a16="http://schemas.microsoft.com/office/drawing/2014/main" id="{5D76CD5E-90E1-F1F6-B6BE-B6C5218086A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68879" y="6302520"/>
            <a:ext cx="380880" cy="38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33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Freeform: Shape 2"/>
          <p:cNvSpPr/>
          <p:nvPr/>
        </p:nvSpPr>
        <p:spPr>
          <a:xfrm>
            <a:off x="-4531320" y="6165360"/>
            <a:ext cx="31521960" cy="714960"/>
          </a:xfrm>
          <a:custGeom>
            <a:avLst/>
            <a:gdLst>
              <a:gd name="textAreaLeft" fmla="*/ 0 w 31521960"/>
              <a:gd name="textAreaRight" fmla="*/ 31522680 w 31521960"/>
              <a:gd name="textAreaTop" fmla="*/ 0 h 714960"/>
              <a:gd name="textAreaBottom" fmla="*/ 715320 h 714960"/>
            </a:gdLst>
            <a:ahLst/>
            <a:cxnLst/>
            <a:rect l="textAreaLeft" t="textAreaTop" r="textAreaRight" b="textAreaBottom"/>
            <a:pathLst>
              <a:path w="31522737" h="715617">
                <a:moveTo>
                  <a:pt x="0" y="0"/>
                </a:moveTo>
                <a:lnTo>
                  <a:pt x="15605592" y="0"/>
                </a:lnTo>
                <a:cubicBezTo>
                  <a:pt x="15747517" y="150000"/>
                  <a:pt x="15857691" y="453950"/>
                  <a:pt x="16031367" y="450000"/>
                </a:cubicBezTo>
                <a:cubicBezTo>
                  <a:pt x="16205043" y="446050"/>
                  <a:pt x="16315218" y="150000"/>
                  <a:pt x="16457144" y="0"/>
                </a:cubicBezTo>
                <a:lnTo>
                  <a:pt x="31522737" y="0"/>
                </a:lnTo>
                <a:lnTo>
                  <a:pt x="31522737" y="715617"/>
                </a:lnTo>
                <a:lnTo>
                  <a:pt x="0" y="7156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en-IN" sz="1800" b="0" strike="noStrike" spc="-1">
              <a:solidFill>
                <a:srgbClr val="FFFFFF"/>
              </a:solidFill>
              <a:latin typeface="Calibri"/>
              <a:ea typeface="DejaVu Sans"/>
            </a:endParaRPr>
          </a:p>
        </p:txBody>
      </p:sp>
      <p:pic>
        <p:nvPicPr>
          <p:cNvPr id="288" name="Graphic 3" descr="Signature outline"/>
          <p:cNvPicPr/>
          <p:nvPr/>
        </p:nvPicPr>
        <p:blipFill>
          <a:blip r:embed="rId2"/>
          <a:stretch/>
        </p:blipFill>
        <p:spPr>
          <a:xfrm>
            <a:off x="917280" y="629136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91" name="Graphic 6" descr="Presentation with bar chart outline"/>
          <p:cNvPicPr/>
          <p:nvPr/>
        </p:nvPicPr>
        <p:blipFill>
          <a:blip r:embed="rId3"/>
          <a:stretch/>
        </p:blipFill>
        <p:spPr>
          <a:xfrm>
            <a:off x="7137000" y="6251400"/>
            <a:ext cx="438480" cy="438480"/>
          </a:xfrm>
          <a:prstGeom prst="rect">
            <a:avLst/>
          </a:prstGeom>
          <a:ln w="0">
            <a:noFill/>
          </a:ln>
        </p:spPr>
      </p:pic>
      <p:pic>
        <p:nvPicPr>
          <p:cNvPr id="292" name="Graphic 7" descr="Group brainstorm outline"/>
          <p:cNvPicPr/>
          <p:nvPr/>
        </p:nvPicPr>
        <p:blipFill>
          <a:blip r:embed="rId4"/>
          <a:stretch/>
        </p:blipFill>
        <p:spPr>
          <a:xfrm>
            <a:off x="9137880" y="6207120"/>
            <a:ext cx="509040" cy="509040"/>
          </a:xfrm>
          <a:prstGeom prst="rect">
            <a:avLst/>
          </a:prstGeom>
          <a:ln w="0">
            <a:noFill/>
          </a:ln>
        </p:spPr>
      </p:pic>
      <p:pic>
        <p:nvPicPr>
          <p:cNvPr id="2" name="Picture 2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1F010FC8-35E5-9D99-01EC-13B0C7E568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0220" y="6029818"/>
            <a:ext cx="567791" cy="5578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A31736-C926-A667-997F-F9C85DB6E991}"/>
              </a:ext>
            </a:extLst>
          </p:cNvPr>
          <p:cNvSpPr/>
          <p:nvPr/>
        </p:nvSpPr>
        <p:spPr>
          <a:xfrm>
            <a:off x="212605" y="509935"/>
            <a:ext cx="4118307" cy="7679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 anchorCtr="1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4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References</a:t>
            </a:r>
            <a:endParaRPr lang="en-US" sz="44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Graphic 2" descr="Mathematics outline">
            <a:extLst>
              <a:ext uri="{FF2B5EF4-FFF2-40B4-BE49-F238E27FC236}">
                <a16:creationId xmlns:a16="http://schemas.microsoft.com/office/drawing/2014/main" id="{C4B92550-EA18-3563-160A-542FB955B5B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68879" y="6302520"/>
            <a:ext cx="380880" cy="380880"/>
          </a:xfrm>
          <a:prstGeom prst="rect">
            <a:avLst/>
          </a:prstGeom>
        </p:spPr>
      </p:pic>
      <p:pic>
        <p:nvPicPr>
          <p:cNvPr id="5" name="Graphic 4" descr="Monitor outline">
            <a:extLst>
              <a:ext uri="{FF2B5EF4-FFF2-40B4-BE49-F238E27FC236}">
                <a16:creationId xmlns:a16="http://schemas.microsoft.com/office/drawing/2014/main" id="{4D88F906-415D-1E00-B727-AA451B9524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61324" y="6224760"/>
            <a:ext cx="465120" cy="4651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D2CD71-5252-7736-095A-0BD0C91AA831}"/>
              </a:ext>
            </a:extLst>
          </p:cNvPr>
          <p:cNvSpPr txBox="1"/>
          <p:nvPr/>
        </p:nvSpPr>
        <p:spPr>
          <a:xfrm>
            <a:off x="634603" y="1346502"/>
            <a:ext cx="9983682" cy="3479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IN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Könke</a:t>
            </a: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Carsten. "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Numerical Discretization Methods</a:t>
            </a:r>
            <a:r>
              <a:rPr lang="en-IN" sz="1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" Computer Models for Physical Processes. Bauhaus-Universität. Weimar. </a:t>
            </a:r>
            <a:r>
              <a:rPr lang="en-IN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WiSe</a:t>
            </a: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2023.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Powell, Adam. “Finite Difference Solution of the Heat Equation” </a:t>
            </a:r>
            <a:r>
              <a:rPr lang="en-IN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dspace.mit.edu</a:t>
            </a: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15 December 2023, </a:t>
            </a:r>
            <a:r>
              <a:rPr lang="en-IN" sz="1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10"/>
              </a:rPr>
              <a:t>www.dspace.mit.edu/bitstream/handle/1721.1/35256/22-00JSpring-2002/NR/rdonlyres/Nuclear-Engineering/22-00JIntroduction-to-Modeling-and-SimulationSpring2002/55114EA2-9B81-4FD8-90D5-5F64F21D23D0/0/lecture_16.pdf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400" kern="1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dos Santos, </a:t>
            </a:r>
            <a:r>
              <a:rPr lang="en-IN" sz="1400" kern="1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Vânia</a:t>
            </a:r>
            <a:r>
              <a:rPr lang="en-IN" sz="1400" kern="1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Gonçalves de Brito, and Paula </a:t>
            </a:r>
            <a:r>
              <a:rPr lang="en-IN" sz="1400" kern="1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Tamires</a:t>
            </a:r>
            <a:r>
              <a:rPr lang="en-IN" sz="1400" kern="1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Gomes dos Anjos. "Finite Difference Method Applied in Two-Dimensional Heat Conduction Problem in the Permanent Regime in Rectangular Coordinates." </a:t>
            </a:r>
            <a:r>
              <a:rPr lang="en-IN" sz="1400" i="1" kern="1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Advances in Pure Mathematics</a:t>
            </a:r>
            <a:r>
              <a:rPr lang="en-IN" sz="1400" kern="1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12.9 (2022): 505-518.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Freeform: Shape 2"/>
          <p:cNvSpPr/>
          <p:nvPr/>
        </p:nvSpPr>
        <p:spPr>
          <a:xfrm>
            <a:off x="-4531320" y="6165360"/>
            <a:ext cx="31521960" cy="714960"/>
          </a:xfrm>
          <a:custGeom>
            <a:avLst/>
            <a:gdLst>
              <a:gd name="textAreaLeft" fmla="*/ 0 w 31521960"/>
              <a:gd name="textAreaRight" fmla="*/ 31522680 w 31521960"/>
              <a:gd name="textAreaTop" fmla="*/ 0 h 714960"/>
              <a:gd name="textAreaBottom" fmla="*/ 715320 h 714960"/>
            </a:gdLst>
            <a:ahLst/>
            <a:cxnLst/>
            <a:rect l="textAreaLeft" t="textAreaTop" r="textAreaRight" b="textAreaBottom"/>
            <a:pathLst>
              <a:path w="31522737" h="715617">
                <a:moveTo>
                  <a:pt x="0" y="0"/>
                </a:moveTo>
                <a:lnTo>
                  <a:pt x="15605592" y="0"/>
                </a:lnTo>
                <a:cubicBezTo>
                  <a:pt x="15747517" y="150000"/>
                  <a:pt x="15857691" y="453950"/>
                  <a:pt x="16031367" y="450000"/>
                </a:cubicBezTo>
                <a:cubicBezTo>
                  <a:pt x="16205043" y="446050"/>
                  <a:pt x="16315218" y="150000"/>
                  <a:pt x="16457144" y="0"/>
                </a:cubicBezTo>
                <a:lnTo>
                  <a:pt x="31522737" y="0"/>
                </a:lnTo>
                <a:lnTo>
                  <a:pt x="31522737" y="715617"/>
                </a:lnTo>
                <a:lnTo>
                  <a:pt x="0" y="7156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en-IN" sz="1800" b="0" strike="noStrike" spc="-1">
              <a:solidFill>
                <a:srgbClr val="FFFFFF"/>
              </a:solidFill>
              <a:latin typeface="Calibri"/>
              <a:ea typeface="DejaVu Sans"/>
            </a:endParaRPr>
          </a:p>
        </p:txBody>
      </p:sp>
      <p:pic>
        <p:nvPicPr>
          <p:cNvPr id="288" name="Graphic 3" descr="Signature outline"/>
          <p:cNvPicPr/>
          <p:nvPr/>
        </p:nvPicPr>
        <p:blipFill>
          <a:blip r:embed="rId2"/>
          <a:stretch/>
        </p:blipFill>
        <p:spPr>
          <a:xfrm>
            <a:off x="917280" y="629136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91" name="Graphic 6" descr="Presentation with bar chart outline"/>
          <p:cNvPicPr/>
          <p:nvPr/>
        </p:nvPicPr>
        <p:blipFill>
          <a:blip r:embed="rId3"/>
          <a:stretch/>
        </p:blipFill>
        <p:spPr>
          <a:xfrm>
            <a:off x="7137000" y="6251400"/>
            <a:ext cx="438480" cy="438480"/>
          </a:xfrm>
          <a:prstGeom prst="rect">
            <a:avLst/>
          </a:prstGeom>
          <a:ln w="0">
            <a:noFill/>
          </a:ln>
        </p:spPr>
      </p:pic>
      <p:pic>
        <p:nvPicPr>
          <p:cNvPr id="292" name="Graphic 7" descr="Group brainstorm outline"/>
          <p:cNvPicPr/>
          <p:nvPr/>
        </p:nvPicPr>
        <p:blipFill>
          <a:blip r:embed="rId4"/>
          <a:stretch/>
        </p:blipFill>
        <p:spPr>
          <a:xfrm>
            <a:off x="9137880" y="6207120"/>
            <a:ext cx="509040" cy="509040"/>
          </a:xfrm>
          <a:prstGeom prst="rect">
            <a:avLst/>
          </a:prstGeom>
          <a:ln w="0">
            <a:noFill/>
          </a:ln>
        </p:spPr>
      </p:pic>
      <p:pic>
        <p:nvPicPr>
          <p:cNvPr id="2" name="Picture 2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1F010FC8-35E5-9D99-01EC-13B0C7E568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0220" y="6029818"/>
            <a:ext cx="567791" cy="5578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A31736-C926-A667-997F-F9C85DB6E991}"/>
              </a:ext>
            </a:extLst>
          </p:cNvPr>
          <p:cNvSpPr/>
          <p:nvPr/>
        </p:nvSpPr>
        <p:spPr>
          <a:xfrm>
            <a:off x="2049437" y="2668213"/>
            <a:ext cx="7974720" cy="110654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6600" b="1" strike="noStrike" spc="-1">
                <a:solidFill>
                  <a:srgbClr val="000000"/>
                </a:solidFill>
                <a:latin typeface="Gabriola"/>
                <a:ea typeface="DejaVu Sans"/>
              </a:rPr>
              <a:t>Thank You</a:t>
            </a:r>
            <a:endParaRPr lang="en-US" sz="66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Graphic 2" descr="Mathematics outline">
            <a:extLst>
              <a:ext uri="{FF2B5EF4-FFF2-40B4-BE49-F238E27FC236}">
                <a16:creationId xmlns:a16="http://schemas.microsoft.com/office/drawing/2014/main" id="{C4B92550-EA18-3563-160A-542FB955B5B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68879" y="6302520"/>
            <a:ext cx="380880" cy="380880"/>
          </a:xfrm>
          <a:prstGeom prst="rect">
            <a:avLst/>
          </a:prstGeom>
        </p:spPr>
      </p:pic>
      <p:pic>
        <p:nvPicPr>
          <p:cNvPr id="5" name="Graphic 4" descr="Monitor outline">
            <a:extLst>
              <a:ext uri="{FF2B5EF4-FFF2-40B4-BE49-F238E27FC236}">
                <a16:creationId xmlns:a16="http://schemas.microsoft.com/office/drawing/2014/main" id="{4D88F906-415D-1E00-B727-AA451B9524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61324" y="6224760"/>
            <a:ext cx="465120" cy="46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4276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3"/>
          <p:cNvSpPr/>
          <p:nvPr/>
        </p:nvSpPr>
        <p:spPr>
          <a:xfrm>
            <a:off x="-8882712" y="6143040"/>
            <a:ext cx="31521960" cy="714960"/>
          </a:xfrm>
          <a:prstGeom prst="rect">
            <a:avLst/>
          </a:prstGeom>
          <a:solidFill>
            <a:srgbClr val="92D05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en-IN" sz="1800" b="0" strike="noStrike" spc="-1" dirty="0">
              <a:solidFill>
                <a:srgbClr val="FFFFFF"/>
              </a:solidFill>
              <a:latin typeface="Calibri"/>
              <a:ea typeface="DejaVu Sans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-5074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b="1" strike="noStrike" spc="-1" dirty="0">
                <a:solidFill>
                  <a:srgbClr val="92D050"/>
                </a:solidFill>
                <a:latin typeface="Calibri"/>
                <a:ea typeface="Calibri"/>
              </a:rPr>
              <a:t>Contents</a:t>
            </a:r>
            <a:endParaRPr lang="en-US" b="0" strike="noStrike" spc="-1" dirty="0">
              <a:solidFill>
                <a:srgbClr val="92D050"/>
              </a:solidFill>
              <a:latin typeface="Calibri"/>
            </a:endParaRPr>
          </a:p>
        </p:txBody>
      </p:sp>
      <p:sp>
        <p:nvSpPr>
          <p:cNvPr id="97" name="TextBox 62"/>
          <p:cNvSpPr/>
          <p:nvPr/>
        </p:nvSpPr>
        <p:spPr>
          <a:xfrm>
            <a:off x="838080" y="1471320"/>
            <a:ext cx="10303920" cy="249153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IN" sz="2400" dirty="0">
                <a:effectLst/>
                <a:latin typeface="Calibri" panose="020F0502020204030204" pitchFamily="34" charset="0"/>
              </a:rPr>
              <a:t>Introduction : Physical Problem Formulation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IN" sz="2400" dirty="0">
                <a:effectLst/>
                <a:latin typeface="Calibri" panose="020F0502020204030204" pitchFamily="34" charset="0"/>
              </a:rPr>
              <a:t>Mathematical Formulation to establish an appropriate finite difference term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sz="2400" dirty="0">
                <a:latin typeface="Calibri" panose="020F0502020204030204" pitchFamily="34" charset="0"/>
              </a:rPr>
              <a:t>Boundary Conditions</a:t>
            </a:r>
            <a:endParaRPr lang="en-GB" sz="2400" dirty="0"/>
          </a:p>
          <a:p>
            <a:pPr marL="457200" lvl="0" indent="-457200">
              <a:buFont typeface="+mj-lt"/>
              <a:buAutoNum type="arabicPeriod"/>
            </a:pPr>
            <a:r>
              <a:rPr lang="en-IN" sz="2400" dirty="0">
                <a:effectLst/>
                <a:latin typeface="Calibri" panose="020F0502020204030204" pitchFamily="34" charset="0"/>
              </a:rPr>
              <a:t>Investigation of the temperature field using MATLAB® implementation </a:t>
            </a:r>
            <a:endParaRPr lang="en-GB" sz="2400" dirty="0"/>
          </a:p>
          <a:p>
            <a:pPr marL="457200" lvl="0" indent="-457200">
              <a:buFont typeface="+mj-lt"/>
              <a:buAutoNum type="arabicPeriod"/>
            </a:pPr>
            <a:r>
              <a:rPr lang="en-IN" sz="2400" dirty="0">
                <a:effectLst/>
                <a:latin typeface="Calibri" panose="020F0502020204030204" pitchFamily="34" charset="0"/>
              </a:rPr>
              <a:t>Analytical validation using ANSYS® Fluent </a:t>
            </a:r>
            <a:endParaRPr lang="en-GB" sz="2400" dirty="0"/>
          </a:p>
          <a:p>
            <a:pPr marL="457200" lvl="0" indent="-457200">
              <a:buFont typeface="+mj-lt"/>
              <a:buAutoNum type="arabicPeriod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Conclusion : </a:t>
            </a:r>
            <a:r>
              <a:rPr lang="en-IN" sz="2400" dirty="0"/>
              <a:t>Evaluation of results </a:t>
            </a:r>
            <a:endParaRPr lang="en-GB" sz="2400" dirty="0"/>
          </a:p>
        </p:txBody>
      </p:sp>
      <p:pic>
        <p:nvPicPr>
          <p:cNvPr id="99" name="Graphic 75" descr="Group brainstorm outline"/>
          <p:cNvPicPr/>
          <p:nvPr/>
        </p:nvPicPr>
        <p:blipFill>
          <a:blip r:embed="rId3"/>
          <a:stretch/>
        </p:blipFill>
        <p:spPr>
          <a:xfrm>
            <a:off x="9137880" y="6207120"/>
            <a:ext cx="509040" cy="509040"/>
          </a:xfrm>
          <a:prstGeom prst="rect">
            <a:avLst/>
          </a:prstGeom>
          <a:ln w="0">
            <a:noFill/>
          </a:ln>
        </p:spPr>
      </p:pic>
      <p:pic>
        <p:nvPicPr>
          <p:cNvPr id="101" name="Graphic 81" descr="Presentation with bar chart outline"/>
          <p:cNvPicPr/>
          <p:nvPr/>
        </p:nvPicPr>
        <p:blipFill>
          <a:blip r:embed="rId4"/>
          <a:stretch/>
        </p:blipFill>
        <p:spPr>
          <a:xfrm>
            <a:off x="7137000" y="6251400"/>
            <a:ext cx="438480" cy="438480"/>
          </a:xfrm>
          <a:prstGeom prst="rect">
            <a:avLst/>
          </a:prstGeom>
          <a:ln w="0">
            <a:noFill/>
          </a:ln>
        </p:spPr>
      </p:pic>
      <p:pic>
        <p:nvPicPr>
          <p:cNvPr id="102" name="Graphic 87" descr="Signature outline"/>
          <p:cNvPicPr/>
          <p:nvPr/>
        </p:nvPicPr>
        <p:blipFill>
          <a:blip r:embed="rId5"/>
          <a:stretch/>
        </p:blipFill>
        <p:spPr>
          <a:xfrm>
            <a:off x="917280" y="629136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" name="Picture 2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0D41C56A-7773-F49C-2257-D25E79DA7D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71885" y="6207950"/>
            <a:ext cx="547997" cy="538101"/>
          </a:xfrm>
          <a:prstGeom prst="rect">
            <a:avLst/>
          </a:prstGeom>
        </p:spPr>
      </p:pic>
      <p:pic>
        <p:nvPicPr>
          <p:cNvPr id="3" name="Graphic 2" descr="Mathematics outline">
            <a:extLst>
              <a:ext uri="{FF2B5EF4-FFF2-40B4-BE49-F238E27FC236}">
                <a16:creationId xmlns:a16="http://schemas.microsoft.com/office/drawing/2014/main" id="{90F3BA44-CA56-37A5-1E06-EF70079B008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68879" y="6291360"/>
            <a:ext cx="380880" cy="380880"/>
          </a:xfrm>
          <a:prstGeom prst="rect">
            <a:avLst/>
          </a:prstGeom>
        </p:spPr>
      </p:pic>
      <p:pic>
        <p:nvPicPr>
          <p:cNvPr id="6" name="Graphic 5" descr="Monitor outline">
            <a:extLst>
              <a:ext uri="{FF2B5EF4-FFF2-40B4-BE49-F238E27FC236}">
                <a16:creationId xmlns:a16="http://schemas.microsoft.com/office/drawing/2014/main" id="{4759381F-21BD-FAA7-E6F3-88D1292ADD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61324" y="6224760"/>
            <a:ext cx="465120" cy="4651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: Shape 2"/>
          <p:cNvSpPr/>
          <p:nvPr/>
        </p:nvSpPr>
        <p:spPr>
          <a:xfrm>
            <a:off x="-14923080" y="6165360"/>
            <a:ext cx="31521960" cy="714960"/>
          </a:xfrm>
          <a:custGeom>
            <a:avLst/>
            <a:gdLst>
              <a:gd name="textAreaLeft" fmla="*/ 0 w 31521960"/>
              <a:gd name="textAreaRight" fmla="*/ 31522680 w 31521960"/>
              <a:gd name="textAreaTop" fmla="*/ 0 h 714960"/>
              <a:gd name="textAreaBottom" fmla="*/ 715320 h 714960"/>
            </a:gdLst>
            <a:ahLst/>
            <a:cxnLst/>
            <a:rect l="textAreaLeft" t="textAreaTop" r="textAreaRight" b="textAreaBottom"/>
            <a:pathLst>
              <a:path w="31522737" h="715617">
                <a:moveTo>
                  <a:pt x="0" y="0"/>
                </a:moveTo>
                <a:lnTo>
                  <a:pt x="15605592" y="0"/>
                </a:lnTo>
                <a:cubicBezTo>
                  <a:pt x="15747517" y="150000"/>
                  <a:pt x="15857691" y="453950"/>
                  <a:pt x="16031367" y="450000"/>
                </a:cubicBezTo>
                <a:cubicBezTo>
                  <a:pt x="16205043" y="446050"/>
                  <a:pt x="16315218" y="150000"/>
                  <a:pt x="16457144" y="0"/>
                </a:cubicBezTo>
                <a:lnTo>
                  <a:pt x="31522737" y="0"/>
                </a:lnTo>
                <a:lnTo>
                  <a:pt x="31522737" y="715617"/>
                </a:lnTo>
                <a:lnTo>
                  <a:pt x="0" y="715617"/>
                </a:lnTo>
                <a:lnTo>
                  <a:pt x="0" y="0"/>
                </a:lnTo>
                <a:close/>
              </a:path>
            </a:pathLst>
          </a:custGeom>
          <a:solidFill>
            <a:srgbClr val="E2730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en-IN" sz="1800" b="0" strike="noStrike" spc="-1">
              <a:solidFill>
                <a:srgbClr val="FFFFFF"/>
              </a:solidFill>
              <a:latin typeface="Calibri"/>
              <a:ea typeface="DejaVu Sans"/>
            </a:endParaRPr>
          </a:p>
        </p:txBody>
      </p:sp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-5074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4400" b="1" strike="noStrike" spc="-1" dirty="0">
                <a:solidFill>
                  <a:srgbClr val="E27304"/>
                </a:solidFill>
                <a:latin typeface="Calibri"/>
                <a:ea typeface="Calibri"/>
              </a:rPr>
              <a:t>Introduction</a:t>
            </a:r>
            <a:endParaRPr lang="en-US" sz="4400" b="0" strike="noStrike" spc="-1" dirty="0">
              <a:solidFill>
                <a:srgbClr val="E27304"/>
              </a:solidFill>
              <a:latin typeface="Calibri"/>
            </a:endParaRPr>
          </a:p>
        </p:txBody>
      </p:sp>
      <p:sp>
        <p:nvSpPr>
          <p:cNvPr id="106" name="TextBox 62"/>
          <p:cNvSpPr/>
          <p:nvPr/>
        </p:nvSpPr>
        <p:spPr>
          <a:xfrm>
            <a:off x="838080" y="1444568"/>
            <a:ext cx="10303920" cy="1475873"/>
          </a:xfrm>
          <a:prstGeom prst="rect">
            <a:avLst/>
          </a:prstGeom>
          <a:noFill/>
          <a:ln w="9528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spAutoFit/>
          </a:bodyPr>
          <a:lstStyle/>
          <a:p>
            <a:r>
              <a:rPr lang="en-US" spc="-1" dirty="0">
                <a:ea typeface="+mn-lt"/>
                <a:cs typeface="+mn-lt"/>
              </a:rPr>
              <a:t>The focus of this project is to </a:t>
            </a:r>
            <a:r>
              <a:rPr lang="en-IN" spc="-1" dirty="0">
                <a:latin typeface="Calibri" panose="020F0502020204030204" pitchFamily="34" charset="0"/>
                <a:ea typeface="+mn-lt"/>
                <a:cs typeface="+mn-lt"/>
              </a:rPr>
              <a:t>d</a:t>
            </a:r>
            <a:r>
              <a:rPr lang="en-IN" sz="1800" dirty="0">
                <a:effectLst/>
                <a:latin typeface="Calibri" panose="020F0502020204030204" pitchFamily="34" charset="0"/>
              </a:rPr>
              <a:t>etermine the temperature distribution within the plate in a steady-state 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</a:rPr>
              <a:t>condition. </a:t>
            </a:r>
            <a:endParaRPr lang="en-US" spc="-1" dirty="0">
              <a:ea typeface="+mn-lt"/>
              <a:cs typeface="+mn-lt"/>
            </a:endParaRPr>
          </a:p>
          <a:p>
            <a:pPr algn="ctr">
              <a:tabLst>
                <a:tab pos="0" algn="l"/>
              </a:tabLst>
            </a:pPr>
            <a:endParaRPr lang="en-US" spc="-1" dirty="0">
              <a:ea typeface="+mn-lt"/>
              <a:cs typeface="+mn-lt"/>
            </a:endParaRPr>
          </a:p>
          <a:p>
            <a:pPr>
              <a:tabLst>
                <a:tab pos="0" algn="l"/>
              </a:tabLst>
            </a:pPr>
            <a:r>
              <a:rPr lang="en-US" spc="-1" dirty="0">
                <a:ea typeface="+mn-lt"/>
                <a:cs typeface="+mn-lt"/>
              </a:rPr>
              <a:t>On a broader level the project can be split into the below 5 parts :</a:t>
            </a:r>
          </a:p>
          <a:p>
            <a:pPr>
              <a:tabLst>
                <a:tab pos="0" algn="l"/>
              </a:tabLst>
            </a:pPr>
            <a:endParaRPr lang="en-US" spc="-1" dirty="0">
              <a:ea typeface="+mn-lt"/>
              <a:cs typeface="+mn-lt"/>
            </a:endParaRPr>
          </a:p>
        </p:txBody>
      </p:sp>
      <p:pic>
        <p:nvPicPr>
          <p:cNvPr id="114" name="Graphic 75" descr="Group brainstorm outline"/>
          <p:cNvPicPr/>
          <p:nvPr/>
        </p:nvPicPr>
        <p:blipFill>
          <a:blip r:embed="rId3"/>
          <a:stretch/>
        </p:blipFill>
        <p:spPr>
          <a:xfrm>
            <a:off x="9137880" y="6207120"/>
            <a:ext cx="509040" cy="509040"/>
          </a:xfrm>
          <a:prstGeom prst="rect">
            <a:avLst/>
          </a:prstGeom>
          <a:ln w="0">
            <a:noFill/>
          </a:ln>
        </p:spPr>
      </p:pic>
      <p:pic>
        <p:nvPicPr>
          <p:cNvPr id="119" name="Graphic 81" descr="Presentation with bar chart outline"/>
          <p:cNvPicPr/>
          <p:nvPr/>
        </p:nvPicPr>
        <p:blipFill>
          <a:blip r:embed="rId4"/>
          <a:stretch/>
        </p:blipFill>
        <p:spPr>
          <a:xfrm>
            <a:off x="7137000" y="6251400"/>
            <a:ext cx="438480" cy="438480"/>
          </a:xfrm>
          <a:prstGeom prst="rect">
            <a:avLst/>
          </a:prstGeom>
          <a:ln w="0">
            <a:noFill/>
          </a:ln>
        </p:spPr>
      </p:pic>
      <p:pic>
        <p:nvPicPr>
          <p:cNvPr id="123" name="Graphic 85" descr="Signature with solid fill"/>
          <p:cNvPicPr/>
          <p:nvPr/>
        </p:nvPicPr>
        <p:blipFill>
          <a:blip r:embed="rId5"/>
          <a:stretch/>
        </p:blipFill>
        <p:spPr>
          <a:xfrm>
            <a:off x="942120" y="611820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" name="Picture 3" descr="A white outline of handshake&#10;&#10;Description automatically generated">
            <a:extLst>
              <a:ext uri="{FF2B5EF4-FFF2-40B4-BE49-F238E27FC236}">
                <a16:creationId xmlns:a16="http://schemas.microsoft.com/office/drawing/2014/main" id="{5AFC68D1-F66A-B223-2DE7-3476F234E8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10430" y="6207949"/>
            <a:ext cx="547997" cy="547998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31F5AF7-2971-5112-BE02-A181CF7885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4320665"/>
              </p:ext>
            </p:extLst>
          </p:nvPr>
        </p:nvGraphicFramePr>
        <p:xfrm>
          <a:off x="1189771" y="2674227"/>
          <a:ext cx="5947229" cy="3217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5" name="Graphic 4" descr="Mathematics outline">
            <a:extLst>
              <a:ext uri="{FF2B5EF4-FFF2-40B4-BE49-F238E27FC236}">
                <a16:creationId xmlns:a16="http://schemas.microsoft.com/office/drawing/2014/main" id="{49E3D3E0-F3F5-AC4A-70DF-3B0876B2577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68879" y="6291360"/>
            <a:ext cx="380880" cy="380880"/>
          </a:xfrm>
          <a:prstGeom prst="rect">
            <a:avLst/>
          </a:prstGeom>
        </p:spPr>
      </p:pic>
      <p:pic>
        <p:nvPicPr>
          <p:cNvPr id="6" name="Graphic 5" descr="Monitor outline">
            <a:extLst>
              <a:ext uri="{FF2B5EF4-FFF2-40B4-BE49-F238E27FC236}">
                <a16:creationId xmlns:a16="http://schemas.microsoft.com/office/drawing/2014/main" id="{FE82EC19-ABD0-498C-D301-64FFE9C8C4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1324" y="6224760"/>
            <a:ext cx="465120" cy="4651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reeform: Shape 2"/>
          <p:cNvSpPr/>
          <p:nvPr/>
        </p:nvSpPr>
        <p:spPr>
          <a:xfrm>
            <a:off x="-14923080" y="6165360"/>
            <a:ext cx="31521960" cy="714960"/>
          </a:xfrm>
          <a:custGeom>
            <a:avLst/>
            <a:gdLst>
              <a:gd name="textAreaLeft" fmla="*/ 0 w 31521960"/>
              <a:gd name="textAreaRight" fmla="*/ 31522680 w 31521960"/>
              <a:gd name="textAreaTop" fmla="*/ 0 h 714960"/>
              <a:gd name="textAreaBottom" fmla="*/ 715320 h 714960"/>
            </a:gdLst>
            <a:ahLst/>
            <a:cxnLst/>
            <a:rect l="textAreaLeft" t="textAreaTop" r="textAreaRight" b="textAreaBottom"/>
            <a:pathLst>
              <a:path w="31522737" h="715617">
                <a:moveTo>
                  <a:pt x="0" y="0"/>
                </a:moveTo>
                <a:lnTo>
                  <a:pt x="15605592" y="0"/>
                </a:lnTo>
                <a:cubicBezTo>
                  <a:pt x="15747517" y="150000"/>
                  <a:pt x="15857691" y="453950"/>
                  <a:pt x="16031367" y="450000"/>
                </a:cubicBezTo>
                <a:cubicBezTo>
                  <a:pt x="16205043" y="446050"/>
                  <a:pt x="16315218" y="150000"/>
                  <a:pt x="16457144" y="0"/>
                </a:cubicBezTo>
                <a:lnTo>
                  <a:pt x="31522737" y="0"/>
                </a:lnTo>
                <a:lnTo>
                  <a:pt x="31522737" y="715617"/>
                </a:lnTo>
                <a:lnTo>
                  <a:pt x="0" y="715617"/>
                </a:lnTo>
                <a:lnTo>
                  <a:pt x="0" y="0"/>
                </a:lnTo>
                <a:close/>
              </a:path>
            </a:pathLst>
          </a:custGeom>
          <a:solidFill>
            <a:srgbClr val="E2730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en-IN" sz="1800" b="0" strike="noStrike" spc="-1">
              <a:solidFill>
                <a:srgbClr val="FFFFFF"/>
              </a:solidFill>
              <a:latin typeface="Calibri"/>
              <a:ea typeface="DejaVu Sans"/>
            </a:endParaRPr>
          </a:p>
        </p:txBody>
      </p: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-5074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4400" b="1" strike="noStrike" spc="-1" dirty="0">
                <a:solidFill>
                  <a:srgbClr val="E27304"/>
                </a:solidFill>
                <a:latin typeface="Calibri"/>
                <a:ea typeface="Calibri"/>
              </a:rPr>
              <a:t>Introduction</a:t>
            </a:r>
            <a:endParaRPr lang="en-US" sz="4400" b="0" strike="noStrike" spc="-1" dirty="0">
              <a:solidFill>
                <a:srgbClr val="E27304"/>
              </a:solidFill>
              <a:latin typeface="Calibri"/>
            </a:endParaRPr>
          </a:p>
        </p:txBody>
      </p:sp>
      <p:pic>
        <p:nvPicPr>
          <p:cNvPr id="138" name="Graphic 75" descr="Group brainstorm outline"/>
          <p:cNvPicPr/>
          <p:nvPr/>
        </p:nvPicPr>
        <p:blipFill>
          <a:blip r:embed="rId2"/>
          <a:stretch/>
        </p:blipFill>
        <p:spPr>
          <a:xfrm>
            <a:off x="9137880" y="6207120"/>
            <a:ext cx="509040" cy="509040"/>
          </a:xfrm>
          <a:prstGeom prst="rect">
            <a:avLst/>
          </a:prstGeom>
          <a:ln w="0">
            <a:noFill/>
          </a:ln>
        </p:spPr>
      </p:pic>
      <p:pic>
        <p:nvPicPr>
          <p:cNvPr id="143" name="Graphic 81" descr="Presentation with bar chart outline"/>
          <p:cNvPicPr/>
          <p:nvPr/>
        </p:nvPicPr>
        <p:blipFill>
          <a:blip r:embed="rId3"/>
          <a:stretch/>
        </p:blipFill>
        <p:spPr>
          <a:xfrm>
            <a:off x="7137000" y="6251400"/>
            <a:ext cx="438480" cy="438480"/>
          </a:xfrm>
          <a:prstGeom prst="rect">
            <a:avLst/>
          </a:prstGeom>
          <a:ln w="0">
            <a:noFill/>
          </a:ln>
        </p:spPr>
      </p:pic>
      <p:pic>
        <p:nvPicPr>
          <p:cNvPr id="147" name="Graphic 85" descr="Signature with solid fill"/>
          <p:cNvPicPr/>
          <p:nvPr/>
        </p:nvPicPr>
        <p:blipFill>
          <a:blip r:embed="rId4"/>
          <a:stretch/>
        </p:blipFill>
        <p:spPr>
          <a:xfrm>
            <a:off x="942120" y="611820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6" name="Picture 3" descr="A white outline of handshake&#10;&#10;Description automatically generated">
            <a:extLst>
              <a:ext uri="{FF2B5EF4-FFF2-40B4-BE49-F238E27FC236}">
                <a16:creationId xmlns:a16="http://schemas.microsoft.com/office/drawing/2014/main" id="{CCF11D3B-E7C4-4311-B7C7-84FD1C51B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0430" y="6207949"/>
            <a:ext cx="547997" cy="547998"/>
          </a:xfrm>
          <a:prstGeom prst="rect">
            <a:avLst/>
          </a:prstGeom>
        </p:spPr>
      </p:pic>
      <p:pic>
        <p:nvPicPr>
          <p:cNvPr id="2" name="Picture 1" descr="A diagram of a rectangle with measurements&#10;&#10;Description automatically generated">
            <a:extLst>
              <a:ext uri="{FF2B5EF4-FFF2-40B4-BE49-F238E27FC236}">
                <a16:creationId xmlns:a16="http://schemas.microsoft.com/office/drawing/2014/main" id="{6971832D-5313-2A32-509A-7AF0ECF8D72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5" b="45373"/>
          <a:stretch/>
        </p:blipFill>
        <p:spPr bwMode="auto">
          <a:xfrm>
            <a:off x="5480190" y="1423716"/>
            <a:ext cx="5730240" cy="344868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54CB76-6AE0-082B-8501-EF686988132E}"/>
                  </a:ext>
                </a:extLst>
              </p:cNvPr>
              <p:cNvSpPr txBox="1"/>
              <p:nvPr/>
            </p:nvSpPr>
            <p:spPr>
              <a:xfrm>
                <a:off x="835142" y="1329341"/>
                <a:ext cx="4323150" cy="4721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800" b="1" dirty="0">
                    <a:effectLst/>
                    <a:latin typeface="Calibri" panose="020F0502020204030204" pitchFamily="34" charset="0"/>
                  </a:rPr>
                  <a:t>1. Physical Problem Formulation</a:t>
                </a:r>
                <a:endParaRPr lang="en-GB" sz="1800" b="1" dirty="0"/>
              </a:p>
              <a:p>
                <a:endParaRPr lang="en-GB" sz="1800" b="1" u="sng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r>
                  <a:rPr lang="en-GB" sz="1800" b="1" u="sng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Material  parameters </a:t>
                </a:r>
                <a14:m>
                  <m:oMath xmlns:m="http://schemas.openxmlformats.org/officeDocument/2006/math">
                    <m:r>
                      <a:rPr lang="en-GB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h𝑒𝑎𝑡</m:t>
                    </m:r>
                    <m:r>
                      <a:rPr lang="en-GB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GB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𝑐𝑜𝑛𝑑𝑢𝑐𝑡𝑖𝑣𝑖𝑡𝑦</m:t>
                    </m:r>
                    <m:r>
                      <a:rPr lang="en-GB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GB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GB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=50</m:t>
                    </m:r>
                    <m:f>
                      <m:f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𝑊</m:t>
                        </m:r>
                      </m:num>
                      <m:den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𝑚𝐾</m:t>
                        </m:r>
                      </m:den>
                    </m:f>
                  </m:oMath>
                </a14:m>
                <a:endParaRPr lang="de-DE" sz="18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GB" i="1" kern="100" dirty="0">
                    <a:solidFill>
                      <a:srgbClr val="000000"/>
                    </a:solidFill>
                    <a:ea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14:m>
                  <m:oMath xmlns:m="http://schemas.openxmlformats.org/officeDocument/2006/math">
                    <m:r>
                      <a:rPr lang="en-GB" sz="1800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h𝑖𝑐𝑘𝑛𝑒𝑠𝑠</m:t>
                    </m:r>
                    <m:r>
                      <a:rPr lang="en-GB" sz="1800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GB" sz="1800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𝑜𝑓</m:t>
                    </m:r>
                    <m:r>
                      <a:rPr lang="en-GB" sz="1800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GB" sz="1800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𝑝𝑙𝑎𝑡𝑒</m:t>
                    </m:r>
                    <m:r>
                      <a:rPr lang="en-GB" sz="1800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GB" sz="1800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GB" sz="1800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=0.15</m:t>
                    </m:r>
                    <m:r>
                      <a:rPr lang="en-GB" sz="1800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endParaRPr lang="de-DE" sz="1800" i="1" kern="1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de-DE" i="1" kern="100" dirty="0">
                  <a:solidFill>
                    <a:srgbClr val="000000"/>
                  </a:solidFill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de-DE" i="1" kern="100" dirty="0">
                    <a:solidFill>
                      <a:srgbClr val="000000"/>
                    </a:solidFill>
                    <a:ea typeface="Calibri" panose="020F0502020204030204" pitchFamily="34" charset="0"/>
                    <a:cs typeface="Calibri" panose="020F0502020204030204" pitchFamily="34" charset="0"/>
                  </a:rPr>
                  <a:t>Dimension = </a:t>
                </a:r>
                <a14:m>
                  <m:oMath xmlns:m="http://schemas.openxmlformats.org/officeDocument/2006/math">
                    <m:r>
                      <a:rPr lang="en-GB" sz="1800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2.0</m:t>
                    </m:r>
                    <m:r>
                      <a:rPr lang="en-GB" sz="1800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GB" sz="1800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× 1.0</m:t>
                    </m:r>
                    <m:r>
                      <a:rPr lang="en-GB" sz="1800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de-DE" sz="1800" i="1" kern="1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IN" sz="1800" b="1" u="sng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Boundary values:</a:t>
                </a:r>
              </a:p>
              <a:p>
                <a:endParaRPr lang="en-IN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8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GB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=50℃</m:t>
                      </m:r>
                    </m:oMath>
                  </m:oMathPara>
                </a14:m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GB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=10℃</m:t>
                    </m:r>
                  </m:oMath>
                </a14:m>
                <a:r>
                  <a:rPr lang="en-IN" dirty="0">
                    <a:effectLst/>
                  </a:rPr>
                  <a:t> </a:t>
                </a:r>
                <a:endParaRPr lang="en-IN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8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GB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 −200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GB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2 </m:t>
                              </m:r>
                            </m:sup>
                          </m:sSup>
                        </m:den>
                      </m:f>
                      <m:r>
                        <a:rPr lang="en-GB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 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h𝑒𝑎𝑡</m:t>
                          </m:r>
                          <m:r>
                            <a:rPr lang="en-GB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GB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𝑜𝑢𝑡𝑝𝑢𝑡</m:t>
                          </m:r>
                        </m:e>
                      </m:d>
                    </m:oMath>
                  </m:oMathPara>
                </a14:m>
                <a:endParaRPr lang="en-IN" dirty="0">
                  <a:effectLst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𝑄</m:t>
                        </m:r>
                      </m:e>
                      <m:sub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GB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=0</m:t>
                    </m:r>
                    <m:f>
                      <m:f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GB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dirty="0">
                    <a:effectLst/>
                  </a:rPr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54CB76-6AE0-082B-8501-EF6869881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42" y="1329341"/>
                <a:ext cx="4323150" cy="4721485"/>
              </a:xfrm>
              <a:prstGeom prst="rect">
                <a:avLst/>
              </a:prstGeom>
              <a:blipFill>
                <a:blip r:embed="rId9"/>
                <a:stretch>
                  <a:fillRect l="-1170" t="-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phic 2" descr="Monitor outline">
            <a:extLst>
              <a:ext uri="{FF2B5EF4-FFF2-40B4-BE49-F238E27FC236}">
                <a16:creationId xmlns:a16="http://schemas.microsoft.com/office/drawing/2014/main" id="{A3D5C52A-E4F9-18C9-F689-225127218F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61324" y="6224760"/>
            <a:ext cx="465120" cy="465120"/>
          </a:xfrm>
          <a:prstGeom prst="rect">
            <a:avLst/>
          </a:prstGeom>
        </p:spPr>
      </p:pic>
      <p:pic>
        <p:nvPicPr>
          <p:cNvPr id="4" name="Graphic 3" descr="Mathematics outline">
            <a:extLst>
              <a:ext uri="{FF2B5EF4-FFF2-40B4-BE49-F238E27FC236}">
                <a16:creationId xmlns:a16="http://schemas.microsoft.com/office/drawing/2014/main" id="{840E816E-1F34-6B0A-8901-848E3B421EB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68879" y="6291360"/>
            <a:ext cx="380880" cy="38088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Freeform: Shape 2"/>
          <p:cNvSpPr/>
          <p:nvPr/>
        </p:nvSpPr>
        <p:spPr>
          <a:xfrm>
            <a:off x="-12789720" y="6165360"/>
            <a:ext cx="31521960" cy="714960"/>
          </a:xfrm>
          <a:custGeom>
            <a:avLst/>
            <a:gdLst>
              <a:gd name="textAreaLeft" fmla="*/ 0 w 31521960"/>
              <a:gd name="textAreaRight" fmla="*/ 31522680 w 31521960"/>
              <a:gd name="textAreaTop" fmla="*/ 0 h 714960"/>
              <a:gd name="textAreaBottom" fmla="*/ 715320 h 714960"/>
            </a:gdLst>
            <a:ahLst/>
            <a:cxnLst/>
            <a:rect l="textAreaLeft" t="textAreaTop" r="textAreaRight" b="textAreaBottom"/>
            <a:pathLst>
              <a:path w="31522737" h="715617">
                <a:moveTo>
                  <a:pt x="0" y="0"/>
                </a:moveTo>
                <a:lnTo>
                  <a:pt x="15605592" y="0"/>
                </a:lnTo>
                <a:cubicBezTo>
                  <a:pt x="15747517" y="150000"/>
                  <a:pt x="15857691" y="453950"/>
                  <a:pt x="16031367" y="450000"/>
                </a:cubicBezTo>
                <a:cubicBezTo>
                  <a:pt x="16205043" y="446050"/>
                  <a:pt x="16315218" y="150000"/>
                  <a:pt x="16457144" y="0"/>
                </a:cubicBezTo>
                <a:lnTo>
                  <a:pt x="31522737" y="0"/>
                </a:lnTo>
                <a:lnTo>
                  <a:pt x="31522737" y="715617"/>
                </a:lnTo>
                <a:lnTo>
                  <a:pt x="0" y="715617"/>
                </a:lnTo>
                <a:lnTo>
                  <a:pt x="0" y="0"/>
                </a:lnTo>
                <a:close/>
              </a:path>
            </a:pathLst>
          </a:custGeom>
          <a:solidFill>
            <a:srgbClr val="C5252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en-IN" sz="1800" b="0" strike="noStrike" spc="-1">
              <a:solidFill>
                <a:srgbClr val="FFFFFF"/>
              </a:solidFill>
              <a:latin typeface="Calibri"/>
              <a:ea typeface="DejaVu Sans"/>
            </a:endParaRPr>
          </a:p>
        </p:txBody>
      </p:sp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8080" y="-5074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lvl="0"/>
            <a:r>
              <a:rPr lang="en-IN" sz="3200" b="1" dirty="0">
                <a:solidFill>
                  <a:srgbClr val="C52424"/>
                </a:solidFill>
                <a:effectLst/>
                <a:latin typeface="Calibri" panose="020F0502020204030204" pitchFamily="34" charset="0"/>
              </a:rPr>
              <a:t>Mathematical Formulation to establish an appropriate finite difference term</a:t>
            </a:r>
            <a:endParaRPr lang="en-GB" sz="3200" b="1" dirty="0">
              <a:solidFill>
                <a:srgbClr val="C52424"/>
              </a:solidFill>
            </a:endParaRPr>
          </a:p>
        </p:txBody>
      </p:sp>
      <p:pic>
        <p:nvPicPr>
          <p:cNvPr id="162" name="Graphic 75" descr="Group brainstorm outline"/>
          <p:cNvPicPr/>
          <p:nvPr/>
        </p:nvPicPr>
        <p:blipFill>
          <a:blip r:embed="rId3"/>
          <a:stretch/>
        </p:blipFill>
        <p:spPr>
          <a:xfrm>
            <a:off x="9137880" y="6207120"/>
            <a:ext cx="509040" cy="509040"/>
          </a:xfrm>
          <a:prstGeom prst="rect">
            <a:avLst/>
          </a:prstGeom>
          <a:ln w="0">
            <a:noFill/>
          </a:ln>
        </p:spPr>
      </p:pic>
      <p:pic>
        <p:nvPicPr>
          <p:cNvPr id="167" name="Graphic 81" descr="Presentation with bar chart outline"/>
          <p:cNvPicPr/>
          <p:nvPr/>
        </p:nvPicPr>
        <p:blipFill>
          <a:blip r:embed="rId4"/>
          <a:stretch/>
        </p:blipFill>
        <p:spPr>
          <a:xfrm>
            <a:off x="7137000" y="6251400"/>
            <a:ext cx="438480" cy="438480"/>
          </a:xfrm>
          <a:prstGeom prst="rect">
            <a:avLst/>
          </a:prstGeom>
          <a:ln w="0">
            <a:noFill/>
          </a:ln>
        </p:spPr>
      </p:pic>
      <p:pic>
        <p:nvPicPr>
          <p:cNvPr id="172" name="Graphic 3" descr="Signature outline"/>
          <p:cNvPicPr/>
          <p:nvPr/>
        </p:nvPicPr>
        <p:blipFill>
          <a:blip r:embed="rId5"/>
          <a:stretch/>
        </p:blipFill>
        <p:spPr>
          <a:xfrm>
            <a:off x="917280" y="629136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4" name="Picture 3" descr="A white outline of handshake&#10;&#10;Description automatically generated">
            <a:extLst>
              <a:ext uri="{FF2B5EF4-FFF2-40B4-BE49-F238E27FC236}">
                <a16:creationId xmlns:a16="http://schemas.microsoft.com/office/drawing/2014/main" id="{6D84CFE1-D6C6-02FB-2C20-3C869356F5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10430" y="6207949"/>
            <a:ext cx="547997" cy="547998"/>
          </a:xfrm>
          <a:prstGeom prst="rect">
            <a:avLst/>
          </a:prstGeom>
        </p:spPr>
      </p:pic>
      <p:pic>
        <p:nvPicPr>
          <p:cNvPr id="6" name="Graphic 5" descr="Mathematics with solid fill">
            <a:extLst>
              <a:ext uri="{FF2B5EF4-FFF2-40B4-BE49-F238E27FC236}">
                <a16:creationId xmlns:a16="http://schemas.microsoft.com/office/drawing/2014/main" id="{451BEEE8-1D10-79D3-8107-8B256B8954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28860" y="6072120"/>
            <a:ext cx="438480" cy="438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C10898-C18A-FF2A-491C-648F281C42F7}"/>
                  </a:ext>
                </a:extLst>
              </p:cNvPr>
              <p:cNvSpPr txBox="1"/>
              <p:nvPr/>
            </p:nvSpPr>
            <p:spPr>
              <a:xfrm>
                <a:off x="3467340" y="2293695"/>
                <a:ext cx="4807980" cy="6954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2​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C10898-C18A-FF2A-491C-648F281C4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340" y="2293695"/>
                <a:ext cx="4807980" cy="695447"/>
              </a:xfrm>
              <a:prstGeom prst="rect">
                <a:avLst/>
              </a:prstGeom>
              <a:blipFill>
                <a:blip r:embed="rId9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A993DF50-EABE-184A-816C-03FEE44059BF}"/>
              </a:ext>
            </a:extLst>
          </p:cNvPr>
          <p:cNvSpPr txBox="1"/>
          <p:nvPr/>
        </p:nvSpPr>
        <p:spPr>
          <a:xfrm>
            <a:off x="1298160" y="1707428"/>
            <a:ext cx="532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General Equation for Heat Conduction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BBAB3D-B439-802C-CD6A-C5DDF09BAA44}"/>
              </a:ext>
            </a:extLst>
          </p:cNvPr>
          <p:cNvSpPr txBox="1"/>
          <p:nvPr/>
        </p:nvSpPr>
        <p:spPr>
          <a:xfrm>
            <a:off x="1298160" y="3326130"/>
            <a:ext cx="4119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Assumptions and Simplifications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47463B-AFAB-0BD8-2BF2-186D42376A23}"/>
                  </a:ext>
                </a:extLst>
              </p:cNvPr>
              <p:cNvSpPr txBox="1"/>
              <p:nvPr/>
            </p:nvSpPr>
            <p:spPr>
              <a:xfrm>
                <a:off x="1771650" y="3822313"/>
                <a:ext cx="4324350" cy="1909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</a:rPr>
                  <a:t>2D </a:t>
                </a:r>
                <a:r>
                  <a:rPr lang="en-IN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Steady-State Condition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b="1" i="1" smtClean="0">
                        <a:latin typeface="Cambria Math" panose="02040503050406030204" pitchFamily="18" charset="0"/>
                      </a:rPr>
                      <m:t>&amp;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𝑻</m:t>
                        </m:r>
                      </m:num>
                      <m:den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𝛛</m:t>
                        </m:r>
                        <m:sSup>
                          <m:sSupPr>
                            <m:ctrlPr>
                              <a:rPr lang="en-US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sup>
                        </m:sSup>
                      </m:den>
                    </m:f>
                    <m:r>
                      <a:rPr lang="en-IN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de-DE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IN" b="1" dirty="0">
                  <a:effectLst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Constant Thermal Conductivity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IN" sz="1800" b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IN" b="1" dirty="0">
                    <a:effectLst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800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 Internal Heat Generation</a:t>
                </a:r>
                <a:r>
                  <a:rPr lang="en-IN" sz="1800" b="1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IN" b="1" kern="1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1" i="0" kern="1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IN" sz="1800" b="1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47463B-AFAB-0BD8-2BF2-186D42376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650" y="3822313"/>
                <a:ext cx="4324350" cy="1909177"/>
              </a:xfrm>
              <a:prstGeom prst="rect">
                <a:avLst/>
              </a:prstGeom>
              <a:blipFill>
                <a:blip r:embed="rId10"/>
                <a:stretch>
                  <a:fillRect l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872F81-632E-1DA1-55A4-6055E350EEB8}"/>
                  </a:ext>
                </a:extLst>
              </p:cNvPr>
              <p:cNvSpPr txBox="1"/>
              <p:nvPr/>
            </p:nvSpPr>
            <p:spPr>
              <a:xfrm>
                <a:off x="6520352" y="4204861"/>
                <a:ext cx="3509936" cy="8181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2​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border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872F81-632E-1DA1-55A4-6055E350E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352" y="4204861"/>
                <a:ext cx="3509936" cy="81817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Monitor outline">
            <a:extLst>
              <a:ext uri="{FF2B5EF4-FFF2-40B4-BE49-F238E27FC236}">
                <a16:creationId xmlns:a16="http://schemas.microsoft.com/office/drawing/2014/main" id="{8E25A60A-9B63-703E-96FE-E2FA21A70D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98040" y="6215891"/>
            <a:ext cx="509498" cy="509498"/>
          </a:xfrm>
          <a:prstGeom prst="rect">
            <a:avLst/>
          </a:prstGeom>
        </p:spPr>
      </p:pic>
      <p:pic>
        <p:nvPicPr>
          <p:cNvPr id="5" name="Graphic 4" descr="Monitor outline">
            <a:extLst>
              <a:ext uri="{FF2B5EF4-FFF2-40B4-BE49-F238E27FC236}">
                <a16:creationId xmlns:a16="http://schemas.microsoft.com/office/drawing/2014/main" id="{5A33C0A6-54BC-98CD-32EF-C2297701CA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60028" y="4827550"/>
            <a:ext cx="509498" cy="50949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962B9F-27FB-2124-F56A-26503F183228}"/>
              </a:ext>
            </a:extLst>
          </p:cNvPr>
          <p:cNvCxnSpPr/>
          <p:nvPr/>
        </p:nvCxnSpPr>
        <p:spPr>
          <a:xfrm>
            <a:off x="8372213" y="2641418"/>
            <a:ext cx="29807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90CBC9B-9BB6-084B-1755-BB06ED9A712E}"/>
              </a:ext>
            </a:extLst>
          </p:cNvPr>
          <p:cNvSpPr txBox="1"/>
          <p:nvPr/>
        </p:nvSpPr>
        <p:spPr>
          <a:xfrm>
            <a:off x="11352960" y="2456752"/>
            <a:ext cx="79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Eq.1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00E5E1-B4FE-8307-FA8B-16DE1B0241A6}"/>
              </a:ext>
            </a:extLst>
          </p:cNvPr>
          <p:cNvCxnSpPr>
            <a:cxnSpLocks/>
          </p:cNvCxnSpPr>
          <p:nvPr/>
        </p:nvCxnSpPr>
        <p:spPr>
          <a:xfrm>
            <a:off x="9496275" y="4657823"/>
            <a:ext cx="10680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B457619-2623-6108-D7BD-E0C66BD48284}"/>
              </a:ext>
            </a:extLst>
          </p:cNvPr>
          <p:cNvSpPr txBox="1"/>
          <p:nvPr/>
        </p:nvSpPr>
        <p:spPr>
          <a:xfrm>
            <a:off x="10564300" y="4473157"/>
            <a:ext cx="89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Eq.2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Freeform: Shape 2"/>
          <p:cNvSpPr/>
          <p:nvPr/>
        </p:nvSpPr>
        <p:spPr>
          <a:xfrm>
            <a:off x="-12789720" y="6165360"/>
            <a:ext cx="31521960" cy="714960"/>
          </a:xfrm>
          <a:custGeom>
            <a:avLst/>
            <a:gdLst>
              <a:gd name="textAreaLeft" fmla="*/ 0 w 31521960"/>
              <a:gd name="textAreaRight" fmla="*/ 31522680 w 31521960"/>
              <a:gd name="textAreaTop" fmla="*/ 0 h 714960"/>
              <a:gd name="textAreaBottom" fmla="*/ 715320 h 714960"/>
            </a:gdLst>
            <a:ahLst/>
            <a:cxnLst/>
            <a:rect l="textAreaLeft" t="textAreaTop" r="textAreaRight" b="textAreaBottom"/>
            <a:pathLst>
              <a:path w="31522737" h="715617">
                <a:moveTo>
                  <a:pt x="0" y="0"/>
                </a:moveTo>
                <a:lnTo>
                  <a:pt x="15605592" y="0"/>
                </a:lnTo>
                <a:cubicBezTo>
                  <a:pt x="15747517" y="150000"/>
                  <a:pt x="15857691" y="453950"/>
                  <a:pt x="16031367" y="450000"/>
                </a:cubicBezTo>
                <a:cubicBezTo>
                  <a:pt x="16205043" y="446050"/>
                  <a:pt x="16315218" y="150000"/>
                  <a:pt x="16457144" y="0"/>
                </a:cubicBezTo>
                <a:lnTo>
                  <a:pt x="31522737" y="0"/>
                </a:lnTo>
                <a:lnTo>
                  <a:pt x="31522737" y="715617"/>
                </a:lnTo>
                <a:lnTo>
                  <a:pt x="0" y="715617"/>
                </a:lnTo>
                <a:lnTo>
                  <a:pt x="0" y="0"/>
                </a:lnTo>
                <a:close/>
              </a:path>
            </a:pathLst>
          </a:custGeom>
          <a:solidFill>
            <a:srgbClr val="C5252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en-IN" sz="1800" b="0" strike="noStrike" spc="-1" dirty="0">
              <a:solidFill>
                <a:srgbClr val="FFFFFF"/>
              </a:solidFill>
              <a:latin typeface="Calibri"/>
              <a:ea typeface="DejaVu Sans"/>
            </a:endParaRPr>
          </a:p>
        </p:txBody>
      </p:sp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71683" y="78089"/>
            <a:ext cx="10422028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en-IN" sz="3200" b="1" dirty="0">
                <a:solidFill>
                  <a:srgbClr val="C52424"/>
                </a:solidFill>
                <a:effectLst/>
                <a:latin typeface="Calibri" panose="020F0502020204030204" pitchFamily="34" charset="0"/>
              </a:rPr>
              <a:t>Mathematical Formulation to establish an appropriate finite difference term</a:t>
            </a:r>
            <a:endParaRPr lang="en-GB" sz="3200" b="1" dirty="0">
              <a:solidFill>
                <a:srgbClr val="C52424"/>
              </a:solidFill>
            </a:endParaRPr>
          </a:p>
        </p:txBody>
      </p:sp>
      <p:pic>
        <p:nvPicPr>
          <p:cNvPr id="162" name="Graphic 75" descr="Group brainstorm outline"/>
          <p:cNvPicPr/>
          <p:nvPr/>
        </p:nvPicPr>
        <p:blipFill>
          <a:blip r:embed="rId3"/>
          <a:stretch/>
        </p:blipFill>
        <p:spPr>
          <a:xfrm>
            <a:off x="9137880" y="6207120"/>
            <a:ext cx="509040" cy="509040"/>
          </a:xfrm>
          <a:prstGeom prst="rect">
            <a:avLst/>
          </a:prstGeom>
          <a:ln w="0">
            <a:noFill/>
          </a:ln>
        </p:spPr>
      </p:pic>
      <p:pic>
        <p:nvPicPr>
          <p:cNvPr id="167" name="Graphic 81" descr="Presentation with bar chart outline"/>
          <p:cNvPicPr/>
          <p:nvPr/>
        </p:nvPicPr>
        <p:blipFill>
          <a:blip r:embed="rId4"/>
          <a:stretch/>
        </p:blipFill>
        <p:spPr>
          <a:xfrm>
            <a:off x="7137000" y="6251400"/>
            <a:ext cx="438480" cy="438480"/>
          </a:xfrm>
          <a:prstGeom prst="rect">
            <a:avLst/>
          </a:prstGeom>
          <a:ln w="0">
            <a:noFill/>
          </a:ln>
        </p:spPr>
      </p:pic>
      <p:pic>
        <p:nvPicPr>
          <p:cNvPr id="172" name="Graphic 3" descr="Signature outline"/>
          <p:cNvPicPr/>
          <p:nvPr/>
        </p:nvPicPr>
        <p:blipFill>
          <a:blip r:embed="rId5"/>
          <a:stretch/>
        </p:blipFill>
        <p:spPr>
          <a:xfrm>
            <a:off x="917280" y="629136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4" name="Picture 3" descr="A white outline of handshake&#10;&#10;Description automatically generated">
            <a:extLst>
              <a:ext uri="{FF2B5EF4-FFF2-40B4-BE49-F238E27FC236}">
                <a16:creationId xmlns:a16="http://schemas.microsoft.com/office/drawing/2014/main" id="{6D84CFE1-D6C6-02FB-2C20-3C869356F5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10430" y="6207949"/>
            <a:ext cx="547997" cy="547998"/>
          </a:xfrm>
          <a:prstGeom prst="rect">
            <a:avLst/>
          </a:prstGeom>
        </p:spPr>
      </p:pic>
      <p:pic>
        <p:nvPicPr>
          <p:cNvPr id="6" name="Graphic 5" descr="Mathematics with solid fill">
            <a:extLst>
              <a:ext uri="{FF2B5EF4-FFF2-40B4-BE49-F238E27FC236}">
                <a16:creationId xmlns:a16="http://schemas.microsoft.com/office/drawing/2014/main" id="{451BEEE8-1D10-79D3-8107-8B256B8954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28860" y="6072120"/>
            <a:ext cx="438480" cy="438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872F81-632E-1DA1-55A4-6055E350EEB8}"/>
                  </a:ext>
                </a:extLst>
              </p:cNvPr>
              <p:cNvSpPr txBox="1"/>
              <p:nvPr/>
            </p:nvSpPr>
            <p:spPr>
              <a:xfrm>
                <a:off x="1856404" y="1608471"/>
                <a:ext cx="3509936" cy="8181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2​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border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872F81-632E-1DA1-55A4-6055E350E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404" y="1608471"/>
                <a:ext cx="3509936" cy="8181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92D3D6AC-432D-EE21-B94A-0392F99F555E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27" b="35916"/>
          <a:stretch/>
        </p:blipFill>
        <p:spPr bwMode="auto">
          <a:xfrm>
            <a:off x="8357431" y="3712638"/>
            <a:ext cx="3003158" cy="2129200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phic 4" descr="Monitor outline">
            <a:extLst>
              <a:ext uri="{FF2B5EF4-FFF2-40B4-BE49-F238E27FC236}">
                <a16:creationId xmlns:a16="http://schemas.microsoft.com/office/drawing/2014/main" id="{FD9D501F-174B-4764-AADC-FBE32B897A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43291" y="6206662"/>
            <a:ext cx="509498" cy="5094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3A78B6-DB6B-0010-A993-6B849C7C06D1}"/>
              </a:ext>
            </a:extLst>
          </p:cNvPr>
          <p:cNvSpPr txBox="1"/>
          <p:nvPr/>
        </p:nvSpPr>
        <p:spPr>
          <a:xfrm>
            <a:off x="671683" y="1313443"/>
            <a:ext cx="7533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C52424"/>
                </a:solidFill>
                <a:effectLst/>
                <a:latin typeface="Calibri" panose="020F0502020204030204" pitchFamily="34" charset="0"/>
              </a:rPr>
              <a:t>Approximation of </a:t>
            </a:r>
            <a:r>
              <a:rPr lang="en-IN" b="1" dirty="0">
                <a:solidFill>
                  <a:srgbClr val="C52424"/>
                </a:solidFill>
                <a:latin typeface="Calibri" panose="020F0502020204030204" pitchFamily="34" charset="0"/>
              </a:rPr>
              <a:t>Derivatives</a:t>
            </a:r>
            <a:r>
              <a:rPr lang="en-IN" sz="1800" b="1" dirty="0">
                <a:solidFill>
                  <a:srgbClr val="C52424"/>
                </a:solidFill>
                <a:effectLst/>
                <a:latin typeface="Calibri" panose="020F0502020204030204" pitchFamily="34" charset="0"/>
              </a:rPr>
              <a:t> using Finite Differences </a:t>
            </a:r>
            <a:endParaRPr lang="en-US" dirty="0"/>
          </a:p>
        </p:txBody>
      </p:sp>
      <p:pic>
        <p:nvPicPr>
          <p:cNvPr id="16" name="Picture 15" descr="A graph with a blue cross&#10;&#10;Description automatically generated with medium confidence">
            <a:extLst>
              <a:ext uri="{FF2B5EF4-FFF2-40B4-BE49-F238E27FC236}">
                <a16:creationId xmlns:a16="http://schemas.microsoft.com/office/drawing/2014/main" id="{1FEF39F7-A43E-0B6A-CB4B-6CBEFD2097ED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53" b="42424"/>
          <a:stretch/>
        </p:blipFill>
        <p:spPr>
          <a:xfrm>
            <a:off x="7758425" y="1228191"/>
            <a:ext cx="4236760" cy="2266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600E2C-FA83-845C-E1AA-0A4631DBAB08}"/>
                  </a:ext>
                </a:extLst>
              </p:cNvPr>
              <p:cNvSpPr txBox="1"/>
              <p:nvPr/>
            </p:nvSpPr>
            <p:spPr>
              <a:xfrm>
                <a:off x="805441" y="2529198"/>
                <a:ext cx="5611862" cy="8111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b="1">
                    <a:solidFill>
                      <a:srgbClr val="C52424"/>
                    </a:solidFill>
                    <a:effectLst/>
                    <a:latin typeface="Calibri" panose="020F0502020204030204" pitchFamily="34" charset="0"/>
                  </a:defRPr>
                </a:lvl1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First-order Derivatives: Approximation of</a:t>
                </a:r>
                <a:r>
                  <a:rPr lang="en-GB" dirty="0"/>
                  <a:t> ​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>
                            <a:latin typeface="Cambria Math" panose="02040503050406030204" pitchFamily="18" charset="0"/>
                          </a:rPr>
                          <m:t>​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IN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IN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y</m:t>
                        </m:r>
                      </m:den>
                    </m:f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600E2C-FA83-845C-E1AA-0A4631DBA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41" y="2529198"/>
                <a:ext cx="5611862" cy="811119"/>
              </a:xfrm>
              <a:prstGeom prst="rect">
                <a:avLst/>
              </a:prstGeom>
              <a:blipFill>
                <a:blip r:embed="rId14"/>
                <a:stretch>
                  <a:fillRect l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F8DD84-F57D-D1E1-7428-55089D4A38C6}"/>
                  </a:ext>
                </a:extLst>
              </p:cNvPr>
              <p:cNvSpPr txBox="1"/>
              <p:nvPr/>
            </p:nvSpPr>
            <p:spPr>
              <a:xfrm>
                <a:off x="831411" y="4343267"/>
                <a:ext cx="6014006" cy="5682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b="1">
                    <a:solidFill>
                      <a:srgbClr val="C52424"/>
                    </a:solidFill>
                    <a:effectLst/>
                    <a:latin typeface="Calibri" panose="020F0502020204030204" pitchFamily="34" charset="0"/>
                  </a:defRPr>
                </a:lvl1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Second-order Derivatives: Approximation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2​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F8DD84-F57D-D1E1-7428-55089D4A3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11" y="4343267"/>
                <a:ext cx="6014006" cy="568297"/>
              </a:xfrm>
              <a:prstGeom prst="rect">
                <a:avLst/>
              </a:prstGeom>
              <a:blipFill>
                <a:blip r:embed="rId15"/>
                <a:stretch>
                  <a:fillRect l="-632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F7583D-BF6B-ABBF-3FA4-6958316212AC}"/>
                  </a:ext>
                </a:extLst>
              </p:cNvPr>
              <p:cNvSpPr txBox="1"/>
              <p:nvPr/>
            </p:nvSpPr>
            <p:spPr>
              <a:xfrm>
                <a:off x="1224072" y="3203563"/>
                <a:ext cx="2786646" cy="1163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>
                  <a:lnSpc>
                    <a:spcPct val="107000"/>
                  </a:lnSpc>
                  <a:buSzPts val="1000"/>
                  <a:buFont typeface="Symbol" pitchFamily="2" charset="2"/>
                  <a:buChar char=""/>
                  <a:tabLst>
                    <a:tab pos="457200" algn="l"/>
                  </a:tabLst>
                </a:pPr>
                <a:r>
                  <a:rPr lang="en-IN" sz="1400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Central Difference (for ​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​</m:t>
                        </m:r>
                        <m: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𝜕</m:t>
                        </m:r>
                        <m: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𝑇</m:t>
                        </m:r>
                      </m:num>
                      <m:den>
                        <m:r>
                          <a:rPr lang="en-IN" sz="14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IN" sz="14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x</m:t>
                        </m:r>
                      </m:den>
                    </m:f>
                  </m:oMath>
                </a14:m>
                <a:r>
                  <a:rPr lang="en-IN" sz="1400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): ​</a:t>
                </a:r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​</m:t>
                        </m:r>
                        <m: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𝜕</m:t>
                        </m:r>
                        <m: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𝑇</m:t>
                        </m:r>
                      </m:num>
                      <m:den>
                        <m:r>
                          <a:rPr lang="en-IN" sz="14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IN" sz="14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x</m:t>
                        </m:r>
                      </m:den>
                    </m:f>
                    <m:r>
                      <a:rPr lang="en-IN" sz="14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≈</m:t>
                    </m:r>
                    <m:f>
                      <m:fPr>
                        <m:ctrlP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IN" sz="14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IN" sz="1400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+1,</m:t>
                            </m:r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  <m:r>
                              <a:rPr lang="en-IN" sz="1400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​ </m:t>
                            </m:r>
                          </m:sub>
                        </m:sSub>
                        <m:r>
                          <a:rPr lang="en-IN" sz="14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​ </m:t>
                        </m:r>
                        <m: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IN" sz="14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−1,</m:t>
                            </m:r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IN" sz="14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​​)</m:t>
                        </m:r>
                      </m:num>
                      <m:den>
                        <m:r>
                          <a:rPr lang="en-IN" sz="14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2</m:t>
                        </m:r>
                        <m: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IN" sz="14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Δ</m:t>
                        </m:r>
                        <m: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IN" sz="1400" kern="1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F7583D-BF6B-ABBF-3FA4-695831621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072" y="3203563"/>
                <a:ext cx="2786646" cy="116384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AC993B-AE80-7933-AB71-FD25895CD6E3}"/>
                  </a:ext>
                </a:extLst>
              </p:cNvPr>
              <p:cNvSpPr txBox="1"/>
              <p:nvPr/>
            </p:nvSpPr>
            <p:spPr>
              <a:xfrm>
                <a:off x="4216415" y="4946376"/>
                <a:ext cx="3093705" cy="134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SzPts val="1000"/>
                  <a:buFont typeface="Symbol" pitchFamily="2" charset="2"/>
                  <a:buChar char=""/>
                  <a:tabLst>
                    <a:tab pos="457200" algn="l"/>
                  </a:tabLst>
                </a:pPr>
                <a:r>
                  <a:rPr lang="en-IN" sz="1400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Central Difference </a:t>
                </a:r>
                <a14:m>
                  <m:oMath xmlns:m="http://schemas.openxmlformats.org/officeDocument/2006/math">
                    <m:r>
                      <a:rPr lang="en-IN" sz="14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IN" sz="14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𝑓𝑜𝑟</m:t>
                    </m:r>
                    <m:r>
                      <a:rPr lang="en-IN" sz="14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f>
                      <m:fPr>
                        <m:ctrlP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𝑇</m:t>
                        </m:r>
                      </m:num>
                      <m:den>
                        <m: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𝜕</m:t>
                        </m:r>
                        <m:sSup>
                          <m:sSupPr>
                            <m:ctrlP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GB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sz="14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​​ ​):</m:t>
                    </m:r>
                  </m:oMath>
                </a14:m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𝑇</m:t>
                        </m:r>
                      </m:num>
                      <m:den>
                        <m: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𝜕</m:t>
                        </m:r>
                        <m:sSup>
                          <m:sSupPr>
                            <m:ctrlP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GB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sz="1400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​​ </m:t>
                    </m:r>
                    <m:r>
                      <a:rPr lang="en-IN" sz="14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≈</m:t>
                    </m:r>
                    <m:f>
                      <m:fPr>
                        <m:ctrlP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IN" sz="14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IN" sz="1400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  <m:r>
                              <a:rPr lang="en-IN" sz="1400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​+</m:t>
                            </m:r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1</m:t>
                            </m:r>
                            <m:r>
                              <a:rPr lang="en-IN" sz="1400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 </m:t>
                            </m:r>
                          </m:sub>
                        </m:sSub>
                        <m:r>
                          <a:rPr lang="en-IN" sz="14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​</m:t>
                        </m:r>
                        <m: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IN" sz="14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2</m:t>
                        </m:r>
                        <m:sSub>
                          <m:sSubPr>
                            <m:ctrlP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IN" sz="1400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  <m:r>
                              <a:rPr lang="en-IN" sz="1400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​ </m:t>
                            </m:r>
                          </m:sub>
                        </m:sSub>
                        <m: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IN" sz="14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​+ </m:t>
                        </m:r>
                        <m:sSub>
                          <m:sSubPr>
                            <m:ctrlP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IN" sz="1400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  <m:r>
                              <a:rPr lang="en-IN" sz="1400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​</m:t>
                            </m:r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  <m:r>
                              <a:rPr lang="en-IN" sz="1400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 </m:t>
                            </m:r>
                          </m:sub>
                        </m:sSub>
                        <m:r>
                          <a:rPr lang="en-IN" sz="14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​​ )​​</m:t>
                        </m:r>
                      </m:num>
                      <m:den>
                        <m:r>
                          <a:rPr lang="en-IN" sz="14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sSup>
                          <m:sSupPr>
                            <m:ctrlP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 sz="1400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Δ</m:t>
                            </m:r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1400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1400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AC993B-AE80-7933-AB71-FD25895CD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415" y="4946376"/>
                <a:ext cx="3093705" cy="134498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CAA687-4EC8-81F2-5BDF-F1E1BCE7C279}"/>
                  </a:ext>
                </a:extLst>
              </p:cNvPr>
              <p:cNvSpPr txBox="1"/>
              <p:nvPr/>
            </p:nvSpPr>
            <p:spPr>
              <a:xfrm>
                <a:off x="4191746" y="3188179"/>
                <a:ext cx="2786646" cy="1189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>
                  <a:lnSpc>
                    <a:spcPct val="107000"/>
                  </a:lnSpc>
                  <a:buSzPts val="1000"/>
                  <a:buFont typeface="Symbol" pitchFamily="2" charset="2"/>
                  <a:buChar char=""/>
                  <a:tabLst>
                    <a:tab pos="457200" algn="l"/>
                  </a:tabLst>
                </a:pPr>
                <a:r>
                  <a:rPr lang="en-IN" sz="1400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Central Difference (for ​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​</m:t>
                        </m:r>
                        <m: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𝜕</m:t>
                        </m:r>
                        <m: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𝑇</m:t>
                        </m:r>
                      </m:num>
                      <m:den>
                        <m:r>
                          <a:rPr lang="en-IN" sz="14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𝜕</m:t>
                        </m:r>
                        <m:r>
                          <a:rPr lang="de-DE" sz="1400" b="0" i="1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IN" sz="1400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): ​</a:t>
                </a:r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​</m:t>
                        </m:r>
                        <m: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𝜕</m:t>
                        </m:r>
                        <m: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𝑇</m:t>
                        </m:r>
                      </m:num>
                      <m:den>
                        <m:r>
                          <a:rPr lang="en-IN" sz="14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IN" sz="14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x</m:t>
                        </m:r>
                      </m:den>
                    </m:f>
                    <m:r>
                      <a:rPr lang="en-IN" sz="14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≈</m:t>
                    </m:r>
                    <m:f>
                      <m:fPr>
                        <m:ctrlP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IN" sz="14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IN" sz="1400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  <m:r>
                              <a:rPr lang="de-DE" sz="1400" b="0" i="1" kern="1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+1</m:t>
                            </m:r>
                            <m:r>
                              <a:rPr lang="en-IN" sz="1400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​ </m:t>
                            </m:r>
                          </m:sub>
                        </m:sSub>
                        <m:r>
                          <a:rPr lang="en-IN" sz="14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​ </m:t>
                        </m:r>
                        <m: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IN" sz="14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  <m:r>
                              <a:rPr lang="de-DE" sz="1400" b="0" i="1" kern="1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sub>
                        </m:sSub>
                        <m:r>
                          <a:rPr lang="en-IN" sz="14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​​)</m:t>
                        </m:r>
                      </m:num>
                      <m:den>
                        <m:r>
                          <a:rPr lang="en-IN" sz="14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2</m:t>
                        </m:r>
                        <m: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IN" sz="14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Δ</m:t>
                        </m:r>
                        <m: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IN" sz="1400" kern="1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CAA687-4EC8-81F2-5BDF-F1E1BCE7C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746" y="3188179"/>
                <a:ext cx="2786646" cy="118955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6E8B227-FFFF-76EC-1049-405D31FC261C}"/>
                  </a:ext>
                </a:extLst>
              </p:cNvPr>
              <p:cNvSpPr txBox="1"/>
              <p:nvPr/>
            </p:nvSpPr>
            <p:spPr>
              <a:xfrm>
                <a:off x="1021574" y="4978922"/>
                <a:ext cx="3191641" cy="923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342900" lvl="0" indent="-342900">
                  <a:lnSpc>
                    <a:spcPct val="107000"/>
                  </a:lnSpc>
                  <a:spcAft>
                    <a:spcPts val="800"/>
                  </a:spcAft>
                  <a:buSzPts val="1000"/>
                  <a:buFont typeface="Symbol" pitchFamily="2" charset="2"/>
                  <a:buChar char=""/>
                  <a:tabLst>
                    <a:tab pos="457200" algn="l"/>
                  </a:tabLst>
                  <a:defRPr sz="1400" kern="1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lvl1pPr>
              </a:lstStyle>
              <a:p>
                <a:r>
                  <a:rPr lang="en-IN" dirty="0"/>
                  <a:t>Central Difference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IN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2​</m:t>
                            </m:r>
                          </m:sup>
                        </m:sSup>
                      </m:den>
                    </m:f>
                    <m:r>
                      <a:rPr lang="en-IN">
                        <a:latin typeface="Cambria Math" panose="02040503050406030204" pitchFamily="18" charset="0"/>
                      </a:rPr>
                      <m:t> ​):</m:t>
                    </m:r>
                  </m:oMath>
                </a14:m>
                <a:r>
                  <a:rPr lang="en-IN" dirty="0"/>
                  <a:t>  </a:t>
                </a: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>
                            <a:latin typeface="Cambria Math" panose="02040503050406030204" pitchFamily="18" charset="0"/>
                          </a:rPr>
                          <m:t>​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​ 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</a:rPr>
                          <m:t>​ − 2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​ 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</a:rPr>
                          <m:t> ​+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​ 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</a:rPr>
                          <m:t> )​​</m:t>
                        </m:r>
                      </m:num>
                      <m:den>
                        <m:r>
                          <a:rPr lang="en-IN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6E8B227-FFFF-76EC-1049-405D31FC2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74" y="4978922"/>
                <a:ext cx="3191641" cy="923779"/>
              </a:xfrm>
              <a:prstGeom prst="rect">
                <a:avLst/>
              </a:prstGeom>
              <a:blipFill>
                <a:blip r:embed="rId19"/>
                <a:stretch>
                  <a:fillRect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D5ECAE-8B36-10ED-B9B5-1078C6D58168}"/>
              </a:ext>
            </a:extLst>
          </p:cNvPr>
          <p:cNvCxnSpPr>
            <a:cxnSpLocks/>
          </p:cNvCxnSpPr>
          <p:nvPr/>
        </p:nvCxnSpPr>
        <p:spPr>
          <a:xfrm>
            <a:off x="3200397" y="3809438"/>
            <a:ext cx="381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2F61A72-BC42-BAC9-6393-BF6D83E36C78}"/>
              </a:ext>
            </a:extLst>
          </p:cNvPr>
          <p:cNvSpPr txBox="1"/>
          <p:nvPr/>
        </p:nvSpPr>
        <p:spPr>
          <a:xfrm>
            <a:off x="3568946" y="3670938"/>
            <a:ext cx="791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Eq.3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35A705-9E04-7913-062D-26DEEFF75D7B}"/>
              </a:ext>
            </a:extLst>
          </p:cNvPr>
          <p:cNvCxnSpPr>
            <a:cxnSpLocks/>
          </p:cNvCxnSpPr>
          <p:nvPr/>
        </p:nvCxnSpPr>
        <p:spPr>
          <a:xfrm>
            <a:off x="6204100" y="3797790"/>
            <a:ext cx="381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344B8F7-6111-D149-BD16-BAFDB99E5AB0}"/>
              </a:ext>
            </a:extLst>
          </p:cNvPr>
          <p:cNvSpPr txBox="1"/>
          <p:nvPr/>
        </p:nvSpPr>
        <p:spPr>
          <a:xfrm>
            <a:off x="6572649" y="3659290"/>
            <a:ext cx="791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Eq.4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D8C7F8-DA43-0CC7-FDB6-C2E4145E9837}"/>
              </a:ext>
            </a:extLst>
          </p:cNvPr>
          <p:cNvCxnSpPr>
            <a:cxnSpLocks/>
          </p:cNvCxnSpPr>
          <p:nvPr/>
        </p:nvCxnSpPr>
        <p:spPr>
          <a:xfrm>
            <a:off x="3427442" y="5700323"/>
            <a:ext cx="381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781C241-58E5-C955-360C-F77EC84878AC}"/>
              </a:ext>
            </a:extLst>
          </p:cNvPr>
          <p:cNvSpPr txBox="1"/>
          <p:nvPr/>
        </p:nvSpPr>
        <p:spPr>
          <a:xfrm>
            <a:off x="3795991" y="5561823"/>
            <a:ext cx="791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Eq.5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C5A3C3B-657F-5929-004E-2F4E6D8C74A8}"/>
              </a:ext>
            </a:extLst>
          </p:cNvPr>
          <p:cNvCxnSpPr>
            <a:cxnSpLocks/>
          </p:cNvCxnSpPr>
          <p:nvPr/>
        </p:nvCxnSpPr>
        <p:spPr>
          <a:xfrm>
            <a:off x="6899136" y="5683352"/>
            <a:ext cx="381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EA647E3-444A-495E-8C82-D99D7D51000B}"/>
              </a:ext>
            </a:extLst>
          </p:cNvPr>
          <p:cNvSpPr txBox="1"/>
          <p:nvPr/>
        </p:nvSpPr>
        <p:spPr>
          <a:xfrm>
            <a:off x="7267685" y="5544852"/>
            <a:ext cx="791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Eq.6</a:t>
            </a:r>
          </a:p>
        </p:txBody>
      </p:sp>
    </p:spTree>
    <p:extLst>
      <p:ext uri="{BB962C8B-B14F-4D97-AF65-F5344CB8AC3E}">
        <p14:creationId xmlns:p14="http://schemas.microsoft.com/office/powerpoint/2010/main" val="107051283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Freeform: Shape 2"/>
          <p:cNvSpPr/>
          <p:nvPr/>
        </p:nvSpPr>
        <p:spPr>
          <a:xfrm>
            <a:off x="-12789720" y="6165360"/>
            <a:ext cx="31521960" cy="714960"/>
          </a:xfrm>
          <a:custGeom>
            <a:avLst/>
            <a:gdLst>
              <a:gd name="textAreaLeft" fmla="*/ 0 w 31521960"/>
              <a:gd name="textAreaRight" fmla="*/ 31522680 w 31521960"/>
              <a:gd name="textAreaTop" fmla="*/ 0 h 714960"/>
              <a:gd name="textAreaBottom" fmla="*/ 715320 h 714960"/>
            </a:gdLst>
            <a:ahLst/>
            <a:cxnLst/>
            <a:rect l="textAreaLeft" t="textAreaTop" r="textAreaRight" b="textAreaBottom"/>
            <a:pathLst>
              <a:path w="31522737" h="715617">
                <a:moveTo>
                  <a:pt x="0" y="0"/>
                </a:moveTo>
                <a:lnTo>
                  <a:pt x="15605592" y="0"/>
                </a:lnTo>
                <a:cubicBezTo>
                  <a:pt x="15747517" y="150000"/>
                  <a:pt x="15857691" y="453950"/>
                  <a:pt x="16031367" y="450000"/>
                </a:cubicBezTo>
                <a:cubicBezTo>
                  <a:pt x="16205043" y="446050"/>
                  <a:pt x="16315218" y="150000"/>
                  <a:pt x="16457144" y="0"/>
                </a:cubicBezTo>
                <a:lnTo>
                  <a:pt x="31522737" y="0"/>
                </a:lnTo>
                <a:lnTo>
                  <a:pt x="31522737" y="715617"/>
                </a:lnTo>
                <a:lnTo>
                  <a:pt x="0" y="715617"/>
                </a:lnTo>
                <a:lnTo>
                  <a:pt x="0" y="0"/>
                </a:lnTo>
                <a:close/>
              </a:path>
            </a:pathLst>
          </a:custGeom>
          <a:solidFill>
            <a:srgbClr val="C5252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en-IN" sz="1800" b="0" strike="noStrike" spc="-1" dirty="0">
              <a:solidFill>
                <a:srgbClr val="FFFFFF"/>
              </a:solidFill>
              <a:latin typeface="Calibri"/>
              <a:ea typeface="DejaVu Sans"/>
            </a:endParaRPr>
          </a:p>
        </p:txBody>
      </p:sp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71683" y="78089"/>
            <a:ext cx="10422028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en-IN" sz="3200" b="1" dirty="0">
                <a:solidFill>
                  <a:srgbClr val="C52424"/>
                </a:solidFill>
                <a:effectLst/>
                <a:latin typeface="Calibri" panose="020F0502020204030204" pitchFamily="34" charset="0"/>
              </a:rPr>
              <a:t>Mathematical Formulation to establish an appropriate finite difference term</a:t>
            </a:r>
            <a:endParaRPr lang="en-GB" sz="3200" b="1" dirty="0">
              <a:solidFill>
                <a:srgbClr val="C52424"/>
              </a:solidFill>
            </a:endParaRPr>
          </a:p>
        </p:txBody>
      </p:sp>
      <p:pic>
        <p:nvPicPr>
          <p:cNvPr id="162" name="Graphic 75" descr="Group brainstorm outline"/>
          <p:cNvPicPr/>
          <p:nvPr/>
        </p:nvPicPr>
        <p:blipFill>
          <a:blip r:embed="rId3"/>
          <a:stretch/>
        </p:blipFill>
        <p:spPr>
          <a:xfrm>
            <a:off x="9137880" y="6207120"/>
            <a:ext cx="509040" cy="509040"/>
          </a:xfrm>
          <a:prstGeom prst="rect">
            <a:avLst/>
          </a:prstGeom>
          <a:ln w="0">
            <a:noFill/>
          </a:ln>
        </p:spPr>
      </p:pic>
      <p:pic>
        <p:nvPicPr>
          <p:cNvPr id="167" name="Graphic 81" descr="Presentation with bar chart outline"/>
          <p:cNvPicPr/>
          <p:nvPr/>
        </p:nvPicPr>
        <p:blipFill>
          <a:blip r:embed="rId4"/>
          <a:stretch/>
        </p:blipFill>
        <p:spPr>
          <a:xfrm>
            <a:off x="7137000" y="6251400"/>
            <a:ext cx="438480" cy="438480"/>
          </a:xfrm>
          <a:prstGeom prst="rect">
            <a:avLst/>
          </a:prstGeom>
          <a:ln w="0">
            <a:noFill/>
          </a:ln>
        </p:spPr>
      </p:pic>
      <p:pic>
        <p:nvPicPr>
          <p:cNvPr id="172" name="Graphic 3" descr="Signature outline"/>
          <p:cNvPicPr/>
          <p:nvPr/>
        </p:nvPicPr>
        <p:blipFill>
          <a:blip r:embed="rId5"/>
          <a:stretch/>
        </p:blipFill>
        <p:spPr>
          <a:xfrm>
            <a:off x="917280" y="629136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4" name="Picture 3" descr="A white outline of handshake&#10;&#10;Description automatically generated">
            <a:extLst>
              <a:ext uri="{FF2B5EF4-FFF2-40B4-BE49-F238E27FC236}">
                <a16:creationId xmlns:a16="http://schemas.microsoft.com/office/drawing/2014/main" id="{6D84CFE1-D6C6-02FB-2C20-3C869356F5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10430" y="6207949"/>
            <a:ext cx="547997" cy="547998"/>
          </a:xfrm>
          <a:prstGeom prst="rect">
            <a:avLst/>
          </a:prstGeom>
        </p:spPr>
      </p:pic>
      <p:pic>
        <p:nvPicPr>
          <p:cNvPr id="6" name="Graphic 5" descr="Mathematics with solid fill">
            <a:extLst>
              <a:ext uri="{FF2B5EF4-FFF2-40B4-BE49-F238E27FC236}">
                <a16:creationId xmlns:a16="http://schemas.microsoft.com/office/drawing/2014/main" id="{451BEEE8-1D10-79D3-8107-8B256B8954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28860" y="6072120"/>
            <a:ext cx="438480" cy="438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872F81-632E-1DA1-55A4-6055E350EEB8}"/>
                  </a:ext>
                </a:extLst>
              </p:cNvPr>
              <p:cNvSpPr txBox="1"/>
              <p:nvPr/>
            </p:nvSpPr>
            <p:spPr>
              <a:xfrm>
                <a:off x="1856404" y="1608471"/>
                <a:ext cx="3509936" cy="8181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2​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border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872F81-632E-1DA1-55A4-6055E350E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404" y="1608471"/>
                <a:ext cx="3509936" cy="8181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92D3D6AC-432D-EE21-B94A-0392F99F555E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27" b="35916"/>
          <a:stretch/>
        </p:blipFill>
        <p:spPr bwMode="auto">
          <a:xfrm>
            <a:off x="7890821" y="3747281"/>
            <a:ext cx="3003158" cy="2129200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D351C8-2912-670A-4C04-5B0B86BADACA}"/>
                  </a:ext>
                </a:extLst>
              </p:cNvPr>
              <p:cNvSpPr txBox="1"/>
              <p:nvPr/>
            </p:nvSpPr>
            <p:spPr>
              <a:xfrm>
                <a:off x="864676" y="2891914"/>
                <a:ext cx="5974468" cy="1305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​ </m:t>
                              </m:r>
                            </m:sub>
                          </m:s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"/>
                                              <m:ctrlP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b="0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endChr m:val=""/>
                                                      <m:ctrlPr>
                                                        <a:rPr lang="en-US" b="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b="1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𝚫</m:t>
                                                      </m:r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𝒚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a:rPr lang="en-US" b="0" i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b="0" i="0"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d>
                                                <m:dPr>
                                                  <m:endChr m:val=""/>
                                                  <m:ctrlPr>
                                                    <a:rPr lang="en-US" b="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𝑻</m:t>
                                                  </m:r>
                                                </m:e>
                                              </m:d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en-US" b="0" i="0">
                                                  <a:latin typeface="Cambria Math" panose="02040503050406030204" pitchFamily="18" charset="0"/>
                                                </a:rPr>
                                                <m:t>+1,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𝒋</m:t>
                                              </m:r>
                                              <m:r>
                                                <a:rPr lang="en-US" b="0" i="0">
                                                  <a:latin typeface="Cambria Math" panose="02040503050406030204" pitchFamily="18" charset="0"/>
                                                </a:rPr>
                                                <m:t>​ 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𝑻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en-US" b="0" i="0">
                                                  <a:latin typeface="Cambria Math" panose="02040503050406030204" pitchFamily="18" charset="0"/>
                                                </a:rPr>
                                                <m:t>−1,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𝒋</m:t>
                                              </m:r>
                                              <m:r>
                                                <a:rPr lang="en-US" b="0" i="0">
                                                  <a:latin typeface="Cambria Math" panose="02040503050406030204" pitchFamily="18" charset="0"/>
                                                </a:rPr>
                                                <m:t>​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b="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endChr m:val=""/>
                                              <m:ctrlP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1" i="0">
                                                  <a:latin typeface="Cambria Math" panose="02040503050406030204" pitchFamily="18" charset="0"/>
                                                </a:rPr>
                                                <m:t>𝚫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b="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endChr m:val=""/>
                                          <m:ctrlP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𝑻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b="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  <m:r>
                                        <a:rPr lang="en-US" b="0" i="0">
                                          <a:latin typeface="Cambria Math" panose="02040503050406030204" pitchFamily="18" charset="0"/>
                                        </a:rPr>
                                        <m:t>+1​ </m:t>
                                      </m:r>
                                    </m:sub>
                                  </m:sSub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b="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  <m:r>
                                        <a:rPr lang="en-US" b="0" i="0">
                                          <a:latin typeface="Cambria Math" panose="02040503050406030204" pitchFamily="18" charset="0"/>
                                        </a:rPr>
                                        <m:t>−1​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"/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2×</m:t>
                                  </m:r>
                                  <m:sSup>
                                    <m:sSupPr>
                                      <m:ctrlPr>
                                        <a:rPr 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endChr m:val=""/>
                                          <m:ctrlP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0">
                                              <a:latin typeface="Cambria Math" panose="02040503050406030204" pitchFamily="18" charset="0"/>
                                            </a:rPr>
                                            <m:t>𝚫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0">
                                          <a:latin typeface="Cambria Math" panose="02040503050406030204" pitchFamily="18" charset="0"/>
                                        </a:rPr>
                                        <m:t>𝚫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en-US" b="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border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D351C8-2912-670A-4C04-5B0B86BAD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76" y="2891914"/>
                <a:ext cx="5974468" cy="1305614"/>
              </a:xfrm>
              <a:prstGeom prst="rect">
                <a:avLst/>
              </a:prstGeom>
              <a:blipFill>
                <a:blip r:embed="rId12"/>
                <a:stretch>
                  <a:fillRect t="-117308" r="-17834" b="-141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E48386-CB99-F061-4D51-C53FAB44E329}"/>
                  </a:ext>
                </a:extLst>
              </p:cNvPr>
              <p:cNvSpPr txBox="1"/>
              <p:nvPr/>
            </p:nvSpPr>
            <p:spPr>
              <a:xfrm>
                <a:off x="571015" y="4770127"/>
                <a:ext cx="7004465" cy="10945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​ </m:t>
                              </m:r>
                            </m:sub>
                          </m:s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endChr m:val=""/>
                                              <m:ctrlP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𝑻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b="0" i="0">
                                              <a:latin typeface="Cambria Math" panose="02040503050406030204" pitchFamily="18" charset="0"/>
                                            </a:rPr>
                                            <m:t>+1,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  <m:r>
                                            <a:rPr lang="en-US" b="0" i="0">
                                              <a:latin typeface="Cambria Math" panose="02040503050406030204" pitchFamily="18" charset="0"/>
                                            </a:rPr>
                                            <m:t>​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0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  <m:r>
                                            <a:rPr lang="en-US" b="0" i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b="0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𝑻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  <m:r>
                                                    <a:rPr lang="en-US" b="0" i="0">
                                                      <a:latin typeface="Cambria Math" panose="02040503050406030204" pitchFamily="18" charset="0"/>
                                                    </a:rPr>
                                                    <m:t>−1,</m:t>
                                                  </m:r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𝒋</m:t>
                                                  </m:r>
                                                  <m:r>
                                                    <a:rPr lang="en-US" b="0" i="0">
                                                      <a:latin typeface="Cambria Math" panose="02040503050406030204" pitchFamily="18" charset="0"/>
                                                    </a:rPr>
                                                    <m:t>​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b="0" i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d>
                                            <m:dPr>
                                              <m:endChr m:val=""/>
                                              <m:ctrlP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𝑻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b="0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  <m:r>
                                            <a:rPr lang="en-US" b="0" i="0">
                                              <a:latin typeface="Cambria Math" panose="02040503050406030204" pitchFamily="18" charset="0"/>
                                            </a:rPr>
                                            <m:t>+1​ 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endChr m:val=""/>
                                          <m:ctrlP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𝑻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b="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  <m:r>
                                        <a:rPr lang="en-US" b="0" i="0">
                                          <a:latin typeface="Cambria Math" panose="02040503050406030204" pitchFamily="18" charset="0"/>
                                        </a:rPr>
                                        <m:t>−1​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border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E48386-CB99-F061-4D51-C53FAB44E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15" y="4770127"/>
                <a:ext cx="7004465" cy="1094530"/>
              </a:xfrm>
              <a:prstGeom prst="rect">
                <a:avLst/>
              </a:prstGeom>
              <a:blipFill>
                <a:blip r:embed="rId13"/>
                <a:stretch>
                  <a:fillRect t="-119540" b="-15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F21235-65EE-5158-AA80-0B86C30D1F3A}"/>
                  </a:ext>
                </a:extLst>
              </p:cNvPr>
              <p:cNvSpPr txBox="1"/>
              <p:nvPr/>
            </p:nvSpPr>
            <p:spPr>
              <a:xfrm>
                <a:off x="201852" y="4347749"/>
                <a:ext cx="4236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1" i="0" smtClean="0">
                          <a:latin typeface="Cambria Math" panose="02040503050406030204" pitchFamily="18" charset="0"/>
                        </a:rPr>
                        <m:t>𝐅𝐨𝐫</m:t>
                      </m:r>
                      <m:r>
                        <a:rPr lang="de-DE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de-DE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de-DE" b="1" i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de-DE" b="1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1" i="0" smtClean="0">
                          <a:latin typeface="Cambria Math" panose="02040503050406030204" pitchFamily="18" charset="0"/>
                        </a:rPr>
                        <m:t>𝐟𝐨𝐫</m:t>
                      </m:r>
                      <m:r>
                        <a:rPr lang="de-DE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1" i="0" smtClean="0">
                          <a:latin typeface="Cambria Math" panose="02040503050406030204" pitchFamily="18" charset="0"/>
                        </a:rPr>
                        <m:t>𝐞𝐪𝐮𝐚𝐥</m:t>
                      </m:r>
                      <m:r>
                        <a:rPr lang="de-DE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1" i="0" smtClean="0">
                          <a:latin typeface="Cambria Math" panose="02040503050406030204" pitchFamily="18" charset="0"/>
                        </a:rPr>
                        <m:t>𝐠𝐫𝐢𝐝</m:t>
                      </m:r>
                      <m:r>
                        <a:rPr lang="de-DE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1" i="0" smtClean="0">
                          <a:latin typeface="Cambria Math" panose="02040503050406030204" pitchFamily="18" charset="0"/>
                        </a:rPr>
                        <m:t>𝐬𝐩𝐚𝐜𝐢𝐧𝐠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F21235-65EE-5158-AA80-0B86C30D1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52" y="4347749"/>
                <a:ext cx="4236758" cy="369332"/>
              </a:xfrm>
              <a:prstGeom prst="rect">
                <a:avLst/>
              </a:prstGeom>
              <a:blipFill>
                <a:blip r:embed="rId1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5CFA0E-3D95-B6C8-ECDA-E15761D44C21}"/>
                  </a:ext>
                </a:extLst>
              </p:cNvPr>
              <p:cNvSpPr txBox="1"/>
              <p:nvPr/>
            </p:nvSpPr>
            <p:spPr>
              <a:xfrm>
                <a:off x="301684" y="2471594"/>
                <a:ext cx="4236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b="1" i="0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de-DE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0" smtClean="0">
                        <a:latin typeface="Cambria Math" panose="02040503050406030204" pitchFamily="18" charset="0"/>
                      </a:rPr>
                      <m:t>𝐅𝐨𝐫</m:t>
                    </m:r>
                    <m:r>
                      <a:rPr lang="de-DE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𝚫</m:t>
                    </m:r>
                    <m:r>
                      <a:rPr lang="de-DE" i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de-DE" i="0">
                        <a:latin typeface="Cambria Math" panose="02040503050406030204" pitchFamily="18" charset="0"/>
                      </a:rPr>
                      <m:t> ≠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𝚫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US" dirty="0"/>
                  <a:t>, unequal grid spacing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5CFA0E-3D95-B6C8-ECDA-E15761D44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84" y="2471594"/>
                <a:ext cx="4236759" cy="369332"/>
              </a:xfrm>
              <a:prstGeom prst="rect">
                <a:avLst/>
              </a:prstGeom>
              <a:blipFill>
                <a:blip r:embed="rId15"/>
                <a:stretch>
                  <a:fillRect l="-597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Monitor outline">
            <a:extLst>
              <a:ext uri="{FF2B5EF4-FFF2-40B4-BE49-F238E27FC236}">
                <a16:creationId xmlns:a16="http://schemas.microsoft.com/office/drawing/2014/main" id="{FD9D501F-174B-4764-AADC-FBE32B897AE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943291" y="6206662"/>
            <a:ext cx="509498" cy="5094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3A78B6-DB6B-0010-A993-6B849C7C06D1}"/>
              </a:ext>
            </a:extLst>
          </p:cNvPr>
          <p:cNvSpPr txBox="1"/>
          <p:nvPr/>
        </p:nvSpPr>
        <p:spPr>
          <a:xfrm>
            <a:off x="671683" y="1313443"/>
            <a:ext cx="7533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C52424"/>
                </a:solidFill>
                <a:effectLst/>
                <a:latin typeface="Calibri" panose="020F0502020204030204" pitchFamily="34" charset="0"/>
              </a:rPr>
              <a:t>Approximation of Derivatives using Finite Differences </a:t>
            </a:r>
            <a:endParaRPr lang="en-US" dirty="0"/>
          </a:p>
        </p:txBody>
      </p:sp>
      <p:pic>
        <p:nvPicPr>
          <p:cNvPr id="16" name="Picture 15" descr="A graph with a blue cross&#10;&#10;Description automatically generated with medium confidence">
            <a:extLst>
              <a:ext uri="{FF2B5EF4-FFF2-40B4-BE49-F238E27FC236}">
                <a16:creationId xmlns:a16="http://schemas.microsoft.com/office/drawing/2014/main" id="{1FEF39F7-A43E-0B6A-CB4B-6CBEFD2097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53" b="42424"/>
          <a:stretch/>
        </p:blipFill>
        <p:spPr>
          <a:xfrm>
            <a:off x="7653559" y="1191752"/>
            <a:ext cx="4236760" cy="226665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ADF3C2-DEB9-213E-D867-B849330D5213}"/>
              </a:ext>
            </a:extLst>
          </p:cNvPr>
          <p:cNvCxnSpPr>
            <a:cxnSpLocks/>
          </p:cNvCxnSpPr>
          <p:nvPr/>
        </p:nvCxnSpPr>
        <p:spPr>
          <a:xfrm>
            <a:off x="6889255" y="3620606"/>
            <a:ext cx="381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2A74CA9-72EB-9FC4-A5BB-A7C314807573}"/>
              </a:ext>
            </a:extLst>
          </p:cNvPr>
          <p:cNvSpPr txBox="1"/>
          <p:nvPr/>
        </p:nvSpPr>
        <p:spPr>
          <a:xfrm>
            <a:off x="7257804" y="3412264"/>
            <a:ext cx="79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Eq.7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7503F4-C0FB-4BD3-48B0-8266BC80DCF2}"/>
              </a:ext>
            </a:extLst>
          </p:cNvPr>
          <p:cNvCxnSpPr>
            <a:cxnSpLocks/>
          </p:cNvCxnSpPr>
          <p:nvPr/>
        </p:nvCxnSpPr>
        <p:spPr>
          <a:xfrm>
            <a:off x="6529316" y="5332355"/>
            <a:ext cx="381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D8B8AAE-A5F0-D441-8A13-73BF9A3153BE}"/>
              </a:ext>
            </a:extLst>
          </p:cNvPr>
          <p:cNvSpPr txBox="1"/>
          <p:nvPr/>
        </p:nvSpPr>
        <p:spPr>
          <a:xfrm>
            <a:off x="6897865" y="5124013"/>
            <a:ext cx="79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Eq.8</a:t>
            </a:r>
          </a:p>
        </p:txBody>
      </p:sp>
    </p:spTree>
    <p:extLst>
      <p:ext uri="{BB962C8B-B14F-4D97-AF65-F5344CB8AC3E}">
        <p14:creationId xmlns:p14="http://schemas.microsoft.com/office/powerpoint/2010/main" val="121781212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Freeform: Shape 2"/>
          <p:cNvSpPr/>
          <p:nvPr/>
        </p:nvSpPr>
        <p:spPr>
          <a:xfrm>
            <a:off x="-12789720" y="6165360"/>
            <a:ext cx="31521960" cy="714960"/>
          </a:xfrm>
          <a:custGeom>
            <a:avLst/>
            <a:gdLst>
              <a:gd name="textAreaLeft" fmla="*/ 0 w 31521960"/>
              <a:gd name="textAreaRight" fmla="*/ 31522680 w 31521960"/>
              <a:gd name="textAreaTop" fmla="*/ 0 h 714960"/>
              <a:gd name="textAreaBottom" fmla="*/ 715320 h 714960"/>
            </a:gdLst>
            <a:ahLst/>
            <a:cxnLst/>
            <a:rect l="textAreaLeft" t="textAreaTop" r="textAreaRight" b="textAreaBottom"/>
            <a:pathLst>
              <a:path w="31522737" h="715617">
                <a:moveTo>
                  <a:pt x="0" y="0"/>
                </a:moveTo>
                <a:lnTo>
                  <a:pt x="15605592" y="0"/>
                </a:lnTo>
                <a:cubicBezTo>
                  <a:pt x="15747517" y="150000"/>
                  <a:pt x="15857691" y="453950"/>
                  <a:pt x="16031367" y="450000"/>
                </a:cubicBezTo>
                <a:cubicBezTo>
                  <a:pt x="16205043" y="446050"/>
                  <a:pt x="16315218" y="150000"/>
                  <a:pt x="16457144" y="0"/>
                </a:cubicBezTo>
                <a:lnTo>
                  <a:pt x="31522737" y="0"/>
                </a:lnTo>
                <a:lnTo>
                  <a:pt x="31522737" y="715617"/>
                </a:lnTo>
                <a:lnTo>
                  <a:pt x="0" y="715617"/>
                </a:lnTo>
                <a:lnTo>
                  <a:pt x="0" y="0"/>
                </a:lnTo>
                <a:close/>
              </a:path>
            </a:pathLst>
          </a:custGeom>
          <a:solidFill>
            <a:srgbClr val="C5252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en-IN" sz="1800" b="0" strike="noStrike" spc="-1">
              <a:solidFill>
                <a:srgbClr val="FFFFFF"/>
              </a:solidFill>
              <a:latin typeface="Calibri"/>
              <a:ea typeface="DejaVu Sans"/>
            </a:endParaRPr>
          </a:p>
        </p:txBody>
      </p:sp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-2239754" y="0"/>
            <a:ext cx="10422028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4000" b="1" dirty="0">
                <a:solidFill>
                  <a:srgbClr val="C52424"/>
                </a:solidFill>
                <a:effectLst/>
                <a:latin typeface="Calibri" panose="020F0502020204030204" pitchFamily="34" charset="0"/>
              </a:rPr>
              <a:t>Boundary Conditions</a:t>
            </a:r>
            <a:endParaRPr lang="en-GB" sz="4000" b="1" dirty="0">
              <a:solidFill>
                <a:srgbClr val="C52424"/>
              </a:solidFill>
            </a:endParaRPr>
          </a:p>
        </p:txBody>
      </p:sp>
      <p:pic>
        <p:nvPicPr>
          <p:cNvPr id="162" name="Graphic 75" descr="Group brainstorm outline"/>
          <p:cNvPicPr/>
          <p:nvPr/>
        </p:nvPicPr>
        <p:blipFill>
          <a:blip r:embed="rId3"/>
          <a:stretch/>
        </p:blipFill>
        <p:spPr>
          <a:xfrm>
            <a:off x="9137880" y="6207120"/>
            <a:ext cx="509040" cy="509040"/>
          </a:xfrm>
          <a:prstGeom prst="rect">
            <a:avLst/>
          </a:prstGeom>
          <a:ln w="0">
            <a:noFill/>
          </a:ln>
        </p:spPr>
      </p:pic>
      <p:pic>
        <p:nvPicPr>
          <p:cNvPr id="167" name="Graphic 81" descr="Presentation with bar chart outline"/>
          <p:cNvPicPr/>
          <p:nvPr/>
        </p:nvPicPr>
        <p:blipFill>
          <a:blip r:embed="rId4"/>
          <a:stretch/>
        </p:blipFill>
        <p:spPr>
          <a:xfrm>
            <a:off x="7137000" y="6251400"/>
            <a:ext cx="438480" cy="438480"/>
          </a:xfrm>
          <a:prstGeom prst="rect">
            <a:avLst/>
          </a:prstGeom>
          <a:ln w="0">
            <a:noFill/>
          </a:ln>
        </p:spPr>
      </p:pic>
      <p:pic>
        <p:nvPicPr>
          <p:cNvPr id="172" name="Graphic 3" descr="Signature outline"/>
          <p:cNvPicPr/>
          <p:nvPr/>
        </p:nvPicPr>
        <p:blipFill>
          <a:blip r:embed="rId5"/>
          <a:stretch/>
        </p:blipFill>
        <p:spPr>
          <a:xfrm>
            <a:off x="917280" y="629136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4" name="Picture 3" descr="A white outline of handshake&#10;&#10;Description automatically generated">
            <a:extLst>
              <a:ext uri="{FF2B5EF4-FFF2-40B4-BE49-F238E27FC236}">
                <a16:creationId xmlns:a16="http://schemas.microsoft.com/office/drawing/2014/main" id="{6D84CFE1-D6C6-02FB-2C20-3C869356F5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10430" y="6207949"/>
            <a:ext cx="547997" cy="547998"/>
          </a:xfrm>
          <a:prstGeom prst="rect">
            <a:avLst/>
          </a:prstGeom>
        </p:spPr>
      </p:pic>
      <p:pic>
        <p:nvPicPr>
          <p:cNvPr id="6" name="Graphic 5" descr="Mathematics with solid fill">
            <a:extLst>
              <a:ext uri="{FF2B5EF4-FFF2-40B4-BE49-F238E27FC236}">
                <a16:creationId xmlns:a16="http://schemas.microsoft.com/office/drawing/2014/main" id="{451BEEE8-1D10-79D3-8107-8B256B8954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28860" y="6072120"/>
            <a:ext cx="438480" cy="438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D95D06-0CE0-2256-0FD2-B600AC171CE0}"/>
                  </a:ext>
                </a:extLst>
              </p:cNvPr>
              <p:cNvSpPr txBox="1"/>
              <p:nvPr/>
            </p:nvSpPr>
            <p:spPr>
              <a:xfrm>
                <a:off x="725520" y="1397675"/>
                <a:ext cx="548364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285750" indent="-285750">
                  <a:buFont typeface="Courier New" panose="02070309020205020404" pitchFamily="49" charset="0"/>
                  <a:buChar char="o"/>
                  <a:defRPr b="1">
                    <a:solidFill>
                      <a:srgbClr val="C52424"/>
                    </a:solidFill>
                    <a:effectLst/>
                    <a:latin typeface="Calibri" panose="020F0502020204030204" pitchFamily="34" charset="0"/>
                  </a:defRPr>
                </a:lvl1pPr>
              </a:lstStyle>
              <a:p>
                <a:pPr marL="0" indent="0">
                  <a:buNone/>
                </a:pPr>
                <a:r>
                  <a:rPr lang="en-US" dirty="0">
                    <a:cs typeface="Calibri" panose="020F0502020204030204" pitchFamily="34" charset="0"/>
                  </a:rPr>
                  <a:t>T</a:t>
                </a:r>
                <a:r>
                  <a:rPr lang="en-US" sz="1800" b="1" dirty="0">
                    <a:solidFill>
                      <a:srgbClr val="C52424"/>
                    </a:solidFill>
                    <a:effectLst/>
                    <a:cs typeface="Calibri" panose="020F0502020204030204" pitchFamily="34" charset="0"/>
                  </a:rPr>
                  <a:t>e</a:t>
                </a:r>
                <a:r>
                  <a:rPr lang="en-US" b="1" dirty="0">
                    <a:solidFill>
                      <a:srgbClr val="C52424"/>
                    </a:solidFill>
                    <a:cs typeface="Calibri" panose="020F0502020204030204" pitchFamily="34" charset="0"/>
                  </a:rPr>
                  <a:t>mperature Boundary Conditions (T) </a:t>
                </a:r>
                <a:endParaRPr lang="en-US" dirty="0"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Ø"/>
                </a:pPr>
                <a:r>
                  <a:rPr lang="en-US" b="0" i="1" dirty="0">
                    <a:cs typeface="Calibri" panose="020F0502020204030204" pitchFamily="34" charset="0"/>
                  </a:rPr>
                  <a:t>right </a:t>
                </a:r>
                <a:r>
                  <a:rPr lang="en-US" dirty="0">
                    <a:cs typeface="Calibri" panose="020F0502020204030204" pitchFamily="34" charset="0"/>
                  </a:rPr>
                  <a:t>𝑠𝑖𝑑𝑒 𝑐𝑜𝑙𝑢𝑚𝑛 𝑜𝑓 𝑔𝑟𝑖𝑑 𝑝𝑜𝑖𝑛𝑡𝑠=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dirty="0"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Ø"/>
                </a:pPr>
                <a:endParaRPr lang="en-US" dirty="0"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Ø"/>
                </a:pPr>
                <a:r>
                  <a:rPr lang="en-US" dirty="0">
                    <a:cs typeface="Calibri" panose="020F0502020204030204" pitchFamily="34" charset="0"/>
                  </a:rPr>
                  <a:t>𝑏𝑜𝑡𝑡𝑜𝑚 𝑠𝑖𝑑𝑒 𝑟𝑜𝑤 𝑜𝑓 𝑔𝑟𝑖𝑑 𝑝𝑜𝑖𝑛𝑡𝑠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dirty="0"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Ø"/>
                </a:pPr>
                <a:endParaRPr lang="en-US" dirty="0"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Ø"/>
                </a:pPr>
                <a:endParaRPr lang="en-US" dirty="0"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D95D06-0CE0-2256-0FD2-B600AC171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20" y="1397675"/>
                <a:ext cx="5483640" cy="2031325"/>
              </a:xfrm>
              <a:prstGeom prst="rect">
                <a:avLst/>
              </a:prstGeom>
              <a:blipFill>
                <a:blip r:embed="rId9"/>
                <a:stretch>
                  <a:fillRect l="-924" t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diagram of a graphing of a square&#10;&#10;Description automatically generated">
            <a:extLst>
              <a:ext uri="{FF2B5EF4-FFF2-40B4-BE49-F238E27FC236}">
                <a16:creationId xmlns:a16="http://schemas.microsoft.com/office/drawing/2014/main" id="{12AA9669-52B0-A183-6F81-FBADC38E86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44" b="31498"/>
          <a:stretch/>
        </p:blipFill>
        <p:spPr>
          <a:xfrm>
            <a:off x="6539097" y="1210669"/>
            <a:ext cx="4850928" cy="33781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phic 9" descr="Monitor outline">
            <a:extLst>
              <a:ext uri="{FF2B5EF4-FFF2-40B4-BE49-F238E27FC236}">
                <a16:creationId xmlns:a16="http://schemas.microsoft.com/office/drawing/2014/main" id="{EFAC6159-F273-E858-A9A2-004B4E1A083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43291" y="6206662"/>
            <a:ext cx="509498" cy="50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990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Freeform: Shape 2"/>
          <p:cNvSpPr/>
          <p:nvPr/>
        </p:nvSpPr>
        <p:spPr>
          <a:xfrm>
            <a:off x="-12789720" y="6165360"/>
            <a:ext cx="31521960" cy="714960"/>
          </a:xfrm>
          <a:custGeom>
            <a:avLst/>
            <a:gdLst>
              <a:gd name="textAreaLeft" fmla="*/ 0 w 31521960"/>
              <a:gd name="textAreaRight" fmla="*/ 31522680 w 31521960"/>
              <a:gd name="textAreaTop" fmla="*/ 0 h 714960"/>
              <a:gd name="textAreaBottom" fmla="*/ 715320 h 714960"/>
            </a:gdLst>
            <a:ahLst/>
            <a:cxnLst/>
            <a:rect l="textAreaLeft" t="textAreaTop" r="textAreaRight" b="textAreaBottom"/>
            <a:pathLst>
              <a:path w="31522737" h="715617">
                <a:moveTo>
                  <a:pt x="0" y="0"/>
                </a:moveTo>
                <a:lnTo>
                  <a:pt x="15605592" y="0"/>
                </a:lnTo>
                <a:cubicBezTo>
                  <a:pt x="15747517" y="150000"/>
                  <a:pt x="15857691" y="453950"/>
                  <a:pt x="16031367" y="450000"/>
                </a:cubicBezTo>
                <a:cubicBezTo>
                  <a:pt x="16205043" y="446050"/>
                  <a:pt x="16315218" y="150000"/>
                  <a:pt x="16457144" y="0"/>
                </a:cubicBezTo>
                <a:lnTo>
                  <a:pt x="31522737" y="0"/>
                </a:lnTo>
                <a:lnTo>
                  <a:pt x="31522737" y="715617"/>
                </a:lnTo>
                <a:lnTo>
                  <a:pt x="0" y="715617"/>
                </a:lnTo>
                <a:lnTo>
                  <a:pt x="0" y="0"/>
                </a:lnTo>
                <a:close/>
              </a:path>
            </a:pathLst>
          </a:custGeom>
          <a:solidFill>
            <a:srgbClr val="C5252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en-IN" sz="1800" b="0" strike="noStrike" spc="-1">
              <a:solidFill>
                <a:srgbClr val="FFFFFF"/>
              </a:solidFill>
              <a:latin typeface="Calibri"/>
              <a:ea typeface="DejaVu Sans"/>
            </a:endParaRPr>
          </a:p>
        </p:txBody>
      </p:sp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19606" y="-14335"/>
            <a:ext cx="10422028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en-IN" sz="4000" b="1" dirty="0">
                <a:solidFill>
                  <a:srgbClr val="C52424"/>
                </a:solidFill>
                <a:latin typeface="Calibri" panose="020F0502020204030204" pitchFamily="34" charset="0"/>
              </a:rPr>
              <a:t>Bou</a:t>
            </a:r>
            <a:r>
              <a:rPr lang="en-IN" sz="4000" b="1" dirty="0">
                <a:solidFill>
                  <a:srgbClr val="C52424"/>
                </a:solidFill>
                <a:effectLst/>
                <a:latin typeface="Calibri" panose="020F0502020204030204" pitchFamily="34" charset="0"/>
              </a:rPr>
              <a:t>ndary Conditions </a:t>
            </a:r>
            <a:endParaRPr lang="en-GB" sz="4000" b="1" dirty="0">
              <a:solidFill>
                <a:srgbClr val="C52424"/>
              </a:solidFill>
            </a:endParaRPr>
          </a:p>
        </p:txBody>
      </p:sp>
      <p:pic>
        <p:nvPicPr>
          <p:cNvPr id="162" name="Graphic 75" descr="Group brainstorm outline"/>
          <p:cNvPicPr/>
          <p:nvPr/>
        </p:nvPicPr>
        <p:blipFill>
          <a:blip r:embed="rId3"/>
          <a:stretch/>
        </p:blipFill>
        <p:spPr>
          <a:xfrm>
            <a:off x="9137880" y="6207120"/>
            <a:ext cx="509040" cy="509040"/>
          </a:xfrm>
          <a:prstGeom prst="rect">
            <a:avLst/>
          </a:prstGeom>
          <a:ln w="0">
            <a:noFill/>
          </a:ln>
        </p:spPr>
      </p:pic>
      <p:pic>
        <p:nvPicPr>
          <p:cNvPr id="167" name="Graphic 81" descr="Presentation with bar chart outline"/>
          <p:cNvPicPr/>
          <p:nvPr/>
        </p:nvPicPr>
        <p:blipFill>
          <a:blip r:embed="rId4"/>
          <a:stretch/>
        </p:blipFill>
        <p:spPr>
          <a:xfrm>
            <a:off x="7137000" y="6251400"/>
            <a:ext cx="438480" cy="438480"/>
          </a:xfrm>
          <a:prstGeom prst="rect">
            <a:avLst/>
          </a:prstGeom>
          <a:ln w="0">
            <a:noFill/>
          </a:ln>
        </p:spPr>
      </p:pic>
      <p:pic>
        <p:nvPicPr>
          <p:cNvPr id="172" name="Graphic 3" descr="Signature outline"/>
          <p:cNvPicPr/>
          <p:nvPr/>
        </p:nvPicPr>
        <p:blipFill>
          <a:blip r:embed="rId5"/>
          <a:stretch/>
        </p:blipFill>
        <p:spPr>
          <a:xfrm>
            <a:off x="917280" y="629136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4" name="Picture 3" descr="A white outline of handshake&#10;&#10;Description automatically generated">
            <a:extLst>
              <a:ext uri="{FF2B5EF4-FFF2-40B4-BE49-F238E27FC236}">
                <a16:creationId xmlns:a16="http://schemas.microsoft.com/office/drawing/2014/main" id="{6D84CFE1-D6C6-02FB-2C20-3C869356F5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10430" y="6207949"/>
            <a:ext cx="547997" cy="547998"/>
          </a:xfrm>
          <a:prstGeom prst="rect">
            <a:avLst/>
          </a:prstGeom>
        </p:spPr>
      </p:pic>
      <p:pic>
        <p:nvPicPr>
          <p:cNvPr id="6" name="Graphic 5" descr="Mathematics with solid fill">
            <a:extLst>
              <a:ext uri="{FF2B5EF4-FFF2-40B4-BE49-F238E27FC236}">
                <a16:creationId xmlns:a16="http://schemas.microsoft.com/office/drawing/2014/main" id="{451BEEE8-1D10-79D3-8107-8B256B8954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28860" y="6072120"/>
            <a:ext cx="438480" cy="4384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9A312A-6F90-7D68-87E4-5579F2BC8327}"/>
              </a:ext>
            </a:extLst>
          </p:cNvPr>
          <p:cNvSpPr txBox="1"/>
          <p:nvPr/>
        </p:nvSpPr>
        <p:spPr>
          <a:xfrm>
            <a:off x="917280" y="1204880"/>
            <a:ext cx="497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C52424"/>
                </a:solidFill>
                <a:latin typeface="Calibri" panose="020F0502020204030204" pitchFamily="34" charset="0"/>
              </a:rPr>
              <a:t>Heat Flux Boundary Conditions (Q)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AA9170-F778-610F-9491-91FDF0DCF960}"/>
                  </a:ext>
                </a:extLst>
              </p:cNvPr>
              <p:cNvSpPr txBox="1"/>
              <p:nvPr/>
            </p:nvSpPr>
            <p:spPr>
              <a:xfrm>
                <a:off x="3747700" y="1517301"/>
                <a:ext cx="236208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285750" indent="-285750">
                  <a:buFont typeface="Courier New" panose="02070309020205020404" pitchFamily="49" charset="0"/>
                  <a:buChar char="o"/>
                  <a:defRPr b="1">
                    <a:solidFill>
                      <a:srgbClr val="C52424"/>
                    </a:solidFill>
                    <a:latin typeface="Calibri" panose="020F0502020204030204" pitchFamily="34" charset="0"/>
                  </a:defRPr>
                </a:lvl1pPr>
              </a:lstStyle>
              <a:p>
                <a:pPr>
                  <a:buFont typeface="Wingdings" pitchFamily="2" charset="2"/>
                  <a:buChar char="Ø"/>
                </a:pPr>
                <a:endParaRPr lang="en-US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dirty="0"/>
                  <a:t>For Top side boundary condition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AA9170-F778-610F-9491-91FDF0DCF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700" y="1517301"/>
                <a:ext cx="2362080" cy="1477328"/>
              </a:xfrm>
              <a:prstGeom prst="rect">
                <a:avLst/>
              </a:prstGeom>
              <a:blipFill>
                <a:blip r:embed="rId9"/>
                <a:stretch>
                  <a:fillRect l="-2151" r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423A5C-9A01-A595-BDF0-FF157C3C78DD}"/>
                  </a:ext>
                </a:extLst>
              </p:cNvPr>
              <p:cNvSpPr txBox="1"/>
              <p:nvPr/>
            </p:nvSpPr>
            <p:spPr>
              <a:xfrm>
                <a:off x="17551" y="2994629"/>
                <a:ext cx="2362185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​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423A5C-9A01-A595-BDF0-FF157C3C7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1" y="2994629"/>
                <a:ext cx="2362185" cy="619016"/>
              </a:xfrm>
              <a:prstGeom prst="rect">
                <a:avLst/>
              </a:prstGeom>
              <a:blipFill>
                <a:blip r:embed="rId10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A whiteboard with text and orange dots&#10;&#10;Description automatically generated">
            <a:extLst>
              <a:ext uri="{FF2B5EF4-FFF2-40B4-BE49-F238E27FC236}">
                <a16:creationId xmlns:a16="http://schemas.microsoft.com/office/drawing/2014/main" id="{A2A6BFEC-FB9F-2586-4FB0-2BE1EA7FAF66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10"/>
          <a:stretch/>
        </p:blipFill>
        <p:spPr bwMode="auto">
          <a:xfrm>
            <a:off x="6643997" y="688146"/>
            <a:ext cx="5114430" cy="363728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2A1173-DC3A-46AC-92FF-E1C3C78C68DD}"/>
                  </a:ext>
                </a:extLst>
              </p:cNvPr>
              <p:cNvSpPr txBox="1"/>
              <p:nvPr/>
            </p:nvSpPr>
            <p:spPr>
              <a:xfrm>
                <a:off x="96130" y="3708259"/>
                <a:ext cx="3151970" cy="670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​ 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​​ 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2A1173-DC3A-46AC-92FF-E1C3C78C6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0" y="3708259"/>
                <a:ext cx="3151970" cy="67031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B30EB19-B8C9-463A-5C55-A8C972B19685}"/>
                  </a:ext>
                </a:extLst>
              </p:cNvPr>
              <p:cNvSpPr txBox="1"/>
              <p:nvPr/>
            </p:nvSpPr>
            <p:spPr>
              <a:xfrm>
                <a:off x="3785920" y="2868439"/>
                <a:ext cx="2044700" cy="6665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​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y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B30EB19-B8C9-463A-5C55-A8C972B19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920" y="2868439"/>
                <a:ext cx="2044700" cy="666593"/>
              </a:xfrm>
              <a:prstGeom prst="rect">
                <a:avLst/>
              </a:prstGeom>
              <a:blipFill>
                <a:blip r:embed="rId13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12D4C00-9AE4-C636-8859-672A95F8E8F6}"/>
                  </a:ext>
                </a:extLst>
              </p:cNvPr>
              <p:cNvSpPr txBox="1"/>
              <p:nvPr/>
            </p:nvSpPr>
            <p:spPr>
              <a:xfrm>
                <a:off x="3618417" y="3690747"/>
                <a:ext cx="2989291" cy="717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​ 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​​ 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12D4C00-9AE4-C636-8859-672A95F8E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417" y="3690747"/>
                <a:ext cx="2989291" cy="717632"/>
              </a:xfrm>
              <a:prstGeom prst="rect">
                <a:avLst/>
              </a:prstGeom>
              <a:blipFill>
                <a:blip r:embed="rId14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83FC2CB-02D9-1619-82FB-F74293A97DC7}"/>
                  </a:ext>
                </a:extLst>
              </p:cNvPr>
              <p:cNvSpPr txBox="1"/>
              <p:nvPr/>
            </p:nvSpPr>
            <p:spPr>
              <a:xfrm>
                <a:off x="6273680" y="4879378"/>
                <a:ext cx="5114430" cy="669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𝑡𝑜𝑝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𝑠𝑖𝑑𝑒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𝑒𝑛𝑑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𝑟𝑜𝑤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𝑡𝑜𝑝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𝑠𝑖𝑑𝑒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𝑒𝑛𝑑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𝑟𝑜𝑤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83FC2CB-02D9-1619-82FB-F74293A97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680" y="4879378"/>
                <a:ext cx="5114430" cy="669992"/>
              </a:xfrm>
              <a:prstGeom prst="rect">
                <a:avLst/>
              </a:prstGeom>
              <a:blipFill>
                <a:blip r:embed="rId15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B6F6CC5-FA7F-51C5-80A3-915FB256995B}"/>
                  </a:ext>
                </a:extLst>
              </p:cNvPr>
              <p:cNvSpPr txBox="1"/>
              <p:nvPr/>
            </p:nvSpPr>
            <p:spPr>
              <a:xfrm>
                <a:off x="-85263" y="4994561"/>
                <a:ext cx="6033820" cy="629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𝑙𝑒𝑓𝑡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𝑠𝑖𝑑𝑒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𝑒𝑛𝑑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𝑐𝑜𝑙𝑢𝑚𝑛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𝑙𝑒𝑓𝑡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𝑠𝑖𝑑𝑒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𝑒𝑛𝑑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𝑐𝑜𝑙𝑢𝑚𝑛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B6F6CC5-FA7F-51C5-80A3-915FB2569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5263" y="4994561"/>
                <a:ext cx="6033820" cy="62991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D5BDF0F-E0A2-C1FB-5EE0-EF83C31FEA90}"/>
                  </a:ext>
                </a:extLst>
              </p:cNvPr>
              <p:cNvSpPr txBox="1"/>
              <p:nvPr/>
            </p:nvSpPr>
            <p:spPr>
              <a:xfrm>
                <a:off x="433573" y="1800858"/>
                <a:ext cx="213649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285750" indent="-285750">
                  <a:buFont typeface="Wingdings" pitchFamily="2" charset="2"/>
                  <a:buChar char="Ø"/>
                  <a:defRPr b="1">
                    <a:solidFill>
                      <a:srgbClr val="C52424"/>
                    </a:solidFill>
                    <a:latin typeface="Calibri" panose="020F0502020204030204" pitchFamily="34" charset="0"/>
                  </a:defRPr>
                </a:lvl1pPr>
              </a:lstStyle>
              <a:p>
                <a:r>
                  <a:rPr lang="en-US" dirty="0"/>
                  <a:t>For left side boundary condition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):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D5BDF0F-E0A2-C1FB-5EE0-EF83C31FE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73" y="1800858"/>
                <a:ext cx="2136493" cy="923330"/>
              </a:xfrm>
              <a:prstGeom prst="rect">
                <a:avLst/>
              </a:prstGeom>
              <a:blipFill>
                <a:blip r:embed="rId17"/>
                <a:stretch>
                  <a:fillRect l="-1775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phic 2" descr="Monitor outline">
            <a:extLst>
              <a:ext uri="{FF2B5EF4-FFF2-40B4-BE49-F238E27FC236}">
                <a16:creationId xmlns:a16="http://schemas.microsoft.com/office/drawing/2014/main" id="{6FA99490-853E-B1FA-338E-2DCF32C535A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943291" y="6206662"/>
            <a:ext cx="509498" cy="50949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4D55BFC-52D5-98F3-7D5B-3049168CE15F}"/>
              </a:ext>
            </a:extLst>
          </p:cNvPr>
          <p:cNvCxnSpPr>
            <a:cxnSpLocks/>
          </p:cNvCxnSpPr>
          <p:nvPr/>
        </p:nvCxnSpPr>
        <p:spPr>
          <a:xfrm>
            <a:off x="2088041" y="4562551"/>
            <a:ext cx="381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FA4FDB0-B625-E2B0-E16E-7243781E52FC}"/>
              </a:ext>
            </a:extLst>
          </p:cNvPr>
          <p:cNvSpPr txBox="1"/>
          <p:nvPr/>
        </p:nvSpPr>
        <p:spPr>
          <a:xfrm>
            <a:off x="2456590" y="4354209"/>
            <a:ext cx="791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Eq.9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2F91FA-3A01-9818-747F-E040C8B63364}"/>
              </a:ext>
            </a:extLst>
          </p:cNvPr>
          <p:cNvCxnSpPr>
            <a:cxnSpLocks/>
          </p:cNvCxnSpPr>
          <p:nvPr/>
        </p:nvCxnSpPr>
        <p:spPr>
          <a:xfrm>
            <a:off x="5345476" y="4540684"/>
            <a:ext cx="381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B2C60BA-BA1D-94AB-CDB0-B74925121235}"/>
              </a:ext>
            </a:extLst>
          </p:cNvPr>
          <p:cNvSpPr txBox="1"/>
          <p:nvPr/>
        </p:nvSpPr>
        <p:spPr>
          <a:xfrm>
            <a:off x="5714025" y="4332342"/>
            <a:ext cx="791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Eq.10</a:t>
            </a:r>
          </a:p>
        </p:txBody>
      </p:sp>
    </p:spTree>
    <p:extLst>
      <p:ext uri="{BB962C8B-B14F-4D97-AF65-F5344CB8AC3E}">
        <p14:creationId xmlns:p14="http://schemas.microsoft.com/office/powerpoint/2010/main" val="395579297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694960DBD33AC4CAC23A804E8394A7F" ma:contentTypeVersion="3" ma:contentTypeDescription="Ein neues Dokument erstellen." ma:contentTypeScope="" ma:versionID="77109a5ac6dead926651c0de83f98c7f">
  <xsd:schema xmlns:xsd="http://www.w3.org/2001/XMLSchema" xmlns:xs="http://www.w3.org/2001/XMLSchema" xmlns:p="http://schemas.microsoft.com/office/2006/metadata/properties" xmlns:ns3="70477fc5-f50c-4728-9be1-2fa0e5559214" targetNamespace="http://schemas.microsoft.com/office/2006/metadata/properties" ma:root="true" ma:fieldsID="dc9ada6129326b5bcad1a994bf7e0d1a" ns3:_="">
    <xsd:import namespace="70477fc5-f50c-4728-9be1-2fa0e555921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477fc5-f50c-4728-9be1-2fa0e55592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CEBA1B8-3AB3-4653-9402-61DCDF24AF1B}">
  <ds:schemaRefs>
    <ds:schemaRef ds:uri="70477fc5-f50c-4728-9be1-2fa0e555921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9DC412A-232E-4EF0-AC74-99003BCBF9B3}">
  <ds:schemaRefs>
    <ds:schemaRef ds:uri="70477fc5-f50c-4728-9be1-2fa0e555921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6C1231C-3C39-465B-8464-5DFC951F05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854</Words>
  <Application>Microsoft Office PowerPoint</Application>
  <PresentationFormat>Widescreen</PresentationFormat>
  <Paragraphs>159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 New</vt:lpstr>
      <vt:lpstr>Gabriola</vt:lpstr>
      <vt:lpstr>Symbol</vt:lpstr>
      <vt:lpstr>Times New Roman</vt:lpstr>
      <vt:lpstr>Wingdings</vt:lpstr>
      <vt:lpstr>Office Theme</vt:lpstr>
      <vt:lpstr>Office Theme</vt:lpstr>
      <vt:lpstr>Computer Models for Physical Processes  Project presentation  on “Finite Difference Method for Stationary 2D heat conduction problem”</vt:lpstr>
      <vt:lpstr>Contents</vt:lpstr>
      <vt:lpstr>Introduction</vt:lpstr>
      <vt:lpstr>Introduction</vt:lpstr>
      <vt:lpstr>Mathematical Formulation to establish an appropriate finite difference term</vt:lpstr>
      <vt:lpstr>Mathematical Formulation to establish an appropriate finite difference term</vt:lpstr>
      <vt:lpstr>Mathematical Formulation to establish an appropriate finite difference term</vt:lpstr>
      <vt:lpstr>Boundary Conditions</vt:lpstr>
      <vt:lpstr>Boundary Conditions </vt:lpstr>
      <vt:lpstr>Investigation of the temperature field using MATLAB® implementation</vt:lpstr>
      <vt:lpstr>Investigation of the temperature field using MATLAB® implementation</vt:lpstr>
      <vt:lpstr>Analytical Validation</vt:lpstr>
      <vt:lpstr>Analytical Validation</vt:lpstr>
      <vt:lpstr>Analytical Validation</vt:lpstr>
      <vt:lpstr>Analytical Validation</vt:lpstr>
      <vt:lpstr>Plot comparison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STUPA</dc:title>
  <dc:subject/>
  <dc:creator>chaithra.bangalore.vijayakumar</dc:creator>
  <dc:description/>
  <cp:lastModifiedBy>Eyasu Berhane Habte</cp:lastModifiedBy>
  <cp:revision>15</cp:revision>
  <dcterms:created xsi:type="dcterms:W3CDTF">2023-07-22T20:44:40Z</dcterms:created>
  <dcterms:modified xsi:type="dcterms:W3CDTF">2024-07-21T09:27:31Z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r8>15</vt:r8>
  </property>
  <property fmtid="{D5CDD505-2E9C-101B-9397-08002B2CF9AE}" pid="4" name="ContentTypeId">
    <vt:lpwstr>0x010100F694960DBD33AC4CAC23A804E8394A7F</vt:lpwstr>
  </property>
</Properties>
</file>