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4008" r:id="rId1"/>
  </p:sldMasterIdLst>
  <p:notesMasterIdLst>
    <p:notesMasterId r:id="rId50"/>
  </p:notesMasterIdLst>
  <p:handoutMasterIdLst>
    <p:handoutMasterId r:id="rId51"/>
  </p:handoutMasterIdLst>
  <p:sldIdLst>
    <p:sldId id="349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7" r:id="rId11"/>
    <p:sldId id="357" r:id="rId12"/>
    <p:sldId id="257" r:id="rId13"/>
    <p:sldId id="348" r:id="rId14"/>
    <p:sldId id="344" r:id="rId15"/>
    <p:sldId id="345" r:id="rId16"/>
    <p:sldId id="346" r:id="rId17"/>
    <p:sldId id="347" r:id="rId18"/>
    <p:sldId id="264" r:id="rId19"/>
    <p:sldId id="278" r:id="rId20"/>
    <p:sldId id="314" r:id="rId21"/>
    <p:sldId id="294" r:id="rId22"/>
    <p:sldId id="302" r:id="rId23"/>
    <p:sldId id="295" r:id="rId24"/>
    <p:sldId id="392" r:id="rId25"/>
    <p:sldId id="391" r:id="rId26"/>
    <p:sldId id="323" r:id="rId27"/>
    <p:sldId id="325" r:id="rId28"/>
    <p:sldId id="393" r:id="rId29"/>
    <p:sldId id="326" r:id="rId30"/>
    <p:sldId id="362" r:id="rId31"/>
    <p:sldId id="327" r:id="rId32"/>
    <p:sldId id="396" r:id="rId33"/>
    <p:sldId id="397" r:id="rId34"/>
    <p:sldId id="398" r:id="rId35"/>
    <p:sldId id="399" r:id="rId36"/>
    <p:sldId id="365" r:id="rId37"/>
    <p:sldId id="366" r:id="rId38"/>
    <p:sldId id="367" r:id="rId39"/>
    <p:sldId id="376" r:id="rId40"/>
    <p:sldId id="368" r:id="rId41"/>
    <p:sldId id="330" r:id="rId42"/>
    <p:sldId id="375" r:id="rId43"/>
    <p:sldId id="335" r:id="rId44"/>
    <p:sldId id="336" r:id="rId45"/>
    <p:sldId id="377" r:id="rId46"/>
    <p:sldId id="388" r:id="rId47"/>
    <p:sldId id="338" r:id="rId48"/>
    <p:sldId id="389" r:id="rId49"/>
  </p:sldIdLst>
  <p:sldSz cx="9906000" cy="6858000" type="A4"/>
  <p:notesSz cx="9144000" cy="6858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 scaleToFitPaper="1" frameSlides="1"/>
  <p:clrMru>
    <a:srgbClr val="66CCFF"/>
    <a:srgbClr val="FF0066"/>
    <a:srgbClr val="FF3300"/>
    <a:srgbClr val="66FF66"/>
    <a:srgbClr val="66FFFF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淡色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929F9F4-4A8F-4326-A1B4-22849713DDAB}" styleName="濃色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濃色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中間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間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1496" autoAdjust="0"/>
    <p:restoredTop sz="88474" autoAdjust="0"/>
  </p:normalViewPr>
  <p:slideViewPr>
    <p:cSldViewPr snapToObjects="1">
      <p:cViewPr>
        <p:scale>
          <a:sx n="66" d="100"/>
          <a:sy n="66" d="100"/>
        </p:scale>
        <p:origin x="-1584" y="-7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94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35" Type="http://schemas.openxmlformats.org/officeDocument/2006/relationships/slide" Target="slides/slide34.xml"/><Relationship Id="rId51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tableStyles" Target="tableStyles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printerSettings" Target="printerSettings/printerSettings1.bin"/><Relationship Id="rId54" Type="http://schemas.openxmlformats.org/officeDocument/2006/relationships/viewProps" Target="viewProp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presProps" Target="pres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2502;&#12483;&#12463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style val="18"/>
  <c:chart>
    <c:view3D>
      <c:perspective val="30"/>
    </c:view3D>
    <c:plotArea>
      <c:layout/>
      <c:bar3DChart>
        <c:barDir val="bar"/>
        <c:grouping val="clustered"/>
        <c:ser>
          <c:idx val="0"/>
          <c:order val="0"/>
          <c:dPt>
            <c:idx val="8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Sheet1!$A$1:$A$9</c:f>
              <c:strCache>
                <c:ptCount val="9"/>
                <c:pt idx="0">
                  <c:v>Ruby1.8.5</c:v>
                </c:pt>
                <c:pt idx="1">
                  <c:v>PHP 5.0</c:v>
                </c:pt>
                <c:pt idx="2">
                  <c:v>Perl 5.6</c:v>
                </c:pt>
                <c:pt idx="3">
                  <c:v>JS(spider monkey)</c:v>
                </c:pt>
                <c:pt idx="4">
                  <c:v>Python 2.5</c:v>
                </c:pt>
                <c:pt idx="5">
                  <c:v>Konoha 0.1</c:v>
                </c:pt>
                <c:pt idx="6">
                  <c:v>Konoha 0.2</c:v>
                </c:pt>
                <c:pt idx="7">
                  <c:v>Lua5.1</c:v>
                </c:pt>
                <c:pt idx="8">
                  <c:v>Konoha 0.3</c:v>
                </c:pt>
              </c:strCache>
            </c:strRef>
          </c:cat>
          <c:val>
            <c:numRef>
              <c:f>Sheet1!$B$1:$B$9</c:f>
              <c:numCache>
                <c:formatCode>General</c:formatCode>
                <c:ptCount val="9"/>
                <c:pt idx="0">
                  <c:v>0.133245382585752</c:v>
                </c:pt>
                <c:pt idx="1">
                  <c:v>0.217672413793103</c:v>
                </c:pt>
                <c:pt idx="2">
                  <c:v>0.241626794258373</c:v>
                </c:pt>
                <c:pt idx="3">
                  <c:v>0.385496183206107</c:v>
                </c:pt>
                <c:pt idx="4">
                  <c:v>0.407258064516129</c:v>
                </c:pt>
                <c:pt idx="5">
                  <c:v>0.721428571428571</c:v>
                </c:pt>
                <c:pt idx="6">
                  <c:v>0.90990990990991</c:v>
                </c:pt>
                <c:pt idx="7">
                  <c:v>1.0</c:v>
                </c:pt>
                <c:pt idx="8">
                  <c:v>2.194488188976378</c:v>
                </c:pt>
              </c:numCache>
            </c:numRef>
          </c:val>
        </c:ser>
        <c:shape val="box"/>
        <c:axId val="558581368"/>
        <c:axId val="909095704"/>
        <c:axId val="0"/>
      </c:bar3DChart>
      <c:catAx>
        <c:axId val="558581368"/>
        <c:scaling>
          <c:orientation val="minMax"/>
        </c:scaling>
        <c:axPos val="l"/>
        <c:tickLblPos val="nextTo"/>
        <c:crossAx val="909095704"/>
        <c:crosses val="autoZero"/>
        <c:auto val="1"/>
        <c:lblAlgn val="ctr"/>
        <c:lblOffset val="100"/>
      </c:catAx>
      <c:valAx>
        <c:axId val="909095704"/>
        <c:scaling>
          <c:orientation val="minMax"/>
        </c:scaling>
        <c:axPos val="b"/>
        <c:majorGridlines/>
        <c:numFmt formatCode="General" sourceLinked="1"/>
        <c:tickLblPos val="nextTo"/>
        <c:crossAx val="558581368"/>
        <c:crosses val="autoZero"/>
        <c:crossBetween val="between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42223-A604-8049-BB77-B1318F83B091}" type="datetimeFigureOut">
              <a:rPr lang="ja-JP" altLang="en-US"/>
              <a:pPr/>
              <a:t>09.8.29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87A56-5CE0-FF4D-848E-D6A8913C6D71}" type="slidenum">
              <a:rPr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29" charset="0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29" charset="0"/>
                <a:ea typeface="メイリオ"/>
                <a:cs typeface="メイリオ"/>
              </a:defRPr>
            </a:lvl1pPr>
          </a:lstStyle>
          <a:p>
            <a:pPr>
              <a:defRPr/>
            </a:pPr>
            <a:fld id="{AA5DEF5C-01C8-3940-93FF-39097951BE9E}" type="datetime1">
              <a:rPr lang="ja-JP" altLang="en-US" smtClean="0"/>
              <a:pPr>
                <a:defRPr/>
              </a:pPr>
              <a:t>09.8.29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29" charset="0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29" charset="0"/>
                <a:ea typeface="メイリオ"/>
                <a:cs typeface="メイリオ"/>
              </a:defRPr>
            </a:lvl1pPr>
          </a:lstStyle>
          <a:p>
            <a:pPr>
              <a:defRPr/>
            </a:pPr>
            <a:fld id="{61F40DBD-D04C-C94B-B3A7-7A226E6652E6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メイリオ"/>
        <a:cs typeface="メイリオ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メイリオ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メイリオ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メイリオ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メイリオ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F40DBD-D04C-C94B-B3A7-7A226E6652E6}" type="slidenum">
              <a:rPr lang="ja-JP" altLang="en-US" smtClean="0"/>
              <a:pPr>
                <a:defRPr/>
              </a:pPr>
              <a:t>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ユーザが増えないと仕様が確定しなく、どうしようもないので</a:t>
            </a:r>
            <a:r>
              <a:rPr lang="ja-JP" altLang="en-US" dirty="0" smtClean="0"/>
              <a:t>ぜひ</a:t>
            </a:r>
            <a:r>
              <a:rPr lang="ja-JP" altLang="en-US" dirty="0" smtClean="0"/>
              <a:t>つかってみてください</a:t>
            </a:r>
            <a:r>
              <a:rPr lang="en-US" altLang="ja-JP" dirty="0" smtClean="0"/>
              <a:t>!</a:t>
            </a:r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F40DBD-D04C-C94B-B3A7-7A226E6652E6}" type="slidenum">
              <a:rPr lang="ja-JP" altLang="en-US" smtClean="0"/>
              <a:pPr>
                <a:defRPr/>
              </a:pPr>
              <a:t>46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F40DBD-D04C-C94B-B3A7-7A226E6652E6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まず、今日くるべきだった人を紹介しておきます。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F40DBD-D04C-C94B-B3A7-7A226E6652E6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あまりに他の言語に似ている為、</a:t>
            </a:r>
            <a:endParaRPr lang="en-US" altLang="ja-JP" dirty="0" smtClean="0"/>
          </a:p>
          <a:p>
            <a:r>
              <a:rPr lang="en-US" altLang="ja-JP" dirty="0" smtClean="0"/>
              <a:t>Fibonacci</a:t>
            </a:r>
            <a:r>
              <a:rPr lang="ja-JP" altLang="en-US" dirty="0" smtClean="0"/>
              <a:t>ははやいとちまたでは噂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F40DBD-D04C-C94B-B3A7-7A226E6652E6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型推論できる</a:t>
            </a:r>
            <a:endParaRPr lang="en-US" altLang="ja-JP" dirty="0" smtClean="0"/>
          </a:p>
          <a:p>
            <a:r>
              <a:rPr lang="ja-JP" altLang="en-US" dirty="0" smtClean="0"/>
              <a:t>最近はがんばって独自拡張をおこなっている</a:t>
            </a:r>
            <a:endParaRPr lang="en-US" altLang="ja-JP" dirty="0" smtClean="0"/>
          </a:p>
          <a:p>
            <a:r>
              <a:rPr lang="en-US" altLang="ja-JP" dirty="0" err="1" smtClean="0"/>
              <a:t>Scala</a:t>
            </a:r>
            <a:r>
              <a:rPr lang="en-US" altLang="ja-JP" dirty="0" smtClean="0"/>
              <a:t>,</a:t>
            </a:r>
            <a:r>
              <a:rPr lang="en-US" altLang="ja-JP" baseline="0" dirty="0" smtClean="0"/>
              <a:t> JS, Actor</a:t>
            </a:r>
            <a:r>
              <a:rPr lang="ja-JP" altLang="en-US" baseline="0" dirty="0" smtClean="0"/>
              <a:t>とかまえ手をひろげつつある（だれかとめて）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F40DBD-D04C-C94B-B3A7-7A226E6652E6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型推論できる</a:t>
            </a:r>
            <a:endParaRPr lang="en-US" altLang="ja-JP" dirty="0" smtClean="0"/>
          </a:p>
          <a:p>
            <a:r>
              <a:rPr lang="ja-JP" altLang="en-US" dirty="0" smtClean="0"/>
              <a:t>最近はがんばって独自拡張をおこなっている</a:t>
            </a:r>
            <a:endParaRPr lang="en-US" altLang="ja-JP" dirty="0" smtClean="0"/>
          </a:p>
          <a:p>
            <a:r>
              <a:rPr lang="en-US" altLang="ja-JP" dirty="0" err="1" smtClean="0"/>
              <a:t>Scala</a:t>
            </a:r>
            <a:r>
              <a:rPr lang="en-US" altLang="ja-JP" dirty="0" smtClean="0"/>
              <a:t>,</a:t>
            </a:r>
            <a:r>
              <a:rPr lang="en-US" altLang="ja-JP" baseline="0" dirty="0" smtClean="0"/>
              <a:t> JS, Actor</a:t>
            </a:r>
            <a:r>
              <a:rPr lang="ja-JP" altLang="en-US" baseline="0" dirty="0" smtClean="0"/>
              <a:t>とかまえ手をひろげつつある（だれかとめて）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F40DBD-D04C-C94B-B3A7-7A226E6652E6}" type="slidenum">
              <a:rPr lang="ja-JP" altLang="en-US" smtClean="0"/>
              <a:pPr>
                <a:defRPr/>
              </a:pPr>
              <a:t>19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というわけで卒業をかけてこの夏休み、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F40DBD-D04C-C94B-B3A7-7A226E6652E6}" type="slidenum">
              <a:rPr lang="ja-JP" altLang="en-US" smtClean="0"/>
              <a:pPr>
                <a:defRPr/>
              </a:pPr>
              <a:t>25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F40DBD-D04C-C94B-B3A7-7A226E6652E6}" type="slidenum">
              <a:rPr lang="ja-JP" altLang="en-US" smtClean="0"/>
              <a:pPr>
                <a:defRPr/>
              </a:pPr>
              <a:t>30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F40DBD-D04C-C94B-B3A7-7A226E6652E6}" type="slidenum">
              <a:rPr lang="ja-JP" altLang="en-US" smtClean="0"/>
              <a:pPr>
                <a:defRPr/>
              </a:pPr>
              <a:t>39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11"/>
          <p:cNvGrpSpPr/>
          <p:nvPr/>
        </p:nvGrpSpPr>
        <p:grpSpPr>
          <a:xfrm>
            <a:off x="4953000" y="4937126"/>
            <a:ext cx="4705350" cy="1844675"/>
            <a:chOff x="4572000" y="4953000"/>
            <a:chExt cx="4343400" cy="1844675"/>
          </a:xfrm>
        </p:grpSpPr>
        <p:pic>
          <p:nvPicPr>
            <p:cNvPr id="7" name="図 6" descr="MOVIE4.jpg"/>
            <p:cNvPicPr>
              <a:picLocks noChangeAspect="1"/>
            </p:cNvPicPr>
            <p:nvPr userDrawn="1"/>
          </p:nvPicPr>
          <p:blipFill>
            <a:blip r:embed="rId2"/>
            <a:srcRect t="14035" r="6557" b="18013"/>
            <a:stretch>
              <a:fillRect/>
            </a:stretch>
          </p:blipFill>
          <p:spPr>
            <a:xfrm>
              <a:off x="4572000" y="4953000"/>
              <a:ext cx="4343400" cy="18446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正方形/長方形 10"/>
            <p:cNvSpPr/>
            <p:nvPr userDrawn="1"/>
          </p:nvSpPr>
          <p:spPr>
            <a:xfrm>
              <a:off x="5943600" y="5334001"/>
              <a:ext cx="1981200" cy="429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3B93F-A7D9-CD4A-A080-1CD10BB07BD2}" type="datetime1">
              <a:rPr lang="en-US" altLang="ja-JP"/>
              <a:pPr>
                <a:defRPr/>
              </a:pPr>
              <a:t>09.8.29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AC41C-4715-F64D-88BD-20AD76DA979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rot="10800000">
            <a:off x="495300" y="6704011"/>
            <a:ext cx="9163050" cy="1588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図形グループ 11"/>
          <p:cNvGrpSpPr/>
          <p:nvPr userDrawn="1"/>
        </p:nvGrpSpPr>
        <p:grpSpPr>
          <a:xfrm>
            <a:off x="4953000" y="4937126"/>
            <a:ext cx="4705350" cy="1844675"/>
            <a:chOff x="4572000" y="4953000"/>
            <a:chExt cx="4343400" cy="1844675"/>
          </a:xfrm>
        </p:grpSpPr>
        <p:pic>
          <p:nvPicPr>
            <p:cNvPr id="13" name="図 12" descr="MOVIE4.jpg"/>
            <p:cNvPicPr>
              <a:picLocks noChangeAspect="1"/>
            </p:cNvPicPr>
            <p:nvPr userDrawn="1"/>
          </p:nvPicPr>
          <p:blipFill>
            <a:blip r:embed="rId2"/>
            <a:srcRect t="14035" r="6557" b="18013"/>
            <a:stretch>
              <a:fillRect/>
            </a:stretch>
          </p:blipFill>
          <p:spPr>
            <a:xfrm>
              <a:off x="4572000" y="4953000"/>
              <a:ext cx="4343400" cy="18446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4" name="正方形/長方形 13"/>
            <p:cNvSpPr/>
            <p:nvPr userDrawn="1"/>
          </p:nvSpPr>
          <p:spPr>
            <a:xfrm>
              <a:off x="5943600" y="5334001"/>
              <a:ext cx="1981200" cy="429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直線コネクタ 14"/>
          <p:cNvCxnSpPr/>
          <p:nvPr userDrawn="1"/>
        </p:nvCxnSpPr>
        <p:spPr>
          <a:xfrm rot="10800000">
            <a:off x="495300" y="6704011"/>
            <a:ext cx="9163050" cy="1588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36033-7B29-8148-9C7A-8C80C91BADB4}" type="datetime1">
              <a:rPr lang="en-US" altLang="ja-JP"/>
              <a:pPr>
                <a:defRPr/>
              </a:pPr>
              <a:t>09.8.29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0881-59EF-4248-8702-FE8723DF93F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8983-5AC8-CC43-8EEF-4B44AED889E4}" type="datetime1">
              <a:rPr lang="en-US" altLang="ja-JP"/>
              <a:pPr>
                <a:defRPr/>
              </a:pPr>
              <a:t>09.8.29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A4AF0-C624-0948-957E-463CE3DD314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A3D4E-63AB-8942-A246-D41DE0307D9E}" type="datetime1">
              <a:rPr lang="en-US" altLang="ja-JP"/>
              <a:pPr>
                <a:defRPr/>
              </a:pPr>
              <a:t>09.8.29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470423" y="6416676"/>
            <a:ext cx="736242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5548D-26E1-A14A-806F-05A4585FF6C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786D9-341D-EC44-8F16-AFF929B4E975}" type="datetime1">
              <a:rPr lang="en-US" altLang="ja-JP"/>
              <a:pPr>
                <a:defRPr/>
              </a:pPr>
              <a:t>09.8.29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E0FF0-DF18-E746-8859-F5278E8A8D0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42CFE-175B-4D41-B3FF-D5D32194A533}" type="datetime1">
              <a:rPr lang="en-US" altLang="ja-JP"/>
              <a:pPr>
                <a:defRPr/>
              </a:pPr>
              <a:t>09.8.29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AC3C9-6702-C14F-BD6D-590FD1C44B2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35543-1998-7F45-8296-FFC3996B7719}" type="datetime1">
              <a:rPr lang="en-US" altLang="ja-JP"/>
              <a:pPr>
                <a:defRPr/>
              </a:pPr>
              <a:t>09.8.29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BB14A-2B3D-4F4C-BFC1-130AE5337A2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08FB4-49A1-A145-96F4-557A51A02EC5}" type="datetime1">
              <a:rPr lang="en-US" altLang="ja-JP"/>
              <a:pPr>
                <a:defRPr/>
              </a:pPr>
              <a:t>09.8.29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CC92D-3D1E-E047-8BA7-E17CFC6567E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A2FAA-4DD2-3C4C-B441-D594018BCEDE}" type="datetime1">
              <a:rPr lang="en-US" altLang="ja-JP"/>
              <a:pPr>
                <a:defRPr/>
              </a:pPr>
              <a:t>09.8.29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99599-46E2-ED4A-B526-5296541BA17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FD7E4-4F61-DF4F-90BF-FE43E5EA8AB0}" type="datetime1">
              <a:rPr lang="en-US" altLang="ja-JP"/>
              <a:pPr>
                <a:defRPr/>
              </a:pPr>
              <a:t>09.8.29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1A8B3-4687-9343-A798-84B689A83DD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50F8-764B-A447-BD4F-423DD22D4D7D}" type="datetime1">
              <a:rPr lang="en-US" altLang="ja-JP"/>
              <a:pPr>
                <a:defRPr/>
              </a:pPr>
              <a:t>09.8.29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0E864-F8F5-E74F-AFCC-DA1E588E9E9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95300" y="457200"/>
            <a:ext cx="9163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416676"/>
            <a:ext cx="27241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29" charset="0"/>
                <a:ea typeface="メイリオ"/>
                <a:cs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LLTV Red Carpet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416676"/>
            <a:ext cx="5448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29" charset="0"/>
                <a:ea typeface="メイリオ"/>
                <a:cs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http://</a:t>
            </a:r>
            <a:r>
              <a:rPr lang="en-US" altLang="ja-JP" dirty="0" err="1" smtClean="0"/>
              <a:t>konoha.sourceforge.jp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080500" y="6416676"/>
            <a:ext cx="742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29" charset="0"/>
                <a:ea typeface="メイリオ"/>
                <a:cs typeface="メイリオ"/>
              </a:defRPr>
            </a:lvl1pPr>
          </a:lstStyle>
          <a:p>
            <a:pPr>
              <a:defRPr/>
            </a:pPr>
            <a:fld id="{ED3CBD99-4C1B-4A4E-9FBA-0BF1DC229CF5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  <p:pic>
        <p:nvPicPr>
          <p:cNvPr id="1031" name="図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12050" y="1"/>
            <a:ext cx="355996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ボックス 8"/>
          <p:cNvSpPr txBox="1"/>
          <p:nvPr/>
        </p:nvSpPr>
        <p:spPr>
          <a:xfrm>
            <a:off x="7800975" y="1"/>
            <a:ext cx="2022475" cy="307777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ja-JP" sz="1400" b="0" i="0">
                <a:solidFill>
                  <a:srgbClr val="77933C"/>
                </a:solidFill>
                <a:latin typeface="Tahoma"/>
                <a:ea typeface="メイリオ"/>
                <a:cs typeface="Tahoma"/>
              </a:rPr>
              <a:t>Working with Konoha</a:t>
            </a:r>
            <a:endParaRPr lang="ja-JP" altLang="en-US" sz="1400" b="0" i="0">
              <a:solidFill>
                <a:srgbClr val="77933C"/>
              </a:solidFill>
              <a:latin typeface="Tahoma"/>
              <a:ea typeface="メイリオ"/>
              <a:cs typeface="Tahoma"/>
            </a:endParaRP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95300" y="1295400"/>
            <a:ext cx="91630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3600" b="1" i="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-29" charset="0"/>
          <a:ea typeface="ＭＳ Ｐゴシック" pitchFamily="-29" charset="-128"/>
          <a:cs typeface="ＭＳ Ｐゴシック" pitchFamily="-2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-29" charset="0"/>
          <a:ea typeface="ＭＳ Ｐゴシック" pitchFamily="-29" charset="-128"/>
          <a:cs typeface="ＭＳ Ｐゴシック" pitchFamily="-2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-29" charset="0"/>
          <a:ea typeface="ＭＳ Ｐゴシック" pitchFamily="-29" charset="-128"/>
          <a:cs typeface="ＭＳ Ｐゴシック" pitchFamily="-2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-29" charset="0"/>
          <a:ea typeface="ＭＳ Ｐゴシック" pitchFamily="-29" charset="-128"/>
          <a:cs typeface="ＭＳ Ｐゴシック" pitchFamily="-2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-29" charset="0"/>
          <a:ea typeface="ＭＳ Ｐゴシック" pitchFamily="-29" charset="-128"/>
          <a:cs typeface="ＭＳ Ｐゴシック" pitchFamily="-2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-29" charset="0"/>
          <a:ea typeface="ＭＳ Ｐゴシック" pitchFamily="-29" charset="-128"/>
          <a:cs typeface="ＭＳ Ｐゴシック" pitchFamily="-2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-29" charset="0"/>
          <a:ea typeface="ＭＳ Ｐゴシック" pitchFamily="-29" charset="-128"/>
          <a:cs typeface="ＭＳ Ｐゴシック" pitchFamily="-2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-29" charset="0"/>
          <a:ea typeface="ＭＳ Ｐゴシック" pitchFamily="-29" charset="-128"/>
          <a:cs typeface="ＭＳ Ｐゴシック" pitchFamily="-2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b="1" i="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konoha/Temperature/MyRo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4" Type="http://schemas.openxmlformats.org/officeDocument/2006/relationships/hyperlink" Target="mailto:konoha-users@lists.sourceforge.j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konoha.sourceforge.jp/" TargetMode="External"/><Relationship Id="rId5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057401"/>
            <a:ext cx="8420100" cy="1143000"/>
          </a:xfrm>
        </p:spPr>
        <p:txBody>
          <a:bodyPr/>
          <a:lstStyle/>
          <a:p>
            <a:pPr algn="r"/>
            <a:r>
              <a:rPr lang="en-US" altLang="ja-JP" sz="2800" dirty="0" err="1" smtClean="0"/>
              <a:t>Konoha</a:t>
            </a:r>
            <a:r>
              <a:rPr lang="en-US" altLang="ja-JP" sz="2800" dirty="0" smtClean="0"/>
              <a:t>: LL</a:t>
            </a:r>
            <a:r>
              <a:rPr lang="ja-JP" altLang="en-US" sz="2800" dirty="0" smtClean="0"/>
              <a:t>に静的な型付け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なんてあり得ない？</a:t>
            </a:r>
            <a:endParaRPr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dirty="0" smtClean="0"/>
              <a:t>中田晋平</a:t>
            </a:r>
            <a:r>
              <a:rPr lang="ja-JP" altLang="en-US" dirty="0" smtClean="0"/>
              <a:t>、井出真広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横浜国立大学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倉光研究室</a:t>
            </a:r>
            <a:endParaRPr lang="en-US" altLang="en-US" dirty="0" smtClean="0"/>
          </a:p>
        </p:txBody>
      </p:sp>
      <p:pic>
        <p:nvPicPr>
          <p:cNvPr id="4" name="図 3" descr="konoh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752600"/>
            <a:ext cx="2590800" cy="2590800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 bwMode="auto">
          <a:xfrm>
            <a:off x="742950" y="2057401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800" b="1" i="0" u="non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/>
              <a:ea typeface="メイリオ"/>
              <a:cs typeface="メイリオ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838200"/>
            <a:ext cx="8420100" cy="1143000"/>
          </a:xfrm>
        </p:spPr>
        <p:txBody>
          <a:bodyPr/>
          <a:lstStyle/>
          <a:p>
            <a:pPr algn="r"/>
            <a:r>
              <a:rPr lang="en-US" altLang="ja-JP" sz="2800" strike="sngStrike" dirty="0" err="1" smtClean="0"/>
              <a:t>Konoha</a:t>
            </a:r>
            <a:r>
              <a:rPr lang="en-US" altLang="ja-JP" sz="2800" strike="sngStrike" dirty="0" smtClean="0"/>
              <a:t>: LL</a:t>
            </a:r>
            <a:r>
              <a:rPr lang="ja-JP" altLang="en-US" sz="2800" strike="sngStrike" dirty="0" smtClean="0"/>
              <a:t>に静的な型付け</a:t>
            </a:r>
            <a:r>
              <a:rPr lang="en-US" altLang="ja-JP" sz="2800" strike="sngStrike" dirty="0" smtClean="0"/>
              <a:t/>
            </a:r>
            <a:br>
              <a:rPr lang="en-US" altLang="ja-JP" sz="2800" strike="sngStrike" dirty="0" smtClean="0"/>
            </a:br>
            <a:r>
              <a:rPr lang="ja-JP" altLang="en-US" sz="2800" strike="sngStrike" dirty="0" smtClean="0"/>
              <a:t>なんてあり得ない？</a:t>
            </a:r>
            <a:endParaRPr lang="ja-JP" altLang="en-US" sz="2800" strike="sngStrik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dirty="0" smtClean="0"/>
              <a:t>中田晋平</a:t>
            </a:r>
            <a:r>
              <a:rPr lang="ja-JP" altLang="en-US" dirty="0" smtClean="0"/>
              <a:t>、井出真広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横浜国立大学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倉光研究室</a:t>
            </a:r>
            <a:endParaRPr lang="en-US" altLang="en-US" dirty="0" smtClean="0"/>
          </a:p>
        </p:txBody>
      </p:sp>
      <p:pic>
        <p:nvPicPr>
          <p:cNvPr id="4" name="図 3" descr="konoh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752600"/>
            <a:ext cx="2590800" cy="2590800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 bwMode="auto">
          <a:xfrm>
            <a:off x="742950" y="2057401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800" b="1" i="0" u="non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742950" y="22098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800" b="1" dirty="0" err="1" smtClean="0">
                <a:latin typeface="メイリオ"/>
                <a:ea typeface="メイリオ"/>
                <a:cs typeface="メイリオ"/>
              </a:rPr>
              <a:t>Konoha</a:t>
            </a:r>
            <a:r>
              <a:rPr lang="ja-JP" altLang="en-US" sz="2800" b="1" dirty="0" smtClean="0">
                <a:latin typeface="メイリオ"/>
                <a:ea typeface="メイリオ"/>
                <a:cs typeface="メイリオ"/>
              </a:rPr>
              <a:t>で行う夏休み自由研究課題</a:t>
            </a:r>
            <a:endParaRPr kumimoji="1" lang="ja-JP" altLang="en-US" sz="2800" b="1" i="0" u="non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/>
              <a:ea typeface="メイリオ"/>
              <a:cs typeface="メイリオ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konoh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33500"/>
            <a:ext cx="5524500" cy="55245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Konoha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次世代のなにかをめざした汎用スクリプト言語</a:t>
            </a:r>
            <a:endParaRPr lang="en-US" altLang="ja-JP" dirty="0" smtClean="0"/>
          </a:p>
          <a:p>
            <a:r>
              <a:rPr lang="ja-JP" altLang="en-US" dirty="0" smtClean="0"/>
              <a:t>世界的漫画</a:t>
            </a:r>
            <a:r>
              <a:rPr lang="en-US" altLang="ja-JP" dirty="0" err="1" smtClean="0"/>
              <a:t>Naruto</a:t>
            </a:r>
            <a:r>
              <a:rPr lang="ja-JP" altLang="en-US" dirty="0" smtClean="0"/>
              <a:t>から命名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年前に開発開始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Java</a:t>
            </a:r>
            <a:r>
              <a:rPr lang="ja-JP" altLang="en-US" dirty="0" smtClean="0"/>
              <a:t>ライクな</a:t>
            </a:r>
            <a:r>
              <a:rPr lang="ja-JP" altLang="en-US" dirty="0" smtClean="0"/>
              <a:t>文法</a:t>
            </a:r>
            <a:r>
              <a:rPr lang="ja-JP" altLang="en-US" dirty="0" smtClean="0"/>
              <a:t>、</a:t>
            </a:r>
            <a:r>
              <a:rPr lang="ja-JP" altLang="en-US" dirty="0" smtClean="0"/>
              <a:t>オブジェクト指向</a:t>
            </a:r>
            <a:endParaRPr lang="en-US" altLang="ja-JP" dirty="0" smtClean="0"/>
          </a:p>
          <a:p>
            <a:r>
              <a:rPr lang="ja-JP" altLang="en-US" dirty="0" smtClean="0"/>
              <a:t>動的／静的のハイブリッド型システム</a:t>
            </a:r>
            <a:endParaRPr lang="en-US" altLang="ja-JP" dirty="0" smtClean="0"/>
          </a:p>
          <a:p>
            <a:r>
              <a:rPr lang="en-US" altLang="ja-JP" dirty="0" smtClean="0"/>
              <a:t>VM</a:t>
            </a:r>
            <a:r>
              <a:rPr lang="ja-JP" altLang="en-US" dirty="0" smtClean="0"/>
              <a:t>方式の実行環境</a:t>
            </a:r>
            <a:endParaRPr lang="en-US" altLang="ja-JP" dirty="0" smtClean="0"/>
          </a:p>
          <a:p>
            <a:r>
              <a:rPr lang="ja-JP" altLang="en-US" dirty="0" smtClean="0"/>
              <a:t>マルチプラットフォーム</a:t>
            </a:r>
            <a:endParaRPr lang="en-US" altLang="ja-JP" dirty="0" smtClean="0"/>
          </a:p>
          <a:p>
            <a:r>
              <a:rPr lang="en-US" altLang="ja-JP" dirty="0" smtClean="0"/>
              <a:t>etc…</a:t>
            </a:r>
          </a:p>
          <a:p>
            <a:pPr>
              <a:buNone/>
            </a:pP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Kimio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Kuramitu</a:t>
            </a:r>
            <a:r>
              <a:rPr lang="en-US" altLang="ja-JP" dirty="0" smtClean="0"/>
              <a:t> </a:t>
            </a:r>
          </a:p>
          <a:p>
            <a:pPr lvl="1"/>
            <a:r>
              <a:rPr lang="ja-JP" altLang="en-US" dirty="0" smtClean="0"/>
              <a:t>学生時代はトロンをやっていた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これからはスクリプトだ！と思ったらしい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 </a:t>
            </a:r>
            <a:r>
              <a:rPr lang="ja-JP" altLang="en-US" dirty="0" smtClean="0">
                <a:sym typeface="Wingdings"/>
              </a:rPr>
              <a:t></a:t>
            </a:r>
            <a:r>
              <a:rPr lang="en-US" altLang="ja-JP" dirty="0" smtClean="0">
                <a:sym typeface="Wingdings"/>
              </a:rPr>
              <a:t> </a:t>
            </a:r>
            <a:r>
              <a:rPr lang="ja-JP" altLang="en-US" dirty="0" smtClean="0"/>
              <a:t>で生まれたのが</a:t>
            </a:r>
            <a:r>
              <a:rPr lang="en-US" altLang="ja-JP" dirty="0" err="1" smtClean="0"/>
              <a:t>Konoha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/*</a:t>
            </a:r>
          </a:p>
          <a:p>
            <a:pPr lvl="1">
              <a:buNone/>
            </a:pPr>
            <a:r>
              <a:rPr lang="ja-JP" altLang="en-US" dirty="0" smtClean="0"/>
              <a:t>でもいまだにトロンも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忘れられない、、、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　 */                                        </a:t>
            </a:r>
            <a:r>
              <a:rPr lang="ja-JP" altLang="en-US" dirty="0" smtClean="0">
                <a:sym typeface="Wingdings"/>
              </a:rPr>
              <a:t>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Konoha</a:t>
            </a:r>
            <a:r>
              <a:rPr lang="ja-JP" altLang="en-US" dirty="0" smtClean="0"/>
              <a:t>の開発者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830532"/>
            <a:ext cx="1200150" cy="152746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858125" y="33579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倉光先生</a:t>
            </a:r>
            <a:endParaRPr kumimoji="1" lang="en-US" altLang="ja-JP" dirty="0" smtClean="0"/>
          </a:p>
        </p:txBody>
      </p:sp>
      <p:pic>
        <p:nvPicPr>
          <p:cNvPr id="9" name="図 8" descr="konoh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733675"/>
            <a:ext cx="1390650" cy="1390650"/>
          </a:xfrm>
          <a:prstGeom prst="rect">
            <a:avLst/>
          </a:prstGeom>
        </p:spPr>
      </p:pic>
      <p:pic>
        <p:nvPicPr>
          <p:cNvPr id="10" name="Picture 8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4124325"/>
            <a:ext cx="3298334" cy="2428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サンプルコード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helloworld.k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33400" y="1447799"/>
            <a:ext cx="9124950" cy="49688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#!/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usr/local/bin/konoha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void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200" dirty="0" err="1" smtClean="0">
                <a:solidFill>
                  <a:schemeClr val="tx1"/>
                </a:solidFill>
              </a:rPr>
              <a:t>main(String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[] </a:t>
            </a:r>
            <a:r>
              <a:rPr kumimoji="1" lang="en-US" altLang="ja-JP" sz="3200" dirty="0" err="1" smtClean="0">
                <a:solidFill>
                  <a:schemeClr val="tx1"/>
                </a:solidFill>
              </a:rPr>
              <a:t>args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) {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   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var</a:t>
            </a:r>
            <a:r>
              <a:rPr lang="en-US" altLang="ja-JP" sz="3200" dirty="0" smtClean="0">
                <a:solidFill>
                  <a:schemeClr val="tx1"/>
                </a:solidFill>
              </a:rPr>
              <a:t> hello = “Hello”;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    String world = “World”</a:t>
            </a:r>
          </a:p>
          <a:p>
            <a:pPr>
              <a:spcAft>
                <a:spcPts val="1200"/>
              </a:spcAft>
            </a:pPr>
            <a:r>
              <a:rPr kumimoji="1" lang="en-US" altLang="ja-JP" sz="3200" dirty="0" smtClean="0">
                <a:solidFill>
                  <a:schemeClr val="tx1"/>
                </a:solidFill>
              </a:rPr>
              <a:t>    OUT &lt;&lt; hello &lt;&lt; EOL;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   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System.out.println(world</a:t>
            </a:r>
            <a:r>
              <a:rPr lang="en-US" altLang="ja-JP" sz="3200" dirty="0" smtClean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1200"/>
              </a:spcAft>
            </a:pPr>
            <a:r>
              <a:rPr kumimoji="1" lang="en-US" altLang="ja-JP" sz="3200" dirty="0" smtClean="0">
                <a:solidFill>
                  <a:schemeClr val="tx1"/>
                </a:solidFill>
              </a:rPr>
              <a:t>    OUT &lt;&lt; format(“%s{0}, %s{1}”, hello, world);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}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   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33400" y="4648200"/>
            <a:ext cx="58293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71500" y="2133600"/>
            <a:ext cx="58293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ありがとう</a:t>
            </a:r>
            <a:r>
              <a:rPr lang="en-US" altLang="ja-JP" dirty="0" smtClean="0"/>
              <a:t>Java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33400" y="1447799"/>
            <a:ext cx="9124950" cy="49688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US" altLang="ja-JP" sz="3200" dirty="0" smtClean="0"/>
              <a:t>#!/</a:t>
            </a:r>
            <a:r>
              <a:rPr lang="en-US" altLang="ja-JP" sz="3200" dirty="0" err="1" smtClean="0"/>
              <a:t>usr/local/bin/konoha</a:t>
            </a:r>
            <a:endParaRPr lang="en-US" altLang="ja-JP" sz="3200" dirty="0" smtClean="0"/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bg1"/>
                </a:solidFill>
              </a:rPr>
              <a:t>void</a:t>
            </a:r>
            <a:r>
              <a:rPr kumimoji="1" lang="en-US" altLang="ja-JP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3200" dirty="0" err="1" smtClean="0">
                <a:solidFill>
                  <a:schemeClr val="bg1"/>
                </a:solidFill>
              </a:rPr>
              <a:t>main(String</a:t>
            </a:r>
            <a:r>
              <a:rPr kumimoji="1" lang="en-US" altLang="ja-JP" sz="3200" dirty="0" smtClean="0">
                <a:solidFill>
                  <a:schemeClr val="bg1"/>
                </a:solidFill>
              </a:rPr>
              <a:t>[] </a:t>
            </a:r>
            <a:r>
              <a:rPr kumimoji="1" lang="en-US" altLang="ja-JP" sz="3200" dirty="0" err="1" smtClean="0">
                <a:solidFill>
                  <a:schemeClr val="bg1"/>
                </a:solidFill>
              </a:rPr>
              <a:t>args</a:t>
            </a:r>
            <a:r>
              <a:rPr kumimoji="1" lang="en-US" altLang="ja-JP" sz="3200" dirty="0" smtClean="0">
                <a:solidFill>
                  <a:schemeClr val="bg1"/>
                </a:solidFill>
              </a:rPr>
              <a:t>) {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/>
              <a:t>    </a:t>
            </a:r>
            <a:r>
              <a:rPr lang="en-US" altLang="ja-JP" sz="3200" dirty="0" err="1" smtClean="0"/>
              <a:t>var</a:t>
            </a:r>
            <a:r>
              <a:rPr lang="en-US" altLang="ja-JP" sz="3200" dirty="0" smtClean="0"/>
              <a:t> hello = “Hello”;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/>
              <a:t>    String world = “World”</a:t>
            </a:r>
          </a:p>
          <a:p>
            <a:pPr>
              <a:spcAft>
                <a:spcPts val="1200"/>
              </a:spcAft>
            </a:pPr>
            <a:r>
              <a:rPr kumimoji="1" lang="en-US" altLang="ja-JP" sz="3200" dirty="0" smtClean="0"/>
              <a:t>    OUT &lt;&lt; hello &lt;&lt; EOL;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rgbClr val="FF0000"/>
                </a:solidFill>
              </a:rPr>
              <a:t>    </a:t>
            </a:r>
            <a:r>
              <a:rPr lang="en-US" altLang="ja-JP" sz="3200" dirty="0" err="1" smtClean="0">
                <a:solidFill>
                  <a:srgbClr val="FFFFFF"/>
                </a:solidFill>
              </a:rPr>
              <a:t>System.out.println(world</a:t>
            </a:r>
            <a:r>
              <a:rPr lang="en-US" altLang="ja-JP" sz="3200" dirty="0" smtClean="0">
                <a:solidFill>
                  <a:srgbClr val="FFFFFF"/>
                </a:solidFill>
              </a:rPr>
              <a:t>);</a:t>
            </a:r>
          </a:p>
          <a:p>
            <a:pPr>
              <a:spcAft>
                <a:spcPts val="1200"/>
              </a:spcAft>
            </a:pPr>
            <a:r>
              <a:rPr kumimoji="1" lang="en-US" altLang="ja-JP" sz="3200" dirty="0" smtClean="0"/>
              <a:t>    OUT &lt;&lt; format(“%s{0}, %s{1}”, hello, world);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}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200" dirty="0" smtClean="0"/>
              <a:t>  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71500" y="2743200"/>
            <a:ext cx="58293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サンキュー</a:t>
            </a:r>
            <a:r>
              <a:rPr lang="en-US" altLang="ja-JP" dirty="0" smtClean="0"/>
              <a:t> JavaScript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33400" y="1447799"/>
            <a:ext cx="9124950" cy="49688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rgbClr val="000000"/>
                </a:solidFill>
              </a:rPr>
              <a:t>#!/</a:t>
            </a:r>
            <a:r>
              <a:rPr lang="en-US" altLang="ja-JP" sz="3200" dirty="0" err="1" smtClean="0">
                <a:solidFill>
                  <a:srgbClr val="000000"/>
                </a:solidFill>
              </a:rPr>
              <a:t>usr/local/bin/konoha</a:t>
            </a:r>
            <a:endParaRPr lang="en-US" altLang="ja-JP" sz="3200" dirty="0" smtClean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rgbClr val="000000"/>
                </a:solidFill>
              </a:rPr>
              <a:t>void</a:t>
            </a:r>
            <a:r>
              <a:rPr kumimoji="1" lang="en-US" altLang="ja-JP" sz="3200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3200" dirty="0" err="1" smtClean="0">
                <a:solidFill>
                  <a:srgbClr val="000000"/>
                </a:solidFill>
              </a:rPr>
              <a:t>main(String</a:t>
            </a:r>
            <a:r>
              <a:rPr kumimoji="1" lang="en-US" altLang="ja-JP" sz="3200" dirty="0" smtClean="0">
                <a:solidFill>
                  <a:srgbClr val="000000"/>
                </a:solidFill>
              </a:rPr>
              <a:t>[] </a:t>
            </a:r>
            <a:r>
              <a:rPr kumimoji="1" lang="en-US" altLang="ja-JP" sz="3200" dirty="0" err="1" smtClean="0">
                <a:solidFill>
                  <a:srgbClr val="000000"/>
                </a:solidFill>
              </a:rPr>
              <a:t>args</a:t>
            </a:r>
            <a:r>
              <a:rPr kumimoji="1" lang="en-US" altLang="ja-JP" sz="3200" dirty="0" smtClean="0">
                <a:solidFill>
                  <a:srgbClr val="000000"/>
                </a:solidFill>
              </a:rPr>
              <a:t>) {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bg1"/>
                </a:solidFill>
              </a:rPr>
              <a:t>    </a:t>
            </a:r>
            <a:r>
              <a:rPr lang="en-US" altLang="ja-JP" sz="3200" dirty="0" err="1" smtClean="0">
                <a:solidFill>
                  <a:schemeClr val="bg1"/>
                </a:solidFill>
              </a:rPr>
              <a:t>var</a:t>
            </a:r>
            <a:r>
              <a:rPr lang="en-US" altLang="ja-JP" sz="3200" dirty="0" smtClean="0">
                <a:solidFill>
                  <a:schemeClr val="bg1"/>
                </a:solidFill>
              </a:rPr>
              <a:t> hello = “Hello”;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rgbClr val="000000"/>
                </a:solidFill>
              </a:rPr>
              <a:t>    String world = “World”</a:t>
            </a:r>
          </a:p>
          <a:p>
            <a:pPr>
              <a:spcAft>
                <a:spcPts val="1200"/>
              </a:spcAft>
            </a:pPr>
            <a:r>
              <a:rPr kumimoji="1" lang="en-US" altLang="ja-JP" sz="3200" dirty="0" smtClean="0">
                <a:solidFill>
                  <a:srgbClr val="000000"/>
                </a:solidFill>
              </a:rPr>
              <a:t>    OUT &lt;&lt; hello &lt;&lt; EOL;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rgbClr val="000000"/>
                </a:solidFill>
              </a:rPr>
              <a:t>    </a:t>
            </a:r>
            <a:r>
              <a:rPr lang="en-US" altLang="ja-JP" sz="3200" dirty="0" err="1" smtClean="0">
                <a:solidFill>
                  <a:srgbClr val="000000"/>
                </a:solidFill>
              </a:rPr>
              <a:t>System.out.println(world</a:t>
            </a:r>
            <a:r>
              <a:rPr lang="en-US" altLang="ja-JP" sz="3200" dirty="0" smtClean="0">
                <a:solidFill>
                  <a:srgbClr val="000000"/>
                </a:solidFill>
              </a:rPr>
              <a:t>);</a:t>
            </a:r>
          </a:p>
          <a:p>
            <a:pPr>
              <a:spcAft>
                <a:spcPts val="1200"/>
              </a:spcAft>
            </a:pPr>
            <a:r>
              <a:rPr kumimoji="1" lang="en-US" altLang="ja-JP" sz="3200" dirty="0" smtClean="0">
                <a:solidFill>
                  <a:srgbClr val="000000"/>
                </a:solidFill>
              </a:rPr>
              <a:t>    OUT &lt;&lt; format(“%s{0}, %s{1}”, hello, world);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rgbClr val="000000"/>
                </a:solidFill>
              </a:rPr>
              <a:t>}</a:t>
            </a:r>
            <a:r>
              <a:rPr kumimoji="1" lang="en-US" altLang="ja-JP" sz="3200" dirty="0" smtClean="0">
                <a:solidFill>
                  <a:srgbClr val="000000"/>
                </a:solidFill>
              </a:rPr>
              <a:t>   </a:t>
            </a:r>
            <a:endParaRPr kumimoji="1" lang="ja-JP" alt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71500" y="4038600"/>
            <a:ext cx="58293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メルシー</a:t>
            </a:r>
            <a:r>
              <a:rPr lang="en-US" altLang="ja-JP" dirty="0" smtClean="0"/>
              <a:t> C++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15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33400" y="1447799"/>
            <a:ext cx="9124950" cy="49688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#!/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usr/local/bin/konoha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void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200" dirty="0" err="1" smtClean="0">
                <a:solidFill>
                  <a:schemeClr val="tx1"/>
                </a:solidFill>
              </a:rPr>
              <a:t>main(String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[] </a:t>
            </a:r>
            <a:r>
              <a:rPr kumimoji="1" lang="en-US" altLang="ja-JP" sz="3200" dirty="0" err="1" smtClean="0">
                <a:solidFill>
                  <a:schemeClr val="tx1"/>
                </a:solidFill>
              </a:rPr>
              <a:t>args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) {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   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var</a:t>
            </a:r>
            <a:r>
              <a:rPr lang="en-US" altLang="ja-JP" sz="3200" dirty="0" smtClean="0">
                <a:solidFill>
                  <a:schemeClr val="tx1"/>
                </a:solidFill>
              </a:rPr>
              <a:t> hello = “Hello”;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    String world = “World”</a:t>
            </a:r>
          </a:p>
          <a:p>
            <a:pPr>
              <a:spcAft>
                <a:spcPts val="1200"/>
              </a:spcAft>
            </a:pPr>
            <a:r>
              <a:rPr kumimoji="1" lang="en-US" altLang="ja-JP" sz="3200" dirty="0" smtClean="0">
                <a:solidFill>
                  <a:schemeClr val="tx1"/>
                </a:solidFill>
              </a:rPr>
              <a:t>    </a:t>
            </a:r>
            <a:r>
              <a:rPr kumimoji="1" lang="en-US" altLang="ja-JP" sz="3200" dirty="0" smtClean="0">
                <a:solidFill>
                  <a:schemeClr val="bg1"/>
                </a:solidFill>
              </a:rPr>
              <a:t>OUT &lt;&lt; hello &lt;&lt; EOL;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   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System.out.println(world</a:t>
            </a:r>
            <a:r>
              <a:rPr lang="en-US" altLang="ja-JP" sz="3200" dirty="0" smtClean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1200"/>
              </a:spcAft>
            </a:pPr>
            <a:r>
              <a:rPr kumimoji="1" lang="en-US" altLang="ja-JP" sz="3200" dirty="0" smtClean="0">
                <a:solidFill>
                  <a:schemeClr val="tx1"/>
                </a:solidFill>
              </a:rPr>
              <a:t>    OUT &lt;&lt; format(“%s{0}, %s{1}”, hello, world);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}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   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501900" y="5334000"/>
            <a:ext cx="68707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グラシァス　</a:t>
            </a:r>
            <a:r>
              <a:rPr lang="en-US" altLang="ja-JP" dirty="0" smtClean="0"/>
              <a:t>C</a:t>
            </a:r>
            <a:r>
              <a:rPr lang="en-US" altLang="ja-JP" dirty="0" smtClean="0"/>
              <a:t>#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33400" y="1447799"/>
            <a:ext cx="9124950" cy="49688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#!/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usr/local/bin/konoha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void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200" dirty="0" err="1" smtClean="0">
                <a:solidFill>
                  <a:schemeClr val="tx1"/>
                </a:solidFill>
              </a:rPr>
              <a:t>main(String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[] </a:t>
            </a:r>
            <a:r>
              <a:rPr kumimoji="1" lang="en-US" altLang="ja-JP" sz="3200" dirty="0" err="1" smtClean="0">
                <a:solidFill>
                  <a:schemeClr val="tx1"/>
                </a:solidFill>
              </a:rPr>
              <a:t>args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) {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   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var</a:t>
            </a:r>
            <a:r>
              <a:rPr lang="en-US" altLang="ja-JP" sz="3200" dirty="0" smtClean="0">
                <a:solidFill>
                  <a:schemeClr val="tx1"/>
                </a:solidFill>
              </a:rPr>
              <a:t> hello = “Hello”;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    String world = “World”</a:t>
            </a:r>
          </a:p>
          <a:p>
            <a:pPr>
              <a:spcAft>
                <a:spcPts val="1200"/>
              </a:spcAft>
            </a:pPr>
            <a:r>
              <a:rPr kumimoji="1" lang="en-US" altLang="ja-JP" sz="3200" dirty="0" smtClean="0">
                <a:solidFill>
                  <a:schemeClr val="tx1"/>
                </a:solidFill>
              </a:rPr>
              <a:t>    OUT &lt;&lt; hello &lt;&lt; EOL;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   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System.out.println(world</a:t>
            </a:r>
            <a:r>
              <a:rPr lang="en-US" altLang="ja-JP" sz="3200" dirty="0" smtClean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1200"/>
              </a:spcAft>
            </a:pPr>
            <a:r>
              <a:rPr kumimoji="1" lang="en-US" altLang="ja-JP" sz="3200" dirty="0" smtClean="0">
                <a:solidFill>
                  <a:schemeClr val="tx1"/>
                </a:solidFill>
              </a:rPr>
              <a:t>    OUT &lt;&lt; </a:t>
            </a:r>
            <a:r>
              <a:rPr kumimoji="1" lang="en-US" altLang="ja-JP" sz="3200" dirty="0" smtClean="0">
                <a:solidFill>
                  <a:schemeClr val="bg1"/>
                </a:solidFill>
              </a:rPr>
              <a:t>format(“%s{0}, %s{1}”, hello, world);</a:t>
            </a:r>
          </a:p>
          <a:p>
            <a:pPr>
              <a:spcAft>
                <a:spcPts val="1200"/>
              </a:spcAft>
            </a:pPr>
            <a:r>
              <a:rPr lang="en-US" altLang="ja-JP" sz="3200" dirty="0" smtClean="0">
                <a:solidFill>
                  <a:schemeClr val="tx1"/>
                </a:solidFill>
              </a:rPr>
              <a:t>}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   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Fibonacci</a:t>
            </a:r>
            <a:r>
              <a:rPr lang="en-US" altLang="ja-JP" dirty="0" smtClean="0"/>
              <a:t> 36 </a:t>
            </a:r>
            <a:r>
              <a:rPr lang="ja-JP" altLang="en-US" dirty="0" smtClean="0"/>
              <a:t>ベンチマーク</a:t>
            </a:r>
            <a:endParaRPr lang="ja-JP" altLang="en-US" dirty="0" smtClean="0"/>
          </a:p>
        </p:txBody>
      </p:sp>
      <p:graphicFrame>
        <p:nvGraphicFramePr>
          <p:cNvPr id="6" name="グラフ 5"/>
          <p:cNvGraphicFramePr/>
          <p:nvPr/>
        </p:nvGraphicFramePr>
        <p:xfrm>
          <a:off x="228600" y="1371600"/>
          <a:ext cx="9601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350" y="5254337"/>
            <a:ext cx="1200150" cy="1527464"/>
          </a:xfrm>
          <a:prstGeom prst="rect">
            <a:avLst/>
          </a:prstGeom>
        </p:spPr>
      </p:pic>
      <p:sp>
        <p:nvSpPr>
          <p:cNvPr id="7" name="フローチャート: 順次アクセス記憶 6"/>
          <p:cNvSpPr/>
          <p:nvPr/>
        </p:nvSpPr>
        <p:spPr>
          <a:xfrm>
            <a:off x="5410200" y="5254336"/>
            <a:ext cx="2209800" cy="1009939"/>
          </a:xfrm>
          <a:prstGeom prst="flowChartMagnetic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他にもあるんだけどね。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型推論できます</a:t>
            </a:r>
            <a:r>
              <a:rPr lang="ja-JP" altLang="en-US" dirty="0" smtClean="0"/>
              <a:t>！</a:t>
            </a:r>
            <a:endParaRPr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CC92D-3D1E-E047-8BA7-E17CFC6567ED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350" y="5254337"/>
            <a:ext cx="1200150" cy="1527464"/>
          </a:xfrm>
          <a:prstGeom prst="rect">
            <a:avLst/>
          </a:prstGeom>
        </p:spPr>
      </p:pic>
      <p:sp>
        <p:nvSpPr>
          <p:cNvPr id="5" name="フローチャート: 順次アクセス記憶 4"/>
          <p:cNvSpPr/>
          <p:nvPr/>
        </p:nvSpPr>
        <p:spPr>
          <a:xfrm>
            <a:off x="5410200" y="5254336"/>
            <a:ext cx="2209800" cy="1009939"/>
          </a:xfrm>
          <a:prstGeom prst="flowChartMagnetic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当然でしょ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5300" y="1676400"/>
            <a:ext cx="7707308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&gt;&gt;&gt; </a:t>
            </a:r>
            <a:r>
              <a:rPr lang="en-US" altLang="ja-JP" sz="2800" dirty="0" err="1" smtClean="0"/>
              <a:t>s</a:t>
            </a:r>
            <a:r>
              <a:rPr lang="en-US" altLang="ja-JP" sz="2800" dirty="0" smtClean="0"/>
              <a:t> = ‘ever’</a:t>
            </a:r>
          </a:p>
          <a:p>
            <a:r>
              <a:rPr lang="en-US" altLang="ja-JP" sz="2800" dirty="0" smtClean="0"/>
              <a:t>&gt;&gt;&gt; </a:t>
            </a:r>
            <a:r>
              <a:rPr lang="en-US" altLang="ja-JP" sz="2800" dirty="0" err="1" smtClean="0"/>
              <a:t>i</a:t>
            </a:r>
            <a:r>
              <a:rPr lang="en-US" altLang="ja-JP" sz="2800" dirty="0" smtClean="0"/>
              <a:t> = 4</a:t>
            </a:r>
          </a:p>
          <a:p>
            <a:r>
              <a:rPr lang="en-US" altLang="ja-JP" sz="2800" dirty="0" smtClean="0"/>
              <a:t>&gt;&gt;&gt; </a:t>
            </a:r>
            <a:r>
              <a:rPr lang="en-US" altLang="ja-JP" sz="2800" dirty="0" err="1" smtClean="0"/>
              <a:t>str</a:t>
            </a:r>
            <a:r>
              <a:rPr lang="en-US" altLang="ja-JP" sz="2800" dirty="0" smtClean="0"/>
              <a:t> = </a:t>
            </a:r>
            <a:r>
              <a:rPr lang="en-US" altLang="ja-JP" sz="2800" dirty="0" err="1" smtClean="0"/>
              <a:t>i</a:t>
            </a:r>
            <a:r>
              <a:rPr lang="en-US" altLang="ja-JP" sz="2800" dirty="0" smtClean="0"/>
              <a:t> + </a:t>
            </a:r>
            <a:r>
              <a:rPr lang="en-US" altLang="ja-JP" sz="2800" dirty="0" err="1" smtClean="0"/>
              <a:t>s</a:t>
            </a:r>
            <a:r>
              <a:rPr lang="en-US" altLang="ja-JP" sz="2800" dirty="0" smtClean="0"/>
              <a:t>		</a:t>
            </a:r>
            <a:r>
              <a:rPr lang="en-US" altLang="ja-JP" sz="2800" dirty="0" smtClean="0">
                <a:solidFill>
                  <a:srgbClr val="FF0000"/>
                </a:solidFill>
              </a:rPr>
              <a:t>//</a:t>
            </a:r>
            <a:r>
              <a:rPr lang="ja-JP" altLang="en-US" sz="2800" dirty="0" smtClean="0">
                <a:solidFill>
                  <a:srgbClr val="FF0000"/>
                </a:solidFill>
              </a:rPr>
              <a:t>型推論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en-US" altLang="ja-JP" sz="2800" dirty="0" smtClean="0"/>
              <a:t>&gt;&gt;&gt; </a:t>
            </a:r>
            <a:r>
              <a:rPr lang="en-US" altLang="ja-JP" sz="2800" dirty="0" err="1" smtClean="0"/>
              <a:t>str</a:t>
            </a:r>
            <a:endParaRPr lang="en-US" altLang="ja-JP" sz="2800" dirty="0" smtClean="0"/>
          </a:p>
          <a:p>
            <a:r>
              <a:rPr lang="en-US" altLang="ja-JP" sz="2800" dirty="0" smtClean="0"/>
              <a:t>”4ever"</a:t>
            </a:r>
          </a:p>
          <a:p>
            <a:r>
              <a:rPr lang="en-US" altLang="ja-JP" sz="2800" dirty="0" smtClean="0"/>
              <a:t>&gt;&gt;&gt; </a:t>
            </a:r>
            <a:r>
              <a:rPr lang="en-US" altLang="ja-JP" sz="2800" dirty="0" err="1" smtClean="0"/>
              <a:t>int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x</a:t>
            </a:r>
            <a:r>
              <a:rPr lang="en-US" altLang="ja-JP" sz="2800" dirty="0" smtClean="0"/>
              <a:t>  = </a:t>
            </a:r>
            <a:r>
              <a:rPr lang="en-US" altLang="ja-JP" sz="2800" dirty="0" err="1" smtClean="0"/>
              <a:t>i</a:t>
            </a:r>
            <a:r>
              <a:rPr lang="en-US" altLang="ja-JP" sz="2800" dirty="0" smtClean="0"/>
              <a:t> + </a:t>
            </a:r>
            <a:r>
              <a:rPr lang="en-US" altLang="ja-JP" sz="2800" dirty="0" err="1" smtClean="0"/>
              <a:t>s</a:t>
            </a:r>
            <a:endParaRPr lang="en-US" altLang="ja-JP" sz="2800" dirty="0" smtClean="0"/>
          </a:p>
          <a:p>
            <a:r>
              <a:rPr lang="en-US" altLang="ja-JP" sz="2800" dirty="0" smtClean="0"/>
              <a:t> - [(shell):7]:(error) type error: String must be </a:t>
            </a:r>
            <a:r>
              <a:rPr lang="en-US" altLang="ja-JP" sz="2800" dirty="0" err="1" smtClean="0"/>
              <a:t>int</a:t>
            </a:r>
            <a:endParaRPr lang="en-US" altLang="ja-JP" sz="2800" dirty="0" smtClean="0"/>
          </a:p>
          <a:p>
            <a:r>
              <a:rPr lang="en-US" altLang="ja-JP" sz="2800" dirty="0" smtClean="0"/>
              <a:t> at the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2362200"/>
            <a:ext cx="97992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800" dirty="0" smtClean="0"/>
              <a:t>ある日</a:t>
            </a:r>
            <a:r>
              <a:rPr kumimoji="1" lang="ja-JP" altLang="en-US" sz="11500" dirty="0" smtClean="0"/>
              <a:t>・・・</a:t>
            </a:r>
            <a:endParaRPr kumimoji="1" lang="ja-JP" altLang="en-US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495300" y="1676400"/>
            <a:ext cx="85074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&gt;&gt;&gt; using </a:t>
            </a:r>
            <a:r>
              <a:rPr lang="en-US" altLang="ja-JP" sz="2400" dirty="0" err="1" smtClean="0"/>
              <a:t>Float:C</a:t>
            </a:r>
            <a:r>
              <a:rPr lang="en-US" altLang="ja-JP" sz="2400" dirty="0" smtClean="0"/>
              <a:t> :Celsius;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// </a:t>
            </a:r>
            <a:r>
              <a:rPr lang="ja-JP" altLang="en-US" sz="2400" dirty="0" smtClean="0"/>
              <a:t>摂氏の意味を追加</a:t>
            </a:r>
            <a:br>
              <a:rPr lang="ja-JP" altLang="en-US" sz="2400" dirty="0" smtClean="0"/>
            </a:br>
            <a:r>
              <a:rPr lang="en-US" altLang="ja-JP" sz="2400" dirty="0" smtClean="0"/>
              <a:t>&gt;&gt;&gt; </a:t>
            </a:r>
            <a:r>
              <a:rPr lang="en-US" altLang="ja-JP" sz="2400" dirty="0" err="1" smtClean="0"/>
              <a:t>Float:C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</a:t>
            </a:r>
            <a:r>
              <a:rPr lang="en-US" altLang="ja-JP" sz="2400" dirty="0" smtClean="0"/>
              <a:t> = 10;</a:t>
            </a:r>
            <a:br>
              <a:rPr lang="en-US" altLang="ja-JP" sz="2400" dirty="0" smtClean="0"/>
            </a:br>
            <a:r>
              <a:rPr lang="en-US" altLang="ja-JP" sz="2400" dirty="0" smtClean="0"/>
              <a:t>&gt;&gt;&gt; </a:t>
            </a:r>
            <a:r>
              <a:rPr lang="en-US" altLang="ja-JP" sz="2400" dirty="0" err="1" smtClean="0"/>
              <a:t>c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10.00[C]</a:t>
            </a:r>
            <a:br>
              <a:rPr lang="en-US" altLang="ja-JP" sz="2400" dirty="0" smtClean="0"/>
            </a:br>
            <a:r>
              <a:rPr lang="en-US" altLang="ja-JP" sz="2400" dirty="0" smtClean="0"/>
              <a:t>&gt;&gt;&gt; using </a:t>
            </a:r>
            <a:r>
              <a:rPr lang="en-US" altLang="ja-JP" sz="2400" dirty="0" err="1" smtClean="0"/>
              <a:t>String:myenv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hlinkClick r:id="rId3"/>
              </a:rPr>
              <a:t>http://konoha/Temperature/MyRoom</a:t>
            </a:r>
            <a:r>
              <a:rPr lang="en-US" altLang="ja-JP" sz="2400" dirty="0" smtClean="0"/>
              <a:t>;</a:t>
            </a:r>
            <a:r>
              <a:rPr lang="ja-JP" altLang="en-US" sz="2400" dirty="0" smtClean="0"/>
              <a:t>　</a:t>
            </a:r>
            <a:br>
              <a:rPr lang="ja-JP" altLang="en-US" sz="2400" dirty="0" smtClean="0"/>
            </a:br>
            <a:r>
              <a:rPr lang="en-US" altLang="ja-JP" sz="2400" dirty="0" smtClean="0"/>
              <a:t>&gt;&gt;&gt; (</a:t>
            </a:r>
            <a:r>
              <a:rPr lang="en-US" altLang="ja-JP" sz="2400" dirty="0" err="1" smtClean="0"/>
              <a:t>String:myenv)c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'</a:t>
            </a:r>
            <a:r>
              <a:rPr lang="ja-JP" altLang="en-US" sz="2400" dirty="0" smtClean="0"/>
              <a:t>寒い</a:t>
            </a:r>
            <a:r>
              <a:rPr lang="en-US" altLang="ja-JP" sz="2400" dirty="0" smtClean="0"/>
              <a:t>'</a:t>
            </a:r>
            <a:br>
              <a:rPr lang="en-US" altLang="ja-JP" sz="2400" dirty="0" smtClean="0"/>
            </a:br>
            <a:r>
              <a:rPr lang="en-US" altLang="ja-JP" sz="2400" dirty="0" smtClean="0"/>
              <a:t>&gt;&gt;&gt; using </a:t>
            </a:r>
            <a:r>
              <a:rPr lang="en-US" altLang="ja-JP" sz="2400" dirty="0" err="1" smtClean="0"/>
              <a:t>Float:F</a:t>
            </a:r>
            <a:r>
              <a:rPr lang="en-US" altLang="ja-JP" sz="2400" dirty="0" smtClean="0"/>
              <a:t> :F                // </a:t>
            </a:r>
            <a:r>
              <a:rPr lang="ja-JP" altLang="en-US" sz="2400" dirty="0" smtClean="0"/>
              <a:t>華氏の意味を追加</a:t>
            </a:r>
            <a:br>
              <a:rPr lang="ja-JP" altLang="en-US" sz="2400" dirty="0" smtClean="0"/>
            </a:br>
            <a:r>
              <a:rPr lang="en-US" altLang="ja-JP" sz="2400" dirty="0" smtClean="0"/>
              <a:t>&gt;&gt;&gt; (String:myenv)20.0F</a:t>
            </a:r>
            <a:br>
              <a:rPr lang="en-US" altLang="ja-JP" sz="2400" dirty="0" smtClean="0"/>
            </a:br>
            <a:r>
              <a:rPr lang="en-US" altLang="ja-JP" sz="2400" dirty="0" smtClean="0"/>
              <a:t>'</a:t>
            </a:r>
            <a:r>
              <a:rPr lang="ja-JP" altLang="en-US" sz="2400" dirty="0" smtClean="0"/>
              <a:t>寒い</a:t>
            </a:r>
            <a:r>
              <a:rPr lang="en-US" altLang="ja-JP" sz="2400" dirty="0" smtClean="0"/>
              <a:t>'</a:t>
            </a:r>
            <a:br>
              <a:rPr lang="en-US" altLang="ja-JP" sz="2400" dirty="0" smtClean="0"/>
            </a:br>
            <a:r>
              <a:rPr lang="en-US" altLang="ja-JP" sz="2400" dirty="0" smtClean="0"/>
              <a:t>&gt;&gt;&gt; (String:myenv)100.0F</a:t>
            </a:r>
          </a:p>
          <a:p>
            <a:r>
              <a:rPr lang="en-US" altLang="ja-JP" sz="2400" dirty="0" smtClean="0"/>
              <a:t>‘</a:t>
            </a:r>
            <a:r>
              <a:rPr lang="ja-JP" altLang="en-US" sz="2400" dirty="0" smtClean="0"/>
              <a:t>暑い</a:t>
            </a:r>
            <a:r>
              <a:rPr lang="en-US" altLang="ja-JP" sz="2400" dirty="0" smtClean="0"/>
              <a:t>’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次世代っぽい機能も！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95300" y="1295400"/>
            <a:ext cx="9163050" cy="685800"/>
          </a:xfrm>
        </p:spPr>
        <p:txBody>
          <a:bodyPr/>
          <a:lstStyle/>
          <a:p>
            <a:r>
              <a:rPr lang="ja-JP" altLang="en-US" dirty="0" smtClean="0"/>
              <a:t>オントロジと型統合し、ボキャブラリや単位の意味を扱える</a:t>
            </a:r>
            <a:endParaRPr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CC92D-3D1E-E047-8BA7-E17CFC6567ED}" type="slidenum">
              <a:rPr lang="ja-JP" altLang="en-US" smtClean="0"/>
              <a:pPr>
                <a:defRPr/>
              </a:pPr>
              <a:t>19</a:t>
            </a:fld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350" y="5254337"/>
            <a:ext cx="1200150" cy="1527464"/>
          </a:xfrm>
          <a:prstGeom prst="rect">
            <a:avLst/>
          </a:prstGeom>
        </p:spPr>
      </p:pic>
      <p:sp>
        <p:nvSpPr>
          <p:cNvPr id="5" name="フローチャート: 順次アクセス記憶 4"/>
          <p:cNvSpPr/>
          <p:nvPr/>
        </p:nvSpPr>
        <p:spPr>
          <a:xfrm>
            <a:off x="5410200" y="5254336"/>
            <a:ext cx="2209800" cy="1009939"/>
          </a:xfrm>
          <a:prstGeom prst="flowChartMagnetic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 smtClean="0"/>
              <a:t>まだ開発中ですが</a:t>
            </a:r>
            <a:r>
              <a:rPr lang="ja-JP" altLang="en-US" dirty="0" smtClean="0"/>
              <a:t>。。。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CC92D-3D1E-E047-8BA7-E17CFC6567ED}" type="slidenum">
              <a:rPr lang="ja-JP" altLang="en-US" smtClean="0"/>
              <a:pPr>
                <a:defRPr/>
              </a:pPr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295400"/>
            <a:ext cx="97992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3800" dirty="0" err="1" smtClean="0"/>
              <a:t>Konoha</a:t>
            </a:r>
            <a:r>
              <a:rPr kumimoji="1" lang="ja-JP" altLang="en-US" sz="13800" dirty="0" smtClean="0"/>
              <a:t>の</a:t>
            </a:r>
            <a:endParaRPr kumimoji="1" lang="en-US" altLang="ja-JP" sz="13800" dirty="0" smtClean="0"/>
          </a:p>
          <a:p>
            <a:r>
              <a:rPr lang="ja-JP" altLang="en-US" sz="13800" dirty="0" smtClean="0"/>
              <a:t>目指すところ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CC92D-3D1E-E047-8BA7-E17CFC6567ED}" type="slidenum">
              <a:rPr lang="ja-JP" altLang="en-US" smtClean="0"/>
              <a:pPr>
                <a:defRPr/>
              </a:pPr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685800"/>
            <a:ext cx="97992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600" dirty="0" smtClean="0"/>
              <a:t>ユビキタス</a:t>
            </a:r>
            <a:endParaRPr kumimoji="1" lang="en-US" altLang="ja-JP" sz="16600" dirty="0" smtClean="0"/>
          </a:p>
          <a:p>
            <a:pPr algn="ctr"/>
            <a:r>
              <a:rPr lang="en-US" altLang="ja-JP" sz="16600" dirty="0" err="1" smtClean="0"/>
              <a:t>Konoha</a:t>
            </a:r>
            <a:endParaRPr kumimoji="1" lang="ja-JP" altLang="en-US" sz="1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CC92D-3D1E-E047-8BA7-E17CFC6567ED}" type="slidenum">
              <a:rPr lang="ja-JP" altLang="en-US" smtClean="0"/>
              <a:pPr>
                <a:defRPr/>
              </a:pPr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213" y="640913"/>
            <a:ext cx="97992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/>
              <a:t>どこでも</a:t>
            </a:r>
            <a:endParaRPr lang="en-US" altLang="ja-JP" sz="16600" dirty="0" smtClean="0"/>
          </a:p>
          <a:p>
            <a:pPr algn="ctr"/>
            <a:r>
              <a:rPr kumimoji="1" lang="en-US" altLang="ja-JP" sz="16600" dirty="0" err="1" smtClean="0"/>
              <a:t>Konoha</a:t>
            </a:r>
            <a:endParaRPr kumimoji="1" lang="en-US" altLang="ja-JP" sz="16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ja-JP" altLang="en-US" sz="4800" dirty="0" smtClean="0"/>
              <a:t>みなさん</a:t>
            </a:r>
            <a:endParaRPr lang="en-US" altLang="ja-JP" sz="4800" dirty="0" smtClean="0"/>
          </a:p>
          <a:p>
            <a:pPr algn="ctr">
              <a:buNone/>
            </a:pPr>
            <a:r>
              <a:rPr lang="en-US" altLang="ja-JP" sz="4800" dirty="0" smtClean="0"/>
              <a:t>LL</a:t>
            </a:r>
            <a:r>
              <a:rPr lang="ja-JP" altLang="en-US" sz="4800" dirty="0" smtClean="0"/>
              <a:t>好きですよね？</a:t>
            </a:r>
            <a:endParaRPr lang="ja-JP" altLang="en-US" sz="48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23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altLang="ja-JP" sz="5400" dirty="0" smtClean="0"/>
              <a:t>Kernel</a:t>
            </a:r>
            <a:r>
              <a:rPr lang="ja-JP" altLang="en-US" sz="5400" dirty="0" smtClean="0"/>
              <a:t>も</a:t>
            </a:r>
            <a:r>
              <a:rPr lang="en-US" altLang="ja-JP" sz="5400" dirty="0" smtClean="0"/>
              <a:t>LL</a:t>
            </a:r>
            <a:r>
              <a:rPr lang="ja-JP" altLang="en-US" sz="5400" dirty="0" smtClean="0"/>
              <a:t>で</a:t>
            </a:r>
            <a:endParaRPr lang="en-US" altLang="ja-JP" sz="5400" dirty="0" smtClean="0"/>
          </a:p>
          <a:p>
            <a:pPr algn="ctr">
              <a:buNone/>
            </a:pPr>
            <a:r>
              <a:rPr lang="ja-JP" altLang="en-US" sz="5400" dirty="0" smtClean="0"/>
              <a:t>書きたい</a:t>
            </a:r>
            <a:r>
              <a:rPr lang="ja-JP" altLang="en-US" sz="5400" dirty="0" smtClean="0"/>
              <a:t>ですよね</a:t>
            </a:r>
            <a:r>
              <a:rPr lang="ja-JP" altLang="en-US" sz="5400" dirty="0" smtClean="0"/>
              <a:t>！</a:t>
            </a:r>
            <a:endParaRPr lang="en-US" altLang="ja-JP" sz="5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24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86527" cy="3600451"/>
          </a:xfrm>
          <a:prstGeom prst="rect">
            <a:avLst/>
          </a:prstGeom>
        </p:spPr>
      </p:pic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48D-26E1-A14A-806F-05A4585FF6C0}" type="slidenum">
              <a:rPr lang="ja-JP" altLang="en-US" smtClean="0"/>
              <a:pPr/>
              <a:t>25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34" y="539751"/>
            <a:ext cx="2423466" cy="31813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81" y="4742732"/>
            <a:ext cx="2033838" cy="179213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350" y="5254337"/>
            <a:ext cx="1200150" cy="1527464"/>
          </a:xfrm>
          <a:prstGeom prst="rect">
            <a:avLst/>
          </a:prstGeom>
        </p:spPr>
      </p:pic>
      <p:sp>
        <p:nvSpPr>
          <p:cNvPr id="11" name="フローチャート: 順次アクセス記憶 10"/>
          <p:cNvSpPr/>
          <p:nvPr/>
        </p:nvSpPr>
        <p:spPr>
          <a:xfrm>
            <a:off x="4191000" y="5254336"/>
            <a:ext cx="3429000" cy="1009939"/>
          </a:xfrm>
          <a:prstGeom prst="flowChartMagnetic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終わらなきゃ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卒業させないよ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笑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〜</a:t>
            </a:r>
            <a:r>
              <a:rPr lang="ja-JP" altLang="en-US" dirty="0" smtClean="0"/>
              <a:t>自由研究課題</a:t>
            </a:r>
            <a:r>
              <a:rPr lang="en-US" altLang="ja-JP" dirty="0" smtClean="0"/>
              <a:t>〜</a:t>
            </a:r>
            <a:br>
              <a:rPr lang="en-US" altLang="ja-JP" dirty="0" smtClean="0"/>
            </a:br>
            <a:r>
              <a:rPr lang="en-US" altLang="ja-JP" dirty="0" err="1" smtClean="0"/>
              <a:t>Konoha</a:t>
            </a:r>
            <a:r>
              <a:rPr lang="ja-JP" altLang="en-US" dirty="0" smtClean="0"/>
              <a:t>で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カーネルを書こう！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vert="horz" anchor="ctr"/>
          <a:lstStyle/>
          <a:p>
            <a:pPr algn="ctr">
              <a:buNone/>
            </a:pPr>
            <a:r>
              <a:rPr lang="ja-JP" altLang="en-US" sz="5400" cap="all" dirty="0" smtClean="0"/>
              <a:t>いや</a:t>
            </a:r>
            <a:r>
              <a:rPr lang="ja-JP" altLang="en-US" sz="5400" cap="all" dirty="0" smtClean="0"/>
              <a:t>、</a:t>
            </a:r>
            <a:r>
              <a:rPr lang="ja-JP" altLang="en-US" sz="5400" cap="all" dirty="0" smtClean="0"/>
              <a:t>無理</a:t>
            </a:r>
            <a:endParaRPr lang="ja-JP" altLang="en-US" sz="5400" cap="all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26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vert="horz" anchor="ctr"/>
          <a:lstStyle/>
          <a:p>
            <a:pPr algn="ctr">
              <a:buNone/>
            </a:pPr>
            <a:r>
              <a:rPr lang="ja-JP" altLang="en-US" sz="8800" cap="all" dirty="0" smtClean="0"/>
              <a:t>無理</a:t>
            </a:r>
            <a:endParaRPr lang="ja-JP" altLang="en-US" sz="8800" cap="all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27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 smtClean="0"/>
              <a:t>なぜ</a:t>
            </a:r>
            <a:r>
              <a:rPr lang="ja-JP" altLang="en-US" sz="3200" dirty="0" smtClean="0"/>
              <a:t>無理</a:t>
            </a:r>
            <a:r>
              <a:rPr lang="ja-JP" altLang="en-US" sz="3200" dirty="0" smtClean="0"/>
              <a:t>？</a:t>
            </a:r>
            <a:endParaRPr lang="en-US" altLang="ja-JP" sz="3200" dirty="0" smtClean="0"/>
          </a:p>
          <a:p>
            <a:pPr lvl="1"/>
            <a:r>
              <a:rPr lang="ja-JP" altLang="en-US" sz="3200" dirty="0" smtClean="0"/>
              <a:t>よく考えたら</a:t>
            </a:r>
            <a:r>
              <a:rPr lang="en-US" altLang="ja-JP" sz="3200" dirty="0" smtClean="0"/>
              <a:t>Linux</a:t>
            </a:r>
            <a:r>
              <a:rPr lang="ja-JP" altLang="en-US" sz="3200" dirty="0" smtClean="0"/>
              <a:t>カーネル、</a:t>
            </a:r>
            <a:r>
              <a:rPr lang="en-US" altLang="ja-JP" sz="3200" dirty="0" smtClean="0"/>
              <a:t>1000</a:t>
            </a:r>
            <a:r>
              <a:rPr lang="ja-JP" altLang="en-US" sz="3200" dirty="0" smtClean="0"/>
              <a:t>万行以上</a:t>
            </a:r>
            <a:endParaRPr lang="en-US" altLang="ja-JP" sz="3200" dirty="0" smtClean="0"/>
          </a:p>
          <a:p>
            <a:pPr lvl="1"/>
            <a:r>
              <a:rPr lang="ja-JP" altLang="en-US" sz="3200" dirty="0" smtClean="0"/>
              <a:t>時間が</a:t>
            </a:r>
            <a:r>
              <a:rPr lang="ja-JP" altLang="en-US" sz="3200" dirty="0" smtClean="0"/>
              <a:t>足りない</a:t>
            </a:r>
            <a:endParaRPr lang="en-US" altLang="ja-JP" sz="3200" dirty="0" smtClean="0"/>
          </a:p>
          <a:p>
            <a:pPr lvl="1"/>
            <a:r>
              <a:rPr lang="ja-JP" altLang="en-US" sz="3200" dirty="0" smtClean="0"/>
              <a:t>厳しい</a:t>
            </a:r>
            <a:endParaRPr lang="en-US" altLang="ja-JP" sz="3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28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2438400"/>
            <a:ext cx="97992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 smtClean="0"/>
              <a:t>先生「</a:t>
            </a:r>
            <a:r>
              <a:rPr lang="en-US" altLang="ja-JP" sz="8000" dirty="0" err="1" smtClean="0"/>
              <a:t>Konoha</a:t>
            </a:r>
            <a:r>
              <a:rPr lang="ja-JP" altLang="en-US" sz="8000" dirty="0" smtClean="0"/>
              <a:t>を</a:t>
            </a:r>
            <a:endParaRPr lang="en-US" altLang="ja-JP" sz="8000" dirty="0" smtClean="0"/>
          </a:p>
          <a:p>
            <a:r>
              <a:rPr lang="ja-JP" altLang="ja-JP" sz="8000" dirty="0" smtClean="0"/>
              <a:t>　　　</a:t>
            </a:r>
            <a:r>
              <a:rPr lang="ja-JP" altLang="en-US" sz="8000" dirty="0" smtClean="0"/>
              <a:t>普及させよう</a:t>
            </a:r>
            <a:r>
              <a:rPr kumimoji="1" lang="ja-JP" altLang="en-US" sz="8000" dirty="0" smtClean="0"/>
              <a:t>」</a:t>
            </a:r>
            <a:endParaRPr kumimoji="1" lang="ja-JP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29</a:t>
            </a:fld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228600" y="838200"/>
            <a:ext cx="9163050" cy="5257800"/>
          </a:xfrm>
        </p:spPr>
        <p:txBody>
          <a:bodyPr anchor="ctr"/>
          <a:lstStyle/>
          <a:p>
            <a:pPr algn="ctr">
              <a:buNone/>
            </a:pPr>
            <a:r>
              <a:rPr lang="ja-JP" altLang="en-US" sz="7200" dirty="0" smtClean="0"/>
              <a:t>ということで</a:t>
            </a:r>
            <a:endParaRPr lang="en-US" altLang="ja-JP" sz="7200" dirty="0" smtClean="0"/>
          </a:p>
          <a:p>
            <a:pPr algn="ctr">
              <a:buNone/>
            </a:pPr>
            <a:r>
              <a:rPr lang="ja-JP" altLang="en-US" sz="7200" dirty="0" smtClean="0"/>
              <a:t>路線変更</a:t>
            </a:r>
            <a:endParaRPr lang="en-US" altLang="ja-JP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>
          <a:xfrm>
            <a:off x="990600" y="3600451"/>
            <a:ext cx="8089900" cy="1752600"/>
          </a:xfrm>
        </p:spPr>
        <p:txBody>
          <a:bodyPr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とりあえず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Konoha</a:t>
            </a:r>
            <a:r>
              <a:rPr lang="ja-JP" altLang="en-US" sz="3200" dirty="0" smtClean="0">
                <a:solidFill>
                  <a:schemeClr val="tx1"/>
                </a:solidFill>
              </a:rPr>
              <a:t>で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Linux</a:t>
            </a:r>
            <a:r>
              <a:rPr lang="ja-JP" altLang="en-US" sz="3200" dirty="0" smtClean="0">
                <a:solidFill>
                  <a:schemeClr val="tx1"/>
                </a:solidFill>
              </a:rPr>
              <a:t>のデバイスドライバを書こう！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48D-26E1-A14A-806F-05A4585FF6C0}" type="slidenum">
              <a:rPr lang="ja-JP" altLang="en-US" smtClean="0"/>
              <a:pPr/>
              <a:t>30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86527" cy="360045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81" y="4742732"/>
            <a:ext cx="2033838" cy="179213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534" y="539751"/>
            <a:ext cx="2423466" cy="31813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〜</a:t>
            </a:r>
            <a:r>
              <a:rPr lang="ja-JP" altLang="en-US" dirty="0" smtClean="0"/>
              <a:t>自由研究課題</a:t>
            </a:r>
            <a:r>
              <a:rPr lang="en-US" altLang="ja-JP" dirty="0" smtClean="0"/>
              <a:t>〜</a:t>
            </a:r>
            <a:r>
              <a:rPr lang="en-US" altLang="ja-JP" strike="sngStrike" dirty="0" smtClean="0"/>
              <a:t/>
            </a:r>
            <a:br>
              <a:rPr lang="en-US" altLang="ja-JP" strike="sngStrike" dirty="0" smtClean="0"/>
            </a:br>
            <a:r>
              <a:rPr lang="en-US" altLang="ja-JP" strike="sngStrike" dirty="0" err="1" smtClean="0"/>
              <a:t>Konoha</a:t>
            </a:r>
            <a:r>
              <a:rPr lang="ja-JP" altLang="en-US" strike="sngStrike" dirty="0" smtClean="0"/>
              <a:t>で</a:t>
            </a:r>
            <a:r>
              <a:rPr lang="en-US" altLang="ja-JP" strike="sngStrike" dirty="0" smtClean="0"/>
              <a:t>Linux</a:t>
            </a:r>
            <a:r>
              <a:rPr lang="ja-JP" altLang="en-US" strike="sngStrike" dirty="0" smtClean="0"/>
              <a:t>カーネルを書こう！</a:t>
            </a:r>
            <a:endParaRPr lang="ja-JP" altLang="en-US"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フィボナッチ数を出力する</a:t>
            </a:r>
            <a:r>
              <a:rPr lang="en-US" altLang="ja-JP" smtClean="0"/>
              <a:t>Linux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デバイスドライバ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/>
              <a:t>とりあえず書いてみた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48D-26E1-A14A-806F-05A4585FF6C0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5300" y="1888154"/>
            <a:ext cx="7962900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#!/dev/</a:t>
            </a:r>
            <a:r>
              <a:rPr kumimoji="1" lang="en-US" altLang="ja-JP" sz="2400" dirty="0" err="1" smtClean="0"/>
              <a:t>konoha</a:t>
            </a:r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フィボナッチ数を出力する</a:t>
            </a:r>
            <a:r>
              <a:rPr lang="en-US" altLang="ja-JP" smtClean="0"/>
              <a:t>Linux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デバイスドライバ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/>
              <a:t>とりあえず書いてみた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48D-26E1-A14A-806F-05A4585FF6C0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5300" y="1888154"/>
            <a:ext cx="7962900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#!/dev/</a:t>
            </a:r>
            <a:r>
              <a:rPr kumimoji="1" lang="en-US" altLang="ja-JP" sz="2400" dirty="0" err="1" smtClean="0"/>
              <a:t>konoha</a:t>
            </a:r>
            <a:endParaRPr kumimoji="1" lang="en-US" altLang="ja-JP" sz="2400" dirty="0" smtClean="0"/>
          </a:p>
          <a:p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fib(int</a:t>
            </a:r>
            <a:r>
              <a:rPr kumimoji="1" lang="en-US" altLang="ja-JP" sz="2400" dirty="0" smtClean="0"/>
              <a:t> </a:t>
            </a:r>
            <a:r>
              <a:rPr lang="en-US" altLang="ja-JP" sz="2400" dirty="0" err="1" smtClean="0"/>
              <a:t>n</a:t>
            </a:r>
            <a:r>
              <a:rPr lang="en-US" altLang="ja-JP" sz="2400" dirty="0" smtClean="0"/>
              <a:t>) {</a:t>
            </a:r>
          </a:p>
          <a:p>
            <a:r>
              <a:rPr kumimoji="1" lang="en-US" altLang="ja-JP" sz="2400" dirty="0" smtClean="0"/>
              <a:t>	</a:t>
            </a:r>
            <a:r>
              <a:rPr lang="en-US" altLang="ja-JP" sz="2400" dirty="0" smtClean="0"/>
              <a:t>if( </a:t>
            </a:r>
            <a:r>
              <a:rPr lang="en-US" altLang="ja-JP" sz="2400" dirty="0" err="1" smtClean="0"/>
              <a:t>n</a:t>
            </a:r>
            <a:r>
              <a:rPr lang="en-US" altLang="ja-JP" sz="2400" dirty="0" smtClean="0"/>
              <a:t> &lt; 3) { return 1;</a:t>
            </a:r>
            <a:r>
              <a:rPr kumimoji="1" lang="en-US" altLang="ja-JP" sz="2400" dirty="0" smtClean="0"/>
              <a:t>}</a:t>
            </a:r>
          </a:p>
          <a:p>
            <a:r>
              <a:rPr lang="en-US" altLang="ja-JP" sz="2400" dirty="0" smtClean="0"/>
              <a:t>	return </a:t>
            </a:r>
            <a:r>
              <a:rPr lang="en-US" altLang="ja-JP" sz="2400" dirty="0" err="1" smtClean="0"/>
              <a:t>fib(n</a:t>
            </a:r>
            <a:r>
              <a:rPr lang="en-US" altLang="ja-JP" sz="2400" dirty="0" smtClean="0"/>
              <a:t> -1) + </a:t>
            </a:r>
            <a:r>
              <a:rPr lang="en-US" altLang="ja-JP" sz="2400" dirty="0" err="1" smtClean="0"/>
              <a:t>fib(n</a:t>
            </a:r>
            <a:r>
              <a:rPr lang="en-US" altLang="ja-JP" sz="2400" dirty="0" smtClean="0"/>
              <a:t> – 2);</a:t>
            </a:r>
          </a:p>
          <a:p>
            <a:r>
              <a:rPr kumimoji="1" lang="en-US" altLang="ja-JP" sz="2400" dirty="0" smtClean="0"/>
              <a:t>}</a:t>
            </a:r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フィボナッチ数を出力する</a:t>
            </a:r>
            <a:r>
              <a:rPr lang="en-US" altLang="ja-JP" smtClean="0"/>
              <a:t>Linux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デバイスドライバ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/>
              <a:t>とりあえず書いてみた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48D-26E1-A14A-806F-05A4585FF6C0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5300" y="1888154"/>
            <a:ext cx="7962900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#!/dev/</a:t>
            </a:r>
            <a:r>
              <a:rPr kumimoji="1" lang="en-US" altLang="ja-JP" sz="2400" dirty="0" err="1" smtClean="0"/>
              <a:t>konoha</a:t>
            </a:r>
            <a:endParaRPr kumimoji="1" lang="en-US" altLang="ja-JP" sz="2400" dirty="0" smtClean="0"/>
          </a:p>
          <a:p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fib(int</a:t>
            </a:r>
            <a:r>
              <a:rPr kumimoji="1" lang="en-US" altLang="ja-JP" sz="2400" dirty="0" smtClean="0"/>
              <a:t> </a:t>
            </a:r>
            <a:r>
              <a:rPr lang="en-US" altLang="ja-JP" sz="2400" dirty="0" err="1" smtClean="0"/>
              <a:t>n</a:t>
            </a:r>
            <a:r>
              <a:rPr lang="en-US" altLang="ja-JP" sz="2400" dirty="0" smtClean="0"/>
              <a:t>) {</a:t>
            </a:r>
          </a:p>
          <a:p>
            <a:r>
              <a:rPr kumimoji="1" lang="en-US" altLang="ja-JP" sz="2400" dirty="0" smtClean="0"/>
              <a:t>	</a:t>
            </a:r>
            <a:r>
              <a:rPr lang="en-US" altLang="ja-JP" sz="2400" dirty="0" smtClean="0"/>
              <a:t>if( </a:t>
            </a:r>
            <a:r>
              <a:rPr lang="en-US" altLang="ja-JP" sz="2400" dirty="0" err="1" smtClean="0"/>
              <a:t>n</a:t>
            </a:r>
            <a:r>
              <a:rPr lang="en-US" altLang="ja-JP" sz="2400" dirty="0" smtClean="0"/>
              <a:t> &lt; 3) { return 1;</a:t>
            </a:r>
            <a:r>
              <a:rPr kumimoji="1" lang="en-US" altLang="ja-JP" sz="2400" dirty="0" smtClean="0"/>
              <a:t>}</a:t>
            </a:r>
          </a:p>
          <a:p>
            <a:r>
              <a:rPr lang="en-US" altLang="ja-JP" sz="2400" dirty="0" smtClean="0"/>
              <a:t>	return </a:t>
            </a:r>
            <a:r>
              <a:rPr lang="en-US" altLang="ja-JP" sz="2400" dirty="0" err="1" smtClean="0"/>
              <a:t>fib(n</a:t>
            </a:r>
            <a:r>
              <a:rPr lang="en-US" altLang="ja-JP" sz="2400" dirty="0" smtClean="0"/>
              <a:t> -1) + </a:t>
            </a:r>
            <a:r>
              <a:rPr lang="en-US" altLang="ja-JP" sz="2400" dirty="0" err="1" smtClean="0"/>
              <a:t>fib(n</a:t>
            </a:r>
            <a:r>
              <a:rPr lang="en-US" altLang="ja-JP" sz="2400" dirty="0" smtClean="0"/>
              <a:t> – 2);</a:t>
            </a:r>
          </a:p>
          <a:p>
            <a:r>
              <a:rPr kumimoji="1" lang="en-US" altLang="ja-JP" sz="2400" dirty="0" smtClean="0"/>
              <a:t>}</a:t>
            </a:r>
          </a:p>
          <a:p>
            <a:endParaRPr lang="en-US" altLang="ja-JP" sz="2400" dirty="0" smtClean="0"/>
          </a:p>
          <a:p>
            <a:r>
              <a:rPr kumimoji="1" lang="en-US" altLang="ja-JP" sz="2400" dirty="0" smtClean="0"/>
              <a:t>String </a:t>
            </a:r>
            <a:r>
              <a:rPr kumimoji="1" lang="en-US" altLang="ja-JP" sz="2400" dirty="0" err="1" smtClean="0"/>
              <a:t>device_read</a:t>
            </a:r>
            <a:r>
              <a:rPr kumimoji="1" lang="en-US" altLang="ja-JP" sz="2400" dirty="0" smtClean="0"/>
              <a:t>() {</a:t>
            </a:r>
          </a:p>
          <a:p>
            <a:r>
              <a:rPr lang="en-US" altLang="ja-JP" sz="2400" dirty="0" smtClean="0"/>
              <a:t>	return (String) fib(36) + “\</a:t>
            </a:r>
            <a:r>
              <a:rPr lang="en-US" altLang="ja-JP" sz="2400" dirty="0" err="1" smtClean="0"/>
              <a:t>n</a:t>
            </a:r>
            <a:r>
              <a:rPr lang="en-US" altLang="ja-JP" sz="2400" dirty="0" smtClean="0"/>
              <a:t>”;</a:t>
            </a:r>
          </a:p>
          <a:p>
            <a:r>
              <a:rPr kumimoji="1" lang="en-US" altLang="ja-JP" sz="2400" dirty="0" smtClean="0"/>
              <a:t>}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フィボナッチ数を出力する</a:t>
            </a:r>
            <a:r>
              <a:rPr lang="en-US" altLang="ja-JP" smtClean="0"/>
              <a:t>Linux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デバイスドライバ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/>
              <a:t>とりあえず書いてみた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48D-26E1-A14A-806F-05A4585FF6C0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5300" y="1888154"/>
            <a:ext cx="7962900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#!/dev/</a:t>
            </a:r>
            <a:r>
              <a:rPr kumimoji="1" lang="en-US" altLang="ja-JP" sz="2400" dirty="0" err="1" smtClean="0"/>
              <a:t>konoha</a:t>
            </a:r>
            <a:endParaRPr kumimoji="1" lang="en-US" altLang="ja-JP" sz="2400" dirty="0" smtClean="0"/>
          </a:p>
          <a:p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fib(int</a:t>
            </a:r>
            <a:r>
              <a:rPr kumimoji="1" lang="en-US" altLang="ja-JP" sz="2400" dirty="0" smtClean="0"/>
              <a:t> </a:t>
            </a:r>
            <a:r>
              <a:rPr lang="en-US" altLang="ja-JP" sz="2400" dirty="0" err="1" smtClean="0"/>
              <a:t>n</a:t>
            </a:r>
            <a:r>
              <a:rPr lang="en-US" altLang="ja-JP" sz="2400" dirty="0" smtClean="0"/>
              <a:t>) {</a:t>
            </a:r>
          </a:p>
          <a:p>
            <a:r>
              <a:rPr kumimoji="1" lang="en-US" altLang="ja-JP" sz="2400" dirty="0" smtClean="0"/>
              <a:t>	</a:t>
            </a:r>
            <a:r>
              <a:rPr lang="en-US" altLang="ja-JP" sz="2400" dirty="0" smtClean="0"/>
              <a:t>if( </a:t>
            </a:r>
            <a:r>
              <a:rPr lang="en-US" altLang="ja-JP" sz="2400" dirty="0" err="1" smtClean="0"/>
              <a:t>n</a:t>
            </a:r>
            <a:r>
              <a:rPr lang="en-US" altLang="ja-JP" sz="2400" dirty="0" smtClean="0"/>
              <a:t> &lt; 3) { return 1;</a:t>
            </a:r>
            <a:r>
              <a:rPr kumimoji="1" lang="en-US" altLang="ja-JP" sz="2400" dirty="0" smtClean="0"/>
              <a:t>}</a:t>
            </a:r>
          </a:p>
          <a:p>
            <a:r>
              <a:rPr lang="en-US" altLang="ja-JP" sz="2400" dirty="0" smtClean="0"/>
              <a:t>	return </a:t>
            </a:r>
            <a:r>
              <a:rPr lang="en-US" altLang="ja-JP" sz="2400" dirty="0" err="1" smtClean="0"/>
              <a:t>fib(n</a:t>
            </a:r>
            <a:r>
              <a:rPr lang="en-US" altLang="ja-JP" sz="2400" dirty="0" smtClean="0"/>
              <a:t> -1) + </a:t>
            </a:r>
            <a:r>
              <a:rPr lang="en-US" altLang="ja-JP" sz="2400" dirty="0" err="1" smtClean="0"/>
              <a:t>fib(n</a:t>
            </a:r>
            <a:r>
              <a:rPr lang="en-US" altLang="ja-JP" sz="2400" dirty="0" smtClean="0"/>
              <a:t> – 2);</a:t>
            </a:r>
          </a:p>
          <a:p>
            <a:r>
              <a:rPr kumimoji="1" lang="en-US" altLang="ja-JP" sz="2400" dirty="0" smtClean="0"/>
              <a:t>}</a:t>
            </a:r>
          </a:p>
          <a:p>
            <a:endParaRPr lang="en-US" altLang="ja-JP" sz="2400" dirty="0" smtClean="0"/>
          </a:p>
          <a:p>
            <a:r>
              <a:rPr kumimoji="1" lang="en-US" altLang="ja-JP" sz="2400" dirty="0" smtClean="0"/>
              <a:t>String </a:t>
            </a:r>
            <a:r>
              <a:rPr kumimoji="1" lang="en-US" altLang="ja-JP" sz="2400" dirty="0" err="1" smtClean="0"/>
              <a:t>device_read</a:t>
            </a:r>
            <a:r>
              <a:rPr kumimoji="1" lang="en-US" altLang="ja-JP" sz="2400" dirty="0" smtClean="0"/>
              <a:t>() {</a:t>
            </a:r>
          </a:p>
          <a:p>
            <a:r>
              <a:rPr lang="en-US" altLang="ja-JP" sz="2400" dirty="0" smtClean="0"/>
              <a:t>	return (String) fib(36) + “\</a:t>
            </a:r>
            <a:r>
              <a:rPr lang="en-US" altLang="ja-JP" sz="2400" dirty="0" err="1" smtClean="0"/>
              <a:t>n</a:t>
            </a:r>
            <a:r>
              <a:rPr lang="en-US" altLang="ja-JP" sz="2400" dirty="0" smtClean="0"/>
              <a:t>”;</a:t>
            </a:r>
          </a:p>
          <a:p>
            <a:r>
              <a:rPr kumimoji="1" lang="en-US" altLang="ja-JP" sz="2400" dirty="0" smtClean="0"/>
              <a:t>}</a:t>
            </a:r>
            <a:endParaRPr lang="en-US" altLang="ja-JP" sz="2400" dirty="0" smtClean="0"/>
          </a:p>
          <a:p>
            <a:r>
              <a:rPr lang="en-US" altLang="ja-JP" sz="2400" dirty="0" err="1" smtClean="0"/>
              <a:t>Chardev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cdev</a:t>
            </a:r>
            <a:r>
              <a:rPr lang="en-US" altLang="ja-JP" sz="2400" dirty="0" smtClean="0"/>
              <a:t> = new Chardev(“fibo36”);</a:t>
            </a:r>
          </a:p>
          <a:p>
            <a:r>
              <a:rPr kumimoji="1" lang="en-US" altLang="ja-JP" sz="2400" dirty="0" err="1" smtClean="0"/>
              <a:t>cdev.addFunc(“read”</a:t>
            </a:r>
            <a:r>
              <a:rPr kumimoji="1" lang="en-US" altLang="ja-JP" sz="2400" dirty="0" err="1" smtClean="0"/>
              <a:t>,delegate</a:t>
            </a:r>
            <a:r>
              <a:rPr kumimoji="1" lang="en-US" altLang="ja-JP" sz="2400" dirty="0" err="1" smtClean="0"/>
              <a:t>(device_read</a:t>
            </a:r>
            <a:r>
              <a:rPr kumimoji="1" lang="en-US" altLang="ja-JP" sz="2400" dirty="0" smtClean="0"/>
              <a:t>));</a:t>
            </a:r>
          </a:p>
          <a:p>
            <a:r>
              <a:rPr lang="en-US" altLang="ja-JP" sz="2400" dirty="0" err="1" smtClean="0"/>
              <a:t>cdev.regist</a:t>
            </a:r>
            <a:r>
              <a:rPr lang="en-US" altLang="ja-JP" sz="2400" dirty="0" smtClean="0"/>
              <a:t>();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ja-JP" altLang="en-US" sz="4800" dirty="0" smtClean="0"/>
              <a:t>書いてみたけど</a:t>
            </a:r>
            <a:endParaRPr lang="en-US" altLang="ja-JP" sz="4800" dirty="0" smtClean="0"/>
          </a:p>
          <a:p>
            <a:pPr algn="ctr">
              <a:buNone/>
            </a:pPr>
            <a:r>
              <a:rPr lang="ja-JP" altLang="en-US" sz="4800" dirty="0" smtClean="0"/>
              <a:t>どうやって動かす？</a:t>
            </a:r>
            <a:endParaRPr lang="ja-JP" altLang="en-US" sz="48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35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ja-JP" altLang="en-US" sz="4800" dirty="0" smtClean="0"/>
              <a:t>そうだ、カーネルに</a:t>
            </a:r>
            <a:endParaRPr lang="en-US" altLang="ja-JP" sz="4800" dirty="0" smtClean="0"/>
          </a:p>
          <a:p>
            <a:pPr algn="ctr">
              <a:buNone/>
            </a:pPr>
            <a:r>
              <a:rPr lang="en-US" altLang="ja-JP" sz="4800" dirty="0" err="1" smtClean="0"/>
              <a:t>konoha</a:t>
            </a:r>
            <a:r>
              <a:rPr lang="ja-JP" altLang="en-US" sz="4800" dirty="0" smtClean="0"/>
              <a:t>を入れよう！</a:t>
            </a:r>
            <a:endParaRPr lang="ja-JP" altLang="en-US" sz="48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36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ja-JP" altLang="en-US" sz="4400" dirty="0" smtClean="0"/>
              <a:t>どうやってカーネルに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入れるか？</a:t>
            </a:r>
            <a:endParaRPr lang="en-US" altLang="ja-JP" sz="4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37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vert="horz"/>
          <a:lstStyle/>
          <a:p>
            <a:pPr>
              <a:buNone/>
            </a:pPr>
            <a:r>
              <a:rPr lang="ja-JP" altLang="en-US" dirty="0" smtClean="0"/>
              <a:t>　まず、</a:t>
            </a:r>
            <a:r>
              <a:rPr lang="en-US" altLang="ja-JP" dirty="0" smtClean="0"/>
              <a:t>LKM</a:t>
            </a:r>
            <a:r>
              <a:rPr lang="ja-JP" altLang="en-US" dirty="0" smtClean="0"/>
              <a:t>として</a:t>
            </a:r>
            <a:r>
              <a:rPr lang="en-US" altLang="ja-JP" dirty="0" err="1" smtClean="0"/>
              <a:t>Konoha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insmod</a:t>
            </a:r>
            <a:r>
              <a:rPr lang="ja-JP" altLang="en-US" dirty="0" smtClean="0"/>
              <a:t>しなければならない。そのためにはユーザプログラムである</a:t>
            </a:r>
            <a:r>
              <a:rPr lang="en-US" altLang="ja-JP" dirty="0" err="1" smtClean="0"/>
              <a:t>Konoha</a:t>
            </a:r>
            <a:r>
              <a:rPr lang="ja-JP" altLang="en-US" dirty="0" smtClean="0"/>
              <a:t>をカーネルモジュールとしてコンパイルする必要がある。まず、カーネル内では浮動小数点演算が行えないため、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関連の機能をすべて削除する。また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GLibC</a:t>
            </a:r>
            <a:r>
              <a:rPr lang="ja-JP" altLang="en-US" dirty="0" smtClean="0"/>
              <a:t>が提供する関数、たとえば</a:t>
            </a:r>
            <a:r>
              <a:rPr lang="en-US" altLang="ja-JP" dirty="0" err="1" smtClean="0"/>
              <a:t>malloc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printf</a:t>
            </a:r>
            <a:r>
              <a:rPr lang="ja-JP" altLang="en-US" dirty="0" smtClean="0"/>
              <a:t>などが使えないので、これらをカーネル内代替関数でラップする。あとはいくつかの</a:t>
            </a:r>
            <a:r>
              <a:rPr lang="en-US" altLang="ja-JP" dirty="0" err="1" smtClean="0"/>
              <a:t>Konoha</a:t>
            </a:r>
            <a:r>
              <a:rPr lang="ja-JP" altLang="en-US" dirty="0" smtClean="0"/>
              <a:t>特有の機能を削ってコンパイルが行える。次に、デバイスファイルは</a:t>
            </a:r>
            <a:r>
              <a:rPr lang="en-US" altLang="ja-JP" dirty="0" smtClean="0"/>
              <a:t>VFS</a:t>
            </a:r>
            <a:r>
              <a:rPr lang="ja-JP" altLang="en-US" dirty="0" smtClean="0"/>
              <a:t>に統合されており、一部のシステムコールが関数ポインタとして提供されているので、これらのジャンプ先を</a:t>
            </a:r>
            <a:r>
              <a:rPr lang="en-US" altLang="ja-JP" dirty="0" err="1" smtClean="0"/>
              <a:t>Konoha</a:t>
            </a:r>
            <a:r>
              <a:rPr lang="ja-JP" altLang="en-US" dirty="0" smtClean="0"/>
              <a:t>で持つ。このシステムコールハンドラから</a:t>
            </a:r>
            <a:r>
              <a:rPr lang="en-US" altLang="ja-JP" dirty="0" smtClean="0"/>
              <a:t>(</a:t>
            </a:r>
            <a:r>
              <a:rPr lang="ja-JP" altLang="en-US" dirty="0" smtClean="0"/>
              <a:t>ユーザランドから送出された</a:t>
            </a:r>
            <a:r>
              <a:rPr lang="en-US" altLang="ja-JP" dirty="0" smtClean="0"/>
              <a:t>)</a:t>
            </a:r>
            <a:r>
              <a:rPr lang="en-US" altLang="ja-JP" dirty="0" err="1" smtClean="0"/>
              <a:t>Konoha</a:t>
            </a:r>
            <a:r>
              <a:rPr lang="ja-JP" altLang="en-US" dirty="0" smtClean="0"/>
              <a:t>スクリプトを呼び出すことで、システムコールハンドラをスクリプトで書くことが可能になる。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38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763" y="1399918"/>
            <a:ext cx="97992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0" dirty="0" smtClean="0"/>
              <a:t>学生</a:t>
            </a:r>
            <a:r>
              <a:rPr kumimoji="1" lang="ja-JP" altLang="en-US" sz="8000" dirty="0" smtClean="0"/>
              <a:t>「</a:t>
            </a:r>
            <a:r>
              <a:rPr lang="ja-JP" altLang="en-US" sz="8000" dirty="0" smtClean="0"/>
              <a:t>今度</a:t>
            </a:r>
            <a:r>
              <a:rPr lang="en-US" altLang="ja-JP" sz="8000" dirty="0" smtClean="0"/>
              <a:t>LLTV</a:t>
            </a:r>
            <a:r>
              <a:rPr lang="ja-JP" altLang="en-US" sz="8000" dirty="0" smtClean="0"/>
              <a:t>って</a:t>
            </a:r>
            <a:endParaRPr kumimoji="1" lang="en-US" altLang="ja-JP" sz="8000" dirty="0" smtClean="0"/>
          </a:p>
          <a:p>
            <a:r>
              <a:rPr lang="ja-JP" altLang="ja-JP" sz="8000" dirty="0" smtClean="0"/>
              <a:t>　　　　</a:t>
            </a:r>
            <a:r>
              <a:rPr lang="ja-JP" altLang="en-US" sz="8000" dirty="0" smtClean="0"/>
              <a:t>集会</a:t>
            </a:r>
            <a:r>
              <a:rPr lang="ja-JP" altLang="en-US" sz="8000" dirty="0" smtClean="0"/>
              <a:t>が</a:t>
            </a:r>
            <a:r>
              <a:rPr lang="ja-JP" altLang="en-US" sz="8000" dirty="0" smtClean="0"/>
              <a:t>ある</a:t>
            </a:r>
            <a:endParaRPr lang="en-US" altLang="ja-JP" sz="8000" dirty="0" smtClean="0"/>
          </a:p>
          <a:p>
            <a:r>
              <a:rPr kumimoji="1" lang="en-US" altLang="ja-JP" sz="8000" dirty="0" smtClean="0"/>
              <a:t>　　　　</a:t>
            </a:r>
            <a:r>
              <a:rPr kumimoji="1" lang="ja-JP" altLang="en-US" sz="8000" dirty="0" smtClean="0"/>
              <a:t>みたいですよ」</a:t>
            </a:r>
            <a:endParaRPr kumimoji="1" lang="ja-JP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ja-JP" altLang="en-US" sz="6000" dirty="0" smtClean="0"/>
              <a:t>色々説明したいけど省略</a:t>
            </a:r>
            <a:endParaRPr lang="en-US" altLang="ja-JP" sz="6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39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idx="1"/>
          </p:nvPr>
        </p:nvSpPr>
        <p:spPr>
          <a:xfrm>
            <a:off x="495300" y="1600200"/>
            <a:ext cx="9163050" cy="4953000"/>
          </a:xfrm>
        </p:spPr>
        <p:txBody>
          <a:bodyPr/>
          <a:lstStyle/>
          <a:p>
            <a:r>
              <a:rPr lang="ja-JP" altLang="en-US" dirty="0" smtClean="0"/>
              <a:t>実行結果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48D-26E1-A14A-806F-05A4585FF6C0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95300" y="2819400"/>
            <a:ext cx="9163050" cy="2362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800" dirty="0" smtClean="0"/>
              <a:t>$ time -</a:t>
            </a:r>
            <a:r>
              <a:rPr lang="en-US" altLang="ja-JP" sz="2800" dirty="0" err="1" smtClean="0"/>
              <a:t>p</a:t>
            </a:r>
            <a:r>
              <a:rPr lang="en-US" altLang="ja-JP" sz="2800" dirty="0" smtClean="0"/>
              <a:t> cat /dev/fibo36 </a:t>
            </a:r>
          </a:p>
          <a:p>
            <a:r>
              <a:rPr lang="en-US" altLang="ja-JP" sz="2800" dirty="0" smtClean="0"/>
              <a:t>14930352</a:t>
            </a:r>
          </a:p>
          <a:p>
            <a:r>
              <a:rPr lang="en-US" altLang="ja-JP" sz="2800" dirty="0" smtClean="0"/>
              <a:t>real 4.96</a:t>
            </a:r>
          </a:p>
          <a:p>
            <a:r>
              <a:rPr lang="en-US" altLang="ja-JP" sz="2800" dirty="0" smtClean="0"/>
              <a:t>user 0.00</a:t>
            </a:r>
          </a:p>
          <a:p>
            <a:r>
              <a:rPr lang="en-US" altLang="ja-JP" sz="2800" dirty="0" smtClean="0"/>
              <a:t>sys 4.95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ja-JP" altLang="en-US" sz="6600" dirty="0" smtClean="0"/>
              <a:t>動いた！</a:t>
            </a:r>
            <a:endParaRPr lang="ja-JP" altLang="en-US" sz="66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41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5300" y="457200"/>
            <a:ext cx="9163050" cy="6096000"/>
          </a:xfrm>
        </p:spPr>
        <p:txBody>
          <a:bodyPr anchor="ctr"/>
          <a:lstStyle/>
          <a:p>
            <a:pPr algn="ctr">
              <a:buNone/>
            </a:pPr>
            <a:r>
              <a:rPr lang="ja-JP" altLang="en-US" sz="9600" dirty="0" smtClean="0">
                <a:solidFill>
                  <a:srgbClr val="FF0000"/>
                </a:solidFill>
              </a:rPr>
              <a:t>注意！！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42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38150" y="1371600"/>
            <a:ext cx="9220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0" dirty="0" err="1" smtClean="0"/>
              <a:t>Konoha</a:t>
            </a:r>
            <a:r>
              <a:rPr kumimoji="1" lang="ja-JP" altLang="en-US" sz="11000" dirty="0" smtClean="0"/>
              <a:t>が</a:t>
            </a:r>
            <a:endParaRPr kumimoji="1" lang="en-US" altLang="ja-JP" sz="11000" dirty="0" smtClean="0"/>
          </a:p>
          <a:p>
            <a:pPr algn="ctr"/>
            <a:r>
              <a:rPr kumimoji="1" lang="ja-JP" altLang="en-US" sz="11000" dirty="0" smtClean="0">
                <a:solidFill>
                  <a:srgbClr val="FF0000"/>
                </a:solidFill>
              </a:rPr>
              <a:t>落ちる</a:t>
            </a:r>
            <a:r>
              <a:rPr lang="ja-JP" altLang="en-US" sz="11000" dirty="0" smtClean="0"/>
              <a:t>と、、</a:t>
            </a:r>
            <a:endParaRPr kumimoji="1" lang="en-US" altLang="ja-JP" sz="11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43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38150" y="1371600"/>
            <a:ext cx="9220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0" dirty="0" smtClean="0"/>
              <a:t>カーネルも</a:t>
            </a:r>
            <a:endParaRPr kumimoji="1" lang="en-US" altLang="ja-JP" sz="11000" dirty="0" smtClean="0"/>
          </a:p>
          <a:p>
            <a:pPr algn="ctr"/>
            <a:r>
              <a:rPr lang="ja-JP" altLang="en-US" sz="11000" dirty="0" smtClean="0">
                <a:solidFill>
                  <a:srgbClr val="FF0000"/>
                </a:solidFill>
              </a:rPr>
              <a:t>落ちる</a:t>
            </a:r>
            <a:r>
              <a:rPr lang="ja-JP" altLang="en-US" sz="11000" dirty="0" smtClean="0"/>
              <a:t>！</a:t>
            </a:r>
            <a:endParaRPr kumimoji="1" lang="en-US" altLang="ja-JP" sz="11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44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45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134600" cy="681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Konoha</a:t>
            </a:r>
            <a:r>
              <a:rPr lang="ja-JP" altLang="en-US" dirty="0" smtClean="0"/>
              <a:t>を使ってみよう！！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65125" y="1219200"/>
            <a:ext cx="9163050" cy="4724400"/>
          </a:xfrm>
        </p:spPr>
        <p:txBody>
          <a:bodyPr/>
          <a:lstStyle/>
          <a:p>
            <a:pPr>
              <a:buNone/>
            </a:pPr>
            <a:r>
              <a:rPr lang="en-US" altLang="ja-JP" dirty="0" err="1" smtClean="0"/>
              <a:t>konoha</a:t>
            </a:r>
            <a:r>
              <a:rPr lang="en-US" altLang="ja-JP" dirty="0" smtClean="0"/>
              <a:t> </a:t>
            </a:r>
            <a:r>
              <a:rPr lang="ja-JP" altLang="en-US" dirty="0" smtClean="0"/>
              <a:t>公式ページ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>
                <a:solidFill>
                  <a:srgbClr val="3366FF"/>
                </a:solidFill>
                <a:hlinkClick r:id="rId3"/>
              </a:rPr>
              <a:t>http://konoha.sourceforge.jp/</a:t>
            </a:r>
            <a:endParaRPr lang="en-US" altLang="ja-JP" dirty="0" smtClean="0">
              <a:solidFill>
                <a:srgbClr val="3366FF"/>
              </a:solidFill>
            </a:endParaRPr>
          </a:p>
          <a:p>
            <a:pPr>
              <a:buNone/>
            </a:pPr>
            <a:endParaRPr lang="en-US" altLang="ja-JP" dirty="0" smtClean="0">
              <a:solidFill>
                <a:srgbClr val="3366FF"/>
              </a:solidFill>
            </a:endParaRPr>
          </a:p>
          <a:p>
            <a:pPr>
              <a:buNone/>
            </a:pPr>
            <a:r>
              <a:rPr lang="en-US" altLang="ja-JP" dirty="0" err="1" smtClean="0">
                <a:solidFill>
                  <a:srgbClr val="000000"/>
                </a:solidFill>
              </a:rPr>
              <a:t>Konoha</a:t>
            </a:r>
            <a:r>
              <a:rPr lang="ja-JP" altLang="en-US" dirty="0" smtClean="0">
                <a:solidFill>
                  <a:srgbClr val="000000"/>
                </a:solidFill>
              </a:rPr>
              <a:t>ユーザ会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ja-JP" dirty="0" smtClean="0">
                <a:hlinkClick r:id="rId4"/>
              </a:rPr>
              <a:t>konoha-users@lists.sourceforge.jp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46</a:t>
            </a:fld>
            <a:endParaRPr lang="ja-JP" altLang="en-US"/>
          </a:p>
        </p:txBody>
      </p:sp>
      <p:pic>
        <p:nvPicPr>
          <p:cNvPr id="7" name="図 6" descr="ピクチャ 1（2）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625163"/>
            <a:ext cx="5045075" cy="315317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5850" y="5254337"/>
            <a:ext cx="1200150" cy="1527464"/>
          </a:xfrm>
          <a:prstGeom prst="rect">
            <a:avLst/>
          </a:prstGeom>
        </p:spPr>
      </p:pic>
      <p:sp>
        <p:nvSpPr>
          <p:cNvPr id="8" name="フローチャート: 順次アクセス記憶 7"/>
          <p:cNvSpPr/>
          <p:nvPr/>
        </p:nvSpPr>
        <p:spPr>
          <a:xfrm>
            <a:off x="6235700" y="5254336"/>
            <a:ext cx="2209800" cy="1009939"/>
          </a:xfrm>
          <a:prstGeom prst="flowChartMagnetic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ぜひ使ってみてください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47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2362200"/>
            <a:ext cx="97992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800" dirty="0" smtClean="0"/>
              <a:t>数分後</a:t>
            </a:r>
            <a:r>
              <a:rPr lang="en-US" altLang="ja-JP" sz="13800" dirty="0" smtClean="0"/>
              <a:t>..</a:t>
            </a:r>
            <a:endParaRPr kumimoji="1" lang="ja-JP" altLang="en-US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457200"/>
            <a:ext cx="9799237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/>
              <a:t>Title: “LLTV</a:t>
            </a:r>
            <a:r>
              <a:rPr lang="ja-JP" altLang="en-US" sz="5400" dirty="0" smtClean="0"/>
              <a:t>申し込みしました</a:t>
            </a:r>
            <a:r>
              <a:rPr lang="en-US" altLang="ja-JP" sz="5400" dirty="0" smtClean="0"/>
              <a:t>”</a:t>
            </a:r>
          </a:p>
          <a:p>
            <a:r>
              <a:rPr lang="en-US" altLang="ja-JP" sz="5400" dirty="0" smtClean="0"/>
              <a:t>From: </a:t>
            </a:r>
            <a:r>
              <a:rPr lang="ja-JP" altLang="en-US" sz="5400" dirty="0" smtClean="0"/>
              <a:t>先生</a:t>
            </a:r>
            <a:endParaRPr lang="en-US" altLang="ja-JP" sz="5400" dirty="0" smtClean="0"/>
          </a:p>
          <a:p>
            <a:r>
              <a:rPr lang="ja-JP" altLang="en-US" sz="5400" dirty="0" smtClean="0"/>
              <a:t>倉光です、</a:t>
            </a:r>
            <a:endParaRPr lang="en-US" altLang="ja-JP" sz="5400" dirty="0" smtClean="0"/>
          </a:p>
          <a:p>
            <a:endParaRPr lang="en-US" altLang="ja-JP" sz="5400" dirty="0" smtClean="0"/>
          </a:p>
          <a:p>
            <a:r>
              <a:rPr lang="en-US" altLang="ja-JP" sz="5400" dirty="0" smtClean="0"/>
              <a:t>LLTV</a:t>
            </a:r>
            <a:r>
              <a:rPr lang="ja-JP" altLang="en-US" sz="5400" dirty="0" smtClean="0"/>
              <a:t>発表申し込みしました。</a:t>
            </a:r>
            <a:endParaRPr lang="en-US" altLang="ja-JP" sz="5400" dirty="0" smtClean="0"/>
          </a:p>
          <a:p>
            <a:r>
              <a:rPr lang="ja-JP" altLang="en-US" sz="5400" dirty="0" smtClean="0"/>
              <a:t>尚、発表は学生で</a:t>
            </a:r>
            <a:endParaRPr lang="en-US" altLang="ja-JP" sz="5400" dirty="0" smtClean="0"/>
          </a:p>
          <a:p>
            <a:r>
              <a:rPr lang="ja-JP" altLang="en-US" sz="5400" dirty="0" smtClean="0"/>
              <a:t>おこなってください。</a:t>
            </a:r>
            <a:endParaRPr lang="en-US" altLang="ja-JP" sz="5400" dirty="0" smtClean="0"/>
          </a:p>
          <a:p>
            <a:endParaRPr lang="en-US" altLang="ja-JP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213" y="0"/>
            <a:ext cx="9799237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1300" dirty="0" smtClean="0"/>
              <a:t>！</a:t>
            </a:r>
            <a:endParaRPr kumimoji="1" lang="ja-JP" altLang="en-US" sz="4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457200"/>
            <a:ext cx="9799237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/>
              <a:t>Title: “LLTV</a:t>
            </a:r>
            <a:r>
              <a:rPr lang="ja-JP" altLang="en-US" sz="5400" dirty="0" smtClean="0"/>
              <a:t>申し込みしました</a:t>
            </a:r>
            <a:r>
              <a:rPr lang="en-US" altLang="ja-JP" sz="5400" dirty="0" smtClean="0"/>
              <a:t>”</a:t>
            </a:r>
          </a:p>
          <a:p>
            <a:r>
              <a:rPr lang="en-US" altLang="ja-JP" sz="5400" dirty="0" smtClean="0"/>
              <a:t>From: </a:t>
            </a:r>
            <a:r>
              <a:rPr lang="ja-JP" altLang="en-US" sz="5400" dirty="0" smtClean="0"/>
              <a:t>先生</a:t>
            </a:r>
            <a:endParaRPr lang="en-US" altLang="ja-JP" sz="5400" dirty="0" smtClean="0"/>
          </a:p>
          <a:p>
            <a:r>
              <a:rPr lang="ja-JP" altLang="en-US" sz="5400" dirty="0" smtClean="0"/>
              <a:t>倉光です、</a:t>
            </a:r>
            <a:endParaRPr lang="en-US" altLang="ja-JP" sz="5400" dirty="0" smtClean="0"/>
          </a:p>
          <a:p>
            <a:endParaRPr lang="en-US" altLang="ja-JP" sz="5400" dirty="0" smtClean="0"/>
          </a:p>
          <a:p>
            <a:r>
              <a:rPr lang="en-US" altLang="ja-JP" sz="5400" dirty="0" smtClean="0"/>
              <a:t>LLTV</a:t>
            </a:r>
            <a:r>
              <a:rPr lang="ja-JP" altLang="en-US" sz="5400" dirty="0" smtClean="0"/>
              <a:t>発表申し込みしました。</a:t>
            </a:r>
            <a:endParaRPr lang="en-US" altLang="ja-JP" sz="5400" dirty="0" smtClean="0"/>
          </a:p>
          <a:p>
            <a:r>
              <a:rPr lang="ja-JP" altLang="en-US" sz="5400" dirty="0" smtClean="0">
                <a:solidFill>
                  <a:srgbClr val="FF0000"/>
                </a:solidFill>
              </a:rPr>
              <a:t>尚、発表は学生で</a:t>
            </a:r>
            <a:endParaRPr lang="en-US" altLang="ja-JP" sz="5400" dirty="0" smtClean="0">
              <a:solidFill>
                <a:srgbClr val="FF0000"/>
              </a:solidFill>
            </a:endParaRPr>
          </a:p>
          <a:p>
            <a:r>
              <a:rPr lang="ja-JP" altLang="en-US" sz="5400" dirty="0" smtClean="0">
                <a:solidFill>
                  <a:srgbClr val="FF0000"/>
                </a:solidFill>
              </a:rPr>
              <a:t>おこなってください。</a:t>
            </a:r>
            <a:endParaRPr lang="en-US" altLang="ja-JP" sz="5400" dirty="0" smtClean="0">
              <a:solidFill>
                <a:srgbClr val="FF0000"/>
              </a:solidFill>
            </a:endParaRPr>
          </a:p>
          <a:p>
            <a:endParaRPr lang="en-US" altLang="ja-JP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5548D-26E1-A14A-806F-05A4585FF6C0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1066800"/>
            <a:ext cx="979923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4400" dirty="0" smtClean="0"/>
              <a:t>！？</a:t>
            </a:r>
            <a:endParaRPr kumimoji="1" lang="en-US" altLang="ja-JP" sz="3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間発表">
  <a:themeElements>
    <a:clrScheme name="みやび">
      <a:dk1>
        <a:sysClr val="windowText" lastClr="000000"/>
      </a:dk1>
      <a:lt1>
        <a:sysClr val="window" lastClr="FFFFFF"/>
      </a:lt1>
      <a:dk2>
        <a:srgbClr val="975C1E"/>
      </a:dk2>
      <a:lt2>
        <a:srgbClr val="FFE880"/>
      </a:lt2>
      <a:accent1>
        <a:srgbClr val="E3560E"/>
      </a:accent1>
      <a:accent2>
        <a:srgbClr val="5C5943"/>
      </a:accent2>
      <a:accent3>
        <a:srgbClr val="F1AB3B"/>
      </a:accent3>
      <a:accent4>
        <a:srgbClr val="6D8A16"/>
      </a:accent4>
      <a:accent5>
        <a:srgbClr val="73AAC0"/>
      </a:accent5>
      <a:accent6>
        <a:srgbClr val="3E68AF"/>
      </a:accent6>
      <a:hlink>
        <a:srgbClr val="0000FE"/>
      </a:hlink>
      <a:folHlink>
        <a:srgbClr val="800080"/>
      </a:folHlink>
    </a:clrScheme>
    <a:fontScheme name="キュート">
      <a:majorFont>
        <a:latin typeface="Trebuchet MS"/>
        <a:ea typeface=""/>
        <a:cs typeface=""/>
        <a:font script="Jpan" typeface="ヒラギノ丸ゴ Pro W4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ヒラギノ丸ゴ Pro W4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72138</TotalTime>
  <Words>1641</Words>
  <Application>Microsoft Macintosh PowerPoint</Application>
  <PresentationFormat>A4 210x297 mm</PresentationFormat>
  <Paragraphs>283</Paragraphs>
  <Slides>48</Slides>
  <Notes>10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49" baseType="lpstr">
      <vt:lpstr>中間発表</vt:lpstr>
      <vt:lpstr>Konoha: LLに静的な型付け なんてあり得ない？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Konoha: LLに静的な型付け なんてあり得ない？</vt:lpstr>
      <vt:lpstr>Konoha</vt:lpstr>
      <vt:lpstr>Konohaの開発者</vt:lpstr>
      <vt:lpstr>サンプルコード: helloworld.k</vt:lpstr>
      <vt:lpstr>ありがとうJava</vt:lpstr>
      <vt:lpstr>サンキュー JavaScript</vt:lpstr>
      <vt:lpstr>メルシー C++</vt:lpstr>
      <vt:lpstr>グラシァス　C#</vt:lpstr>
      <vt:lpstr>Fibonacci 36 ベンチマーク</vt:lpstr>
      <vt:lpstr>型推論できます！</vt:lpstr>
      <vt:lpstr>次世代っぽい機能も！</vt:lpstr>
      <vt:lpstr>スライド 20</vt:lpstr>
      <vt:lpstr>スライド 21</vt:lpstr>
      <vt:lpstr>スライド 22</vt:lpstr>
      <vt:lpstr>スライド 23</vt:lpstr>
      <vt:lpstr>スライド 24</vt:lpstr>
      <vt:lpstr>〜自由研究課題〜 KonohaでLinuxカーネルを書こう！</vt:lpstr>
      <vt:lpstr>スライド 26</vt:lpstr>
      <vt:lpstr>スライド 27</vt:lpstr>
      <vt:lpstr>スライド 28</vt:lpstr>
      <vt:lpstr>スライド 29</vt:lpstr>
      <vt:lpstr>〜自由研究課題〜 KonohaでLinuxカーネルを書こう！</vt:lpstr>
      <vt:lpstr>フィボナッチ数を出力するLinuxの デバイスドライバ</vt:lpstr>
      <vt:lpstr>フィボナッチ数を出力するLinuxの デバイスドライバ</vt:lpstr>
      <vt:lpstr>フィボナッチ数を出力するLinuxの デバイスドライバ</vt:lpstr>
      <vt:lpstr>フィボナッチ数を出力するLinuxの デバイスドライバ</vt:lpstr>
      <vt:lpstr>スライド 35</vt:lpstr>
      <vt:lpstr>スライド 36</vt:lpstr>
      <vt:lpstr>スライド 37</vt:lpstr>
      <vt:lpstr>スライド 38</vt:lpstr>
      <vt:lpstr>スライド 39</vt:lpstr>
      <vt:lpstr>スライド 40</vt:lpstr>
      <vt:lpstr>スライド 41</vt:lpstr>
      <vt:lpstr>スライド 42</vt:lpstr>
      <vt:lpstr>スライド 43</vt:lpstr>
      <vt:lpstr>スライド 44</vt:lpstr>
      <vt:lpstr>スライド 45</vt:lpstr>
      <vt:lpstr>Konohaを使ってみよう！！</vt:lpstr>
      <vt:lpstr>スライド 47</vt:lpstr>
    </vt:vector>
  </TitlesOfParts>
  <Company>ynu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Konoha を使ってみよう</dc:title>
  <dc:creator>君郎 倉光</dc:creator>
  <cp:lastModifiedBy>Shinpei Nakata</cp:lastModifiedBy>
  <cp:revision>1377</cp:revision>
  <cp:lastPrinted>2009-08-19T03:30:36Z</cp:lastPrinted>
  <dcterms:created xsi:type="dcterms:W3CDTF">2009-08-29T05:45:38Z</dcterms:created>
  <dcterms:modified xsi:type="dcterms:W3CDTF">2009-08-29T07:29:10Z</dcterms:modified>
</cp:coreProperties>
</file>