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80" r:id="rId2"/>
    <p:sldId id="481" r:id="rId3"/>
    <p:sldId id="482" r:id="rId4"/>
    <p:sldId id="506" r:id="rId5"/>
    <p:sldId id="483" r:id="rId6"/>
    <p:sldId id="484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9" r:id="rId19"/>
    <p:sldId id="507" r:id="rId20"/>
    <p:sldId id="498" r:id="rId21"/>
  </p:sldIdLst>
  <p:sldSz cx="9144000" cy="6858000" type="screen4x3"/>
  <p:notesSz cx="7756525" cy="1116488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5pPr>
    <a:lvl6pPr marL="2286000" algn="l" defTabSz="914400" rtl="0" eaLnBrk="1" latinLnBrk="0" hangingPunct="1"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6pPr>
    <a:lvl7pPr marL="2743200" algn="l" defTabSz="914400" rtl="0" eaLnBrk="1" latinLnBrk="0" hangingPunct="1"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7pPr>
    <a:lvl8pPr marL="3200400" algn="l" defTabSz="914400" rtl="0" eaLnBrk="1" latinLnBrk="0" hangingPunct="1"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8pPr>
    <a:lvl9pPr marL="3657600" algn="l" defTabSz="914400" rtl="0" eaLnBrk="1" latinLnBrk="0" hangingPunct="1">
      <a:defRPr kumimoji="1" sz="2600" u="sng" kern="1200">
        <a:solidFill>
          <a:schemeClr val="tx1"/>
        </a:solidFill>
        <a:latin typeface="HGS創英角ﾎﾟｯﾌﾟ体" pitchFamily="50" charset="-128"/>
        <a:ea typeface="HGS創英角ﾎﾟｯﾌﾟ体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obu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DBFF4"/>
    <a:srgbClr val="D276BA"/>
    <a:srgbClr val="FFE5FA"/>
    <a:srgbClr val="FFFFFF"/>
    <a:srgbClr val="CC3300"/>
    <a:srgbClr val="DF9FCE"/>
    <a:srgbClr val="FFFFB1"/>
    <a:srgbClr val="FFFF99"/>
    <a:srgbClr val="C5C5FF"/>
    <a:srgbClr val="B1B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7" autoAdjust="0"/>
    <p:restoredTop sz="83871" autoAdjust="0"/>
  </p:normalViewPr>
  <p:slideViewPr>
    <p:cSldViewPr snapToGrid="0">
      <p:cViewPr varScale="1">
        <p:scale>
          <a:sx n="71" d="100"/>
          <a:sy n="71" d="100"/>
        </p:scale>
        <p:origin x="-282" y="-96"/>
      </p:cViewPr>
      <p:guideLst>
        <p:guide orient="horz" pos="4248"/>
        <p:guide pos="507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1554" y="-108"/>
      </p:cViewPr>
      <p:guideLst>
        <p:guide orient="horz" pos="3516"/>
        <p:guide pos="24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23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14" tIns="51609" rIns="103214" bIns="51609" numCol="1" anchor="t" anchorCtr="0" compatLnSpc="1">
            <a:prstTxWarp prst="textNoShape">
              <a:avLst/>
            </a:prstTxWarp>
          </a:bodyPr>
          <a:lstStyle>
            <a:lvl1pPr algn="l" defTabSz="1035050">
              <a:defRPr sz="1500" u="none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94200" y="0"/>
            <a:ext cx="33623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14" tIns="51609" rIns="103214" bIns="51609" numCol="1" anchor="t" anchorCtr="0" compatLnSpc="1">
            <a:prstTxWarp prst="textNoShape">
              <a:avLst/>
            </a:prstTxWarp>
          </a:bodyPr>
          <a:lstStyle>
            <a:lvl1pPr algn="r" defTabSz="1035050">
              <a:defRPr sz="1500" u="none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609263"/>
            <a:ext cx="33623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14" tIns="51609" rIns="103214" bIns="51609" numCol="1" anchor="b" anchorCtr="0" compatLnSpc="1">
            <a:prstTxWarp prst="textNoShape">
              <a:avLst/>
            </a:prstTxWarp>
          </a:bodyPr>
          <a:lstStyle>
            <a:lvl1pPr algn="l" defTabSz="1035050">
              <a:defRPr sz="1500" u="none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94200" y="10609263"/>
            <a:ext cx="33623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14" tIns="51609" rIns="103214" bIns="51609" numCol="1" anchor="b" anchorCtr="0" compatLnSpc="1">
            <a:prstTxWarp prst="textNoShape">
              <a:avLst/>
            </a:prstTxWarp>
          </a:bodyPr>
          <a:lstStyle>
            <a:lvl1pPr algn="r" defTabSz="1035050">
              <a:defRPr sz="1500" u="none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5173A50A-8B10-464E-B2FD-A401E91228E3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94200" y="0"/>
            <a:ext cx="33623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14" tIns="51609" rIns="103214" bIns="51609" numCol="1" anchor="t" anchorCtr="0" compatLnSpc="1">
            <a:prstTxWarp prst="textNoShape">
              <a:avLst/>
            </a:prstTxWarp>
          </a:bodyPr>
          <a:lstStyle>
            <a:lvl1pPr algn="r" defTabSz="1035050">
              <a:defRPr sz="1500" u="none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35050" y="5303838"/>
            <a:ext cx="5686425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14" tIns="51609" rIns="103214" bIns="51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94200" y="10609263"/>
            <a:ext cx="33623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14" tIns="51609" rIns="103214" bIns="51609" numCol="1" anchor="b" anchorCtr="0" compatLnSpc="1">
            <a:prstTxWarp prst="textNoShape">
              <a:avLst/>
            </a:prstTxWarp>
          </a:bodyPr>
          <a:lstStyle>
            <a:lvl1pPr algn="r" defTabSz="1035050">
              <a:defRPr sz="1500" u="none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A5FBCDAC-B0C4-4BC8-96DA-77972069760A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  <p:sp>
        <p:nvSpPr>
          <p:cNvPr id="9" name="スライド イメージ プレースホルダ 8"/>
          <p:cNvSpPr>
            <a:spLocks noGrp="1" noRot="1" noChangeAspect="1"/>
          </p:cNvSpPr>
          <p:nvPr>
            <p:ph type="sldImg" idx="2"/>
          </p:nvPr>
        </p:nvSpPr>
        <p:spPr>
          <a:xfrm>
            <a:off x="1087438" y="836613"/>
            <a:ext cx="5581650" cy="4187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0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は、わりと低水準言語で、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スクリプトをプレイヤーで実行すると、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イベントとして処理します。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処理不能なものは無視して、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行目から最終行まで処理したら終わりです。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は、少し複雑で、</a:t>
            </a:r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の実態は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なんですが、</a:t>
            </a:r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スクリプトを実行すると、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スクリプトを吐き出して、</a:t>
            </a:r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と同じ処理をします。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拡張子は、</a:t>
            </a:r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スクリプトが</a:t>
            </a:r>
            <a:r>
              <a:rPr kumimoji="1" lang="en-US" altLang="ja-JP" dirty="0" smtClean="0"/>
              <a:t>fis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txt</a:t>
            </a:r>
            <a:r>
              <a:rPr kumimoji="1" lang="ja-JP" altLang="en-US" dirty="0" smtClean="0"/>
              <a:t> で、</a:t>
            </a:r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スクリプトは、</a:t>
            </a:r>
            <a:r>
              <a:rPr kumimoji="1" lang="en-US" altLang="ja-JP" dirty="0" smtClean="0"/>
              <a:t>tvml3,</a:t>
            </a:r>
            <a:r>
              <a:rPr kumimoji="1" lang="en-US" altLang="ja-JP" baseline="0" dirty="0" smtClean="0"/>
              <a:t> tvml</a:t>
            </a:r>
            <a:r>
              <a:rPr kumimoji="1" lang="ja-JP" altLang="en-US" baseline="0" dirty="0" smtClean="0"/>
              <a:t> です。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core engine</a:t>
            </a:r>
            <a:r>
              <a:rPr kumimoji="1" lang="ja-JP" altLang="en-US" baseline="0" dirty="0" smtClean="0"/>
              <a:t>には、いるりっひ を使っています。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回転のコマンドで、キャラクタと回転する角度、回転する速さを指定して、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次に、歩くコマンドで、キャラクタと移動先の位置を指定します。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一方、日本語で記述する</a:t>
            </a:r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スクリプトでは、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これだけです。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スクリプトには、自由度はあまりありませんが、まだ実装されていないコマンドや、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角度や秒数などの細かい指定は、</a:t>
            </a:r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コマンドを使うことができます。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簡単なことのメリットは、いろんなひとに使ってもらえることです。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例えばパソコンの操作に不慣れな人でも使えるし、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中学、高校、大学で課題をスクリプトで提出するといった実用例もあります。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音声合成のソフトウェエアは、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フリーでダウンロード形式で配布することもあって軽いものをつかっているのですが、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イントネーションや読み間違いをスクリプト内で修正することができます。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現バージョンの</a:t>
            </a:r>
            <a:r>
              <a:rPr kumimoji="1" lang="en-US" altLang="ja-JP" dirty="0" smtClean="0"/>
              <a:t>T2V</a:t>
            </a:r>
            <a:r>
              <a:rPr kumimoji="1" lang="ja-JP" altLang="en-US" dirty="0" smtClean="0"/>
              <a:t>プレイヤーでは、</a:t>
            </a:r>
            <a:r>
              <a:rPr kumimoji="1" lang="en-US" altLang="ja-JP" dirty="0" smtClean="0"/>
              <a:t>SAPI5</a:t>
            </a:r>
            <a:r>
              <a:rPr kumimoji="1" lang="ja-JP" altLang="en-US" dirty="0" smtClean="0"/>
              <a:t>に対応しています。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フリーなソフトウェアなので、とにかく使ってもらえればと思います。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ありがとうございました。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TV</a:t>
            </a:r>
            <a:r>
              <a:rPr kumimoji="1" lang="ja-JP" altLang="en-US" dirty="0" smtClean="0"/>
              <a:t>プログラム メイキング ランゲージです。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マークアップではなく、メイキングなところがテレビやさんらしいです。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を使って、テレビ番組のような映像を作ることができます。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スクリプトをプレイヤーで実行すると、映像を再生します。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T2V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を基に</a:t>
            </a:r>
            <a:r>
              <a:rPr kumimoji="1" lang="en-US" altLang="ja-JP" dirty="0" smtClean="0"/>
              <a:t>IRI</a:t>
            </a:r>
            <a:r>
              <a:rPr kumimoji="1" lang="ja-JP" altLang="en-US" dirty="0" smtClean="0"/>
              <a:t>で開発した技術です。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後述の日本語で記述する</a:t>
            </a:r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スクリプトに対応しています。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TV</a:t>
            </a:r>
            <a:r>
              <a:rPr kumimoji="1" lang="ja-JP" altLang="en-US" dirty="0" smtClean="0"/>
              <a:t>番組の主な要素としては、台本、大道具、カメラ、照明などがあり、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出演者が台本を演じます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では、それらすべてが備わっているので、ユーザは台本を書くだけです。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ライトウェイトランゲージな</a:t>
            </a:r>
            <a:r>
              <a:rPr kumimoji="1" lang="en-US" altLang="ja-JP" dirty="0" smtClean="0"/>
              <a:t>TVML</a:t>
            </a:r>
            <a:r>
              <a:rPr kumimoji="1" lang="ja-JP" altLang="en-US" dirty="0" smtClean="0"/>
              <a:t>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制御構文など、一切ありません。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変数とメソッドは、少しだけあります。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092200" y="838200"/>
            <a:ext cx="5580063" cy="4184650"/>
          </a:xfrm>
          <a:prstGeom prst="rect">
            <a:avLst/>
          </a:prstGeo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は、日本語で記述する</a:t>
            </a:r>
            <a:r>
              <a:rPr kumimoji="1" lang="en-US" altLang="ja-JP" dirty="0" smtClean="0"/>
              <a:t>FIL</a:t>
            </a:r>
            <a:r>
              <a:rPr kumimoji="1" lang="ja-JP" altLang="en-US" dirty="0" smtClean="0"/>
              <a:t>スクリプトに対応しています。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FBCDAC-B0C4-4BC8-96DA-77972069760A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19EF1-F397-4EA7-9600-96B77954322C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56D59-C7A8-4E88-A425-429FF4AE8FB3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381750" y="76200"/>
            <a:ext cx="2076450" cy="53340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076950" cy="53340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963C4-A46B-4E3C-AD8B-A60910C30871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913094" y="6015317"/>
            <a:ext cx="1071281" cy="45720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6D409-C186-4497-8391-3C8F268E13CE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0181B-028B-43EA-A2F7-15EA26047D6F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BB768-7FB3-4220-9B6F-928B3B88E8E8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F95A-6F40-4C34-AB69-A85C310AF5EE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504C-2BD6-42CA-818A-03A66462E64D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EFAB4-917B-4BE3-BBC4-482576195F8B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3598C-D419-4EBC-A18A-D2E12610145D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52400" y="520700"/>
            <a:ext cx="8153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4835525" y="6475413"/>
            <a:ext cx="3857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200" dirty="0">
                <a:latin typeface="Century" pitchFamily="18" charset="0"/>
                <a:ea typeface="MS UI Gothic" pitchFamily="50" charset="-128"/>
              </a:rPr>
              <a:t>Copyright 2006 (C) Internet Research Institute, Inc.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u="none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3F264D6-D5BF-4AFF-AE76-DD1118238E60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29613" y="63500"/>
            <a:ext cx="7762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Century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Century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Century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Century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Century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Century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Century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Century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7"/>
          <p:cNvSpPr txBox="1">
            <a:spLocks noChangeArrowheads="1"/>
          </p:cNvSpPr>
          <p:nvPr/>
        </p:nvSpPr>
        <p:spPr bwMode="auto">
          <a:xfrm>
            <a:off x="0" y="947074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4400" b="1" u="none" dirty="0" smtClean="0">
                <a:solidFill>
                  <a:schemeClr val="bg1"/>
                </a:solidFill>
                <a:latin typeface="Century" pitchFamily="18" charset="0"/>
                <a:ea typeface="HGP明朝B" pitchFamily="18" charset="-128"/>
              </a:rPr>
              <a:t>TVML </a:t>
            </a:r>
            <a:endParaRPr lang="en-US" altLang="ja-JP" sz="4400" b="1" u="none" dirty="0">
              <a:solidFill>
                <a:schemeClr val="bg1"/>
              </a:solidFill>
              <a:latin typeface="Century" pitchFamily="18" charset="0"/>
              <a:ea typeface="HGP明朝B" pitchFamily="18" charset="-128"/>
            </a:endParaRPr>
          </a:p>
        </p:txBody>
      </p:sp>
      <p:grpSp>
        <p:nvGrpSpPr>
          <p:cNvPr id="2055" name="グループ化 10"/>
          <p:cNvGrpSpPr>
            <a:grpSpLocks/>
          </p:cNvGrpSpPr>
          <p:nvPr/>
        </p:nvGrpSpPr>
        <p:grpSpPr bwMode="auto">
          <a:xfrm>
            <a:off x="4148138" y="5495925"/>
            <a:ext cx="4627562" cy="893763"/>
            <a:chOff x="3459551" y="5222567"/>
            <a:chExt cx="5000569" cy="966639"/>
          </a:xfrm>
        </p:grpSpPr>
        <p:sp>
          <p:nvSpPr>
            <p:cNvPr id="2057" name="Rectangle 15"/>
            <p:cNvSpPr>
              <a:spLocks noChangeArrowheads="1"/>
            </p:cNvSpPr>
            <p:nvPr/>
          </p:nvSpPr>
          <p:spPr bwMode="auto">
            <a:xfrm>
              <a:off x="3459551" y="5484465"/>
              <a:ext cx="3456554" cy="368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altLang="ja-JP" sz="1600" b="1" u="none" dirty="0">
                  <a:latin typeface="Century" pitchFamily="18" charset="0"/>
                  <a:ea typeface="ＨＧｺﾞｼｯｸE-PRO" pitchFamily="50" charset="-128"/>
                </a:rPr>
                <a:t>Internet Research Institute, Inc.</a:t>
              </a:r>
              <a:endParaRPr lang="en-US" altLang="ja-JP" sz="1600" b="1" u="none" dirty="0">
                <a:solidFill>
                  <a:schemeClr val="tx2"/>
                </a:solidFill>
                <a:latin typeface="Century" pitchFamily="18" charset="0"/>
                <a:ea typeface="MS UI Gothic" pitchFamily="50" charset="-128"/>
              </a:endParaRPr>
            </a:p>
            <a:p>
              <a:pPr marL="342900" indent="-342900" algn="r"/>
              <a:endParaRPr lang="en-US" altLang="ja-JP" sz="3200" b="1" u="none" dirty="0">
                <a:solidFill>
                  <a:schemeClr val="tx2"/>
                </a:solidFill>
                <a:latin typeface="Century" pitchFamily="18" charset="0"/>
                <a:ea typeface="MS UI Gothic" pitchFamily="50" charset="-128"/>
              </a:endParaRPr>
            </a:p>
          </p:txBody>
        </p:sp>
        <p:sp>
          <p:nvSpPr>
            <p:cNvPr id="2058" name="Rectangle 22"/>
            <p:cNvSpPr>
              <a:spLocks noChangeArrowheads="1"/>
            </p:cNvSpPr>
            <p:nvPr/>
          </p:nvSpPr>
          <p:spPr bwMode="auto">
            <a:xfrm>
              <a:off x="3582327" y="5823286"/>
              <a:ext cx="3367087" cy="36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ja-JP" sz="1600" b="1" u="none" dirty="0">
                  <a:latin typeface="Century" pitchFamily="18" charset="0"/>
                  <a:ea typeface="ＭＳ ゴシック" pitchFamily="49" charset="-128"/>
                </a:rPr>
                <a:t>http://www.iri.co.jp/</a:t>
              </a:r>
              <a:endParaRPr lang="en-US" altLang="ja-JP" sz="1600" b="1" u="none" dirty="0">
                <a:solidFill>
                  <a:schemeClr val="tx2"/>
                </a:solidFill>
                <a:latin typeface="Century" pitchFamily="18" charset="0"/>
                <a:ea typeface="MS UI Gothic" pitchFamily="50" charset="-128"/>
              </a:endParaRPr>
            </a:p>
          </p:txBody>
        </p:sp>
        <p:pic>
          <p:nvPicPr>
            <p:cNvPr id="2059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90095" y="5222567"/>
              <a:ext cx="1470025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6" name="Text Box 25"/>
          <p:cNvSpPr txBox="1">
            <a:spLocks noChangeArrowheads="1"/>
          </p:cNvSpPr>
          <p:nvPr/>
        </p:nvSpPr>
        <p:spPr bwMode="auto">
          <a:xfrm>
            <a:off x="4979988" y="6545263"/>
            <a:ext cx="3857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1200" dirty="0">
                <a:latin typeface="Century" pitchFamily="18" charset="0"/>
                <a:ea typeface="MS UI Gothic" pitchFamily="50" charset="-128"/>
              </a:rPr>
              <a:t>Copyright 2006 (C) Internet Research Institute, Inc.</a:t>
            </a:r>
          </a:p>
        </p:txBody>
      </p:sp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0" y="1323834"/>
            <a:ext cx="9144000" cy="2044594"/>
          </a:xfrm>
        </p:spPr>
        <p:txBody>
          <a:bodyPr/>
          <a:lstStyle/>
          <a:p>
            <a:pPr algn="ctr" fontAlgn="ctr"/>
            <a:r>
              <a:rPr lang="en-US" altLang="ja-JP" sz="6600" dirty="0" smtClean="0"/>
              <a:t>TVML</a:t>
            </a:r>
            <a:r>
              <a:rPr kumimoji="1" lang="en-US" altLang="ja-JP" sz="6600" dirty="0" smtClean="0"/>
              <a:t> 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4000" dirty="0" smtClean="0"/>
              <a:t>～</a:t>
            </a:r>
            <a:r>
              <a:rPr lang="en-US" altLang="ja-JP" sz="4000" dirty="0" smtClean="0"/>
              <a:t>TV program Making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Language</a:t>
            </a:r>
            <a:r>
              <a:rPr lang="ja-JP" altLang="en-US" sz="4000" dirty="0" smtClean="0"/>
              <a:t>～</a:t>
            </a:r>
            <a:endParaRPr kumimoji="1" lang="ja-JP" altLang="en-US" sz="5400" dirty="0"/>
          </a:p>
        </p:txBody>
      </p:sp>
      <p:sp>
        <p:nvSpPr>
          <p:cNvPr id="15" name="サブタイトル 14"/>
          <p:cNvSpPr>
            <a:spLocks noGrp="1"/>
          </p:cNvSpPr>
          <p:nvPr>
            <p:ph type="subTitle" idx="1"/>
          </p:nvPr>
        </p:nvSpPr>
        <p:spPr>
          <a:xfrm>
            <a:off x="2122226" y="4172790"/>
            <a:ext cx="6680579" cy="1313609"/>
          </a:xfrm>
        </p:spPr>
        <p:txBody>
          <a:bodyPr/>
          <a:lstStyle/>
          <a:p>
            <a:pPr algn="r"/>
            <a:r>
              <a:rPr lang="en-US" altLang="ja-JP" sz="2400" dirty="0" smtClean="0"/>
              <a:t>2009/08/29 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おおはししのぶ</a:t>
            </a:r>
            <a:endParaRPr lang="en-US" altLang="ja-JP" sz="2400" dirty="0" smtClean="0"/>
          </a:p>
          <a:p>
            <a:pPr algn="r"/>
            <a:r>
              <a:rPr kumimoji="1" lang="en-US" altLang="ja-JP" sz="2400" dirty="0" smtClean="0"/>
              <a:t>IRI</a:t>
            </a:r>
            <a:r>
              <a:rPr kumimoji="1" lang="ja-JP" altLang="en-US" sz="2400" dirty="0" smtClean="0"/>
              <a:t>  </a:t>
            </a:r>
            <a:r>
              <a:rPr lang="en-US" altLang="ja-JP" sz="2400" dirty="0" smtClean="0"/>
              <a:t>T2V</a:t>
            </a:r>
            <a:r>
              <a:rPr lang="ja-JP" altLang="en-US" sz="2400" dirty="0" smtClean="0"/>
              <a:t>研究開発チーム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74863" y="171733"/>
            <a:ext cx="8228662" cy="892791"/>
          </a:xfrm>
          <a:solidFill>
            <a:schemeClr val="bg1"/>
          </a:solidFill>
        </p:spPr>
        <p:txBody>
          <a:bodyPr/>
          <a:lstStyle/>
          <a:p>
            <a:r>
              <a:rPr lang="en-US" altLang="ja-JP" sz="4000" dirty="0" smtClean="0"/>
              <a:t>TVML </a:t>
            </a:r>
            <a:r>
              <a:rPr lang="ja-JP" altLang="en-US" sz="4000" dirty="0" smtClean="0"/>
              <a:t>はわりと低水準言語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 algn="ctr">
              <a:buNone/>
            </a:pPr>
            <a:r>
              <a:rPr lang="en-US" altLang="ja-JP" sz="3000" dirty="0" smtClean="0"/>
              <a:t>TVML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script</a:t>
            </a:r>
            <a:r>
              <a:rPr lang="ja-JP" altLang="en-US" sz="3000" dirty="0" smtClean="0"/>
              <a:t>をプレイヤーで実行</a:t>
            </a:r>
          </a:p>
          <a:p>
            <a:pPr algn="ctr">
              <a:buNone/>
            </a:pPr>
            <a:r>
              <a:rPr lang="ja-JP" altLang="en-US" sz="3000" dirty="0" smtClean="0"/>
              <a:t> ↓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リターン</a:t>
            </a:r>
            <a:r>
              <a:rPr lang="en-US" altLang="ja-JP" sz="3000" dirty="0" smtClean="0"/>
              <a:t>(LF)</a:t>
            </a:r>
            <a:r>
              <a:rPr lang="ja-JP" altLang="en-US" sz="3000" dirty="0" smtClean="0"/>
              <a:t>で区切られた行を</a:t>
            </a:r>
            <a:r>
              <a:rPr lang="en-US" altLang="ja-JP" sz="3000" dirty="0" smtClean="0"/>
              <a:t>1</a:t>
            </a:r>
            <a:r>
              <a:rPr lang="ja-JP" altLang="en-US" sz="3000" dirty="0" smtClean="0"/>
              <a:t>イベントで処理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  ↓</a:t>
            </a:r>
          </a:p>
          <a:p>
            <a:pPr algn="ctr">
              <a:buNone/>
            </a:pPr>
            <a:r>
              <a:rPr lang="ja-JP" altLang="en-US" sz="3000" dirty="0" smtClean="0"/>
              <a:t>その行のイベントが終わったら次の行へ。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2000" dirty="0" smtClean="0"/>
              <a:t>処理不能なものはスルー</a:t>
            </a:r>
          </a:p>
          <a:p>
            <a:pPr algn="ctr">
              <a:buNone/>
            </a:pPr>
            <a:r>
              <a:rPr lang="ja-JP" altLang="en-US" sz="3000" dirty="0" smtClean="0"/>
              <a:t>  ↓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先頭行から最終行まで処理 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↓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終了</a:t>
            </a:r>
            <a:endParaRPr lang="en-US" altLang="ja-JP" sz="3000" dirty="0" smtClean="0"/>
          </a:p>
          <a:p>
            <a:pPr algn="ctr">
              <a:buNone/>
            </a:pPr>
            <a:endParaRPr lang="ja-JP" altLang="en-US" dirty="0" smtClean="0"/>
          </a:p>
          <a:p>
            <a:pPr algn="ctr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5558" y="171733"/>
            <a:ext cx="8217967" cy="892791"/>
          </a:xfrm>
          <a:solidFill>
            <a:schemeClr val="bg1"/>
          </a:solidFill>
        </p:spPr>
        <p:txBody>
          <a:bodyPr/>
          <a:lstStyle/>
          <a:p>
            <a:r>
              <a:rPr lang="en-US" altLang="ja-JP" sz="4000" dirty="0" smtClean="0"/>
              <a:t>FIL </a:t>
            </a:r>
            <a:r>
              <a:rPr lang="ja-JP" altLang="en-US" sz="4000" dirty="0" smtClean="0"/>
              <a:t>はけっこう高水準言語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 algn="ctr">
              <a:buNone/>
            </a:pPr>
            <a:r>
              <a:rPr lang="en-US" altLang="ja-JP" sz="3000" dirty="0" smtClean="0"/>
              <a:t>FIL script</a:t>
            </a:r>
            <a:r>
              <a:rPr lang="ja-JP" altLang="en-US" sz="3000" dirty="0" smtClean="0"/>
              <a:t>を</a:t>
            </a:r>
            <a:r>
              <a:rPr lang="en-US" altLang="ja-JP" sz="3000" dirty="0" smtClean="0"/>
              <a:t>T2V</a:t>
            </a:r>
            <a:r>
              <a:rPr lang="ja-JP" altLang="en-US" sz="3000" dirty="0" smtClean="0"/>
              <a:t>プレイヤーで実行</a:t>
            </a:r>
          </a:p>
          <a:p>
            <a:pPr algn="ctr">
              <a:buNone/>
            </a:pPr>
            <a:r>
              <a:rPr lang="ja-JP" altLang="en-US" sz="3000" dirty="0" smtClean="0"/>
              <a:t> ↓</a:t>
            </a:r>
          </a:p>
          <a:p>
            <a:pPr algn="ctr">
              <a:buNone/>
            </a:pPr>
            <a:r>
              <a:rPr lang="en-US" altLang="ja-JP" sz="3000" dirty="0" smtClean="0"/>
              <a:t>FIL</a:t>
            </a:r>
            <a:r>
              <a:rPr lang="ja-JP" altLang="en-US" sz="3000" dirty="0" smtClean="0"/>
              <a:t>が</a:t>
            </a:r>
            <a:r>
              <a:rPr lang="en-US" altLang="ja-JP" sz="3000" dirty="0" smtClean="0"/>
              <a:t>TVML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script</a:t>
            </a:r>
            <a:r>
              <a:rPr lang="ja-JP" altLang="en-US" sz="3000" dirty="0" smtClean="0"/>
              <a:t>を吐き出す</a:t>
            </a:r>
          </a:p>
          <a:p>
            <a:pPr algn="ctr">
              <a:buNone/>
            </a:pPr>
            <a:r>
              <a:rPr lang="ja-JP" altLang="en-US" sz="3000" dirty="0" smtClean="0"/>
              <a:t> ↓</a:t>
            </a:r>
          </a:p>
          <a:p>
            <a:pPr algn="ctr">
              <a:buNone/>
            </a:pPr>
            <a:r>
              <a:rPr lang="ja-JP" altLang="en-US" sz="3000" dirty="0" smtClean="0"/>
              <a:t>プレイヤーが</a:t>
            </a:r>
            <a:r>
              <a:rPr lang="en-US" altLang="ja-JP" sz="3000" dirty="0" smtClean="0"/>
              <a:t>TVML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script</a:t>
            </a:r>
            <a:r>
              <a:rPr lang="ja-JP" altLang="en-US" sz="3000" dirty="0" smtClean="0"/>
              <a:t>を処理</a:t>
            </a:r>
          </a:p>
          <a:p>
            <a:pPr algn="ctr">
              <a:buNone/>
            </a:pPr>
            <a:r>
              <a:rPr lang="ja-JP" altLang="en-US" sz="3000" dirty="0" smtClean="0"/>
              <a:t>↓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終了</a:t>
            </a:r>
            <a:endParaRPr lang="en-US" altLang="ja-JP" sz="3000" dirty="0" smtClean="0"/>
          </a:p>
          <a:p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0211" y="171733"/>
            <a:ext cx="8223314" cy="892791"/>
          </a:xfrm>
          <a:solidFill>
            <a:schemeClr val="bg1"/>
          </a:solidFill>
        </p:spPr>
        <p:txBody>
          <a:bodyPr/>
          <a:lstStyle/>
          <a:p>
            <a:r>
              <a:rPr lang="ja-JP" altLang="en-US" sz="4000" dirty="0" smtClean="0"/>
              <a:t>図にしてみる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grpSp>
        <p:nvGrpSpPr>
          <p:cNvPr id="67" name="グループ化 66"/>
          <p:cNvGrpSpPr/>
          <p:nvPr/>
        </p:nvGrpSpPr>
        <p:grpSpPr>
          <a:xfrm>
            <a:off x="815852" y="896171"/>
            <a:ext cx="7512297" cy="5064964"/>
            <a:chOff x="1083076" y="859100"/>
            <a:chExt cx="7512297" cy="5064964"/>
          </a:xfrm>
        </p:grpSpPr>
        <p:sp>
          <p:nvSpPr>
            <p:cNvPr id="45" name="円形吹き出し 44"/>
            <p:cNvSpPr/>
            <p:nvPr/>
          </p:nvSpPr>
          <p:spPr bwMode="auto">
            <a:xfrm>
              <a:off x="6481266" y="1644194"/>
              <a:ext cx="1806424" cy="1260141"/>
            </a:xfrm>
            <a:prstGeom prst="wedgeEllipseCallout">
              <a:avLst>
                <a:gd name="adj1" fmla="val -43529"/>
                <a:gd name="adj2" fmla="val 4676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35" tIns="45720" rIns="9143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36"/>
              <a:endParaRPr lang="ja-JP" altLang="en-US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" name="円形吹き出し 43"/>
            <p:cNvSpPr/>
            <p:nvPr/>
          </p:nvSpPr>
          <p:spPr bwMode="auto">
            <a:xfrm>
              <a:off x="6631391" y="1794320"/>
              <a:ext cx="1806424" cy="1260141"/>
            </a:xfrm>
            <a:prstGeom prst="wedgeEllipseCallout">
              <a:avLst>
                <a:gd name="adj1" fmla="val -43529"/>
                <a:gd name="adj2" fmla="val 4676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35" tIns="45720" rIns="9143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36"/>
              <a:endParaRPr lang="ja-JP" altLang="en-US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2" name="円形吹き出し 41"/>
            <p:cNvSpPr/>
            <p:nvPr/>
          </p:nvSpPr>
          <p:spPr bwMode="auto">
            <a:xfrm>
              <a:off x="6788949" y="1969466"/>
              <a:ext cx="1806424" cy="1260141"/>
            </a:xfrm>
            <a:prstGeom prst="wedgeEllipseCallout">
              <a:avLst>
                <a:gd name="adj1" fmla="val -43529"/>
                <a:gd name="adj2" fmla="val 4676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35" tIns="45720" rIns="9143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36"/>
              <a:endParaRPr lang="ja-JP" altLang="en-US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2" name="円/楕円 21"/>
            <p:cNvSpPr/>
            <p:nvPr/>
          </p:nvSpPr>
          <p:spPr bwMode="auto">
            <a:xfrm>
              <a:off x="1873057" y="1470454"/>
              <a:ext cx="5934849" cy="4277845"/>
            </a:xfrm>
            <a:prstGeom prst="ellipse">
              <a:avLst/>
            </a:prstGeom>
            <a:solidFill>
              <a:srgbClr val="FEE2FA">
                <a:alpha val="34000"/>
              </a:srgbClr>
            </a:solidFill>
            <a:ln w="952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5" tIns="45720" rIns="9143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36"/>
              <a:endParaRPr lang="ja-JP" altLang="en-US" dirty="0" smtClean="0"/>
            </a:p>
          </p:txBody>
        </p:sp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3417398" y="2357021"/>
              <a:ext cx="2884996" cy="2729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ハート 28"/>
            <p:cNvSpPr/>
            <p:nvPr/>
          </p:nvSpPr>
          <p:spPr bwMode="auto">
            <a:xfrm>
              <a:off x="1083076" y="1759285"/>
              <a:ext cx="2517135" cy="2647387"/>
            </a:xfrm>
            <a:prstGeom prst="heart">
              <a:avLst/>
            </a:prstGeom>
            <a:solidFill>
              <a:srgbClr val="FEE2FA"/>
            </a:solidFill>
            <a:ln>
              <a:solidFill>
                <a:srgbClr val="FDBFF4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35" tIns="45720" rIns="9143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36"/>
              <a:endParaRPr lang="ja-JP" altLang="en-US" dirty="0" smtClean="0">
                <a:ln>
                  <a:solidFill>
                    <a:srgbClr val="FEE2FA"/>
                  </a:solidFill>
                </a:ln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8070" y="3920443"/>
              <a:ext cx="2412406" cy="2003621"/>
            </a:xfrm>
            <a:prstGeom prst="rect">
              <a:avLst/>
            </a:prstGeom>
            <a:noFill/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3626621" y="4858179"/>
              <a:ext cx="1480965" cy="830997"/>
            </a:xfrm>
            <a:prstGeom prst="rect">
              <a:avLst/>
            </a:prstGeom>
            <a:noFill/>
          </p:spPr>
          <p:txBody>
            <a:bodyPr wrap="square" lIns="91435" tIns="45720" rIns="91435" bIns="45720" rtlCol="0">
              <a:spAutoFit/>
            </a:bodyPr>
            <a:lstStyle/>
            <a:p>
              <a:pPr algn="ctr"/>
              <a:r>
                <a:rPr lang="ja-JP" altLang="en-US" sz="4800" b="1" u="none" dirty="0">
                  <a:solidFill>
                    <a:schemeClr val="bg1"/>
                  </a:solidFill>
                </a:rPr>
                <a:t>再生</a:t>
              </a:r>
              <a:endParaRPr kumimoji="1" lang="ja-JP" altLang="en-US" sz="4800" b="1" u="none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" name="フリーフォーム 33"/>
            <p:cNvSpPr/>
            <p:nvPr/>
          </p:nvSpPr>
          <p:spPr bwMode="auto">
            <a:xfrm>
              <a:off x="2071404" y="1065248"/>
              <a:ext cx="1932185" cy="2737338"/>
            </a:xfrm>
            <a:custGeom>
              <a:avLst/>
              <a:gdLst>
                <a:gd name="connsiteX0" fmla="*/ 1851378 w 2427111"/>
                <a:gd name="connsiteY0" fmla="*/ 0 h 3217334"/>
                <a:gd name="connsiteX1" fmla="*/ 2156178 w 2427111"/>
                <a:gd name="connsiteY1" fmla="*/ 1371600 h 3217334"/>
                <a:gd name="connsiteX2" fmla="*/ 225778 w 2427111"/>
                <a:gd name="connsiteY2" fmla="*/ 1828800 h 3217334"/>
                <a:gd name="connsiteX3" fmla="*/ 801512 w 2427111"/>
                <a:gd name="connsiteY3" fmla="*/ 3217334 h 3217334"/>
                <a:gd name="connsiteX4" fmla="*/ 801512 w 2427111"/>
                <a:gd name="connsiteY4" fmla="*/ 3217334 h 321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111" h="3217334">
                  <a:moveTo>
                    <a:pt x="1851378" y="0"/>
                  </a:moveTo>
                  <a:cubicBezTo>
                    <a:pt x="2139244" y="533400"/>
                    <a:pt x="2427111" y="1066800"/>
                    <a:pt x="2156178" y="1371600"/>
                  </a:cubicBezTo>
                  <a:cubicBezTo>
                    <a:pt x="1885245" y="1676400"/>
                    <a:pt x="451556" y="1521178"/>
                    <a:pt x="225778" y="1828800"/>
                  </a:cubicBezTo>
                  <a:cubicBezTo>
                    <a:pt x="0" y="2136422"/>
                    <a:pt x="801512" y="3217334"/>
                    <a:pt x="801512" y="3217334"/>
                  </a:cubicBezTo>
                  <a:lnTo>
                    <a:pt x="801512" y="3217334"/>
                  </a:lnTo>
                </a:path>
              </a:pathLst>
            </a:custGeom>
            <a:noFill/>
            <a:ln w="4445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35" tIns="45720" rIns="9143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36"/>
              <a:endParaRPr lang="ja-JP" altLang="en-US" dirty="0" smtClean="0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900242" y="859100"/>
              <a:ext cx="1858963" cy="26314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ja-JP" altLang="en-US" sz="1800" u="none" dirty="0" smtClean="0">
                  <a:solidFill>
                    <a:srgbClr val="000000"/>
                  </a:solidFill>
                </a:rPr>
                <a:t>サンプル</a:t>
              </a:r>
              <a:r>
                <a:rPr lang="en-US" altLang="ja-JP" sz="1800" u="none" dirty="0" smtClean="0">
                  <a:solidFill>
                    <a:srgbClr val="000000"/>
                  </a:solidFill>
                </a:rPr>
                <a:t>.fis</a:t>
              </a:r>
              <a:endParaRPr lang="en-US" altLang="ja-JP" sz="1800" u="none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755269" y="870474"/>
              <a:ext cx="1858963" cy="263149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ja-JP" sz="1800" u="none" dirty="0">
                  <a:solidFill>
                    <a:srgbClr val="000000"/>
                  </a:solidFill>
                  <a:ea typeface="ＭＳ Ｐゴシック" pitchFamily="50" charset="-128"/>
                </a:rPr>
                <a:t>sample.tvml3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433192" y="1807871"/>
              <a:ext cx="499842" cy="26314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ja-JP" sz="1800" u="none" dirty="0" smtClean="0">
                  <a:solidFill>
                    <a:srgbClr val="000000"/>
                  </a:solidFill>
                </a:rPr>
                <a:t>FIL</a:t>
              </a:r>
              <a:endParaRPr lang="en-US" altLang="ja-JP" sz="1800" u="none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1334529" y="2651250"/>
              <a:ext cx="997952" cy="526298"/>
            </a:xfrm>
            <a:prstGeom prst="rect">
              <a:avLst/>
            </a:prstGeom>
            <a:solidFill>
              <a:srgbClr val="FFFFFF">
                <a:alpha val="41176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ja-JP" sz="1800" u="none" dirty="0" smtClean="0">
                  <a:solidFill>
                    <a:srgbClr val="000000"/>
                  </a:solidFill>
                </a:rPr>
                <a:t>core </a:t>
              </a:r>
            </a:p>
            <a:p>
              <a:pPr>
                <a:lnSpc>
                  <a:spcPct val="95000"/>
                </a:lnSpc>
              </a:pPr>
              <a:r>
                <a:rPr lang="en-US" altLang="ja-JP" sz="1800" u="none" dirty="0" smtClean="0">
                  <a:solidFill>
                    <a:srgbClr val="000000"/>
                  </a:solidFill>
                </a:rPr>
                <a:t>engine</a:t>
              </a:r>
              <a:endParaRPr lang="en-US" altLang="ja-JP" sz="1800" u="none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5729373" y="2877434"/>
              <a:ext cx="1584166" cy="26314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ja-JP" altLang="en-US" sz="1800" u="none" dirty="0" smtClean="0">
                  <a:solidFill>
                    <a:srgbClr val="000000"/>
                  </a:solidFill>
                </a:rPr>
                <a:t>サンプル</a:t>
              </a:r>
              <a:r>
                <a:rPr lang="en-US" altLang="ja-JP" sz="1800" u="none" dirty="0" smtClean="0">
                  <a:solidFill>
                    <a:srgbClr val="000000"/>
                  </a:solidFill>
                </a:rPr>
                <a:t>.tvml3</a:t>
              </a:r>
              <a:endParaRPr lang="en-US" altLang="ja-JP" sz="1800" u="none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4081009" y="1907581"/>
              <a:ext cx="1584166" cy="263149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ja-JP" sz="1800" u="none" dirty="0" smtClean="0">
                  <a:solidFill>
                    <a:srgbClr val="000000"/>
                  </a:solidFill>
                </a:rPr>
                <a:t>T2V</a:t>
              </a:r>
              <a:r>
                <a:rPr lang="ja-JP" altLang="en-US" sz="1800" u="none" dirty="0" smtClean="0">
                  <a:solidFill>
                    <a:srgbClr val="000000"/>
                  </a:solidFill>
                </a:rPr>
                <a:t>プレイヤー</a:t>
              </a:r>
              <a:endParaRPr lang="en-US" altLang="ja-JP" sz="1800" u="none" dirty="0">
                <a:solidFill>
                  <a:srgbClr val="000000"/>
                </a:solidFill>
              </a:endParaRPr>
            </a:p>
          </p:txBody>
        </p:sp>
        <p:sp>
          <p:nvSpPr>
            <p:cNvPr id="31" name="下矢印 30"/>
            <p:cNvSpPr/>
            <p:nvPr/>
          </p:nvSpPr>
          <p:spPr bwMode="auto">
            <a:xfrm rot="19972678">
              <a:off x="2477060" y="3725786"/>
              <a:ext cx="1022750" cy="582938"/>
            </a:xfrm>
            <a:prstGeom prst="downArrow">
              <a:avLst>
                <a:gd name="adj1" fmla="val 50000"/>
                <a:gd name="adj2" fmla="val 73718"/>
              </a:avLst>
            </a:prstGeom>
            <a:solidFill>
              <a:srgbClr val="FFE5FA"/>
            </a:solidFill>
            <a:ln w="15875">
              <a:solidFill>
                <a:srgbClr val="D276BA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35" tIns="45720" rIns="91435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36"/>
              <a:endParaRPr lang="ja-JP" altLang="en-US" dirty="0" smtClean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6" name="フリーフォーム 65"/>
            <p:cNvSpPr/>
            <p:nvPr/>
          </p:nvSpPr>
          <p:spPr bwMode="auto">
            <a:xfrm>
              <a:off x="2110946" y="1173892"/>
              <a:ext cx="5990967" cy="2434281"/>
            </a:xfrm>
            <a:custGeom>
              <a:avLst/>
              <a:gdLst>
                <a:gd name="connsiteX0" fmla="*/ 867032 w 5990967"/>
                <a:gd name="connsiteY0" fmla="*/ 2434281 h 2434281"/>
                <a:gd name="connsiteX1" fmla="*/ 718751 w 5990967"/>
                <a:gd name="connsiteY1" fmla="*/ 1606378 h 2434281"/>
                <a:gd name="connsiteX2" fmla="*/ 5179540 w 5990967"/>
                <a:gd name="connsiteY2" fmla="*/ 1594022 h 2434281"/>
                <a:gd name="connsiteX3" fmla="*/ 5587313 w 5990967"/>
                <a:gd name="connsiteY3" fmla="*/ 1025611 h 2434281"/>
                <a:gd name="connsiteX4" fmla="*/ 3993292 w 5990967"/>
                <a:gd name="connsiteY4" fmla="*/ 889686 h 2434281"/>
                <a:gd name="connsiteX5" fmla="*/ 3622589 w 5990967"/>
                <a:gd name="connsiteY5" fmla="*/ 0 h 2434281"/>
                <a:gd name="connsiteX6" fmla="*/ 3622589 w 5990967"/>
                <a:gd name="connsiteY6" fmla="*/ 0 h 243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0967" h="2434281">
                  <a:moveTo>
                    <a:pt x="867032" y="2434281"/>
                  </a:moveTo>
                  <a:cubicBezTo>
                    <a:pt x="433516" y="2090351"/>
                    <a:pt x="0" y="1746421"/>
                    <a:pt x="718751" y="1606378"/>
                  </a:cubicBezTo>
                  <a:cubicBezTo>
                    <a:pt x="1437502" y="1466335"/>
                    <a:pt x="4368113" y="1690817"/>
                    <a:pt x="5179540" y="1594022"/>
                  </a:cubicBezTo>
                  <a:cubicBezTo>
                    <a:pt x="5990967" y="1497228"/>
                    <a:pt x="5785021" y="1143000"/>
                    <a:pt x="5587313" y="1025611"/>
                  </a:cubicBezTo>
                  <a:cubicBezTo>
                    <a:pt x="5389605" y="908222"/>
                    <a:pt x="4320746" y="1060621"/>
                    <a:pt x="3993292" y="889686"/>
                  </a:cubicBezTo>
                  <a:cubicBezTo>
                    <a:pt x="3665838" y="718751"/>
                    <a:pt x="3622589" y="0"/>
                    <a:pt x="3622589" y="0"/>
                  </a:cubicBezTo>
                  <a:lnTo>
                    <a:pt x="3622589" y="0"/>
                  </a:lnTo>
                </a:path>
              </a:pathLst>
            </a:custGeom>
            <a:noFill/>
            <a:ln w="4445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S創英角ﾎﾟｯﾌﾟ体" pitchFamily="50" charset="-128"/>
                <a:ea typeface="HGS創英角ﾎﾟｯﾌﾟ体" pitchFamily="50" charset="-128"/>
              </a:endParaRPr>
            </a:p>
          </p:txBody>
        </p:sp>
      </p:grpSp>
      <p:sp>
        <p:nvSpPr>
          <p:cNvPr id="68" name="スライド番号プレースホルダ 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5558" y="171733"/>
            <a:ext cx="8217967" cy="892791"/>
          </a:xfrm>
          <a:solidFill>
            <a:schemeClr val="bg1"/>
          </a:solidFill>
        </p:spPr>
        <p:txBody>
          <a:bodyPr/>
          <a:lstStyle/>
          <a:p>
            <a:r>
              <a:rPr lang="en-US" altLang="ja-JP" sz="4000" dirty="0" smtClean="0"/>
              <a:t>script</a:t>
            </a:r>
            <a:r>
              <a:rPr lang="ja-JP" altLang="en-US" sz="4000" dirty="0" smtClean="0"/>
              <a:t>を比較してみる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r>
              <a:rPr lang="ja-JP" altLang="en-US" sz="4400" dirty="0" smtClean="0"/>
              <a:t>キャラクタ</a:t>
            </a:r>
            <a:r>
              <a:rPr lang="en-US" altLang="ja-JP" sz="4400" dirty="0" smtClean="0"/>
              <a:t>A</a:t>
            </a:r>
            <a:r>
              <a:rPr lang="ja-JP" altLang="en-US" sz="4400" dirty="0" smtClean="0"/>
              <a:t> に、</a:t>
            </a:r>
            <a:endParaRPr lang="en-US" altLang="ja-JP" sz="4400" dirty="0" smtClean="0"/>
          </a:p>
          <a:p>
            <a:pPr>
              <a:buNone/>
            </a:pPr>
            <a:r>
              <a:rPr lang="ja-JP" altLang="en-US" sz="4400" dirty="0" smtClean="0"/>
              <a:t> </a:t>
            </a:r>
            <a:r>
              <a:rPr lang="en-US" altLang="ja-JP" sz="4400" dirty="0" smtClean="0"/>
              <a:t>180</a:t>
            </a:r>
            <a:r>
              <a:rPr lang="ja-JP" altLang="en-US" sz="4400" dirty="0" smtClean="0"/>
              <a:t>度後ろを向いて</a:t>
            </a:r>
            <a:endParaRPr lang="en-US" altLang="ja-JP" sz="4400" dirty="0" smtClean="0"/>
          </a:p>
          <a:p>
            <a:pPr>
              <a:buNone/>
            </a:pPr>
            <a:r>
              <a:rPr lang="ja-JP" altLang="en-US" sz="4400" dirty="0" smtClean="0"/>
              <a:t> </a:t>
            </a:r>
            <a:r>
              <a:rPr lang="en-US" altLang="ja-JP" sz="4400" dirty="0" smtClean="0"/>
              <a:t>10</a:t>
            </a:r>
            <a:r>
              <a:rPr lang="ja-JP" altLang="en-US" sz="4400" dirty="0" smtClean="0"/>
              <a:t>歩前進</a:t>
            </a:r>
            <a:endParaRPr lang="en-US" altLang="ja-JP" sz="4400" dirty="0" smtClean="0"/>
          </a:p>
          <a:p>
            <a:pPr>
              <a:buNone/>
            </a:pPr>
            <a:r>
              <a:rPr lang="ja-JP" altLang="en-US" sz="4400" dirty="0" smtClean="0"/>
              <a:t>させたい</a:t>
            </a:r>
            <a:endParaRPr lang="en-US" altLang="ja-JP" sz="4400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5558" y="171733"/>
            <a:ext cx="8217967" cy="892791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sz="4000" dirty="0" smtClean="0"/>
              <a:t>TVML script </a:t>
            </a:r>
            <a:r>
              <a:rPr kumimoji="1" lang="ja-JP" altLang="en-US" sz="4000" dirty="0" smtClean="0"/>
              <a:t>で</a:t>
            </a:r>
            <a:r>
              <a:rPr lang="ja-JP" altLang="en-US" sz="4000" dirty="0" smtClean="0"/>
              <a:t>はこう記述します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r>
              <a:rPr lang="en-US" altLang="ja-JP" sz="2400" dirty="0" smtClean="0"/>
              <a:t>character: turn( name=A, d=180, speed=0.5 )</a:t>
            </a:r>
          </a:p>
          <a:p>
            <a:pPr>
              <a:buNone/>
            </a:pPr>
            <a:r>
              <a:rPr lang="en-US" altLang="ja-JP" sz="2400" dirty="0" smtClean="0"/>
              <a:t>character: walk( name=A, x=0.00398137, y=0.0, z=-2.5 )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74863" y="171733"/>
            <a:ext cx="8228662" cy="892791"/>
          </a:xfrm>
          <a:solidFill>
            <a:schemeClr val="bg1"/>
          </a:solidFill>
        </p:spPr>
        <p:txBody>
          <a:bodyPr/>
          <a:lstStyle/>
          <a:p>
            <a:r>
              <a:rPr lang="en-US" altLang="ja-JP" sz="4000" dirty="0" smtClean="0"/>
              <a:t>FIL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script</a:t>
            </a:r>
            <a:r>
              <a:rPr lang="ja-JP" altLang="en-US" sz="4000" dirty="0" smtClean="0"/>
              <a:t>では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r>
              <a:rPr lang="ja-JP" altLang="en-US" sz="4800" dirty="0" smtClean="0"/>
              <a:t>          </a:t>
            </a:r>
            <a:r>
              <a:rPr lang="en-US" altLang="ja-JP" sz="4800" dirty="0" smtClean="0"/>
              <a:t>A:(180</a:t>
            </a:r>
            <a:r>
              <a:rPr lang="ja-JP" altLang="en-US" sz="4800" dirty="0" smtClean="0"/>
              <a:t>度ターン</a:t>
            </a:r>
            <a:r>
              <a:rPr lang="en-US" altLang="ja-JP" sz="4800" dirty="0" smtClean="0"/>
              <a:t>)</a:t>
            </a:r>
          </a:p>
          <a:p>
            <a:pPr>
              <a:buNone/>
            </a:pPr>
            <a:r>
              <a:rPr lang="ja-JP" altLang="en-US" sz="4800" dirty="0" smtClean="0"/>
              <a:t>          </a:t>
            </a:r>
            <a:r>
              <a:rPr lang="en-US" altLang="ja-JP" sz="4800" dirty="0" smtClean="0"/>
              <a:t>A:(10</a:t>
            </a:r>
            <a:r>
              <a:rPr lang="ja-JP" altLang="en-US" sz="4800" dirty="0" smtClean="0"/>
              <a:t>歩歩く</a:t>
            </a:r>
            <a:r>
              <a:rPr lang="en-US" altLang="ja-JP" sz="4800" dirty="0" smtClean="0"/>
              <a:t>)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sz="3200" dirty="0" smtClean="0"/>
              <a:t>                                    これだけ！</a:t>
            </a:r>
            <a:endParaRPr lang="en-US" altLang="ja-JP" sz="3200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74863" y="171733"/>
            <a:ext cx="8228662" cy="892791"/>
          </a:xfrm>
          <a:solidFill>
            <a:schemeClr val="bg1"/>
          </a:solidFill>
        </p:spPr>
        <p:txBody>
          <a:bodyPr/>
          <a:lstStyle/>
          <a:p>
            <a:r>
              <a:rPr lang="ja-JP" altLang="en-US" sz="4000" dirty="0" smtClean="0"/>
              <a:t>こだわりは</a:t>
            </a:r>
            <a:r>
              <a:rPr lang="en-US" altLang="ja-JP" sz="4000" dirty="0" smtClean="0"/>
              <a:t>TVML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script</a:t>
            </a:r>
            <a:r>
              <a:rPr lang="ja-JP" altLang="en-US" sz="4000" dirty="0" smtClean="0"/>
              <a:t>で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sz="3200" dirty="0" smtClean="0"/>
              <a:t>FIL</a:t>
            </a:r>
            <a:r>
              <a:rPr lang="ja-JP" altLang="en-US" sz="3200" dirty="0" smtClean="0"/>
              <a:t> は、登場人物、演出などは</a:t>
            </a:r>
            <a:endParaRPr lang="en-US" altLang="ja-JP" sz="3200" dirty="0" smtClean="0"/>
          </a:p>
          <a:p>
            <a:pPr algn="ctr">
              <a:buNone/>
            </a:pPr>
            <a:r>
              <a:rPr lang="ja-JP" altLang="en-US" sz="3600" dirty="0" smtClean="0"/>
              <a:t>プリセット＋自動生成生</a:t>
            </a:r>
            <a:r>
              <a:rPr lang="en-US" altLang="ja-JP" sz="3600" dirty="0" smtClean="0"/>
              <a:t>TVML </a:t>
            </a:r>
          </a:p>
          <a:p>
            <a:pPr>
              <a:buNone/>
            </a:pPr>
            <a:r>
              <a:rPr lang="en-US" altLang="ja-JP" sz="3200" dirty="0" smtClean="0"/>
              <a:t>TVML</a:t>
            </a:r>
            <a:r>
              <a:rPr lang="ja-JP" altLang="en-US" sz="3200" dirty="0" smtClean="0"/>
              <a:t>と比べると自由度は低めです。</a:t>
            </a:r>
            <a:endParaRPr lang="en-US" altLang="ja-JP" sz="32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でも、実は </a:t>
            </a:r>
            <a:r>
              <a:rPr lang="en-US" altLang="ja-JP" sz="2400" dirty="0" smtClean="0"/>
              <a:t>FIL</a:t>
            </a:r>
            <a:r>
              <a:rPr lang="ja-JP" altLang="en-US" sz="2400" dirty="0" smtClean="0"/>
              <a:t> でまだ実装していない</a:t>
            </a:r>
            <a:r>
              <a:rPr lang="en-US" altLang="ja-JP" sz="2400" dirty="0" smtClean="0"/>
              <a:t>TVML</a:t>
            </a:r>
            <a:r>
              <a:rPr lang="ja-JP" altLang="en-US" sz="2400" dirty="0" smtClean="0"/>
              <a:t>コマンドは、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    TVML: command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...</a:t>
            </a:r>
          </a:p>
          <a:p>
            <a:pPr>
              <a:buNone/>
            </a:pPr>
            <a:r>
              <a:rPr lang="ja-JP" altLang="en-US" sz="2400" dirty="0" smtClean="0"/>
              <a:t>と書くと、</a:t>
            </a:r>
            <a:r>
              <a:rPr lang="en-US" altLang="ja-JP" sz="2400" dirty="0" smtClean="0"/>
              <a:t>TVML</a:t>
            </a:r>
            <a:r>
              <a:rPr lang="ja-JP" altLang="en-US" sz="2400" dirty="0" smtClean="0"/>
              <a:t>コマンドとして出力します</a:t>
            </a:r>
            <a:endParaRPr lang="en-US" altLang="ja-JP" sz="2400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5558" y="171733"/>
            <a:ext cx="8204319" cy="892791"/>
          </a:xfrm>
          <a:solidFill>
            <a:schemeClr val="bg1"/>
          </a:solidFill>
        </p:spPr>
        <p:txBody>
          <a:bodyPr/>
          <a:lstStyle/>
          <a:p>
            <a:r>
              <a:rPr kumimoji="1" lang="ja-JP" altLang="en-US" sz="4000" dirty="0" smtClean="0"/>
              <a:t>簡単なのは良いこと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r>
              <a:rPr lang="ja-JP" altLang="en-US" sz="3200" dirty="0" smtClean="0"/>
              <a:t>メリットはたくさんあります。</a:t>
            </a:r>
            <a:endParaRPr lang="en-US" altLang="ja-JP" sz="3200" dirty="0" smtClean="0"/>
          </a:p>
          <a:p>
            <a:pPr>
              <a:buNone/>
            </a:pPr>
            <a:r>
              <a:rPr lang="ja-JP" altLang="en-US" sz="2800" dirty="0" smtClean="0"/>
              <a:t>        キャッチコピー</a:t>
            </a:r>
            <a:endParaRPr lang="en-US" altLang="ja-JP" sz="2800" dirty="0" smtClean="0"/>
          </a:p>
          <a:p>
            <a:pPr algn="ctr">
              <a:buNone/>
            </a:pPr>
            <a:r>
              <a:rPr lang="ja-JP" altLang="en-US" sz="3600" dirty="0" smtClean="0"/>
              <a:t>ワープロソフト</a:t>
            </a:r>
            <a:r>
              <a:rPr lang="ja-JP" altLang="en-US" sz="3600" dirty="0" smtClean="0"/>
              <a:t>が</a:t>
            </a:r>
            <a:r>
              <a:rPr lang="ja-JP" altLang="en-US" sz="3600" dirty="0" smtClean="0"/>
              <a:t>使えれば</a:t>
            </a:r>
            <a:endParaRPr lang="en-US" altLang="ja-JP" sz="3600" dirty="0" smtClean="0"/>
          </a:p>
          <a:p>
            <a:pPr algn="ctr">
              <a:buNone/>
            </a:pPr>
            <a:r>
              <a:rPr lang="ja-JP" altLang="en-US" sz="3600" dirty="0" smtClean="0"/>
              <a:t>簡単に</a:t>
            </a:r>
            <a:r>
              <a:rPr lang="en-US" altLang="ja-JP" sz="3600" dirty="0" smtClean="0"/>
              <a:t>3DCG</a:t>
            </a:r>
            <a:r>
              <a:rPr lang="ja-JP" altLang="en-US" sz="3600" dirty="0" smtClean="0"/>
              <a:t>アニメが</a:t>
            </a:r>
            <a:r>
              <a:rPr lang="ja-JP" altLang="en-US" sz="3600" dirty="0" smtClean="0"/>
              <a:t>作れます</a:t>
            </a:r>
            <a:endParaRPr lang="en-US" altLang="ja-JP" sz="3600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sz="2000" dirty="0" smtClean="0"/>
              <a:t>“</a:t>
            </a:r>
            <a:r>
              <a:rPr lang="ja-JP" altLang="en-US" sz="2000" dirty="0" smtClean="0"/>
              <a:t>パソコン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の操作に不慣れなひとでも使えます。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000" dirty="0" smtClean="0"/>
              <a:t>blog </a:t>
            </a:r>
            <a:r>
              <a:rPr lang="ja-JP" altLang="en-US" sz="2000" dirty="0" smtClean="0"/>
              <a:t>や </a:t>
            </a:r>
            <a:r>
              <a:rPr lang="en-US" altLang="ja-JP" sz="2000" dirty="0" smtClean="0"/>
              <a:t>YouTube</a:t>
            </a:r>
            <a:r>
              <a:rPr lang="ja-JP" altLang="en-US" sz="2000" dirty="0" smtClean="0"/>
              <a:t>で作品を見かけます。制作者はご年配の方も。</a:t>
            </a:r>
            <a:endParaRPr lang="en-US" altLang="ja-JP" sz="2000" dirty="0" smtClean="0"/>
          </a:p>
          <a:p>
            <a:pPr>
              <a:buNone/>
            </a:pPr>
            <a:r>
              <a:rPr lang="ja-JP" altLang="en-US" sz="2000" dirty="0" smtClean="0"/>
              <a:t>高校、大学で生徒や学生に課題としたり、社内広報や公共施設のロビーでお知らせを放送するなどの実用例もあります。</a:t>
            </a:r>
            <a:endParaRPr lang="en-US" altLang="ja-JP" sz="2000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74863" y="171733"/>
            <a:ext cx="8228662" cy="892791"/>
          </a:xfrm>
          <a:solidFill>
            <a:schemeClr val="bg1"/>
          </a:solidFill>
        </p:spPr>
        <p:txBody>
          <a:bodyPr/>
          <a:lstStyle/>
          <a:p>
            <a:r>
              <a:rPr lang="ja-JP" altLang="en-US" sz="4000" dirty="0" smtClean="0"/>
              <a:t>音声合成ソフトウェア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r>
              <a:rPr lang="ja-JP" altLang="en-US" sz="2800" dirty="0" smtClean="0"/>
              <a:t>フリー版はダウンロード配布なので、音声合成ソフトウェアは軽いものを使用しています</a:t>
            </a:r>
            <a:r>
              <a:rPr lang="ja-JP" altLang="en-US" sz="2800" dirty="0" smtClean="0"/>
              <a:t>。</a:t>
            </a:r>
            <a:r>
              <a:rPr lang="ja-JP" altLang="en-US" sz="3000" dirty="0" smtClean="0"/>
              <a:t>難読</a:t>
            </a:r>
            <a:r>
              <a:rPr lang="ja-JP" altLang="en-US" sz="3000" dirty="0" smtClean="0"/>
              <a:t>な語句やイントネーションの修正</a:t>
            </a:r>
            <a:r>
              <a:rPr lang="ja-JP" altLang="en-US" sz="3000" dirty="0" smtClean="0"/>
              <a:t>はスクリプトで対応可能できます</a:t>
            </a:r>
            <a:endParaRPr lang="en-US" altLang="ja-JP" sz="3000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ja-JP" altLang="en-US" sz="3200" dirty="0" smtClean="0"/>
              <a:t>高品質版な音声合成ソフトウェアの対応は</a:t>
            </a:r>
            <a:endParaRPr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実装済みです。</a:t>
            </a:r>
            <a:endParaRPr lang="en-US" altLang="ja-JP" sz="3200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 algn="ctr">
              <a:buNone/>
            </a:pPr>
            <a:r>
              <a:rPr lang="ja-JP" altLang="en-US" sz="4000" dirty="0" smtClean="0"/>
              <a:t>ありがとう</a:t>
            </a:r>
            <a:r>
              <a:rPr lang="ja-JP" altLang="en-US" sz="4000" dirty="0" smtClean="0"/>
              <a:t>ございました</a:t>
            </a:r>
            <a:endParaRPr lang="en-US" altLang="ja-JP" sz="4000" dirty="0" smtClean="0"/>
          </a:p>
          <a:p>
            <a:pPr algn="ctr">
              <a:buNone/>
            </a:pPr>
            <a:r>
              <a:rPr lang="en-US" altLang="ja-JP" sz="4800" dirty="0" smtClean="0">
                <a:solidFill>
                  <a:srgbClr val="FFC000"/>
                </a:solidFill>
              </a:rPr>
              <a:t>T2V</a:t>
            </a:r>
            <a:r>
              <a:rPr lang="ja-JP" altLang="en-US" sz="4800" dirty="0" smtClean="0">
                <a:solidFill>
                  <a:srgbClr val="FFC000"/>
                </a:solidFill>
              </a:rPr>
              <a:t>プレイヤー 絶賛配布中</a:t>
            </a:r>
            <a:endParaRPr lang="en-US" altLang="ja-JP" sz="4800" dirty="0" smtClean="0">
              <a:solidFill>
                <a:srgbClr val="FFC000"/>
              </a:solidFill>
            </a:endParaRPr>
          </a:p>
          <a:p>
            <a:pPr algn="ctr">
              <a:buNone/>
            </a:pPr>
            <a:r>
              <a:rPr lang="en-US" altLang="ja-JP" sz="4800" dirty="0" smtClean="0"/>
              <a:t>http://t2vlab.jp/ </a:t>
            </a:r>
          </a:p>
          <a:p>
            <a:pPr>
              <a:buNone/>
            </a:pPr>
            <a:endParaRPr lang="en-US" altLang="ja-JP" dirty="0" smtClean="0"/>
          </a:p>
          <a:p>
            <a:pPr algn="r">
              <a:buNone/>
            </a:pPr>
            <a:r>
              <a:rPr lang="ja-JP" altLang="en-US" dirty="0" smtClean="0"/>
              <a:t>プロフェッショナル版</a:t>
            </a:r>
            <a:r>
              <a:rPr lang="en-US" altLang="ja-JP" dirty="0" smtClean="0"/>
              <a:t>(</a:t>
            </a:r>
            <a:r>
              <a:rPr lang="ja-JP" altLang="en-US" dirty="0" smtClean="0"/>
              <a:t>有料</a:t>
            </a:r>
            <a:r>
              <a:rPr lang="en-US" altLang="ja-JP" dirty="0" smtClean="0"/>
              <a:t>)</a:t>
            </a:r>
            <a:r>
              <a:rPr lang="ja-JP" altLang="en-US" dirty="0" smtClean="0"/>
              <a:t>もあります。</a:t>
            </a:r>
            <a:endParaRPr lang="en-US" altLang="ja-JP" dirty="0" smtClean="0"/>
          </a:p>
          <a:p>
            <a:pPr algn="r">
              <a:buNone/>
            </a:pPr>
            <a:r>
              <a:rPr lang="ja-JP" altLang="en-US" dirty="0" smtClean="0"/>
              <a:t>高品質音声合成ソフトウェア対応版、</a:t>
            </a:r>
            <a:endParaRPr lang="en-US" altLang="ja-JP" dirty="0" smtClean="0"/>
          </a:p>
          <a:p>
            <a:pPr algn="r">
              <a:buNone/>
            </a:pPr>
            <a:r>
              <a:rPr lang="ja-JP" altLang="en-US" dirty="0" smtClean="0"/>
              <a:t>オリジナルキャラクタや演出の作成などの</a:t>
            </a:r>
            <a:endParaRPr lang="en-US" altLang="ja-JP" dirty="0" smtClean="0"/>
          </a:p>
          <a:p>
            <a:pPr algn="r">
              <a:buNone/>
            </a:pPr>
            <a:r>
              <a:rPr lang="ja-JP" altLang="en-US" dirty="0" smtClean="0"/>
              <a:t>ご注文も承ります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一応宣伝してみます</a:t>
            </a:r>
            <a:r>
              <a:rPr lang="en-US" altLang="ja-JP" dirty="0" smtClean="0"/>
              <a:t>)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01600" y="171733"/>
            <a:ext cx="8201925" cy="892791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sz="4000" dirty="0" smtClean="0"/>
              <a:t>TVML </a:t>
            </a:r>
            <a:r>
              <a:rPr kumimoji="1" lang="ja-JP" altLang="en-US" sz="4000" dirty="0" smtClean="0"/>
              <a:t>とは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 algn="ctr">
              <a:buNone/>
            </a:pPr>
            <a:r>
              <a:rPr lang="en-US" altLang="ja-JP" sz="4000" dirty="0" smtClean="0"/>
              <a:t>TV program Making Language</a:t>
            </a:r>
          </a:p>
          <a:p>
            <a:pPr algn="ctr">
              <a:buNone/>
            </a:pPr>
            <a:r>
              <a:rPr lang="en-US" altLang="ja-JP" sz="3200" dirty="0" smtClean="0"/>
              <a:t>○Making ×Markup</a:t>
            </a:r>
          </a:p>
          <a:p>
            <a:pPr algn="ctr">
              <a:buNone/>
            </a:pPr>
            <a:endParaRPr lang="en-US" altLang="ja-JP" sz="2400" dirty="0" smtClean="0"/>
          </a:p>
          <a:p>
            <a:pPr algn="ctr">
              <a:buNone/>
            </a:pPr>
            <a:r>
              <a:rPr lang="en-US" altLang="ja-JP" sz="5000" dirty="0" smtClean="0"/>
              <a:t>TV</a:t>
            </a:r>
            <a:r>
              <a:rPr lang="ja-JP" altLang="en-US" sz="5000" dirty="0" smtClean="0"/>
              <a:t>番組のような、</a:t>
            </a:r>
            <a:endParaRPr lang="en-US" altLang="ja-JP" sz="5000" dirty="0" smtClean="0"/>
          </a:p>
          <a:p>
            <a:pPr algn="ctr">
              <a:buNone/>
            </a:pPr>
            <a:r>
              <a:rPr lang="ja-JP" altLang="en-US" sz="5000" dirty="0" smtClean="0"/>
              <a:t>３</a:t>
            </a:r>
            <a:r>
              <a:rPr lang="en-US" altLang="ja-JP" sz="5000" dirty="0" smtClean="0"/>
              <a:t>DCG</a:t>
            </a:r>
            <a:r>
              <a:rPr lang="ja-JP" altLang="en-US" sz="5000" dirty="0" smtClean="0"/>
              <a:t>映像を作る言語</a:t>
            </a:r>
            <a:endParaRPr lang="en-US" altLang="ja-JP" sz="5000" dirty="0" smtClean="0"/>
          </a:p>
          <a:p>
            <a:pPr algn="r">
              <a:buNone/>
            </a:pPr>
            <a:r>
              <a:rPr lang="ja-JP" altLang="en-US" sz="2400" dirty="0" smtClean="0"/>
              <a:t>テレビやさんが考えた技術です</a:t>
            </a:r>
            <a:endParaRPr lang="en-US" altLang="ja-JP" sz="2400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0211" y="171733"/>
            <a:ext cx="8223314" cy="892791"/>
          </a:xfrm>
          <a:solidFill>
            <a:schemeClr val="bg1"/>
          </a:solidFill>
        </p:spPr>
        <p:txBody>
          <a:bodyPr/>
          <a:lstStyle/>
          <a:p>
            <a:r>
              <a:rPr lang="ja-JP" altLang="en-US" sz="4000" dirty="0" smtClean="0"/>
              <a:t>デモ「別れてくれ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改</a:t>
            </a:r>
            <a:r>
              <a:rPr lang="en-US" altLang="ja-JP" sz="4000" dirty="0" smtClean="0"/>
              <a:t>)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r>
              <a:rPr lang="ja-JP" altLang="en-US" sz="3200" dirty="0" smtClean="0"/>
              <a:t>出演</a:t>
            </a:r>
            <a:r>
              <a:rPr lang="en-US" altLang="ja-JP" sz="3200" dirty="0" smtClean="0"/>
              <a:t>:</a:t>
            </a:r>
          </a:p>
          <a:p>
            <a:pPr>
              <a:buNone/>
            </a:pPr>
            <a:r>
              <a:rPr lang="ja-JP" altLang="en-US" sz="3200" dirty="0" smtClean="0"/>
              <a:t>キャラクタ</a:t>
            </a:r>
            <a:r>
              <a:rPr lang="en-US" altLang="ja-JP" sz="3200" dirty="0" smtClean="0"/>
              <a:t>A:</a:t>
            </a:r>
            <a:r>
              <a:rPr lang="ja-JP" altLang="en-US" sz="3200" dirty="0" smtClean="0"/>
              <a:t> ビッチー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フォッグの妻</a:t>
            </a:r>
            <a:r>
              <a:rPr lang="en-US" altLang="ja-JP" sz="3200" dirty="0" smtClean="0"/>
              <a:t>)</a:t>
            </a:r>
          </a:p>
          <a:p>
            <a:pPr>
              <a:buNone/>
            </a:pPr>
            <a:r>
              <a:rPr lang="ja-JP" altLang="en-US" sz="3200" dirty="0" smtClean="0"/>
              <a:t>キャラクタ</a:t>
            </a:r>
            <a:r>
              <a:rPr lang="en-US" altLang="ja-JP" sz="3200" dirty="0" smtClean="0"/>
              <a:t>B: </a:t>
            </a:r>
            <a:r>
              <a:rPr lang="ja-JP" altLang="en-US" sz="3200" dirty="0" smtClean="0"/>
              <a:t>フォッグ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ビッチーの夫</a:t>
            </a:r>
            <a:r>
              <a:rPr lang="en-US" altLang="ja-JP" sz="3200" dirty="0" smtClean="0"/>
              <a:t>)</a:t>
            </a:r>
          </a:p>
          <a:p>
            <a:pPr>
              <a:buNone/>
            </a:pPr>
            <a:endParaRPr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このふたりにはプーニーという子供がいます</a:t>
            </a:r>
            <a:endParaRPr lang="en-US" altLang="ja-JP" sz="3200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0" y="171733"/>
            <a:ext cx="8303525" cy="892791"/>
          </a:xfrm>
          <a:solidFill>
            <a:schemeClr val="bg1"/>
          </a:solidFill>
        </p:spPr>
        <p:txBody>
          <a:bodyPr/>
          <a:lstStyle/>
          <a:p>
            <a:r>
              <a:rPr lang="ja-JP" altLang="en-US" sz="4000" dirty="0" smtClean="0"/>
              <a:t>どんなもの？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47136" y="1295399"/>
            <a:ext cx="8649729" cy="4277497"/>
          </a:xfrm>
        </p:spPr>
        <p:txBody>
          <a:bodyPr anchor="ctr" anchorCtr="0"/>
          <a:lstStyle/>
          <a:p>
            <a:pPr algn="ctr">
              <a:buNone/>
            </a:pPr>
            <a:r>
              <a:rPr lang="en-US" altLang="ja-JP" sz="4000" dirty="0" smtClean="0"/>
              <a:t>TVML</a:t>
            </a:r>
            <a:r>
              <a:rPr lang="ja-JP" altLang="en-US" sz="4000" dirty="0" smtClean="0"/>
              <a:t>言語で記述した</a:t>
            </a:r>
            <a:r>
              <a:rPr lang="en-US" altLang="ja-JP" sz="4000" dirty="0" smtClean="0"/>
              <a:t>script</a:t>
            </a:r>
            <a:r>
              <a:rPr lang="ja-JP" altLang="en-US" sz="4000" dirty="0" smtClean="0"/>
              <a:t>を、</a:t>
            </a:r>
            <a:endParaRPr lang="en-US" altLang="ja-JP" sz="4000" dirty="0" smtClean="0"/>
          </a:p>
          <a:p>
            <a:pPr algn="ctr">
              <a:buNone/>
            </a:pPr>
            <a:r>
              <a:rPr lang="ja-JP" altLang="en-US" sz="4000" dirty="0" smtClean="0"/>
              <a:t>プレイヤーで実行すると、</a:t>
            </a:r>
            <a:endParaRPr lang="en-US" altLang="ja-JP" sz="4000" dirty="0" smtClean="0"/>
          </a:p>
          <a:p>
            <a:pPr algn="ctr">
              <a:buNone/>
            </a:pPr>
            <a:r>
              <a:rPr lang="en-US" altLang="ja-JP" sz="4000" dirty="0" smtClean="0"/>
              <a:t>3DCG</a:t>
            </a:r>
            <a:r>
              <a:rPr lang="ja-JP" altLang="en-US" sz="4000" dirty="0" smtClean="0"/>
              <a:t>アニメーションを再生します</a:t>
            </a:r>
            <a:endParaRPr lang="en-US" altLang="ja-JP" sz="4000" dirty="0" smtClean="0"/>
          </a:p>
          <a:p>
            <a:pPr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5558" y="171733"/>
            <a:ext cx="8217967" cy="892791"/>
          </a:xfrm>
          <a:solidFill>
            <a:schemeClr val="bg1"/>
          </a:solidFill>
        </p:spPr>
        <p:txBody>
          <a:bodyPr/>
          <a:lstStyle/>
          <a:p>
            <a:r>
              <a:rPr kumimoji="1" lang="ja-JP" altLang="en-US" sz="4000" dirty="0" smtClean="0"/>
              <a:t>プレイヤー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 algn="ctr">
              <a:buNone/>
            </a:pPr>
            <a:r>
              <a:rPr lang="en-US" altLang="ja-JP" sz="5400" dirty="0" smtClean="0"/>
              <a:t>T2V</a:t>
            </a:r>
            <a:r>
              <a:rPr lang="ja-JP" altLang="en-US" sz="5400" dirty="0" smtClean="0"/>
              <a:t>プレイヤー</a:t>
            </a:r>
            <a:endParaRPr lang="en-US" altLang="ja-JP" sz="5400" dirty="0" smtClean="0"/>
          </a:p>
          <a:p>
            <a:pPr algn="ctr">
              <a:buNone/>
            </a:pPr>
            <a:r>
              <a:rPr lang="en-US" altLang="ja-JP" sz="4800" dirty="0" smtClean="0"/>
              <a:t>Text To Vision</a:t>
            </a:r>
          </a:p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en-US" altLang="ja-JP" sz="3200" dirty="0" smtClean="0"/>
              <a:t>T2V</a:t>
            </a:r>
            <a:r>
              <a:rPr lang="ja-JP" altLang="en-US" sz="3200" dirty="0" smtClean="0"/>
              <a:t>は</a:t>
            </a:r>
            <a:r>
              <a:rPr lang="en-US" altLang="ja-JP" sz="3200" dirty="0" smtClean="0"/>
              <a:t>IRI</a:t>
            </a:r>
            <a:r>
              <a:rPr lang="ja-JP" altLang="en-US" sz="3200" dirty="0" smtClean="0"/>
              <a:t>が開発した技術です</a:t>
            </a:r>
            <a:endParaRPr lang="en-US" altLang="ja-JP" sz="3200" dirty="0" smtClean="0"/>
          </a:p>
          <a:p>
            <a:pPr algn="ctr">
              <a:buNone/>
            </a:pPr>
            <a:r>
              <a:rPr lang="en-US" altLang="ja-JP" sz="3200" dirty="0" smtClean="0"/>
              <a:t>FIL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script</a:t>
            </a:r>
            <a:r>
              <a:rPr lang="ja-JP" altLang="en-US" sz="3200" dirty="0" smtClean="0"/>
              <a:t>に対応</a:t>
            </a:r>
            <a:r>
              <a:rPr lang="ja-JP" altLang="en-US" sz="3200" dirty="0" smtClean="0"/>
              <a:t>しています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5558" y="171733"/>
            <a:ext cx="8217967" cy="892791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sz="4000" dirty="0" smtClean="0"/>
              <a:t>TV</a:t>
            </a:r>
            <a:r>
              <a:rPr kumimoji="1" lang="ja-JP" altLang="en-US" sz="4000" dirty="0" smtClean="0"/>
              <a:t>番組の主な要素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r>
              <a:rPr lang="ja-JP" altLang="en-US" sz="3600" dirty="0" smtClean="0"/>
              <a:t>台本 、監督、スタジオ、大道具、小道具、</a:t>
            </a:r>
            <a:endParaRPr lang="en-US" altLang="ja-JP" sz="3600" dirty="0" smtClean="0"/>
          </a:p>
          <a:p>
            <a:pPr>
              <a:buNone/>
            </a:pPr>
            <a:r>
              <a:rPr lang="ja-JP" altLang="en-US" sz="3600" dirty="0" smtClean="0"/>
              <a:t>照明、カメラ、出演者、字幕スーパー、</a:t>
            </a:r>
            <a:endParaRPr lang="en-US" altLang="ja-JP" sz="3600" dirty="0" smtClean="0"/>
          </a:p>
          <a:p>
            <a:pPr>
              <a:buNone/>
            </a:pPr>
            <a:r>
              <a:rPr lang="en-US" altLang="ja-JP" sz="3600" dirty="0" smtClean="0"/>
              <a:t>SE(BGM</a:t>
            </a:r>
            <a:r>
              <a:rPr lang="ja-JP" altLang="en-US" sz="3600" dirty="0" smtClean="0"/>
              <a:t>、効果音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 </a:t>
            </a:r>
            <a:endParaRPr lang="en-US" altLang="ja-JP" sz="3600" dirty="0" smtClean="0"/>
          </a:p>
          <a:p>
            <a:pPr>
              <a:buNone/>
            </a:pPr>
            <a:r>
              <a:rPr lang="ja-JP" altLang="en-US" sz="3600" dirty="0" smtClean="0"/>
              <a:t>                                    </a:t>
            </a:r>
            <a:r>
              <a:rPr lang="en-US" altLang="ja-JP" sz="3600" dirty="0" smtClean="0"/>
              <a:t>etc...</a:t>
            </a:r>
          </a:p>
          <a:p>
            <a:pPr>
              <a:buNone/>
            </a:pPr>
            <a:endParaRPr lang="en-US" altLang="ja-JP" sz="3600" dirty="0" smtClean="0"/>
          </a:p>
          <a:p>
            <a:pPr algn="ctr">
              <a:buNone/>
            </a:pPr>
            <a:r>
              <a:rPr lang="ja-JP" altLang="en-US" sz="4000" dirty="0" smtClean="0"/>
              <a:t>そして出演者が台本を演じます</a:t>
            </a:r>
            <a:endParaRPr lang="en-US" altLang="ja-JP" sz="4000" dirty="0" smtClean="0"/>
          </a:p>
          <a:p>
            <a:pPr>
              <a:buNone/>
            </a:pP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9511" y="171733"/>
            <a:ext cx="8303525" cy="892791"/>
          </a:xfrm>
          <a:solidFill>
            <a:schemeClr val="bg1"/>
          </a:solidFill>
        </p:spPr>
        <p:txBody>
          <a:bodyPr/>
          <a:lstStyle/>
          <a:p>
            <a:r>
              <a:rPr lang="en-US" altLang="ja-JP" sz="4000" dirty="0" smtClean="0"/>
              <a:t>TVML</a:t>
            </a:r>
            <a:r>
              <a:rPr lang="ja-JP" altLang="en-US" sz="4000" dirty="0" smtClean="0"/>
              <a:t>は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 algn="ctr">
              <a:buNone/>
            </a:pPr>
            <a:r>
              <a:rPr kumimoji="1" lang="ja-JP" altLang="en-US" sz="3600" dirty="0" smtClean="0"/>
              <a:t>それらの要素をすべて備えています。</a:t>
            </a:r>
            <a:endParaRPr kumimoji="1" lang="en-US" altLang="ja-JP" sz="3600" dirty="0" smtClean="0"/>
          </a:p>
          <a:p>
            <a:pPr algn="ctr">
              <a:buNone/>
            </a:pPr>
            <a:endParaRPr kumimoji="1" lang="en-US" altLang="ja-JP" sz="3600" dirty="0" smtClean="0"/>
          </a:p>
          <a:p>
            <a:pPr algn="ctr">
              <a:buNone/>
            </a:pPr>
            <a:r>
              <a:rPr lang="ja-JP" altLang="en-US" sz="4000" dirty="0" smtClean="0"/>
              <a:t>ユーザは台本を書くだけで、</a:t>
            </a:r>
            <a:endParaRPr lang="en-US" altLang="ja-JP" sz="4000" dirty="0" smtClean="0"/>
          </a:p>
          <a:p>
            <a:pPr algn="ctr">
              <a:buNone/>
            </a:pPr>
            <a:r>
              <a:rPr lang="ja-JP" altLang="en-US" sz="4000" dirty="0" smtClean="0"/>
              <a:t>オリジナルの映像を作れます。</a:t>
            </a:r>
            <a:endParaRPr kumimoji="1" lang="en-US" altLang="ja-JP" sz="4400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5558" y="171733"/>
            <a:ext cx="8217967" cy="892791"/>
          </a:xfrm>
          <a:solidFill>
            <a:schemeClr val="bg1"/>
          </a:solidFill>
        </p:spPr>
        <p:txBody>
          <a:bodyPr/>
          <a:lstStyle/>
          <a:p>
            <a:r>
              <a:rPr lang="ja-JP" altLang="en-US" sz="4000" dirty="0" smtClean="0"/>
              <a:t>究極の </a:t>
            </a:r>
            <a:r>
              <a:rPr lang="en-US" altLang="ja-JP" sz="4000" dirty="0" smtClean="0"/>
              <a:t>Light Weight Language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 algn="ctr">
              <a:buNone/>
            </a:pPr>
            <a:r>
              <a:rPr lang="ja-JP" altLang="en-US" sz="4400" dirty="0" smtClean="0"/>
              <a:t>制御構文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マクロ展開</a:t>
            </a:r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include</a:t>
            </a:r>
          </a:p>
          <a:p>
            <a:pPr algn="ctr">
              <a:buNone/>
            </a:pPr>
            <a:endParaRPr lang="en-US" altLang="ja-JP" sz="1600" dirty="0" smtClean="0"/>
          </a:p>
          <a:p>
            <a:pPr algn="ctr">
              <a:buNone/>
            </a:pPr>
            <a:r>
              <a:rPr lang="ja-JP" altLang="en-US" sz="3200" dirty="0" smtClean="0"/>
              <a:t>いっさい、ありません！</a:t>
            </a:r>
          </a:p>
          <a:p>
            <a:pPr algn="r">
              <a:buNone/>
            </a:pPr>
            <a:endParaRPr lang="en-US" altLang="ja-JP" dirty="0" smtClean="0"/>
          </a:p>
          <a:p>
            <a:pPr algn="r">
              <a:buNone/>
            </a:pPr>
            <a:r>
              <a:rPr lang="en-US" altLang="ja-JP" dirty="0" smtClean="0"/>
              <a:t>#</a:t>
            </a:r>
            <a:r>
              <a:rPr lang="ja-JP" altLang="en-US" dirty="0" smtClean="0"/>
              <a:t>テレビやさんからみれば、これらは無用の長物</a:t>
            </a:r>
          </a:p>
          <a:p>
            <a:pPr algn="r">
              <a:buNone/>
            </a:pPr>
            <a:r>
              <a:rPr lang="en-US" altLang="ja-JP" dirty="0" smtClean="0"/>
              <a:t>#</a:t>
            </a:r>
            <a:r>
              <a:rPr lang="ja-JP" altLang="en-US" dirty="0" smtClean="0"/>
              <a:t>ソフト屋のおもちゃらしい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5558" y="171733"/>
            <a:ext cx="8217967" cy="892791"/>
          </a:xfrm>
          <a:solidFill>
            <a:schemeClr val="bg1"/>
          </a:solidFill>
        </p:spPr>
        <p:txBody>
          <a:bodyPr/>
          <a:lstStyle/>
          <a:p>
            <a:r>
              <a:rPr kumimoji="1" lang="ja-JP" altLang="en-US" sz="4000" dirty="0" smtClean="0"/>
              <a:t>変数とメソッド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</p:spPr>
        <p:txBody>
          <a:bodyPr/>
          <a:lstStyle/>
          <a:p>
            <a:pPr>
              <a:buNone/>
            </a:pPr>
            <a:r>
              <a:rPr lang="ja-JP" altLang="en-US" sz="3800" dirty="0" smtClean="0"/>
              <a:t>変数は、</a:t>
            </a:r>
            <a:r>
              <a:rPr lang="en-US" altLang="ja-JP" sz="3800" dirty="0" smtClean="0"/>
              <a:t>CG</a:t>
            </a:r>
            <a:r>
              <a:rPr lang="ja-JP" altLang="en-US" sz="3800" dirty="0" smtClean="0"/>
              <a:t>モデルをインスタンスに</a:t>
            </a:r>
            <a:endParaRPr lang="en-US" altLang="ja-JP" sz="3800" dirty="0" smtClean="0"/>
          </a:p>
          <a:p>
            <a:pPr>
              <a:buNone/>
            </a:pPr>
            <a:r>
              <a:rPr lang="ja-JP" altLang="en-US" sz="3800" dirty="0" smtClean="0"/>
              <a:t>   割り付けるために、かろうじて。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ja-JP" altLang="en-US" sz="3800" dirty="0" smtClean="0"/>
              <a:t>コマンド</a:t>
            </a:r>
            <a:r>
              <a:rPr lang="en-US" altLang="ja-JP" sz="3800" dirty="0" smtClean="0"/>
              <a:t>(</a:t>
            </a:r>
            <a:r>
              <a:rPr lang="ja-JP" altLang="en-US" sz="3800" dirty="0" smtClean="0"/>
              <a:t>メソッド</a:t>
            </a:r>
            <a:r>
              <a:rPr lang="en-US" altLang="ja-JP" sz="3800" dirty="0" smtClean="0"/>
              <a:t>)</a:t>
            </a:r>
            <a:r>
              <a:rPr lang="ja-JP" altLang="en-US" sz="3800" dirty="0" smtClean="0"/>
              <a:t>は、登場人物への外見の割付け、カメラ</a:t>
            </a:r>
            <a:r>
              <a:rPr lang="ja-JP" altLang="en-US" sz="2400" dirty="0" smtClean="0"/>
              <a:t>さん、</a:t>
            </a:r>
            <a:r>
              <a:rPr lang="ja-JP" altLang="en-US" sz="3800" dirty="0" smtClean="0"/>
              <a:t>照明</a:t>
            </a:r>
            <a:r>
              <a:rPr lang="ja-JP" altLang="en-US" sz="2400" dirty="0" smtClean="0"/>
              <a:t>さん</a:t>
            </a:r>
            <a:r>
              <a:rPr lang="ja-JP" altLang="en-US" sz="3800" dirty="0" smtClean="0"/>
              <a:t>、登場人物の操作、動作を指示するためにあります。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74863" y="171733"/>
            <a:ext cx="8228662" cy="892791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sz="4000" dirty="0" smtClean="0"/>
              <a:t>TVML</a:t>
            </a:r>
            <a:r>
              <a:rPr lang="ja-JP" altLang="en-US" sz="4000" dirty="0" smtClean="0"/>
              <a:t> と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FIL</a:t>
            </a:r>
            <a:endParaRPr kumimoji="1" lang="ja-JP" altLang="en-US" sz="4000" dirty="0"/>
          </a:p>
        </p:txBody>
      </p:sp>
      <p:pic>
        <p:nvPicPr>
          <p:cNvPr id="4" name="図 3" descr="1-transparent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893" y="5824699"/>
            <a:ext cx="1375316" cy="623868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252000" y="1295400"/>
            <a:ext cx="8640000" cy="41148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en-US" altLang="ja-JP" sz="5400" dirty="0" smtClean="0"/>
              <a:t>FIL</a:t>
            </a:r>
          </a:p>
          <a:p>
            <a:pPr algn="ctr">
              <a:buNone/>
            </a:pPr>
            <a:r>
              <a:rPr lang="en-US" altLang="ja-JP" sz="3600" dirty="0" smtClean="0"/>
              <a:t>Flexible Interpretation Loader</a:t>
            </a:r>
          </a:p>
          <a:p>
            <a:pPr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日本語で記述した</a:t>
            </a:r>
            <a:r>
              <a:rPr lang="en-US" altLang="ja-JP" sz="4400" dirty="0" smtClean="0"/>
              <a:t>FIL script</a:t>
            </a:r>
            <a:r>
              <a:rPr lang="ja-JP" altLang="en-US" sz="4400" dirty="0" smtClean="0"/>
              <a:t> に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対応しています</a:t>
            </a:r>
            <a:endParaRPr lang="en-US" altLang="ja-JP" sz="4400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AB60C-EA17-4DDC-9A1D-3673AF0B67C0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RI-temp3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GS創英角ポップ体">
      <a:majorFont>
        <a:latin typeface="HGS創英角ﾎﾟｯﾌﾟ体"/>
        <a:ea typeface="HG創英角ﾎﾟｯﾌﾟ体"/>
        <a:cs typeface=""/>
      </a:majorFont>
      <a:minorFont>
        <a:latin typeface="HGP創英角ﾎﾟｯﾌﾟ体"/>
        <a:ea typeface="HG創英角ﾎﾟｯﾌﾟ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S創英角ﾎﾟｯﾌﾟ体" pitchFamily="50" charset="-128"/>
            <a:ea typeface="HGS創英角ﾎﾟｯﾌﾟ体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S創英角ﾎﾟｯﾌﾟ体" pitchFamily="50" charset="-128"/>
            <a:ea typeface="HGS創英角ﾎﾟｯﾌﾟ体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IRI-temp3</Template>
  <TotalTime>817</TotalTime>
  <Words>1201</Words>
  <Application>Microsoft Office PowerPoint</Application>
  <PresentationFormat>画面に合わせる (4:3)</PresentationFormat>
  <Paragraphs>221</Paragraphs>
  <Slides>20</Slides>
  <Notes>20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IRI-temp3</vt:lpstr>
      <vt:lpstr>TVML  ～TV program Making Language～</vt:lpstr>
      <vt:lpstr>TVML とは</vt:lpstr>
      <vt:lpstr>どんなもの？</vt:lpstr>
      <vt:lpstr>プレイヤー</vt:lpstr>
      <vt:lpstr>TV番組の主な要素</vt:lpstr>
      <vt:lpstr>TVMLは</vt:lpstr>
      <vt:lpstr>究極の Light Weight Language</vt:lpstr>
      <vt:lpstr>変数とメソッド</vt:lpstr>
      <vt:lpstr>TVML と FIL</vt:lpstr>
      <vt:lpstr>TVML はわりと低水準言語</vt:lpstr>
      <vt:lpstr>FIL はけっこう高水準言語</vt:lpstr>
      <vt:lpstr>図にしてみる</vt:lpstr>
      <vt:lpstr>scriptを比較してみる</vt:lpstr>
      <vt:lpstr>TVML script ではこう記述します</vt:lpstr>
      <vt:lpstr>FIL scriptでは</vt:lpstr>
      <vt:lpstr>こだわりはTVML scriptで</vt:lpstr>
      <vt:lpstr>簡単なのは良いこと</vt:lpstr>
      <vt:lpstr>音声合成ソフトウェア</vt:lpstr>
      <vt:lpstr>スライド 18</vt:lpstr>
      <vt:lpstr>デモ「別れてくれ(改)」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T2V  ～Text To Vision～</dc:title>
  <dc:creator>shinobu</dc:creator>
  <cp:lastModifiedBy>shinobu</cp:lastModifiedBy>
  <cp:revision>67</cp:revision>
  <cp:lastPrinted>2001-01-17T10:38:13Z</cp:lastPrinted>
  <dcterms:created xsi:type="dcterms:W3CDTF">2009-08-27T10:53:06Z</dcterms:created>
  <dcterms:modified xsi:type="dcterms:W3CDTF">2009-08-29T05:22:37Z</dcterms:modified>
</cp:coreProperties>
</file>