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5A"/>
    <a:srgbClr val="FE9129"/>
    <a:srgbClr val="E44856"/>
    <a:srgbClr val="8B103C"/>
    <a:srgbClr val="055381"/>
    <a:srgbClr val="33B3E4"/>
    <a:srgbClr val="95B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A68B-476A-271A-A12A-650D732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26539-D01F-9833-2589-A0F337BFA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11F0-A910-F070-0417-4B060CAC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3088-909E-48FF-5DEA-4C98BC75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E3A0-F379-D86C-FEDD-71173497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1F05-4942-8A73-E70B-00C7384B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748CA-0A0E-F76C-E158-9EE50D7F7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369B-532B-E288-8855-12B66973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9B1D-30FC-518B-576A-5B544CCA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786D-FFBC-C111-B618-C0F11426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6C1EC-C9C4-6774-DE2E-31A98087F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B56A7-D680-2848-DAF6-B84E0C14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DB8E-A115-BCAC-9404-DC0499C3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0417-DD6F-EF2D-D0EE-FFB932B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AC66-1198-9E46-CF9B-122BAAC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026B-38E6-FD93-35EA-3E6164CF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B4E9-1F81-8265-97F4-779B1485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1F36-4B82-105E-2499-1F8E4A0B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543B-44F1-57EA-9D0B-4FC7E350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CBC7-4CEA-3EF6-D9BF-BE687F40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9167-7B6B-8F80-06AA-288E75F7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1C2B-2405-8758-D2AC-4025E145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28DA-ED03-F69F-5BB4-730FF0C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5632-38FC-A985-FC2E-66C49E5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B822-5850-787D-C2A1-069EDBE0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7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82FB-4FC5-210D-B87C-B974ECF7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AA82-078A-7A5C-D97D-FD75BE83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C7E7B-B8F1-A6D0-7871-0A83D9E4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C0B7-D755-C408-00A3-3B265394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2389-0147-046A-A432-8285A64E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D2724-15AA-F855-EB94-96A7DECC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4D63-E93A-B7CF-5615-03896AA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60D7-9756-00B3-CB42-A6E900FB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E59B2-23C2-BEF9-37FD-0B9035D1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0E4B-F4BB-B4F9-BA95-D342DD02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F39CC-ED9E-AB4E-6897-E687A725B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65893-8EA1-11A1-B510-0FAEE77B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1509F-715F-7CEE-3996-6AED2A54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3F4A3-EC0B-A9F7-5A51-A58D50A6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99D4-7CA7-33BC-E69C-00BD8DFE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63579-922D-5754-B789-10219D47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09238-8305-4758-D0CD-1E640238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4929-1EBF-0D60-9066-CE8F0762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CD790-88C1-B9EA-64F8-854A8B49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FDFB9-1A52-603E-39C2-C483807D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7EBF-7864-8600-EDDD-3CB838F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3223-9CAF-2B9D-65CC-90717730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D71F-69E5-BA1F-26C5-870E7A0D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EB622-96AD-8CA9-A662-B07F70F2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20F4-F9C8-05F7-EAC3-B9E59F02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635B-2139-522B-AA89-52D80F26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1DC40-8733-2CD3-41C7-2F05BB62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1C7B-293B-EB92-9CF3-DC1447D8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C424F-785F-2E6D-F6FB-9EB5D119A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1EBC3-67F1-0828-668F-127AB6BDC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B0BD-CB95-C206-9C70-C42B77E5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6C78-C83F-EA01-E3E1-8F0162B3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C052E-F7A8-A0C2-A6C5-FFFAD2B8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17F36-08E5-02DA-79DE-C21339BE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A6A2F-955D-293D-0D61-5C1CEEF8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98BA-FA00-42A4-6602-3E901055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A27BF-8B61-B044-BD6F-421EB55631A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7D424-CFBA-ED8B-1D68-20D8A3D02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3D43-8B9B-B668-6E30-D2E5EE05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900F-E5E6-5946-BDD7-431E233D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chome.net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B54E14-E423-FBD4-0B19-341C8BF4B3DF}"/>
              </a:ext>
            </a:extLst>
          </p:cNvPr>
          <p:cNvGrpSpPr/>
          <p:nvPr/>
        </p:nvGrpSpPr>
        <p:grpSpPr>
          <a:xfrm>
            <a:off x="1155357" y="153430"/>
            <a:ext cx="9881286" cy="6551140"/>
            <a:chOff x="1869989" y="177800"/>
            <a:chExt cx="9881286" cy="6551140"/>
          </a:xfrm>
        </p:grpSpPr>
        <p:pic>
          <p:nvPicPr>
            <p:cNvPr id="6" name="Picture 5" descr="A circular chart with colorful circles&#10;&#10;Description automatically generated">
              <a:extLst>
                <a:ext uri="{FF2B5EF4-FFF2-40B4-BE49-F238E27FC236}">
                  <a16:creationId xmlns:a16="http://schemas.microsoft.com/office/drawing/2014/main" id="{43C1CA80-9935-FA5D-C2DB-6E5594805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500" y="177800"/>
              <a:ext cx="6477000" cy="6502400"/>
            </a:xfrm>
            <a:prstGeom prst="rect">
              <a:avLst/>
            </a:prstGeom>
          </p:spPr>
        </p:pic>
        <p:sp>
          <p:nvSpPr>
            <p:cNvPr id="8" name="Line Callout 1 (Border and Accent Bar) 7">
              <a:extLst>
                <a:ext uri="{FF2B5EF4-FFF2-40B4-BE49-F238E27FC236}">
                  <a16:creationId xmlns:a16="http://schemas.microsoft.com/office/drawing/2014/main" id="{7C8FC38B-E802-DF25-B35D-C1E46C3A211A}"/>
                </a:ext>
              </a:extLst>
            </p:cNvPr>
            <p:cNvSpPr/>
            <p:nvPr/>
          </p:nvSpPr>
          <p:spPr>
            <a:xfrm>
              <a:off x="8336693" y="375508"/>
              <a:ext cx="3179805" cy="1296773"/>
            </a:xfrm>
            <a:prstGeom prst="accentBorderCallout1">
              <a:avLst>
                <a:gd name="adj1" fmla="val 18750"/>
                <a:gd name="adj2" fmla="val -8333"/>
                <a:gd name="adj3" fmla="val -6293"/>
                <a:gd name="adj4" fmla="val -65794"/>
              </a:avLst>
            </a:prstGeom>
            <a:solidFill>
              <a:srgbClr val="95BC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555555"/>
                  </a:solidFill>
                  <a:effectLst/>
                  <a:latin typeface="Arial" panose="020B0604020202020204" pitchFamily="34" charset="0"/>
                </a:rPr>
                <a:t>Best public data source: </a:t>
              </a:r>
              <a:r>
                <a:rPr lang="en-US" sz="1200" b="1" u="sng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hlinkClick r:id="rId3"/>
                </a:rPr>
                <a:t>https://eschome.net/index.html</a:t>
              </a:r>
              <a:endParaRPr lang="en-US" sz="12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555555"/>
                  </a:solidFill>
                  <a:effectLst/>
                  <a:latin typeface="Arial" panose="020B0604020202020204" pitchFamily="34" charset="0"/>
                </a:rPr>
                <a:t>Country dimension context – Wikipedia et al.</a:t>
              </a:r>
              <a:endParaRPr lang="en-US" sz="1200" dirty="0">
                <a:effectLst/>
              </a:endParaRPr>
            </a:p>
          </p:txBody>
        </p:sp>
        <p:sp>
          <p:nvSpPr>
            <p:cNvPr id="9" name="Line Callout 1 (Border and Accent Bar) 8">
              <a:extLst>
                <a:ext uri="{FF2B5EF4-FFF2-40B4-BE49-F238E27FC236}">
                  <a16:creationId xmlns:a16="http://schemas.microsoft.com/office/drawing/2014/main" id="{DB793305-3943-B114-6048-CF8388B05976}"/>
                </a:ext>
              </a:extLst>
            </p:cNvPr>
            <p:cNvSpPr/>
            <p:nvPr/>
          </p:nvSpPr>
          <p:spPr>
            <a:xfrm>
              <a:off x="9588843" y="2138405"/>
              <a:ext cx="2162432" cy="1296773"/>
            </a:xfrm>
            <a:prstGeom prst="accentBorderCallout1">
              <a:avLst>
                <a:gd name="adj1" fmla="val 18750"/>
                <a:gd name="adj2" fmla="val -8333"/>
                <a:gd name="adj3" fmla="val 21022"/>
                <a:gd name="adj4" fmla="val -23857"/>
              </a:avLst>
            </a:prstGeom>
            <a:solidFill>
              <a:srgbClr val="33B3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555555"/>
                  </a:solidFill>
                  <a:effectLst/>
                  <a:latin typeface="Arial" panose="020B0604020202020204" pitchFamily="34" charset="0"/>
                </a:rPr>
                <a:t>Python data scrape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555555"/>
                  </a:solidFill>
                  <a:effectLst/>
                  <a:latin typeface="Arial" panose="020B0604020202020204" pitchFamily="34" charset="0"/>
                </a:rPr>
                <a:t>Populate excel file manually with country dimension data (Baltic, Big Five, Nordic, </a:t>
              </a:r>
              <a:r>
                <a:rPr lang="en-US" sz="1200" b="1" dirty="0" err="1">
                  <a:solidFill>
                    <a:srgbClr val="555555"/>
                  </a:solidFill>
                  <a:effectLst/>
                  <a:latin typeface="Arial" panose="020B0604020202020204" pitchFamily="34" charset="0"/>
                </a:rPr>
                <a:t>etc</a:t>
              </a:r>
              <a:r>
                <a:rPr lang="en-US" sz="1200" b="1" dirty="0">
                  <a:solidFill>
                    <a:srgbClr val="555555"/>
                  </a:solidFill>
                  <a:effectLst/>
                  <a:latin typeface="Arial" panose="020B0604020202020204" pitchFamily="34" charset="0"/>
                </a:rPr>
                <a:t>)</a:t>
              </a:r>
              <a:endParaRPr lang="en-US" sz="1200" dirty="0">
                <a:effectLst/>
              </a:endParaRPr>
            </a:p>
          </p:txBody>
        </p:sp>
        <p:sp>
          <p:nvSpPr>
            <p:cNvPr id="10" name="Line Callout 1 (Border and Accent Bar) 9">
              <a:extLst>
                <a:ext uri="{FF2B5EF4-FFF2-40B4-BE49-F238E27FC236}">
                  <a16:creationId xmlns:a16="http://schemas.microsoft.com/office/drawing/2014/main" id="{701110D2-75E1-C0DC-9CF4-AF1063526DA8}"/>
                </a:ext>
              </a:extLst>
            </p:cNvPr>
            <p:cNvSpPr/>
            <p:nvPr/>
          </p:nvSpPr>
          <p:spPr>
            <a:xfrm>
              <a:off x="9514703" y="3884140"/>
              <a:ext cx="2162432" cy="1296773"/>
            </a:xfrm>
            <a:prstGeom prst="accentBorderCallout1">
              <a:avLst>
                <a:gd name="adj1" fmla="val 18750"/>
                <a:gd name="adj2" fmla="val -8333"/>
                <a:gd name="adj3" fmla="val 41986"/>
                <a:gd name="adj4" fmla="val -23095"/>
              </a:avLst>
            </a:prstGeom>
            <a:solidFill>
              <a:srgbClr val="05538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Python: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Find and replace nulls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Convert floats to integers</a:t>
              </a:r>
            </a:p>
          </p:txBody>
        </p:sp>
        <p:sp>
          <p:nvSpPr>
            <p:cNvPr id="11" name="Line Callout 1 (Border and Accent Bar) 10">
              <a:extLst>
                <a:ext uri="{FF2B5EF4-FFF2-40B4-BE49-F238E27FC236}">
                  <a16:creationId xmlns:a16="http://schemas.microsoft.com/office/drawing/2014/main" id="{889E2B8F-3B7F-B3A5-D618-244EF10DF529}"/>
                </a:ext>
              </a:extLst>
            </p:cNvPr>
            <p:cNvSpPr/>
            <p:nvPr/>
          </p:nvSpPr>
          <p:spPr>
            <a:xfrm>
              <a:off x="8966887" y="5383427"/>
              <a:ext cx="2162432" cy="1296773"/>
            </a:xfrm>
            <a:prstGeom prst="accentBorderCallout1">
              <a:avLst>
                <a:gd name="adj1" fmla="val 18750"/>
                <a:gd name="adj2" fmla="val -8333"/>
                <a:gd name="adj3" fmla="val 70573"/>
                <a:gd name="adj4" fmla="val -74905"/>
              </a:avLst>
            </a:prstGeom>
            <a:solidFill>
              <a:srgbClr val="8B1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Python: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Look for patterns in bloc voting</a:t>
              </a:r>
              <a:endParaRPr lang="en-US" sz="12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Line Callout 1 (Border and Accent Bar) 15">
              <a:extLst>
                <a:ext uri="{FF2B5EF4-FFF2-40B4-BE49-F238E27FC236}">
                  <a16:creationId xmlns:a16="http://schemas.microsoft.com/office/drawing/2014/main" id="{263EEFFA-8663-9F61-F959-43D6DF8C2938}"/>
                </a:ext>
              </a:extLst>
            </p:cNvPr>
            <p:cNvSpPr/>
            <p:nvPr/>
          </p:nvSpPr>
          <p:spPr>
            <a:xfrm>
              <a:off x="2053282" y="5432167"/>
              <a:ext cx="2162432" cy="1296773"/>
            </a:xfrm>
            <a:prstGeom prst="accentBorderCallout1">
              <a:avLst>
                <a:gd name="adj1" fmla="val 35902"/>
                <a:gd name="adj2" fmla="val 106334"/>
                <a:gd name="adj3" fmla="val 76291"/>
                <a:gd name="adj4" fmla="val 134619"/>
              </a:avLst>
            </a:prstGeom>
            <a:solidFill>
              <a:srgbClr val="E4485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Python: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Calculate adjusted order values for years where there aren’t exactly 26 entries</a:t>
              </a:r>
            </a:p>
          </p:txBody>
        </p:sp>
        <p:sp>
          <p:nvSpPr>
            <p:cNvPr id="17" name="Line Callout 1 (Border and Accent Bar) 16">
              <a:extLst>
                <a:ext uri="{FF2B5EF4-FFF2-40B4-BE49-F238E27FC236}">
                  <a16:creationId xmlns:a16="http://schemas.microsoft.com/office/drawing/2014/main" id="{6CAA5212-9B83-BF19-C79D-4D0754D37857}"/>
                </a:ext>
              </a:extLst>
            </p:cNvPr>
            <p:cNvSpPr/>
            <p:nvPr/>
          </p:nvSpPr>
          <p:spPr>
            <a:xfrm>
              <a:off x="1869989" y="3739291"/>
              <a:ext cx="1145060" cy="1296773"/>
            </a:xfrm>
            <a:prstGeom prst="accentBorderCallout1">
              <a:avLst>
                <a:gd name="adj1" fmla="val 35902"/>
                <a:gd name="adj2" fmla="val 106334"/>
                <a:gd name="adj3" fmla="val 60410"/>
                <a:gd name="adj4" fmla="val 115194"/>
              </a:avLst>
            </a:prstGeom>
            <a:solidFill>
              <a:srgbClr val="FE912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Did not do this step – next time!</a:t>
              </a:r>
              <a:endParaRPr lang="en-US" sz="12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Line Callout 1 (Border and Accent Bar) 17">
              <a:extLst>
                <a:ext uri="{FF2B5EF4-FFF2-40B4-BE49-F238E27FC236}">
                  <a16:creationId xmlns:a16="http://schemas.microsoft.com/office/drawing/2014/main" id="{4A0747D1-287E-D08E-6B91-459B9E25BE2F}"/>
                </a:ext>
              </a:extLst>
            </p:cNvPr>
            <p:cNvSpPr/>
            <p:nvPr/>
          </p:nvSpPr>
          <p:spPr>
            <a:xfrm>
              <a:off x="1869989" y="983048"/>
              <a:ext cx="1145060" cy="1296773"/>
            </a:xfrm>
            <a:prstGeom prst="accentBorderCallout1">
              <a:avLst>
                <a:gd name="adj1" fmla="val 35902"/>
                <a:gd name="adj2" fmla="val 106334"/>
                <a:gd name="adj3" fmla="val 101066"/>
                <a:gd name="adj4" fmla="val 118791"/>
              </a:avLst>
            </a:prstGeom>
            <a:solidFill>
              <a:srgbClr val="FFCA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Tableau story</a:t>
              </a:r>
              <a:endParaRPr lang="en-US" sz="120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9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Yatzeck</dc:creator>
  <cp:lastModifiedBy>Elena Yatzeck</cp:lastModifiedBy>
  <cp:revision>3</cp:revision>
  <dcterms:created xsi:type="dcterms:W3CDTF">2023-12-13T01:07:35Z</dcterms:created>
  <dcterms:modified xsi:type="dcterms:W3CDTF">2023-12-13T03:07:06Z</dcterms:modified>
</cp:coreProperties>
</file>