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handoutMasterIdLst>
    <p:handoutMasterId r:id="rId35"/>
  </p:handoutMasterIdLst>
  <p:sldIdLst>
    <p:sldId id="315" r:id="rId2"/>
    <p:sldId id="364" r:id="rId3"/>
    <p:sldId id="317" r:id="rId4"/>
    <p:sldId id="265" r:id="rId5"/>
    <p:sldId id="275" r:id="rId6"/>
    <p:sldId id="297" r:id="rId7"/>
    <p:sldId id="298" r:id="rId8"/>
    <p:sldId id="300" r:id="rId9"/>
    <p:sldId id="319" r:id="rId10"/>
    <p:sldId id="268" r:id="rId11"/>
    <p:sldId id="318" r:id="rId12"/>
    <p:sldId id="322" r:id="rId13"/>
    <p:sldId id="301" r:id="rId14"/>
    <p:sldId id="321" r:id="rId15"/>
    <p:sldId id="361" r:id="rId16"/>
    <p:sldId id="362" r:id="rId17"/>
    <p:sldId id="339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63" r:id="rId33"/>
  </p:sldIdLst>
  <p:sldSz cx="9144000" cy="6858000" type="screen4x3"/>
  <p:notesSz cx="6638925" cy="9893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453" autoAdjust="0"/>
  </p:normalViewPr>
  <p:slideViewPr>
    <p:cSldViewPr>
      <p:cViewPr>
        <p:scale>
          <a:sx n="80" d="100"/>
          <a:sy n="80" d="100"/>
        </p:scale>
        <p:origin x="-12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77591" cy="4946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59784" y="1"/>
            <a:ext cx="2877591" cy="4946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821A5-7AC6-44D7-8465-72643246A48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97045"/>
            <a:ext cx="2877591" cy="49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59784" y="9397045"/>
            <a:ext cx="2877591" cy="49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91E32-532E-40D7-AFB0-B31A858C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77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876867" cy="4946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0524" y="3"/>
            <a:ext cx="2876867" cy="4946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81D01-652A-48A5-A8E5-9836E0E8AC90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47725" y="742950"/>
            <a:ext cx="4943475" cy="3708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3893" y="4699321"/>
            <a:ext cx="5311140" cy="445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96921"/>
            <a:ext cx="2876867" cy="49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0524" y="9396921"/>
            <a:ext cx="2876867" cy="4946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AE822-2497-4B52-B443-5E11D1CD1C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2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AE822-2497-4B52-B443-5E11D1CD1C0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40817E7-0D89-49A3-8A39-1437666CCDEE}" type="datetime1">
              <a:rPr lang="en-US" smtClean="0"/>
              <a:t>2/16/2018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24FB9-1706-4520-A134-DBE9B2A5641A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DBDBAA3-2197-4C36-9EB3-DA9265BE269E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7EFF58D-61B1-432A-9BB0-E2D16797DC58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FE7688F-456C-44E9-8C54-83AF4C54DCC0}" type="datetime1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2BA52F-EEB7-41BE-B3C2-E751B924416C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50762B8-D160-4618-8065-C29FF011EE5C}" type="datetime1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D6346A-6D3B-466D-902D-121AC1268FFF}" type="datetime1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A54885C-5760-42AC-AC05-BEC493946620}" type="datetime1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6FB525-099D-468B-B572-67395834AA94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1B6C20-2BA1-4C91-B71A-7A48FDB499F0}" type="datetime1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41AD39F-B939-4E05-A232-22B0A7E3F280}" type="datetime1">
              <a:rPr lang="en-US" smtClean="0"/>
              <a:t>2/16/2018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329FE5F-B0F4-49A5-A868-FF8008F867E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push dir="u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template%20for%20Brusher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../Presentation%20for%20FTA%20SA%20GRM%20Meeting%20at%20MoFEC.pp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239000" cy="1143000"/>
          </a:xfrm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</a:pPr>
            <a:r>
              <a:rPr lang="en-US" sz="2800" i="1" dirty="0" err="1">
                <a:latin typeface="Visual Geez Unicode" pitchFamily="2" charset="0"/>
              </a:rPr>
              <a:t>አለማቀፋዊና</a:t>
            </a:r>
            <a:r>
              <a:rPr lang="en-US" sz="2800" i="1" dirty="0">
                <a:latin typeface="Visual Geez Unicode" pitchFamily="2" charset="0"/>
              </a:rPr>
              <a:t> </a:t>
            </a:r>
            <a:r>
              <a:rPr lang="en-US" sz="2800" i="1" dirty="0" err="1">
                <a:latin typeface="Visual Geez Unicode" pitchFamily="2" charset="0"/>
              </a:rPr>
              <a:t>አገራዊ</a:t>
            </a:r>
            <a:r>
              <a:rPr lang="en-US" sz="2800" i="1" dirty="0">
                <a:latin typeface="Visual Geez Unicode" pitchFamily="2" charset="0"/>
              </a:rPr>
              <a:t> </a:t>
            </a:r>
            <a:r>
              <a:rPr lang="en-US" sz="2800" i="1" dirty="0" err="1">
                <a:latin typeface="Visual Geez Unicode" pitchFamily="2" charset="0"/>
              </a:rPr>
              <a:t>የፋይናንስ</a:t>
            </a:r>
            <a:r>
              <a:rPr lang="en-US" sz="2800" i="1" dirty="0">
                <a:latin typeface="Visual Geez Unicode" pitchFamily="2" charset="0"/>
              </a:rPr>
              <a:t> </a:t>
            </a:r>
            <a:r>
              <a:rPr lang="en-US" sz="2800" i="1" dirty="0" err="1">
                <a:latin typeface="Visual Geez Unicode" pitchFamily="2" charset="0"/>
              </a:rPr>
              <a:t>ግልጽነትና</a:t>
            </a:r>
            <a:r>
              <a:rPr lang="en-US" sz="2800" i="1" dirty="0">
                <a:latin typeface="Visual Geez Unicode" pitchFamily="2" charset="0"/>
              </a:rPr>
              <a:t> </a:t>
            </a:r>
            <a:r>
              <a:rPr lang="en-US" sz="2800" i="1" dirty="0" err="1">
                <a:latin typeface="Visual Geez Unicode" pitchFamily="2" charset="0"/>
              </a:rPr>
              <a:t>ተጠያቂነት</a:t>
            </a:r>
            <a:r>
              <a:rPr lang="en-US" sz="2800" i="1" dirty="0">
                <a:latin typeface="Visual Geez Unicode" pitchFamily="2" charset="0"/>
              </a:rPr>
              <a:t> </a:t>
            </a:r>
            <a:r>
              <a:rPr lang="en-US" sz="2800" i="1" dirty="0" err="1" smtClean="0">
                <a:latin typeface="Visual Geez Unicode" pitchFamily="2" charset="0"/>
              </a:rPr>
              <a:t>ተጨባጭ</a:t>
            </a:r>
            <a:r>
              <a:rPr lang="en-US" sz="2800" i="1" dirty="0" smtClean="0">
                <a:latin typeface="Visual Geez Unicode" pitchFamily="2" charset="0"/>
              </a:rPr>
              <a:t> </a:t>
            </a:r>
            <a:r>
              <a:rPr lang="en-US" sz="2800" i="1" dirty="0" err="1" smtClean="0">
                <a:latin typeface="Visual Geez Unicode" pitchFamily="2" charset="0"/>
              </a:rPr>
              <a:t>ሁኔታዎች</a:t>
            </a:r>
            <a:endParaRPr lang="en-US" sz="2800" b="1" dirty="0">
              <a:solidFill>
                <a:prstClr val="black"/>
              </a:solidFill>
              <a:latin typeface="Visual Geez Unicode" pitchFamily="2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8077200" cy="5105400"/>
          </a:xfrm>
        </p:spPr>
        <p:txBody>
          <a:bodyPr>
            <a:normAutofit fontScale="55000" lnSpcReduction="20000"/>
          </a:bodyPr>
          <a:lstStyle/>
          <a:p>
            <a:pPr marL="0" lvl="0" indent="0" algn="ctr">
              <a:lnSpc>
                <a:spcPct val="150000"/>
              </a:lnSpc>
              <a:buNone/>
            </a:pPr>
            <a:endParaRPr lang="en-US" sz="3500" b="1" i="1" dirty="0" smtClean="0"/>
          </a:p>
          <a:p>
            <a:pPr marL="0" lvl="0" indent="0" algn="ctr">
              <a:lnSpc>
                <a:spcPct val="150000"/>
              </a:lnSpc>
              <a:buNone/>
            </a:pPr>
            <a:endParaRPr lang="en-US" sz="3500" b="1" i="1" dirty="0" smtClean="0"/>
          </a:p>
          <a:p>
            <a:pPr marL="0" lvl="0" indent="0" algn="ctr">
              <a:lnSpc>
                <a:spcPct val="150000"/>
              </a:lnSpc>
              <a:buNone/>
            </a:pPr>
            <a:r>
              <a:rPr lang="en-US" sz="4400" b="1" i="1" dirty="0" err="1" smtClean="0">
                <a:latin typeface="Visual Geez Unicode" pitchFamily="2" charset="0"/>
              </a:rPr>
              <a:t>ለፌደራል</a:t>
            </a:r>
            <a:r>
              <a:rPr lang="en-US" sz="4400" b="1" i="1" dirty="0" smtClean="0">
                <a:latin typeface="Visual Geez Unicode" pitchFamily="2" charset="0"/>
              </a:rPr>
              <a:t> </a:t>
            </a:r>
            <a:r>
              <a:rPr lang="en-US" sz="4400" b="1" i="1" dirty="0" err="1">
                <a:latin typeface="Visual Geez Unicode" pitchFamily="2" charset="0"/>
              </a:rPr>
              <a:t>የመንግስት</a:t>
            </a:r>
            <a:r>
              <a:rPr lang="en-US" sz="4400" b="1" i="1" dirty="0">
                <a:latin typeface="Visual Geez Unicode" pitchFamily="2" charset="0"/>
              </a:rPr>
              <a:t> መ/</a:t>
            </a:r>
            <a:r>
              <a:rPr lang="en-US" sz="4400" b="1" i="1" dirty="0" err="1">
                <a:latin typeface="Visual Geez Unicode" pitchFamily="2" charset="0"/>
              </a:rPr>
              <a:t>ቤቶች</a:t>
            </a:r>
            <a:r>
              <a:rPr lang="en-US" sz="4400" b="1" i="1" dirty="0">
                <a:latin typeface="Visual Geez Unicode" pitchFamily="2" charset="0"/>
              </a:rPr>
              <a:t>  </a:t>
            </a:r>
            <a:r>
              <a:rPr lang="en-US" sz="4400" b="1" i="1" dirty="0" err="1">
                <a:latin typeface="Visual Geez Unicode" pitchFamily="2" charset="0"/>
              </a:rPr>
              <a:t>የተዘጋጀ</a:t>
            </a:r>
            <a:r>
              <a:rPr lang="en-US" sz="4400" b="1" i="1" dirty="0">
                <a:latin typeface="Visual Geez Unicode" pitchFamily="2" charset="0"/>
              </a:rPr>
              <a:t> </a:t>
            </a:r>
            <a:r>
              <a:rPr lang="en-US" sz="4400" b="1" i="1" dirty="0" err="1">
                <a:latin typeface="Visual Geez Unicode" pitchFamily="2" charset="0"/>
              </a:rPr>
              <a:t>የፋይናንስ</a:t>
            </a:r>
            <a:r>
              <a:rPr lang="en-US" sz="4400" b="1" i="1" dirty="0">
                <a:latin typeface="Visual Geez Unicode" pitchFamily="2" charset="0"/>
              </a:rPr>
              <a:t> </a:t>
            </a:r>
            <a:r>
              <a:rPr lang="en-US" sz="4400" b="1" i="1" dirty="0" err="1">
                <a:latin typeface="Visual Geez Unicode" pitchFamily="2" charset="0"/>
              </a:rPr>
              <a:t>ግልጽነትና</a:t>
            </a:r>
            <a:r>
              <a:rPr lang="en-US" sz="4400" b="1" i="1" dirty="0">
                <a:latin typeface="Visual Geez Unicode" pitchFamily="2" charset="0"/>
              </a:rPr>
              <a:t> </a:t>
            </a:r>
            <a:r>
              <a:rPr lang="en-US" sz="4400" b="1" i="1" dirty="0" err="1">
                <a:latin typeface="Visual Geez Unicode" pitchFamily="2" charset="0"/>
              </a:rPr>
              <a:t>ተጠያቂነት</a:t>
            </a:r>
            <a:r>
              <a:rPr lang="en-US" sz="4400" b="1" i="1" dirty="0">
                <a:latin typeface="Visual Geez Unicode" pitchFamily="2" charset="0"/>
              </a:rPr>
              <a:t> </a:t>
            </a:r>
            <a:r>
              <a:rPr lang="en-US" sz="4400" b="1" i="1" dirty="0" err="1">
                <a:latin typeface="Visual Geez Unicode" pitchFamily="2" charset="0"/>
              </a:rPr>
              <a:t>ላይ</a:t>
            </a:r>
            <a:r>
              <a:rPr lang="en-US" sz="4400" b="1" i="1" dirty="0">
                <a:latin typeface="Visual Geez Unicode" pitchFamily="2" charset="0"/>
              </a:rPr>
              <a:t> </a:t>
            </a:r>
            <a:r>
              <a:rPr lang="en-US" sz="4400" b="1" i="1" dirty="0" err="1">
                <a:latin typeface="Visual Geez Unicode" pitchFamily="2" charset="0"/>
              </a:rPr>
              <a:t>የግንዛዛቤ</a:t>
            </a:r>
            <a:r>
              <a:rPr lang="en-US" sz="4400" b="1" i="1" dirty="0">
                <a:latin typeface="Visual Geez Unicode" pitchFamily="2" charset="0"/>
              </a:rPr>
              <a:t> </a:t>
            </a:r>
            <a:r>
              <a:rPr lang="en-US" sz="4400" b="1" i="1" dirty="0" err="1" smtClean="0">
                <a:latin typeface="Visual Geez Unicode" pitchFamily="2" charset="0"/>
              </a:rPr>
              <a:t>ማስጨበጫ</a:t>
            </a:r>
            <a:endParaRPr lang="en-US" sz="4400" b="1" i="1" dirty="0" smtClean="0">
              <a:latin typeface="Visual Geez Unicode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i="1" dirty="0" smtClean="0">
              <a:latin typeface="Visual Geez Unicode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b="1" i="1" dirty="0" smtClean="0">
              <a:latin typeface="Visual Geez Unicode" pitchFamily="2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3300" b="1" i="1" dirty="0" err="1">
                <a:latin typeface="Visual Geez Unicode" pitchFamily="2" charset="0"/>
              </a:rPr>
              <a:t>የመንግስት</a:t>
            </a:r>
            <a:r>
              <a:rPr lang="en-US" sz="3300" b="1" i="1" dirty="0">
                <a:latin typeface="Visual Geez Unicode" pitchFamily="2" charset="0"/>
              </a:rPr>
              <a:t> </a:t>
            </a:r>
            <a:r>
              <a:rPr lang="en-US" sz="3300" b="1" i="1" dirty="0" err="1">
                <a:latin typeface="Visual Geez Unicode" pitchFamily="2" charset="0"/>
              </a:rPr>
              <a:t>ወጪ</a:t>
            </a:r>
            <a:r>
              <a:rPr lang="en-US" sz="3300" b="1" i="1" dirty="0">
                <a:latin typeface="Visual Geez Unicode" pitchFamily="2" charset="0"/>
              </a:rPr>
              <a:t> </a:t>
            </a:r>
            <a:r>
              <a:rPr lang="en-US" sz="3300" b="1" i="1" dirty="0" err="1">
                <a:latin typeface="Visual Geez Unicode" pitchFamily="2" charset="0"/>
              </a:rPr>
              <a:t>አስተዳደርና</a:t>
            </a:r>
            <a:r>
              <a:rPr lang="en-US" sz="3300" b="1" i="1" dirty="0">
                <a:latin typeface="Visual Geez Unicode" pitchFamily="2" charset="0"/>
              </a:rPr>
              <a:t> </a:t>
            </a:r>
            <a:r>
              <a:rPr lang="en-US" sz="3300" b="1" i="1" dirty="0" err="1">
                <a:latin typeface="Visual Geez Unicode" pitchFamily="2" charset="0"/>
              </a:rPr>
              <a:t>ቁጥጥር</a:t>
            </a:r>
            <a:r>
              <a:rPr lang="en-US" sz="3300" b="1" i="1" dirty="0">
                <a:latin typeface="Visual Geez Unicode" pitchFamily="2" charset="0"/>
              </a:rPr>
              <a:t> </a:t>
            </a:r>
            <a:r>
              <a:rPr lang="en-US" sz="3300" b="1" i="1" dirty="0" err="1">
                <a:latin typeface="Visual Geez Unicode" pitchFamily="2" charset="0"/>
              </a:rPr>
              <a:t>ማሻሻያ</a:t>
            </a:r>
            <a:r>
              <a:rPr lang="en-US" sz="3300" b="1" i="1" dirty="0">
                <a:latin typeface="Visual Geez Unicode" pitchFamily="2" charset="0"/>
              </a:rPr>
              <a:t> </a:t>
            </a:r>
            <a:r>
              <a:rPr lang="en-US" sz="3300" b="1" i="1" dirty="0" err="1">
                <a:latin typeface="Visual Geez Unicode" pitchFamily="2" charset="0"/>
              </a:rPr>
              <a:t>ዳይሬክቶሬት</a:t>
            </a:r>
            <a:endParaRPr lang="en-US" sz="3300" b="1" i="1" dirty="0">
              <a:latin typeface="Visual Geez Unicode" pitchFamily="2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2800" b="1" i="1" dirty="0" err="1" smtClean="0">
                <a:latin typeface="Visual Geez Unicode" pitchFamily="2" charset="0"/>
              </a:rPr>
              <a:t>አቅራቢ</a:t>
            </a:r>
            <a:r>
              <a:rPr lang="en-US" sz="2800" b="1" i="1" dirty="0">
                <a:latin typeface="Visual Geez Unicode" pitchFamily="2" charset="0"/>
              </a:rPr>
              <a:t>፤ </a:t>
            </a:r>
            <a:r>
              <a:rPr lang="en-US" sz="2800" b="1" i="1" dirty="0" err="1">
                <a:latin typeface="Visual Geez Unicode" pitchFamily="2" charset="0"/>
              </a:rPr>
              <a:t>አቶ</a:t>
            </a:r>
            <a:r>
              <a:rPr lang="en-US" sz="2800" b="1" i="1" dirty="0">
                <a:latin typeface="Visual Geez Unicode" pitchFamily="2" charset="0"/>
              </a:rPr>
              <a:t>  </a:t>
            </a:r>
            <a:r>
              <a:rPr lang="en-US" sz="2800" b="1" i="1" dirty="0" err="1">
                <a:latin typeface="Visual Geez Unicode" pitchFamily="2" charset="0"/>
              </a:rPr>
              <a:t>ተፈራ</a:t>
            </a:r>
            <a:r>
              <a:rPr lang="en-US" sz="2800" b="1" i="1" dirty="0">
                <a:latin typeface="Visual Geez Unicode" pitchFamily="2" charset="0"/>
              </a:rPr>
              <a:t> </a:t>
            </a:r>
            <a:r>
              <a:rPr lang="en-US" sz="2800" b="1" i="1" dirty="0" err="1">
                <a:latin typeface="Visual Geez Unicode" pitchFamily="2" charset="0"/>
              </a:rPr>
              <a:t>መሐመድ</a:t>
            </a:r>
            <a:r>
              <a:rPr lang="en-US" sz="2400" b="1" i="1" dirty="0">
                <a:latin typeface="Visual Geez Unicode" pitchFamily="2" charset="0"/>
              </a:rPr>
              <a:t/>
            </a:r>
            <a:br>
              <a:rPr lang="en-US" sz="2400" b="1" i="1" dirty="0">
                <a:latin typeface="Visual Geez Unicode" pitchFamily="2" charset="0"/>
              </a:rPr>
            </a:br>
            <a:endParaRPr lang="en-US" sz="2400" b="1" i="1" dirty="0">
              <a:latin typeface="Visual Geez Unicode" pitchFamily="2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2800" b="1" i="1" dirty="0" err="1" smtClean="0">
                <a:latin typeface="Visual Geez Unicode" pitchFamily="2" charset="0"/>
              </a:rPr>
              <a:t>ህዳር</a:t>
            </a:r>
            <a:r>
              <a:rPr lang="en-US" sz="2800" b="1" i="1" dirty="0" smtClean="0">
                <a:latin typeface="Visual Geez Unicode" pitchFamily="2" charset="0"/>
              </a:rPr>
              <a:t>  </a:t>
            </a:r>
            <a:r>
              <a:rPr lang="en-US" sz="2800" b="1" i="1" dirty="0">
                <a:latin typeface="Visual Geez Unicode" pitchFamily="2" charset="0"/>
              </a:rPr>
              <a:t>2010 </a:t>
            </a:r>
            <a:r>
              <a:rPr lang="en-US" sz="2800" b="1" i="1" dirty="0" err="1">
                <a:latin typeface="Visual Geez Unicode" pitchFamily="2" charset="0"/>
              </a:rPr>
              <a:t>ዓ.ም</a:t>
            </a:r>
            <a:endParaRPr lang="en-US" sz="2800" b="1" i="1" dirty="0">
              <a:latin typeface="Visual Geez Unicode" pitchFamily="2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800" i="1" dirty="0"/>
              <a:t/>
            </a:r>
            <a:br>
              <a:rPr lang="en-US" sz="2800" i="1" dirty="0"/>
            </a:br>
            <a:endParaRPr lang="en-US" sz="2800" dirty="0">
              <a:solidFill>
                <a:prstClr val="black"/>
              </a:solidFill>
              <a:latin typeface="Power Geez Unicode1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079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924800" cy="457200"/>
          </a:xfrm>
        </p:spPr>
        <p:txBody>
          <a:bodyPr>
            <a:normAutofit fontScale="90000"/>
          </a:bodyPr>
          <a:lstStyle/>
          <a:p>
            <a:pPr marL="512763" lvl="0" indent="-512763" algn="ctr">
              <a:spcBef>
                <a:spcPct val="20000"/>
              </a:spcBef>
            </a:pP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200" dirty="0">
                <a:solidFill>
                  <a:prstClr val="black"/>
                </a:solidFill>
                <a:ea typeface="+mn-ea"/>
                <a:cs typeface="+mn-cs"/>
              </a:rPr>
              <a:t> </a:t>
            </a:r>
            <a:r>
              <a:rPr lang="en-US" sz="3200" dirty="0" err="1" smtClean="0">
                <a:solidFill>
                  <a:prstClr val="black"/>
                </a:solidFill>
                <a:ea typeface="+mn-ea"/>
                <a:cs typeface="+mn-cs"/>
              </a:rPr>
              <a:t>የቀጠለ</a:t>
            </a:r>
            <a:r>
              <a:rPr lang="en-US" sz="3200" dirty="0" smtClean="0">
                <a:solidFill>
                  <a:prstClr val="black"/>
                </a:solidFill>
                <a:ea typeface="+mn-ea"/>
                <a:cs typeface="+mn-cs"/>
              </a:rPr>
              <a:t>…</a:t>
            </a:r>
            <a:r>
              <a:rPr lang="en-US" sz="3200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200" dirty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3100" b="1" i="1" dirty="0" smtClean="0"/>
              <a:t> </a:t>
            </a:r>
            <a:r>
              <a:rPr lang="en-US" sz="1050" i="1" dirty="0" smtClean="0"/>
              <a:t/>
            </a:r>
            <a:br>
              <a:rPr lang="en-US" sz="1050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077200" cy="6019800"/>
          </a:xfrm>
        </p:spPr>
        <p:txBody>
          <a:bodyPr>
            <a:normAutofit fontScale="25000" lnSpcReduction="20000"/>
          </a:bodyPr>
          <a:lstStyle/>
          <a:p>
            <a:pPr marL="285750" indent="-285750" algn="just">
              <a:lnSpc>
                <a:spcPct val="170000"/>
              </a:lnSpc>
              <a:buFont typeface="+mj-lt"/>
              <a:buAutoNum type="arabicPeriod"/>
            </a:pPr>
            <a:r>
              <a:rPr lang="en-US" sz="12800" dirty="0" err="1" smtClean="0">
                <a:solidFill>
                  <a:prstClr val="black"/>
                </a:solidFill>
                <a:latin typeface="Power Geez Unicode1" pitchFamily="2" charset="0"/>
              </a:rPr>
              <a:t>የክልልና</a:t>
            </a:r>
            <a:r>
              <a:rPr lang="en-US" sz="1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የወረዳ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የመንግስት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በጀት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መረጃን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በመገናኛ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ብዙሃን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ለህዝብ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 smtClean="0">
                <a:solidFill>
                  <a:prstClr val="black"/>
                </a:solidFill>
                <a:latin typeface="Power Geez Unicode1" pitchFamily="2" charset="0"/>
              </a:rPr>
              <a:t>ማሳወቅ</a:t>
            </a:r>
            <a:r>
              <a:rPr lang="en-US" sz="12800" dirty="0" smtClean="0">
                <a:solidFill>
                  <a:prstClr val="black"/>
                </a:solidFill>
                <a:latin typeface="Power Geez Unicode1" pitchFamily="2" charset="0"/>
              </a:rPr>
              <a:t>፣</a:t>
            </a:r>
            <a:endParaRPr lang="en-US" sz="128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285750" indent="-285750" algn="just">
              <a:lnSpc>
                <a:spcPct val="170000"/>
              </a:lnSpc>
              <a:buFont typeface="+mj-lt"/>
              <a:buAutoNum type="arabicPeriod"/>
            </a:pPr>
            <a:r>
              <a:rPr lang="en-US" sz="12800" dirty="0" err="1" smtClean="0">
                <a:solidFill>
                  <a:prstClr val="black"/>
                </a:solidFill>
                <a:latin typeface="Power Geez Unicode1" pitchFamily="2" charset="0"/>
              </a:rPr>
              <a:t>በክልልና</a:t>
            </a:r>
            <a:r>
              <a:rPr lang="en-US" sz="1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 smtClean="0">
                <a:solidFill>
                  <a:prstClr val="black"/>
                </a:solidFill>
                <a:latin typeface="Power Geez Unicode1" pitchFamily="2" charset="0"/>
              </a:rPr>
              <a:t>ወረዳ</a:t>
            </a:r>
            <a:r>
              <a:rPr lang="en-US" sz="1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ደረጃ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 smtClean="0">
                <a:solidFill>
                  <a:prstClr val="black"/>
                </a:solidFill>
                <a:latin typeface="Power Geez Unicode1" pitchFamily="2" charset="0"/>
              </a:rPr>
              <a:t>የበጀት</a:t>
            </a:r>
            <a:r>
              <a:rPr lang="en-US" sz="1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ዝግጅት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ሂደት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አስመልክቶ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የተዘጋጀ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 smtClean="0">
                <a:solidFill>
                  <a:prstClr val="black"/>
                </a:solidFill>
                <a:latin typeface="Power Geez Unicode1" pitchFamily="2" charset="0"/>
              </a:rPr>
              <a:t>ማንዋል</a:t>
            </a:r>
            <a:r>
              <a:rPr lang="en-US" sz="12800" dirty="0" smtClean="0">
                <a:solidFill>
                  <a:prstClr val="black"/>
                </a:solidFill>
                <a:latin typeface="Power Geez Unicode1" pitchFamily="2" charset="0"/>
              </a:rPr>
              <a:t>፣</a:t>
            </a:r>
            <a:endParaRPr lang="en-US" sz="128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285750" indent="-285750" algn="just">
              <a:lnSpc>
                <a:spcPct val="170000"/>
              </a:lnSpc>
              <a:buFont typeface="+mj-lt"/>
              <a:buAutoNum type="arabicPeriod"/>
            </a:pPr>
            <a:r>
              <a:rPr lang="en-US" sz="12800" dirty="0" err="1" smtClean="0">
                <a:solidFill>
                  <a:prstClr val="black"/>
                </a:solidFill>
                <a:latin typeface="Power Geez Unicode1" pitchFamily="2" charset="0"/>
              </a:rPr>
              <a:t>የበጀትና</a:t>
            </a:r>
            <a:r>
              <a:rPr lang="en-US" sz="1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የወጪ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  <a:hlinkClick r:id="rId3" action="ppaction://hlinkpres?slideindex=1&amp;slidetitle="/>
              </a:rPr>
              <a:t>አመላካቾች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>
                <a:solidFill>
                  <a:prstClr val="black"/>
                </a:solidFill>
                <a:latin typeface="Power Geez Unicode1" pitchFamily="2" charset="0"/>
              </a:rPr>
              <a:t>ማንዋል</a:t>
            </a:r>
            <a:r>
              <a:rPr lang="en-US" sz="1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12800" dirty="0" err="1" smtClean="0">
                <a:solidFill>
                  <a:prstClr val="black"/>
                </a:solidFill>
                <a:latin typeface="Power Geez Unicode1" pitchFamily="2" charset="0"/>
              </a:rPr>
              <a:t>ተከልሶል</a:t>
            </a:r>
            <a:endParaRPr lang="en-US" sz="128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285750" indent="-285750" algn="just">
              <a:lnSpc>
                <a:spcPct val="170000"/>
              </a:lnSpc>
              <a:buFont typeface="+mj-lt"/>
              <a:buAutoNum type="arabicPeriod"/>
            </a:pPr>
            <a:r>
              <a:rPr lang="am-ET" sz="12800" dirty="0" smtClean="0">
                <a:solidFill>
                  <a:prstClr val="black"/>
                </a:solidFill>
                <a:latin typeface="Power Geez Unicode1" pitchFamily="2" charset="0"/>
              </a:rPr>
              <a:t>የመሰረታዊ </a:t>
            </a:r>
            <a:r>
              <a:rPr lang="am-ET" sz="12800" dirty="0">
                <a:solidFill>
                  <a:prstClr val="black"/>
                </a:solidFill>
                <a:latin typeface="Power Geez Unicode1" pitchFamily="2" charset="0"/>
              </a:rPr>
              <a:t>አገልግሎት አሰጣጥ ደረጃ ማንዋል ተሻሽሏል</a:t>
            </a:r>
          </a:p>
          <a:p>
            <a:pPr marL="285750" indent="-285750" algn="just">
              <a:lnSpc>
                <a:spcPct val="170000"/>
              </a:lnSpc>
              <a:buFont typeface="+mj-lt"/>
              <a:buAutoNum type="arabicPeriod"/>
            </a:pPr>
            <a:endParaRPr lang="en-US" sz="112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14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70000"/>
              </a:lnSpc>
              <a:buNone/>
            </a:pPr>
            <a:endParaRPr lang="en-US" sz="114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152400"/>
            <a:ext cx="441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077200" cy="5638800"/>
          </a:xfrm>
        </p:spPr>
        <p:txBody>
          <a:bodyPr>
            <a:normAutofit/>
          </a:bodyPr>
          <a:lstStyle/>
          <a:p>
            <a:pPr marL="285750" lvl="0" indent="-28575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የኦዲት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ግኝት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ለዜጎች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ማሳወቂያ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አመላካች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የግ</a:t>
            </a:r>
            <a:r>
              <a:rPr lang="am-ET" dirty="0">
                <a:solidFill>
                  <a:prstClr val="black"/>
                </a:solidFill>
                <a:latin typeface="Power Geez Unicode1" pitchFamily="2" charset="0"/>
              </a:rPr>
              <a:t>ዥ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አፈጻጸም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ሂደት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ለዜጎች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ማሳወቂያ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አመላካች</a:t>
            </a:r>
            <a:endParaRPr lang="en-US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የቅድመ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በጀት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ውይይት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አፈጻጸም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መመሪያ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በመነሻ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ሃሳበነት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ደረጃ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ተዘጋጅ</a:t>
            </a:r>
            <a:r>
              <a:rPr lang="am-ET" dirty="0">
                <a:solidFill>
                  <a:prstClr val="black"/>
                </a:solidFill>
                <a:latin typeface="Power Geez Unicode1" pitchFamily="2" charset="0"/>
              </a:rPr>
              <a:t>ቷ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ል</a:t>
            </a: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የፌዴራል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መንግስት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ግልጽነትና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ተጠያቂነት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መመሪያ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ቁጥር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51/2010 </a:t>
            </a:r>
            <a:endParaRPr lang="en-US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514350" lvl="0" indent="-514350" algn="just">
              <a:lnSpc>
                <a:spcPct val="150000"/>
              </a:lnSpc>
              <a:buFont typeface="+mj-lt"/>
              <a:buAutoNum type="arabicPeriod" startAt="5"/>
            </a:pPr>
            <a:endParaRPr lang="en-US" sz="28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02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76200"/>
            <a:ext cx="5791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latin typeface="Power Geez Unicode1" pitchFamily="2" charset="0"/>
              </a:rPr>
              <a:t>ተሜሳሌታዊ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ስራዎች</a:t>
            </a:r>
            <a:endParaRPr lang="en-US" sz="2800" dirty="0">
              <a:latin typeface="Power Geez Unicode1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040623"/>
              </p:ext>
            </p:extLst>
          </p:nvPr>
        </p:nvGraphicFramePr>
        <p:xfrm>
          <a:off x="1066800" y="685800"/>
          <a:ext cx="8000999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/>
                <a:gridCol w="1306285"/>
                <a:gridCol w="4735284"/>
                <a:gridCol w="1387929"/>
              </a:tblGrid>
              <a:tr h="3785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ተ.ቁ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ክልል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ተሜሳሌታዊው</a:t>
                      </a:r>
                      <a:r>
                        <a:rPr lang="en-US" sz="18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ስራ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ልዩ</a:t>
                      </a:r>
                      <a:r>
                        <a:rPr lang="en-US" baseline="0" dirty="0" smtClean="0"/>
                        <a:t>  </a:t>
                      </a:r>
                      <a:r>
                        <a:rPr lang="en-US" baseline="0" dirty="0" err="1" smtClean="0"/>
                        <a:t>ቦታው</a:t>
                      </a:r>
                      <a:endParaRPr lang="en-US" dirty="0"/>
                    </a:p>
                  </a:txBody>
                  <a:tcPr/>
                </a:tc>
              </a:tr>
              <a:tr h="378542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B050"/>
                          </a:solidFill>
                        </a:rPr>
                        <a:t>ትግራይ</a:t>
                      </a: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በክልልሉ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በጀት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የዜጎችን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ግንዛቤ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ማሳደግ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መጀመሩ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በየወረዳው</a:t>
                      </a:r>
                      <a:endParaRPr lang="en-US" sz="1600" dirty="0"/>
                    </a:p>
                  </a:txBody>
                  <a:tcPr/>
                </a:tc>
              </a:tr>
              <a:tr h="378542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አፋር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ወደ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ቀበሌ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ወርዶ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ግንዛቤ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መስጠት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መጀመሩ</a:t>
                      </a:r>
                      <a:r>
                        <a:rPr lang="en-US" sz="1600" baseline="0" dirty="0" smtClean="0"/>
                        <a:t>, </a:t>
                      </a:r>
                      <a:r>
                        <a:rPr lang="en-US" sz="1600" baseline="0" dirty="0" err="1" smtClean="0"/>
                        <a:t>በማእከል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LCD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በክልሉ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599358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B0F0"/>
                          </a:solidFill>
                        </a:rPr>
                        <a:t>አማራ</a:t>
                      </a:r>
                      <a:endParaRPr lang="en-US" sz="1600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በወረዳ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በጀት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የ</a:t>
                      </a:r>
                      <a:r>
                        <a:rPr lang="en-US" sz="1600" baseline="0" dirty="0" smtClean="0"/>
                        <a:t> FTA/PFM </a:t>
                      </a:r>
                      <a:r>
                        <a:rPr lang="en-US" sz="1600" baseline="0" dirty="0" err="1" smtClean="0"/>
                        <a:t>ቀን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ማክበር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መጀመሩ</a:t>
                      </a:r>
                      <a:r>
                        <a:rPr lang="en-US" sz="1600" baseline="0" dirty="0" smtClean="0"/>
                        <a:t> ,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 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እና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ፈጠራ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ስራ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ምዕራብ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ጎጃም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ሞጃና</a:t>
                      </a:r>
                      <a:endParaRPr lang="en-US" sz="1600" dirty="0"/>
                    </a:p>
                  </a:txBody>
                  <a:tcPr/>
                </a:tc>
              </a:tr>
              <a:tr h="599358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ኦሮሚያ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በቀበሌ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የፋ</a:t>
                      </a:r>
                      <a:r>
                        <a:rPr lang="en-US" sz="1600" baseline="0" dirty="0" smtClean="0"/>
                        <a:t>/ግ/ተ/</a:t>
                      </a:r>
                      <a:r>
                        <a:rPr lang="en-US" sz="1600" baseline="0" dirty="0" err="1" smtClean="0"/>
                        <a:t>ኮሚቴ</a:t>
                      </a:r>
                      <a:r>
                        <a:rPr lang="en-US" sz="1600" baseline="0" dirty="0" smtClean="0"/>
                        <a:t> , </a:t>
                      </a:r>
                      <a:r>
                        <a:rPr lang="en-US" sz="1600" baseline="0" dirty="0" err="1" smtClean="0"/>
                        <a:t>በወረዳ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በጀት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ሰሌዳ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በየቀበሌው</a:t>
                      </a:r>
                      <a:r>
                        <a:rPr lang="en-US" sz="1600" baseline="0" dirty="0" smtClean="0"/>
                        <a:t> ,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ምስራቅና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ምዕራብ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ሀረርጌ</a:t>
                      </a:r>
                      <a:endParaRPr lang="en-US" sz="1600" dirty="0"/>
                    </a:p>
                  </a:txBody>
                  <a:tcPr/>
                </a:tc>
              </a:tr>
              <a:tr h="599358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ሶማሌ</a:t>
                      </a:r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m-ET" sz="1600" dirty="0" smtClean="0"/>
                        <a:t>ቋ</a:t>
                      </a:r>
                      <a:r>
                        <a:rPr lang="en-US" sz="1600" dirty="0" smtClean="0"/>
                        <a:t>ሚ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ቴሌቪ</a:t>
                      </a:r>
                      <a:r>
                        <a:rPr lang="am-ET" sz="1600" dirty="0" smtClean="0"/>
                        <a:t>ዥ</a:t>
                      </a:r>
                      <a:r>
                        <a:rPr lang="en-US" sz="1600" dirty="0" err="1" smtClean="0"/>
                        <a:t>ንና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ራዲዮ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ፕሮግራም</a:t>
                      </a:r>
                      <a:r>
                        <a:rPr lang="en-US" sz="1600" baseline="0" dirty="0" smtClean="0"/>
                        <a:t>  , የ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FTA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መዝሙር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ጥብቅ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ክትትል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በየወረዳው</a:t>
                      </a:r>
                      <a:endParaRPr lang="en-US" sz="1600" dirty="0"/>
                    </a:p>
                  </a:txBody>
                  <a:tcPr/>
                </a:tc>
              </a:tr>
              <a:tr h="599358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ቤንሻንጉል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ጉሙዝ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ከት</a:t>
                      </a:r>
                      <a:r>
                        <a:rPr lang="en-US" sz="1600" dirty="0" smtClean="0"/>
                        <a:t>/</a:t>
                      </a:r>
                      <a:r>
                        <a:rPr lang="en-US" sz="1600" dirty="0" err="1" smtClean="0"/>
                        <a:t>ቢሮ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ጋር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ስምምነት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በመፈራም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በት</a:t>
                      </a:r>
                      <a:r>
                        <a:rPr lang="en-US" sz="1600" baseline="0" dirty="0" smtClean="0"/>
                        <a:t> /</a:t>
                      </a:r>
                      <a:r>
                        <a:rPr lang="en-US" sz="1600" baseline="0" dirty="0" err="1" smtClean="0"/>
                        <a:t>ቤቶች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እየተሰራ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ያለው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ስራ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አሶሳ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ዞን</a:t>
                      </a:r>
                      <a:endParaRPr lang="en-US" sz="1600" dirty="0"/>
                    </a:p>
                  </a:txBody>
                  <a:tcPr/>
                </a:tc>
              </a:tr>
              <a:tr h="599358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ደ/ብ/ብ/ሕ</a:t>
                      </a:r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በቀበሌ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ንቅናቄ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መድረክ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የበጀት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ግንዛቤን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ማሳደግ</a:t>
                      </a:r>
                      <a:r>
                        <a:rPr lang="en-US" sz="1600" baseline="0" dirty="0" smtClean="0"/>
                        <a:t> ,</a:t>
                      </a:r>
                      <a:r>
                        <a:rPr lang="en-US" sz="1600" baseline="0" dirty="0" err="1" smtClean="0"/>
                        <a:t>ፈጠራ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ስራ</a:t>
                      </a:r>
                      <a:r>
                        <a:rPr lang="en-US" sz="1600" baseline="0" dirty="0" smtClean="0"/>
                        <a:t> ,</a:t>
                      </a:r>
                      <a:r>
                        <a:rPr lang="en-US" sz="1600" baseline="0" dirty="0" err="1" smtClean="0"/>
                        <a:t>ነጻ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የስልክ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መስመር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በሁሉም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ወረዳ</a:t>
                      </a:r>
                      <a:endParaRPr lang="en-US" sz="1600" dirty="0"/>
                    </a:p>
                  </a:txBody>
                  <a:tcPr/>
                </a:tc>
              </a:tr>
              <a:tr h="378542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ጋምቤላ</a:t>
                      </a:r>
                      <a:endParaRPr lang="en-US" sz="16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ቅድመ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በጀት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ውይይት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እና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አገ</a:t>
                      </a:r>
                      <a:r>
                        <a:rPr lang="en-US" sz="1600" baseline="0" dirty="0" smtClean="0"/>
                        <a:t>/</a:t>
                      </a:r>
                      <a:r>
                        <a:rPr lang="en-US" sz="1600" baseline="0" dirty="0" err="1" smtClean="0"/>
                        <a:t>ሰጪ</a:t>
                      </a:r>
                      <a:r>
                        <a:rPr lang="en-US" sz="1600" baseline="0" dirty="0" smtClean="0"/>
                        <a:t>/ተ/ </a:t>
                      </a:r>
                      <a:r>
                        <a:rPr lang="en-US" sz="1600" baseline="0" dirty="0" err="1" smtClean="0"/>
                        <a:t>መረጃ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የመለጠፍ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ሃላፊነት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ላሬ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ወረዳ</a:t>
                      </a:r>
                      <a:endParaRPr lang="en-US" sz="1600" dirty="0"/>
                    </a:p>
                  </a:txBody>
                  <a:tcPr/>
                </a:tc>
              </a:tr>
              <a:tr h="378542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ሐረሪ</a:t>
                      </a:r>
                      <a:endParaRPr 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ሬዲዮ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ቀጥታ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ስርጭት</a:t>
                      </a:r>
                      <a:r>
                        <a:rPr lang="en-US" sz="1600" baseline="0" dirty="0" smtClean="0"/>
                        <a:t>  </a:t>
                      </a:r>
                      <a:r>
                        <a:rPr lang="en-US" sz="1600" baseline="0" dirty="0" err="1" smtClean="0"/>
                        <a:t>በዘመቻ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ስራ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በክልሉ</a:t>
                      </a:r>
                      <a:endParaRPr lang="en-US" sz="1600" dirty="0"/>
                    </a:p>
                  </a:txBody>
                  <a:tcPr/>
                </a:tc>
              </a:tr>
              <a:tr h="37854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ድሬ</a:t>
                      </a:r>
                      <a:r>
                        <a:rPr lang="en-US" sz="16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ደዋ</a:t>
                      </a:r>
                      <a:endParaRPr lang="en-US" sz="16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የልብሰ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ላይ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ህትመቶች</a:t>
                      </a:r>
                      <a:r>
                        <a:rPr lang="en-US" sz="1600" baseline="0" dirty="0" smtClean="0"/>
                        <a:t> ,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በማእከል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LCD 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በከተማ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አስተ</a:t>
                      </a:r>
                      <a:r>
                        <a:rPr lang="en-US" sz="1600" baseline="0" dirty="0" smtClean="0"/>
                        <a:t>.</a:t>
                      </a:r>
                      <a:endParaRPr lang="en-US" sz="1600" dirty="0"/>
                    </a:p>
                  </a:txBody>
                  <a:tcPr/>
                </a:tc>
              </a:tr>
              <a:tr h="599358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አዲስ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አበባ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የFTA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መዝሙር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LED ,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በከተማ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አስተ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77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6858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100" dirty="0" err="1">
                <a:solidFill>
                  <a:prstClr val="black"/>
                </a:solidFill>
                <a:ea typeface="+mn-ea"/>
                <a:cs typeface="+mn-cs"/>
              </a:rPr>
              <a:t>የበጀት</a:t>
            </a:r>
            <a:r>
              <a:rPr lang="en-US" sz="41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100" dirty="0" err="1">
                <a:solidFill>
                  <a:prstClr val="black"/>
                </a:solidFill>
                <a:ea typeface="+mn-ea"/>
                <a:cs typeface="+mn-cs"/>
              </a:rPr>
              <a:t>ዝግጅት</a:t>
            </a:r>
            <a:r>
              <a:rPr lang="en-US" sz="4100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100" dirty="0" err="1" smtClean="0">
                <a:solidFill>
                  <a:prstClr val="black"/>
                </a:solidFill>
                <a:ea typeface="+mn-ea"/>
                <a:cs typeface="+mn-cs"/>
              </a:rPr>
              <a:t>ሂደት</a:t>
            </a:r>
            <a:r>
              <a:rPr lang="en-US" sz="41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100" dirty="0" err="1" smtClean="0">
                <a:solidFill>
                  <a:prstClr val="black"/>
                </a:solidFill>
                <a:ea typeface="+mn-ea"/>
                <a:cs typeface="+mn-cs"/>
              </a:rPr>
              <a:t>ግንዛቤ</a:t>
            </a:r>
            <a:r>
              <a:rPr lang="en-US" sz="41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100" dirty="0" err="1" smtClean="0">
                <a:solidFill>
                  <a:prstClr val="black"/>
                </a:solidFill>
                <a:ea typeface="+mn-ea"/>
                <a:cs typeface="+mn-cs"/>
              </a:rPr>
              <a:t>ያገኙ</a:t>
            </a:r>
            <a:r>
              <a:rPr lang="en-US" sz="41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100" dirty="0" err="1" smtClean="0">
                <a:solidFill>
                  <a:prstClr val="black"/>
                </a:solidFill>
                <a:ea typeface="+mn-ea"/>
                <a:cs typeface="+mn-cs"/>
              </a:rPr>
              <a:t>ዜጎች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682818"/>
              </p:ext>
            </p:extLst>
          </p:nvPr>
        </p:nvGraphicFramePr>
        <p:xfrm>
          <a:off x="990600" y="762001"/>
          <a:ext cx="8077200" cy="579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440"/>
                <a:gridCol w="1615440"/>
                <a:gridCol w="1615440"/>
                <a:gridCol w="1615440"/>
                <a:gridCol w="1615440"/>
              </a:tblGrid>
              <a:tr h="7328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ክልል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ከተማ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አስተ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ወንድ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ሴት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ድምር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የሴቶች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ተሳትፎበ</a:t>
                      </a:r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/>
                </a:tc>
              </a:tr>
              <a:tr h="40865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ትግራይ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63,706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32,573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96,279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33.83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አፋር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27,321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12,786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40,107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31.88</a:t>
                      </a:r>
                    </a:p>
                  </a:txBody>
                  <a:tcPr marL="9525" marR="9525" marT="9525" marB="0" anchor="b"/>
                </a:tc>
              </a:tr>
              <a:tr h="41879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አማራ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102,930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55,277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158,207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34.94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ኦሮሚያ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126,903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54,530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181,433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30.06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ሶማሌ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19,659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31,074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36.73</a:t>
                      </a:r>
                    </a:p>
                  </a:txBody>
                  <a:tcPr marL="9525" marR="9525" marT="9525" marB="0" anchor="b"/>
                </a:tc>
              </a:tr>
              <a:tr h="418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ቤንሻንጉል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ጉሙዝ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9,760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28.80</a:t>
                      </a:r>
                    </a:p>
                  </a:txBody>
                  <a:tcPr marL="9525" marR="9525" marT="9525" marB="0" anchor="b"/>
                </a:tc>
              </a:tr>
              <a:tr h="41929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ደ/ብ/ብ/ሕ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997,938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710,683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1,708,621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41.59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ጋምቤላ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5,956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8,819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32.46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ሐረሪ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49.22</a:t>
                      </a:r>
                    </a:p>
                  </a:txBody>
                  <a:tcPr marL="9525" marR="9525" marT="9525" marB="0" anchor="b"/>
                </a:tc>
              </a:tr>
              <a:tr h="42121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ድሬ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ደዋ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4,441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7,592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41.50</a:t>
                      </a:r>
                    </a:p>
                  </a:txBody>
                  <a:tcPr marL="9525" marR="9525" marT="9525" marB="0" anchor="b"/>
                </a:tc>
              </a:tr>
              <a:tr h="4256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አዲስ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አበባ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37,468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43,245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80,713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53.58</a:t>
                      </a:r>
                    </a:p>
                  </a:txBody>
                  <a:tcPr marL="9525" marR="9525" marT="9525" marB="0" anchor="b"/>
                </a:tc>
              </a:tr>
              <a:tr h="50335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ድምር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1,395,584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931,576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2,327,160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40.03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7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8001000" cy="533400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የበጀት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ወጪ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እና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አገልግሎት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አሰጣጥ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ደረጃ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አመላካቾች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ሽፋን</a:t>
            </a:r>
            <a:endParaRPr lang="en-US" sz="2400" dirty="0">
              <a:latin typeface="Power Geez Unicode1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52635"/>
              </p:ext>
            </p:extLst>
          </p:nvPr>
        </p:nvGraphicFramePr>
        <p:xfrm>
          <a:off x="1066801" y="762002"/>
          <a:ext cx="7924798" cy="579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1073150"/>
                <a:gridCol w="2311399"/>
                <a:gridCol w="1651000"/>
                <a:gridCol w="1238249"/>
                <a:gridCol w="825500"/>
              </a:tblGrid>
              <a:tr h="1246929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የወረዳ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ብዛት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የመረጃ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ሰሌዳ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ብዛት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መሰረታዊ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አገልግሎት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ሰጪ</a:t>
                      </a:r>
                      <a:r>
                        <a:rPr lang="en-US" sz="1400" baseline="0" dirty="0" smtClean="0"/>
                        <a:t> ተ</a:t>
                      </a:r>
                      <a:r>
                        <a:rPr lang="am-ET" sz="1400" baseline="0" dirty="0" smtClean="0"/>
                        <a:t>ቋ</a:t>
                      </a:r>
                      <a:r>
                        <a:rPr lang="en-US" sz="1400" baseline="0" dirty="0" err="1" smtClean="0"/>
                        <a:t>ማት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መ/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አገል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ሰጪ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ተ</a:t>
                      </a:r>
                      <a:r>
                        <a:rPr kumimoji="0" lang="am-ET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ቋ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ማት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ብዛት</a:t>
                      </a: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መረጃ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የተለጠፈባቸው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መ/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አገል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ሰጪ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ተ</a:t>
                      </a:r>
                      <a:r>
                        <a:rPr kumimoji="0" lang="am-ET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ቋ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ማት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4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ብዛት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የመረጃው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ሽፋን</a:t>
                      </a:r>
                      <a:endParaRPr lang="en-US" sz="1400" dirty="0"/>
                    </a:p>
                  </a:txBody>
                  <a:tcPr/>
                </a:tc>
              </a:tr>
              <a:tr h="694716">
                <a:tc rowSpan="6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1023</a:t>
                      </a:r>
                      <a:endParaRPr 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7003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የመጀመሪያ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ደረጃ</a:t>
                      </a:r>
                      <a:r>
                        <a:rPr lang="en-US" baseline="0" dirty="0" smtClean="0"/>
                        <a:t> ት/</a:t>
                      </a:r>
                      <a:r>
                        <a:rPr lang="en-US" baseline="0" dirty="0" err="1" smtClean="0"/>
                        <a:t>ቤቶች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27,210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18,987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69.78</a:t>
                      </a:r>
                    </a:p>
                  </a:txBody>
                  <a:tcPr marL="9525" marR="9525" marT="9525" marB="0" anchor="b"/>
                </a:tc>
              </a:tr>
              <a:tr h="4275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የጤና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ጣቢያዎች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14,796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10,421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70.43</a:t>
                      </a:r>
                    </a:p>
                  </a:txBody>
                  <a:tcPr marL="9525" marR="9525" marT="9525" marB="0" anchor="b"/>
                </a:tc>
              </a:tr>
              <a:tr h="76596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የገበሬዎች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ማሰልጠኛ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ማእከል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862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494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57.31</a:t>
                      </a:r>
                    </a:p>
                  </a:txBody>
                  <a:tcPr marL="9525" marR="9525" marT="9525" marB="0" anchor="b"/>
                </a:tc>
              </a:tr>
              <a:tr h="7481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የእንስሳት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ህክምና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ማእከላት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ብዛት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15,044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11,435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76.01</a:t>
                      </a:r>
                    </a:p>
                  </a:txBody>
                  <a:tcPr marL="9525" marR="9525" marT="9525" marB="0" anchor="b"/>
                </a:tc>
              </a:tr>
              <a:tr h="42751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የውሃ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ማደያ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ጣቢያዎች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5,750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4,319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75.11</a:t>
                      </a:r>
                    </a:p>
                  </a:txBody>
                  <a:tcPr marL="9525" marR="9525" marT="9525" marB="0" anchor="b"/>
                </a:tc>
              </a:tr>
              <a:tr h="748159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ጥ/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አነ</a:t>
                      </a:r>
                      <a:r>
                        <a:rPr lang="en-US" baseline="0" dirty="0" smtClean="0"/>
                        <a:t>/ </a:t>
                      </a:r>
                      <a:r>
                        <a:rPr lang="en-US" baseline="0" dirty="0" err="1" smtClean="0"/>
                        <a:t>አገል</a:t>
                      </a:r>
                      <a:r>
                        <a:rPr lang="en-US" baseline="0" dirty="0" smtClean="0"/>
                        <a:t>/ </a:t>
                      </a:r>
                      <a:r>
                        <a:rPr lang="en-US" baseline="0" dirty="0" err="1" smtClean="0"/>
                        <a:t>መስጫ</a:t>
                      </a:r>
                      <a:r>
                        <a:rPr lang="en-US" baseline="0" dirty="0" smtClean="0"/>
                        <a:t> ተ</a:t>
                      </a:r>
                      <a:r>
                        <a:rPr lang="am-ET" baseline="0" dirty="0" smtClean="0"/>
                        <a:t>ቋ</a:t>
                      </a:r>
                      <a:r>
                        <a:rPr lang="en-US" baseline="0" dirty="0" err="1" smtClean="0"/>
                        <a:t>ማት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ብዛት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117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       117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100.00</a:t>
                      </a:r>
                    </a:p>
                  </a:txBody>
                  <a:tcPr marL="9525" marR="9525" marT="9525" marB="0" anchor="b"/>
                </a:tc>
              </a:tr>
              <a:tr h="73222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ድምር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63,779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45,773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71.77</a:t>
                      </a:r>
                      <a:endParaRPr kumimoji="0" lang="en-US" sz="24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4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6858000" cy="685800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 smtClean="0">
                <a:solidFill>
                  <a:prstClr val="black"/>
                </a:solidFill>
                <a:ea typeface="+mn-ea"/>
                <a:cs typeface="+mn-cs"/>
              </a:rPr>
              <a:t>የኦዲት</a:t>
            </a:r>
            <a:r>
              <a:rPr lang="en-US" sz="28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ea typeface="+mn-ea"/>
                <a:cs typeface="+mn-cs"/>
              </a:rPr>
              <a:t>ግኝትና</a:t>
            </a:r>
            <a:r>
              <a:rPr lang="en-US" sz="28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ea typeface="+mn-ea"/>
                <a:cs typeface="+mn-cs"/>
              </a:rPr>
              <a:t>የግ</a:t>
            </a:r>
            <a:r>
              <a:rPr lang="am-ET" sz="2800" dirty="0" smtClean="0">
                <a:solidFill>
                  <a:prstClr val="black"/>
                </a:solidFill>
                <a:latin typeface="Nyala"/>
                <a:ea typeface="+mn-ea"/>
                <a:cs typeface="+mn-cs"/>
              </a:rPr>
              <a:t>ዥ</a:t>
            </a:r>
            <a:r>
              <a:rPr lang="en-US" sz="2800" dirty="0" smtClean="0">
                <a:solidFill>
                  <a:prstClr val="black"/>
                </a:solidFill>
                <a:latin typeface="Nyala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Nyala"/>
                <a:ea typeface="+mn-ea"/>
                <a:cs typeface="+mn-cs"/>
              </a:rPr>
              <a:t>ሂደቶችን</a:t>
            </a:r>
            <a:r>
              <a:rPr lang="en-US" sz="2800" dirty="0" smtClean="0">
                <a:solidFill>
                  <a:prstClr val="black"/>
                </a:solidFill>
                <a:latin typeface="Nyala"/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Nyala"/>
                <a:ea typeface="+mn-ea"/>
                <a:cs typeface="+mn-cs"/>
              </a:rPr>
              <a:t>ለ</a:t>
            </a:r>
            <a:r>
              <a:rPr lang="en-US" sz="2800" dirty="0" err="1" smtClean="0">
                <a:solidFill>
                  <a:prstClr val="black"/>
                </a:solidFill>
                <a:ea typeface="+mn-ea"/>
                <a:cs typeface="+mn-cs"/>
              </a:rPr>
              <a:t>ዜጎች</a:t>
            </a:r>
            <a:r>
              <a:rPr lang="en-US" sz="28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ea typeface="+mn-ea"/>
                <a:cs typeface="+mn-cs"/>
              </a:rPr>
              <a:t>መረጃ</a:t>
            </a:r>
            <a:r>
              <a:rPr lang="en-US" sz="28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ea typeface="+mn-ea"/>
                <a:cs typeface="+mn-cs"/>
              </a:rPr>
              <a:t>መስጠትን</a:t>
            </a:r>
            <a:r>
              <a:rPr lang="en-US" sz="28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ea typeface="+mn-ea"/>
                <a:cs typeface="+mn-cs"/>
              </a:rPr>
              <a:t>በተመለከተ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307856"/>
              </p:ext>
            </p:extLst>
          </p:nvPr>
        </p:nvGraphicFramePr>
        <p:xfrm>
          <a:off x="990600" y="914399"/>
          <a:ext cx="8001000" cy="5645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50"/>
                <a:gridCol w="2000250"/>
                <a:gridCol w="2000250"/>
                <a:gridCol w="2000250"/>
              </a:tblGrid>
              <a:tr h="116620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ክልል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ከተማ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አስተ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በክልል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ከተማ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አስተ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ውስጥ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የሚገኙ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ወረዳዎች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ብዛት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መረጃ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የሰጡ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ወረዳዎች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ብዛት</a:t>
                      </a:r>
                      <a:r>
                        <a:rPr kumimoji="0" 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ሽፋን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በመቶኛ</a:t>
                      </a:r>
                      <a:endParaRPr lang="en-US" dirty="0"/>
                    </a:p>
                  </a:txBody>
                  <a:tcPr/>
                </a:tc>
              </a:tr>
              <a:tr h="35883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ትግራይ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</a:tr>
              <a:tr h="358832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አፋር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79.41</a:t>
                      </a:r>
                    </a:p>
                  </a:txBody>
                  <a:tcPr marL="9525" marR="9525" marT="9525" marB="0" anchor="b"/>
                </a:tc>
              </a:tr>
              <a:tr h="360466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አማራ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79.76</a:t>
                      </a:r>
                    </a:p>
                  </a:txBody>
                  <a:tcPr marL="9525" marR="9525" marT="9525" marB="0" anchor="b"/>
                </a:tc>
              </a:tr>
              <a:tr h="3588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ኦሮሚያ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11.41</a:t>
                      </a:r>
                    </a:p>
                  </a:txBody>
                  <a:tcPr marL="9525" marR="9525" marT="9525" marB="0" anchor="b"/>
                </a:tc>
              </a:tr>
              <a:tr h="3588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ሶማሌ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72.73</a:t>
                      </a:r>
                    </a:p>
                  </a:txBody>
                  <a:tcPr marL="9525" marR="9525" marT="9525" marB="0" anchor="b"/>
                </a:tc>
              </a:tr>
              <a:tr h="35984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ቤንሻንጉል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ጉሙዝ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52.38</a:t>
                      </a:r>
                    </a:p>
                  </a:txBody>
                  <a:tcPr marL="9525" marR="9525" marT="9525" marB="0" anchor="b"/>
                </a:tc>
              </a:tr>
              <a:tr h="360899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ደ/ብ/ብ/ሕ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73.62</a:t>
                      </a:r>
                    </a:p>
                  </a:txBody>
                  <a:tcPr marL="9525" marR="9525" marT="9525" marB="0" anchor="b"/>
                </a:tc>
              </a:tr>
              <a:tr h="3588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ጋምቤላ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35883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ሐረሪ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362548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ድሬ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ደዋ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6639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አዲስ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አበባ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76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</a:t>
                      </a:r>
                      <a:endParaRPr lang="en-US" sz="1400" b="0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3325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ድምር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1023</a:t>
                      </a:r>
                      <a:endParaRPr lang="en-US" sz="2000" b="1" kern="1200" dirty="0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41.99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903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6200"/>
            <a:ext cx="80772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100" dirty="0" smtClean="0">
                <a:solidFill>
                  <a:prstClr val="black"/>
                </a:solidFill>
                <a:ea typeface="+mn-ea"/>
                <a:cs typeface="+mn-cs"/>
              </a:rPr>
              <a:t>የ2009 </a:t>
            </a:r>
            <a:r>
              <a:rPr lang="en-US" sz="4100" dirty="0" err="1" smtClean="0">
                <a:solidFill>
                  <a:prstClr val="black"/>
                </a:solidFill>
                <a:ea typeface="+mn-ea"/>
                <a:cs typeface="+mn-cs"/>
              </a:rPr>
              <a:t>ቅድመ</a:t>
            </a:r>
            <a:r>
              <a:rPr lang="en-US" sz="41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100" dirty="0" err="1" smtClean="0">
                <a:solidFill>
                  <a:prstClr val="black"/>
                </a:solidFill>
                <a:ea typeface="+mn-ea"/>
                <a:cs typeface="+mn-cs"/>
              </a:rPr>
              <a:t>በጀት</a:t>
            </a:r>
            <a:r>
              <a:rPr lang="en-US" sz="4100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4100" dirty="0" err="1" smtClean="0">
                <a:solidFill>
                  <a:prstClr val="black"/>
                </a:solidFill>
                <a:ea typeface="+mn-ea"/>
                <a:cs typeface="+mn-cs"/>
              </a:rPr>
              <a:t>ውይይት</a:t>
            </a:r>
            <a:r>
              <a:rPr lang="en-US" sz="4100" dirty="0" smtClean="0">
                <a:solidFill>
                  <a:prstClr val="black"/>
                </a:solidFill>
                <a:ea typeface="+mn-ea"/>
                <a:cs typeface="+mn-cs"/>
              </a:rPr>
              <a:t> 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406193"/>
              </p:ext>
            </p:extLst>
          </p:nvPr>
        </p:nvGraphicFramePr>
        <p:xfrm>
          <a:off x="990600" y="762001"/>
          <a:ext cx="8077200" cy="579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402080"/>
                <a:gridCol w="1615440"/>
                <a:gridCol w="1615440"/>
                <a:gridCol w="1615440"/>
              </a:tblGrid>
              <a:tr h="73288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ክልል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ከተማ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አስተ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ወንድ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ሴት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ድምር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የሴቶች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ተሳትፎበ</a:t>
                      </a:r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/>
                </a:tc>
              </a:tr>
              <a:tr h="40865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50"/>
                          </a:solidFill>
                        </a:rPr>
                        <a:t>ትግራይ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48.60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አፋር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40.98</a:t>
                      </a:r>
                    </a:p>
                  </a:txBody>
                  <a:tcPr marL="9525" marR="9525" marT="9525" marB="0" anchor="b"/>
                </a:tc>
              </a:tr>
              <a:tr h="418791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00B0F0"/>
                          </a:solidFill>
                        </a:rPr>
                        <a:t>አማራ</a:t>
                      </a:r>
                      <a:endParaRPr lang="en-US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6,212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39.41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ኦሮሚያ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7,888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34.09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ሶማሌ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51.15</a:t>
                      </a:r>
                    </a:p>
                  </a:txBody>
                  <a:tcPr marL="9525" marR="9525" marT="9525" marB="0" anchor="b"/>
                </a:tc>
              </a:tr>
              <a:tr h="41806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ቤንሻንጉል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ጉሙዝ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42.75</a:t>
                      </a:r>
                    </a:p>
                  </a:txBody>
                  <a:tcPr marL="9525" marR="9525" marT="9525" marB="0" anchor="b"/>
                </a:tc>
              </a:tr>
              <a:tr h="41929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ደ/ብ/ብ/ሕ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2,469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46.07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ጋምቤላ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41.90</a:t>
                      </a:r>
                    </a:p>
                  </a:txBody>
                  <a:tcPr marL="9525" marR="9525" marT="9525" marB="0" anchor="b"/>
                </a:tc>
              </a:tr>
              <a:tr h="408653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ሐረሪ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47.50</a:t>
                      </a:r>
                    </a:p>
                  </a:txBody>
                  <a:tcPr marL="9525" marR="9525" marT="9525" marB="0" anchor="b"/>
                </a:tc>
              </a:tr>
              <a:tr h="42121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ድሬ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ደዋ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48.27</a:t>
                      </a:r>
                    </a:p>
                  </a:txBody>
                  <a:tcPr marL="9525" marR="9525" marT="9525" marB="0" anchor="b"/>
                </a:tc>
              </a:tr>
              <a:tr h="425680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አዲስ</a:t>
                      </a:r>
                      <a:r>
                        <a:rPr lang="en-US" sz="1800" kern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አበባ</a:t>
                      </a:r>
                      <a:endParaRPr lang="en-US" sz="18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1,384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57.40</a:t>
                      </a:r>
                    </a:p>
                  </a:txBody>
                  <a:tcPr marL="9525" marR="9525" marT="9525" marB="0" anchor="b"/>
                </a:tc>
              </a:tr>
              <a:tr h="50335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80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ድምር</a:t>
                      </a:r>
                      <a:endParaRPr lang="en-US" sz="1800" kern="1200" dirty="0">
                        <a:solidFill>
                          <a:srgbClr val="00B0F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15,854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27,682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1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42.69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747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498080" cy="1524000"/>
          </a:xfrm>
        </p:spPr>
        <p:txBody>
          <a:bodyPr>
            <a:noAutofit/>
          </a:bodyPr>
          <a:lstStyle/>
          <a:p>
            <a:pPr algn="ctr"/>
            <a:r>
              <a:rPr lang="en-US" sz="3600" i="1" dirty="0" err="1" smtClean="0">
                <a:solidFill>
                  <a:prstClr val="black"/>
                </a:solidFill>
              </a:rPr>
              <a:t>ሥርኣቱ</a:t>
            </a:r>
            <a:r>
              <a:rPr lang="en-US" sz="3600" i="1" dirty="0" smtClean="0">
                <a:solidFill>
                  <a:prstClr val="black"/>
                </a:solidFill>
              </a:rPr>
              <a:t> </a:t>
            </a:r>
            <a:r>
              <a:rPr lang="en-US" sz="3600" i="1" dirty="0" err="1" smtClean="0">
                <a:solidFill>
                  <a:prstClr val="black"/>
                </a:solidFill>
              </a:rPr>
              <a:t>የዜጎች</a:t>
            </a:r>
            <a:r>
              <a:rPr lang="en-US" sz="3600" i="1" dirty="0" smtClean="0">
                <a:solidFill>
                  <a:prstClr val="black"/>
                </a:solidFill>
              </a:rPr>
              <a:t> </a:t>
            </a:r>
            <a:r>
              <a:rPr lang="en-US" sz="3600" i="1" dirty="0" err="1" smtClean="0">
                <a:solidFill>
                  <a:prstClr val="black"/>
                </a:solidFill>
              </a:rPr>
              <a:t>ተሳትፎ</a:t>
            </a:r>
            <a:r>
              <a:rPr lang="en-US" sz="3600" i="1" dirty="0" smtClean="0">
                <a:solidFill>
                  <a:prstClr val="black"/>
                </a:solidFill>
              </a:rPr>
              <a:t> </a:t>
            </a:r>
            <a:r>
              <a:rPr lang="en-US" sz="3600" i="1" dirty="0" err="1" smtClean="0">
                <a:solidFill>
                  <a:prstClr val="black"/>
                </a:solidFill>
              </a:rPr>
              <a:t>ላይ</a:t>
            </a:r>
            <a:r>
              <a:rPr lang="en-US" sz="3600" i="1" dirty="0" smtClean="0">
                <a:solidFill>
                  <a:prstClr val="black"/>
                </a:solidFill>
              </a:rPr>
              <a:t> </a:t>
            </a:r>
            <a:r>
              <a:rPr lang="en-US" sz="3600" i="1" dirty="0" err="1" smtClean="0">
                <a:solidFill>
                  <a:prstClr val="black"/>
                </a:solidFill>
              </a:rPr>
              <a:t>ከሚሰሩ</a:t>
            </a:r>
            <a:r>
              <a:rPr lang="en-US" sz="3600" i="1" dirty="0" smtClean="0">
                <a:solidFill>
                  <a:prstClr val="black"/>
                </a:solidFill>
              </a:rPr>
              <a:t> </a:t>
            </a:r>
            <a:r>
              <a:rPr lang="en-US" sz="3600" i="1" dirty="0" err="1" smtClean="0">
                <a:solidFill>
                  <a:prstClr val="black"/>
                </a:solidFill>
              </a:rPr>
              <a:t>ሌሎች</a:t>
            </a:r>
            <a:r>
              <a:rPr lang="en-US" sz="3600" i="1" dirty="0" smtClean="0">
                <a:solidFill>
                  <a:prstClr val="black"/>
                </a:solidFill>
              </a:rPr>
              <a:t> </a:t>
            </a:r>
            <a:r>
              <a:rPr lang="en-US" sz="3600" i="1" dirty="0" err="1" smtClean="0">
                <a:solidFill>
                  <a:prstClr val="black"/>
                </a:solidFill>
              </a:rPr>
              <a:t>አካላት</a:t>
            </a:r>
            <a:r>
              <a:rPr lang="en-US" sz="3600" i="1" dirty="0" smtClean="0">
                <a:solidFill>
                  <a:prstClr val="black"/>
                </a:solidFill>
              </a:rPr>
              <a:t> </a:t>
            </a:r>
            <a:r>
              <a:rPr lang="en-US" sz="3600" i="1" dirty="0" err="1" smtClean="0">
                <a:solidFill>
                  <a:prstClr val="black"/>
                </a:solidFill>
              </a:rPr>
              <a:t>ጋር</a:t>
            </a:r>
            <a:r>
              <a:rPr lang="en-US" sz="3600" i="1" dirty="0" smtClean="0">
                <a:solidFill>
                  <a:prstClr val="black"/>
                </a:solidFill>
              </a:rPr>
              <a:t> </a:t>
            </a:r>
            <a:r>
              <a:rPr lang="en-US" sz="3600" i="1" dirty="0" err="1" smtClean="0">
                <a:solidFill>
                  <a:prstClr val="black"/>
                </a:solidFill>
              </a:rPr>
              <a:t>ያለዉ</a:t>
            </a:r>
            <a:r>
              <a:rPr lang="en-US" sz="3600" i="1" dirty="0" smtClean="0">
                <a:solidFill>
                  <a:prstClr val="black"/>
                </a:solidFill>
              </a:rPr>
              <a:t> </a:t>
            </a:r>
            <a:r>
              <a:rPr lang="en-US" sz="3600" i="1" dirty="0" err="1" smtClean="0">
                <a:solidFill>
                  <a:prstClr val="black"/>
                </a:solidFill>
              </a:rPr>
              <a:t>ጥምረት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8077200" cy="4800600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በ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እነዚህ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የመልካም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አስተዳደር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መገለጫ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ባህሪያትን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መሰረት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በማድረግ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በሀገራችን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የዜጎችን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ተሳታፊነትና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ቀጥተኛ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ተጠቃሚነትን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ለማሳደግ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3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አካላት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መሰረታዊ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አገልግሎት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አሰጣጡን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ለማሻሻልና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መልካም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አስተዳደርን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ለማስፈን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እየሰሩ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ይገኛሉ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</a:p>
          <a:p>
            <a:pPr marL="800100" lvl="2" indent="0" algn="just">
              <a:lnSpc>
                <a:spcPct val="170000"/>
              </a:lnSpc>
              <a:buClr>
                <a:srgbClr val="FEB80A"/>
              </a:buClr>
              <a:buNone/>
            </a:pP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እነሱም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፡-</a:t>
            </a:r>
          </a:p>
          <a:p>
            <a:pPr marL="800100" lvl="2" indent="0" algn="just">
              <a:lnSpc>
                <a:spcPct val="170000"/>
              </a:lnSpc>
              <a:buClr>
                <a:srgbClr val="FEB80A"/>
              </a:buClr>
              <a:buNone/>
            </a:pP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1.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ማህበራዊ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ተጠያቂነት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/SA/</a:t>
            </a:r>
          </a:p>
          <a:p>
            <a:pPr marL="800100" lvl="2" indent="0" algn="just">
              <a:lnSpc>
                <a:spcPct val="170000"/>
              </a:lnSpc>
              <a:buClr>
                <a:srgbClr val="FEB80A"/>
              </a:buClr>
              <a:buNone/>
            </a:pP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2.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የቅሬታ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አፈታት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ሂደት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  <a:cs typeface="Times New Roman" pitchFamily="18" charset="0"/>
              </a:rPr>
              <a:t>GRM/</a:t>
            </a:r>
            <a:endParaRPr lang="en-US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800100" lvl="2" indent="0" algn="just">
              <a:lnSpc>
                <a:spcPct val="170000"/>
              </a:lnSpc>
              <a:buClr>
                <a:srgbClr val="FEB80A"/>
              </a:buClr>
              <a:buNone/>
            </a:pP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3.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ግልጽነትና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ተጠያቂነት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/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  <a:cs typeface="Times New Roman" pitchFamily="18" charset="0"/>
              </a:rPr>
              <a:t>FTA</a:t>
            </a:r>
            <a:endParaRPr lang="en-US" dirty="0">
              <a:solidFill>
                <a:prstClr val="black"/>
              </a:solidFill>
              <a:latin typeface="Power Geez Unicode1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1980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010400" cy="457200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 smtClean="0">
                <a:latin typeface="Power Geez Unicode1" pitchFamily="2" charset="0"/>
              </a:rPr>
              <a:t>1- </a:t>
            </a:r>
            <a:r>
              <a:rPr lang="en-US" sz="2400" b="1" u="sng" dirty="0" err="1" smtClean="0">
                <a:latin typeface="Power Geez Unicode1" pitchFamily="2" charset="0"/>
              </a:rPr>
              <a:t>ማህበራዊ</a:t>
            </a:r>
            <a:r>
              <a:rPr lang="en-US" sz="2400" b="1" u="sng" dirty="0" smtClean="0">
                <a:latin typeface="Power Geez Unicode1" pitchFamily="2" charset="0"/>
              </a:rPr>
              <a:t>  </a:t>
            </a:r>
            <a:r>
              <a:rPr lang="en-US" sz="2400" b="1" u="sng" dirty="0" err="1" smtClean="0">
                <a:latin typeface="Power Geez Unicode1" pitchFamily="2" charset="0"/>
              </a:rPr>
              <a:t>ተጠያቂነት</a:t>
            </a:r>
            <a:r>
              <a:rPr lang="en-US" sz="2400" b="1" u="sng" dirty="0" smtClean="0">
                <a:latin typeface="Power Geez Unicode1" pitchFamily="2" charset="0"/>
              </a:rPr>
              <a:t>/Social Accountability/</a:t>
            </a:r>
            <a:endParaRPr lang="en-US" sz="2400" b="1" u="sng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63880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ዜጎች</a:t>
            </a:r>
            <a:r>
              <a:rPr lang="en-US" sz="2800" dirty="0" smtClean="0">
                <a:latin typeface="Power Geez Unicode1" pitchFamily="2" charset="0"/>
              </a:rPr>
              <a:t> /</a:t>
            </a:r>
            <a:r>
              <a:rPr lang="en-US" sz="2800" dirty="0" err="1" smtClean="0">
                <a:latin typeface="Power Geez Unicode1" pitchFamily="2" charset="0"/>
              </a:rPr>
              <a:t>መሰረታዊ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ተጠቃሚዎች</a:t>
            </a:r>
            <a:r>
              <a:rPr lang="en-US" sz="2800" dirty="0" smtClean="0">
                <a:latin typeface="Power Geez Unicode1" pitchFamily="2" charset="0"/>
              </a:rPr>
              <a:t>/ </a:t>
            </a:r>
            <a:r>
              <a:rPr lang="en-US" sz="2800" dirty="0" err="1" smtClean="0">
                <a:latin typeface="Power Geez Unicode1" pitchFamily="2" charset="0"/>
              </a:rPr>
              <a:t>ቀልጣፋ</a:t>
            </a:r>
            <a:r>
              <a:rPr lang="en-US" sz="2800" dirty="0" smtClean="0">
                <a:latin typeface="Power Geez Unicode1" pitchFamily="2" charset="0"/>
              </a:rPr>
              <a:t>፣ </a:t>
            </a:r>
            <a:r>
              <a:rPr lang="en-US" sz="2800" dirty="0" err="1" smtClean="0">
                <a:latin typeface="Power Geez Unicode1" pitchFamily="2" charset="0"/>
              </a:rPr>
              <a:t>የተ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ሟላና</a:t>
            </a:r>
            <a:r>
              <a:rPr lang="en-US" sz="2800" dirty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የተሻሻለ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መሰረታዊ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በመንግስት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እንዲቀርብላቸው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አቅራቢው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አካልም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ለሚያሳየው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ደካማ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አሰጣጥም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ሆነ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ጉድለት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ተጠያቂ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እንዲሆን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ለማድረግ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የሚያስችል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የአሰራር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ሂደት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ነው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</a:p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ይህንንም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የአሰራር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ሂደት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ለመፈጸም</a:t>
            </a:r>
            <a:r>
              <a:rPr lang="en-US" sz="2800" dirty="0" smtClean="0">
                <a:latin typeface="Power Geez Unicode1" pitchFamily="2" charset="0"/>
              </a:rPr>
              <a:t>፡-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604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696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534400" cy="60198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None/>
            </a:pPr>
            <a:r>
              <a:rPr lang="en-US" dirty="0" smtClean="0">
                <a:latin typeface="Power Geez Unicode1" pitchFamily="2" charset="0"/>
              </a:rPr>
              <a:t>1.</a:t>
            </a:r>
            <a:r>
              <a:rPr lang="en-US" sz="2800" dirty="0" smtClean="0">
                <a:latin typeface="Power Geez Unicode1" pitchFamily="2" charset="0"/>
              </a:rPr>
              <a:t>ዜጎች </a:t>
            </a:r>
            <a:r>
              <a:rPr lang="en-US" sz="2800" dirty="0" err="1" smtClean="0">
                <a:latin typeface="Power Geez Unicode1" pitchFamily="2" charset="0"/>
              </a:rPr>
              <a:t>በመሰረታዊ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አጠቃቀም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ረገድ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መብታቸውን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ሃላፊነታቸውን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መረዳትና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መተግበር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ሲጠበቅባቸው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  <a:endParaRPr lang="en-US" dirty="0" smtClean="0">
              <a:latin typeface="Power Geez Unicode1" pitchFamily="2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dirty="0" smtClean="0">
                <a:latin typeface="Power Geez Unicode1" pitchFamily="2" charset="0"/>
              </a:rPr>
              <a:t>2. </a:t>
            </a:r>
            <a:r>
              <a:rPr lang="en-US" sz="2800" dirty="0" err="1" smtClean="0">
                <a:latin typeface="Power Geez Unicode1" pitchFamily="2" charset="0"/>
              </a:rPr>
              <a:t>የመንግስት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ሃላፊዎች</a:t>
            </a:r>
            <a:r>
              <a:rPr lang="en-US" sz="2800" dirty="0" smtClean="0">
                <a:latin typeface="Power Geez Unicode1" pitchFamily="2" charset="0"/>
              </a:rPr>
              <a:t> /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ሰጪዎች</a:t>
            </a:r>
            <a:r>
              <a:rPr lang="en-US" sz="2800" dirty="0" smtClean="0">
                <a:latin typeface="Power Geez Unicode1" pitchFamily="2" charset="0"/>
              </a:rPr>
              <a:t>/ </a:t>
            </a:r>
            <a:r>
              <a:rPr lang="en-US" sz="2800" dirty="0" err="1" smtClean="0">
                <a:latin typeface="Power Geez Unicode1" pitchFamily="2" charset="0"/>
              </a:rPr>
              <a:t>ለዜጎች</a:t>
            </a:r>
            <a:r>
              <a:rPr lang="en-US" sz="2800" dirty="0" smtClean="0">
                <a:latin typeface="Power Geez Unicode1" pitchFamily="2" charset="0"/>
              </a:rPr>
              <a:t> </a:t>
            </a:r>
          </a:p>
          <a:p>
            <a:pPr marL="457200" marR="0" indent="-4572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መስጠት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ያለባቸውን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መሠረታዊ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ሟልተው</a:t>
            </a:r>
            <a:r>
              <a:rPr lang="en-US" sz="2800" dirty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ካልሰጡ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ተጠያቂነት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እንዳለባቸው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ተገንዝበው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ቀልጣፋና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ደረጃውን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የጠበቀ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አገልግሎት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መስጠት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የሚያስችል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የአፈጻጸም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ስርዓት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መዘርጋትና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መተግበር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 </a:t>
            </a:r>
            <a:r>
              <a:rPr lang="en-US" sz="2800" dirty="0" err="1" smtClean="0">
                <a:latin typeface="Power Geez Unicode1" pitchFamily="2" charset="0"/>
                <a:ea typeface="Calibri"/>
                <a:cs typeface="Times New Roman"/>
              </a:rPr>
              <a:t>ይጠበቅባቸዋል</a:t>
            </a:r>
            <a:r>
              <a:rPr lang="en-US" sz="2800" dirty="0" smtClean="0">
                <a:latin typeface="Power Geez Unicode1" pitchFamily="2" charset="0"/>
                <a:ea typeface="Calibri"/>
                <a:cs typeface="Times New Roman"/>
              </a:rPr>
              <a:t>፡፡</a:t>
            </a:r>
            <a:r>
              <a:rPr lang="en-US" sz="2800" dirty="0" smtClean="0">
                <a:latin typeface="Power Geez Unicode1" pitchFamily="2" charset="0"/>
              </a:rPr>
              <a:t> </a:t>
            </a:r>
          </a:p>
          <a:p>
            <a:pPr marL="0" indent="0" algn="just">
              <a:buNone/>
            </a:pPr>
            <a:r>
              <a:rPr lang="en-US" sz="2800" dirty="0" smtClean="0">
                <a:latin typeface="Power Geez Unicode1" pitchFamily="2" charset="0"/>
              </a:rPr>
              <a:t>  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666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304800"/>
            <a:ext cx="4724400" cy="685800"/>
          </a:xfrm>
        </p:spPr>
        <p:txBody>
          <a:bodyPr>
            <a:normAutofit fontScale="90000"/>
          </a:bodyPr>
          <a:lstStyle/>
          <a:p>
            <a:pPr algn="ctr">
              <a:spcBef>
                <a:spcPct val="20000"/>
              </a:spcBef>
            </a:pPr>
            <a:r>
              <a:rPr lang="en-US" sz="3200" b="1" dirty="0" err="1">
                <a:solidFill>
                  <a:prstClr val="black"/>
                </a:solidFill>
                <a:latin typeface="Power Geez Unicode1" pitchFamily="2" charset="0"/>
              </a:rPr>
              <a:t>ዓላማ</a:t>
            </a:r>
            <a:r>
              <a:rPr lang="en-US" sz="3200" b="1" dirty="0">
                <a:solidFill>
                  <a:prstClr val="black"/>
                </a:solidFill>
                <a:latin typeface="Power Geez Unicode1" pitchFamily="2" charset="0"/>
              </a:rPr>
              <a:t/>
            </a:r>
            <a:br>
              <a:rPr lang="en-US" sz="3200" b="1" dirty="0">
                <a:solidFill>
                  <a:prstClr val="black"/>
                </a:solidFill>
                <a:latin typeface="Power Geez Unicode1" pitchFamily="2" charset="0"/>
              </a:rPr>
            </a:br>
            <a:endParaRPr lang="en-US" sz="3200" b="1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8077200" cy="571500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buNone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በፋይናንስ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ግልጽነት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ተጠያቂነት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አሰራር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ላይ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ዓለም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አቀፍ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ተሞክሮዎችን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በመዳሰስ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የሀገራችንን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ግልጽነት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ተጠያቂነት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ሰራ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አፈጻጸም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ደረጃ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በማጤን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በዓለም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አቀፍ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የበጀት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አጋሮች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መመዘኛ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መስፈርት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መሰረት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በሁሉም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ባለበጀት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ተ</a:t>
            </a:r>
            <a:r>
              <a:rPr lang="am-ET" sz="2800" dirty="0" smtClean="0">
                <a:solidFill>
                  <a:prstClr val="black"/>
                </a:solidFill>
              </a:rPr>
              <a:t>ቋ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ማት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የሚያስፈልጉንን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መሰረታዊ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የበጀት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ዶክመንቶች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ለማ</a:t>
            </a:r>
            <a:r>
              <a:rPr lang="am-ET" sz="2800" dirty="0" smtClean="0">
                <a:solidFill>
                  <a:prstClr val="black"/>
                </a:solidFill>
                <a:latin typeface="Nyala"/>
              </a:rPr>
              <a:t>ሟ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ላት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በቀጣይ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ሊሰሩ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የሚገባቸውን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ተግባራት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ለመለየት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ያስችለናል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  <a:endParaRPr lang="en-US" sz="2800" dirty="0">
              <a:solidFill>
                <a:prstClr val="black"/>
              </a:solidFill>
              <a:latin typeface="Power Geez Unicode1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5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5334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066800"/>
            <a:ext cx="8001000" cy="5562600"/>
          </a:xfrm>
        </p:spPr>
        <p:txBody>
          <a:bodyPr>
            <a:normAutofit fontScale="92500"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latin typeface="Power Geez Unicode1" pitchFamily="2" charset="0"/>
              </a:rPr>
              <a:t>የሁለተኛው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ምእራፍ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የኢትዮጵያ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ማህበራዊ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ተጠያቂነት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ፕሮግራም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በሃገራችን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ለመተግበር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የሚሰሩ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መንግስታዊ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ያ</a:t>
            </a:r>
            <a:r>
              <a:rPr lang="en-US" sz="2400" dirty="0" err="1" smtClean="0">
                <a:latin typeface="Power Geez Unicode1" pitchFamily="2" charset="0"/>
              </a:rPr>
              <a:t>ልሆኑ</a:t>
            </a:r>
            <a:r>
              <a:rPr lang="en-US" sz="2400" dirty="0" smtClean="0">
                <a:latin typeface="Power Geez Unicode1" pitchFamily="2" charset="0"/>
              </a:rPr>
              <a:t>  </a:t>
            </a:r>
            <a:r>
              <a:rPr lang="en-US" sz="2400" dirty="0" err="1" smtClean="0">
                <a:latin typeface="Power Geez Unicode1" pitchFamily="2" charset="0"/>
              </a:rPr>
              <a:t>አካላትን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የሚያስተዳድር</a:t>
            </a:r>
            <a:r>
              <a:rPr lang="en-US" sz="2400" dirty="0" smtClean="0">
                <a:latin typeface="Power Geez Unicode1" pitchFamily="2" charset="0"/>
              </a:rPr>
              <a:t> ተ</a:t>
            </a:r>
            <a:r>
              <a:rPr lang="am-ET" sz="2400" dirty="0" smtClean="0">
                <a:latin typeface="Nyala"/>
              </a:rPr>
              <a:t>ቋ</a:t>
            </a:r>
            <a:r>
              <a:rPr lang="en-US" sz="2400" dirty="0" smtClean="0">
                <a:latin typeface="Power Geez Unicode1" pitchFamily="2" charset="0"/>
              </a:rPr>
              <a:t>ም / Management Agency / </a:t>
            </a:r>
            <a:r>
              <a:rPr lang="en-US" sz="2400" dirty="0" err="1" smtClean="0">
                <a:latin typeface="Power Geez Unicode1" pitchFamily="2" charset="0"/>
              </a:rPr>
              <a:t>ለማ</a:t>
            </a:r>
            <a:r>
              <a:rPr lang="am-ET" sz="2400" dirty="0" smtClean="0"/>
              <a:t>ቋ</a:t>
            </a:r>
            <a:r>
              <a:rPr lang="am-ET" sz="2400" dirty="0" smtClean="0">
                <a:solidFill>
                  <a:prstClr val="black"/>
                </a:solidFill>
              </a:rPr>
              <a:t>ቋ</a:t>
            </a:r>
            <a:r>
              <a:rPr lang="en-US" sz="2400" dirty="0" smtClean="0">
                <a:latin typeface="Power Geez Unicode1" pitchFamily="2" charset="0"/>
              </a:rPr>
              <a:t>ም   </a:t>
            </a:r>
            <a:r>
              <a:rPr lang="en-US" sz="2400" dirty="0" err="1" smtClean="0">
                <a:latin typeface="Power Geez Unicode1" pitchFamily="2" charset="0"/>
              </a:rPr>
              <a:t>በወጣው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ዓለም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ዓቀፍ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ጨረታ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ሁለት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አገር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በቀል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እና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አንድ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የውጪ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አማካሪ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ድርጅቶች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ተመርጠው</a:t>
            </a:r>
            <a:r>
              <a:rPr lang="en-US" sz="2400" dirty="0" smtClean="0">
                <a:latin typeface="Power Geez Unicode1" pitchFamily="2" charset="0"/>
              </a:rPr>
              <a:t>  </a:t>
            </a:r>
            <a:r>
              <a:rPr lang="en-US" sz="2400" dirty="0" err="1" smtClean="0">
                <a:latin typeface="Power Geez Unicode1" pitchFamily="2" charset="0"/>
              </a:rPr>
              <a:t>በሁሉም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ክልሎች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ውስጥ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በሚገኙ</a:t>
            </a:r>
            <a:r>
              <a:rPr lang="en-US" sz="2400" dirty="0" smtClean="0">
                <a:latin typeface="Power Geez Unicode1" pitchFamily="2" charset="0"/>
              </a:rPr>
              <a:t> 223 </a:t>
            </a:r>
            <a:r>
              <a:rPr lang="en-US" sz="2400" dirty="0" err="1" smtClean="0">
                <a:latin typeface="Power Geez Unicode1" pitchFamily="2" charset="0"/>
              </a:rPr>
              <a:t>ወረዳዎች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በወረዳ</a:t>
            </a:r>
            <a:r>
              <a:rPr lang="en-US" sz="2400" dirty="0" smtClean="0">
                <a:latin typeface="Power Geez Unicode1" pitchFamily="2" charset="0"/>
              </a:rPr>
              <a:t> ከ 3 – 5 </a:t>
            </a:r>
            <a:r>
              <a:rPr lang="en-US" sz="2400" dirty="0" err="1" smtClean="0">
                <a:latin typeface="Power Geez Unicode1" pitchFamily="2" charset="0"/>
              </a:rPr>
              <a:t>ቀበሌዎች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ላይ</a:t>
            </a:r>
            <a:r>
              <a:rPr lang="en-US" sz="2400" dirty="0" smtClean="0">
                <a:latin typeface="Power Geez Unicode1" pitchFamily="2" charset="0"/>
              </a:rPr>
              <a:t> በ49 </a:t>
            </a:r>
            <a:r>
              <a:rPr lang="en-US" sz="2400" dirty="0" err="1" smtClean="0">
                <a:latin typeface="Power Geez Unicode1" pitchFamily="2" charset="0"/>
              </a:rPr>
              <a:t>ዋና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እና</a:t>
            </a:r>
            <a:r>
              <a:rPr lang="en-US" sz="2400" dirty="0" smtClean="0">
                <a:latin typeface="Power Geez Unicode1" pitchFamily="2" charset="0"/>
              </a:rPr>
              <a:t> 61 </a:t>
            </a:r>
            <a:r>
              <a:rPr lang="en-US" sz="2400" dirty="0" err="1" smtClean="0">
                <a:latin typeface="Power Geez Unicode1" pitchFamily="2" charset="0"/>
              </a:rPr>
              <a:t>አጋር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መንግስታዊ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ያልሆኑ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ድርጅቶች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መሰረታዊ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አገልግሎት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አሰጣጡን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ለማሻሻል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የማህበራዊ</a:t>
            </a:r>
            <a:r>
              <a:rPr lang="en-US" sz="2400" dirty="0" smtClean="0">
                <a:latin typeface="Power Geez Unicode1" pitchFamily="2" charset="0"/>
              </a:rPr>
              <a:t> ተጠያቂነት </a:t>
            </a:r>
            <a:r>
              <a:rPr lang="en-US" sz="2400" dirty="0" err="1" smtClean="0">
                <a:latin typeface="Power Geez Unicode1" pitchFamily="2" charset="0"/>
              </a:rPr>
              <a:t>ኮሚቴዎችን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በወረዳና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በቀበሌ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ደረጃ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በማ</a:t>
            </a:r>
            <a:r>
              <a:rPr lang="am-ET" sz="2400" dirty="0" smtClean="0">
                <a:solidFill>
                  <a:prstClr val="black"/>
                </a:solidFill>
              </a:rPr>
              <a:t>ቋቋ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ሲሰሩ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ቆይተዋል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፡፡</a:t>
            </a:r>
            <a:r>
              <a:rPr lang="en-US" sz="2400" dirty="0" smtClean="0">
                <a:latin typeface="Power Geez Unicode1" pitchFamily="2" charset="0"/>
              </a:rPr>
              <a:t>    </a:t>
            </a:r>
            <a:endParaRPr lang="en-US" sz="24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81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315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latin typeface="Power Geez Unicode1" pitchFamily="2" charset="0"/>
              </a:rPr>
              <a:t>የማህበራዊ</a:t>
            </a:r>
            <a:r>
              <a:rPr lang="en-US" sz="2800" dirty="0" smtClean="0">
                <a:latin typeface="Power Geez Unicode1" pitchFamily="2" charset="0"/>
              </a:rPr>
              <a:t> ተጠያቂነት </a:t>
            </a:r>
            <a:r>
              <a:rPr lang="en-US" sz="2800" dirty="0" err="1" smtClean="0">
                <a:latin typeface="Power Geez Unicode1" pitchFamily="2" charset="0"/>
              </a:rPr>
              <a:t>መተግበሪያ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መሳሪያዎች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153400" cy="5943600"/>
          </a:xfrm>
        </p:spPr>
        <p:txBody>
          <a:bodyPr>
            <a:noAutofit/>
          </a:bodyPr>
          <a:lstStyle/>
          <a:p>
            <a:pPr marL="539496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am-ET" dirty="0" smtClean="0">
                <a:latin typeface="Power Geez Unicode1" pitchFamily="2" charset="0"/>
              </a:rPr>
              <a:t>የማህበረሰብ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am-ET" dirty="0" smtClean="0">
                <a:latin typeface="Power Geez Unicode1" pitchFamily="2" charset="0"/>
              </a:rPr>
              <a:t>የውጤት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am-ET" dirty="0" smtClean="0">
                <a:latin typeface="Power Geez Unicode1" pitchFamily="2" charset="0"/>
              </a:rPr>
              <a:t>መመዝገቢያ </a:t>
            </a:r>
            <a:r>
              <a:rPr lang="am-ET" dirty="0">
                <a:latin typeface="Power Geez Unicode1" pitchFamily="2" charset="0"/>
              </a:rPr>
              <a:t>ካርድ</a:t>
            </a:r>
            <a:r>
              <a:rPr lang="en-US" dirty="0">
                <a:latin typeface="Power Geez Unicode1" pitchFamily="2" charset="0"/>
              </a:rPr>
              <a:t>/CSC/</a:t>
            </a:r>
          </a:p>
          <a:p>
            <a:pPr marL="596646" indent="-514350" algn="just">
              <a:lnSpc>
                <a:spcPct val="150000"/>
              </a:lnSpc>
              <a:buAutoNum type="arabicPeriod"/>
            </a:pPr>
            <a:r>
              <a:rPr lang="am-ET" dirty="0">
                <a:latin typeface="Power Geez Unicode1" pitchFamily="2" charset="0"/>
              </a:rPr>
              <a:t>የዜጎች የሪ</a:t>
            </a:r>
            <a:r>
              <a:rPr lang="en-US" dirty="0">
                <a:latin typeface="Power Geez Unicode1" pitchFamily="2" charset="0"/>
              </a:rPr>
              <a:t>ፖ</a:t>
            </a:r>
            <a:r>
              <a:rPr lang="am-ET" dirty="0">
                <a:latin typeface="Power Geez Unicode1" pitchFamily="2" charset="0"/>
              </a:rPr>
              <a:t>ርት ካርድ</a:t>
            </a:r>
            <a:r>
              <a:rPr lang="en-US" dirty="0">
                <a:latin typeface="Power Geez Unicode1" pitchFamily="2" charset="0"/>
              </a:rPr>
              <a:t>/CRC/</a:t>
            </a:r>
          </a:p>
          <a:p>
            <a:pPr marL="596646" indent="-514350" algn="just">
              <a:lnSpc>
                <a:spcPct val="150000"/>
              </a:lnSpc>
              <a:buAutoNum type="arabicPeriod"/>
            </a:pPr>
            <a:r>
              <a:rPr lang="am-ET" dirty="0" smtClean="0">
                <a:latin typeface="Power Geez Unicode1" pitchFamily="2" charset="0"/>
              </a:rPr>
              <a:t>ኮሚውኒቲማ</a:t>
            </a:r>
            <a:r>
              <a:rPr lang="en-US" dirty="0">
                <a:latin typeface="Power Geez Unicode1" pitchFamily="2" charset="0"/>
              </a:rPr>
              <a:t>ፒ</a:t>
            </a:r>
            <a:r>
              <a:rPr lang="am-ET" dirty="0">
                <a:latin typeface="Power Geez Unicode1" pitchFamily="2" charset="0"/>
              </a:rPr>
              <a:t>ንግ</a:t>
            </a:r>
            <a:r>
              <a:rPr lang="en-US" dirty="0">
                <a:latin typeface="Power Geez Unicode1" pitchFamily="2" charset="0"/>
              </a:rPr>
              <a:t>/Community Mapping/</a:t>
            </a:r>
          </a:p>
          <a:p>
            <a:pPr marL="596646" indent="-514350" algn="just">
              <a:lnSpc>
                <a:spcPct val="150000"/>
              </a:lnSpc>
              <a:buAutoNum type="arabicPeriod"/>
            </a:pPr>
            <a:r>
              <a:rPr lang="am-ET" dirty="0">
                <a:latin typeface="Power Geez Unicode1" pitchFamily="2" charset="0"/>
              </a:rPr>
              <a:t>አሳታፉ </a:t>
            </a:r>
            <a:r>
              <a:rPr lang="en-US" dirty="0">
                <a:latin typeface="Power Geez Unicode1" pitchFamily="2" charset="0"/>
              </a:rPr>
              <a:t>እ</a:t>
            </a:r>
            <a:r>
              <a:rPr lang="am-ET" dirty="0">
                <a:latin typeface="Power Geez Unicode1" pitchFamily="2" charset="0"/>
              </a:rPr>
              <a:t>ቅ</a:t>
            </a:r>
            <a:r>
              <a:rPr lang="en-US" dirty="0">
                <a:latin typeface="Power Geez Unicode1" pitchFamily="2" charset="0"/>
              </a:rPr>
              <a:t>ድ</a:t>
            </a:r>
            <a:r>
              <a:rPr lang="am-ET" dirty="0">
                <a:latin typeface="Power Geez Unicode1" pitchFamily="2" charset="0"/>
              </a:rPr>
              <a:t>ና በጀት ም</a:t>
            </a:r>
            <a:r>
              <a:rPr lang="en-US" dirty="0">
                <a:latin typeface="Power Geez Unicode1" pitchFamily="2" charset="0"/>
              </a:rPr>
              <a:t>ደ</a:t>
            </a:r>
            <a:r>
              <a:rPr lang="am-ET" dirty="0">
                <a:latin typeface="Power Geez Unicode1" pitchFamily="2" charset="0"/>
              </a:rPr>
              <a:t>ባ</a:t>
            </a:r>
            <a:r>
              <a:rPr lang="en-US" dirty="0">
                <a:latin typeface="Power Geez Unicode1" pitchFamily="2" charset="0"/>
              </a:rPr>
              <a:t>/PBP/</a:t>
            </a:r>
          </a:p>
          <a:p>
            <a:pPr marL="596646" indent="-514350" algn="just">
              <a:lnSpc>
                <a:spcPct val="150000"/>
              </a:lnSpc>
              <a:buAutoNum type="arabicPeriod"/>
            </a:pPr>
            <a:r>
              <a:rPr lang="am-ET" dirty="0">
                <a:latin typeface="Power Geez Unicode1" pitchFamily="2" charset="0"/>
              </a:rPr>
              <a:t>ጾታ አካታች የበጀት </a:t>
            </a:r>
            <a:r>
              <a:rPr lang="en-US" dirty="0">
                <a:latin typeface="Power Geez Unicode1" pitchFamily="2" charset="0"/>
              </a:rPr>
              <a:t>/GRB/</a:t>
            </a:r>
          </a:p>
          <a:p>
            <a:pPr marL="596646" indent="-514350" algn="just">
              <a:lnSpc>
                <a:spcPct val="150000"/>
              </a:lnSpc>
              <a:buAutoNum type="arabicPeriod"/>
            </a:pPr>
            <a:r>
              <a:rPr lang="en-US" dirty="0" smtClean="0">
                <a:latin typeface="Power Geez Unicode1" pitchFamily="2" charset="0"/>
              </a:rPr>
              <a:t>የ</a:t>
            </a:r>
            <a:r>
              <a:rPr lang="am-ET" dirty="0">
                <a:latin typeface="Power Geez Unicode1" pitchFamily="2" charset="0"/>
              </a:rPr>
              <a:t>አሰራር</a:t>
            </a:r>
            <a:r>
              <a:rPr lang="en-US" dirty="0">
                <a:latin typeface="Power Geez Unicode1" pitchFamily="2" charset="0"/>
              </a:rPr>
              <a:t> </a:t>
            </a:r>
            <a:r>
              <a:rPr lang="am-ET" dirty="0">
                <a:latin typeface="Power Geez Unicode1" pitchFamily="2" charset="0"/>
              </a:rPr>
              <a:t>ማህበራዊ</a:t>
            </a:r>
            <a:r>
              <a:rPr lang="en-US" dirty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ምዘና</a:t>
            </a:r>
            <a:r>
              <a:rPr lang="en-US" dirty="0" smtClean="0">
                <a:latin typeface="Power Geez Unicode1" pitchFamily="2" charset="0"/>
              </a:rPr>
              <a:t> /Social Audit</a:t>
            </a:r>
            <a:r>
              <a:rPr lang="en-US" sz="4000" dirty="0" smtClean="0">
                <a:latin typeface="Power Geez Unicode1" pitchFamily="2" charset="0"/>
              </a:rPr>
              <a:t>/</a:t>
            </a:r>
            <a:endParaRPr lang="am-ET" sz="4000" dirty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85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858000" cy="1066800"/>
          </a:xfrm>
        </p:spPr>
        <p:txBody>
          <a:bodyPr>
            <a:norm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800" b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የፋይናንስ</a:t>
            </a:r>
            <a:r>
              <a:rPr lang="en-US" sz="2800" b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800" b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ግልጽነትና</a:t>
            </a:r>
            <a:r>
              <a:rPr lang="en-US" sz="2800" b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ተጠያቂነት /</a:t>
            </a:r>
            <a:r>
              <a:rPr lang="en-US" sz="2800" b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Times New Roman" pitchFamily="18" charset="0"/>
              </a:rPr>
              <a:t>FTA</a:t>
            </a:r>
            <a:r>
              <a:rPr lang="en-US" sz="2800" b="1" u="sng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Times New Roman" pitchFamily="18" charset="0"/>
              </a:rPr>
              <a:t>/ </a:t>
            </a:r>
            <a:r>
              <a:rPr lang="en-US" sz="2800" b="1" u="sng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Times New Roman" pitchFamily="18" charset="0"/>
              </a:rPr>
              <a:t>እና</a:t>
            </a:r>
            <a:r>
              <a:rPr lang="en-US" sz="2800" b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/>
            </a:r>
            <a:br>
              <a:rPr lang="en-US" sz="2800" b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</a:br>
            <a:r>
              <a:rPr lang="en-US" sz="2800" b="1" u="sng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ማህበራዊ</a:t>
            </a:r>
            <a:r>
              <a:rPr lang="en-US" sz="2800" b="1" u="sng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800" b="1" u="sng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ተጠÁቂነት</a:t>
            </a:r>
            <a:r>
              <a:rPr lang="en-US" sz="2800" b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/</a:t>
            </a:r>
            <a:r>
              <a:rPr lang="en-US" sz="2800" b="1" u="sng" dirty="0">
                <a:solidFill>
                  <a:prstClr val="black"/>
                </a:solidFill>
                <a:latin typeface="Power Geez Unicode1" pitchFamily="2" charset="0"/>
                <a:ea typeface="+mn-ea"/>
                <a:cs typeface="Times New Roman" pitchFamily="18" charset="0"/>
              </a:rPr>
              <a:t>SA</a:t>
            </a:r>
            <a:r>
              <a:rPr lang="en-US" sz="2800" b="1" u="sng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Times New Roman" pitchFamily="18" charset="0"/>
              </a:rPr>
              <a:t>/ </a:t>
            </a:r>
            <a:r>
              <a:rPr lang="en-US" sz="2800" b="1" u="sng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Times New Roman" pitchFamily="18" charset="0"/>
              </a:rPr>
              <a:t>ጥምረት</a:t>
            </a:r>
            <a:endParaRPr lang="en-US" sz="2800" b="1" u="sng" dirty="0">
              <a:solidFill>
                <a:prstClr val="black"/>
              </a:solidFill>
              <a:latin typeface="Power Geez Unicode1" pitchFamily="2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95400"/>
            <a:ext cx="8077200" cy="5257800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latin typeface="Power Geez Unicode1" pitchFamily="2" charset="0"/>
              </a:rPr>
              <a:t>አቅም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ግንባታ</a:t>
            </a:r>
            <a:r>
              <a:rPr lang="en-US" dirty="0" smtClean="0">
                <a:latin typeface="Power Geez Unicode1" pitchFamily="2" charset="0"/>
              </a:rPr>
              <a:t>/</a:t>
            </a:r>
            <a:r>
              <a:rPr lang="en-US" dirty="0" err="1" smtClean="0">
                <a:latin typeface="Power Geez Unicode1" pitchFamily="2" charset="0"/>
              </a:rPr>
              <a:t>የግንዛቤ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ክፍተት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እንዳይኖር</a:t>
            </a:r>
            <a:r>
              <a:rPr lang="en-US" dirty="0" smtClean="0">
                <a:latin typeface="Power Geez Unicode1" pitchFamily="2" charset="0"/>
              </a:rPr>
              <a:t>/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 smtClean="0">
                <a:latin typeface="Power Geez Unicode1" pitchFamily="2" charset="0"/>
              </a:rPr>
              <a:t>ዜጎችን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አሳታፊ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የሆነ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እቅድ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የማዘጋጀት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ትብብር</a:t>
            </a:r>
            <a:endParaRPr lang="en-US" dirty="0">
              <a:latin typeface="Power Geez Unicode1" pitchFamily="2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 smtClean="0">
                <a:latin typeface="Power Geez Unicode1" pitchFamily="2" charset="0"/>
              </a:rPr>
              <a:t>የጋራ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ስራ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ክትትል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እና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ግምገማ</a:t>
            </a:r>
            <a:endParaRPr lang="en-US" dirty="0">
              <a:latin typeface="Power Geez Unicode1" pitchFamily="2" charset="0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dirty="0" err="1" smtClean="0">
                <a:latin typeface="Power Geez Unicode1" pitchFamily="2" charset="0"/>
              </a:rPr>
              <a:t>መረጃን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በማደራጀት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እና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በመለዋወጥ</a:t>
            </a:r>
            <a:r>
              <a:rPr lang="en-US" dirty="0" smtClean="0">
                <a:latin typeface="Power Geez Unicode1" pitchFamily="2" charset="0"/>
              </a:rPr>
              <a:t> </a:t>
            </a:r>
            <a:r>
              <a:rPr lang="en-US" dirty="0" err="1" smtClean="0">
                <a:latin typeface="Power Geez Unicode1" pitchFamily="2" charset="0"/>
              </a:rPr>
              <a:t>ይሰራሉ</a:t>
            </a:r>
            <a:r>
              <a:rPr lang="en-US" dirty="0" smtClean="0">
                <a:latin typeface="Power Geez Unicode1" pitchFamily="2" charset="0"/>
              </a:rPr>
              <a:t>፡፡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195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781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 err="1" smtClean="0">
                <a:latin typeface="Power Geez Unicode1" pitchFamily="2" charset="0"/>
              </a:rPr>
              <a:t>የጥምረቱ</a:t>
            </a:r>
            <a:r>
              <a:rPr lang="en-US" sz="3200" b="1" u="sng" dirty="0" smtClean="0">
                <a:latin typeface="Power Geez Unicode1" pitchFamily="2" charset="0"/>
              </a:rPr>
              <a:t> </a:t>
            </a:r>
            <a:r>
              <a:rPr lang="en-US" sz="3200" b="1" u="sng" dirty="0" err="1" smtClean="0">
                <a:latin typeface="Power Geez Unicode1" pitchFamily="2" charset="0"/>
              </a:rPr>
              <a:t>ጠቀሜታዎች</a:t>
            </a:r>
            <a:endParaRPr lang="en-US" sz="3200" b="1" u="sng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8077200" cy="5867400"/>
          </a:xfrm>
        </p:spPr>
        <p:txBody>
          <a:bodyPr>
            <a:normAutofit fontScale="92500" lnSpcReduction="10000"/>
          </a:bodyPr>
          <a:lstStyle/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2800" dirty="0" err="1" smtClean="0">
                <a:latin typeface="Power Geez Unicode1" pitchFamily="2" charset="0"/>
              </a:rPr>
              <a:t>የዜጎችን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ተሳትፎ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ለማሳደግ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የሚሰሩ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አካላት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ግንኙነት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እንዲኖራቸው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ያግዛል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2800" dirty="0" err="1" smtClean="0">
                <a:latin typeface="Power Geez Unicode1" pitchFamily="2" charset="0"/>
              </a:rPr>
              <a:t>በባለድርሻ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አካላት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መካከል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ያለውን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ትብብር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ለማነቃቃት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የተግባሪ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አካላትን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አፈጻጸም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ለማቀላጠፍ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ያስችላል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</a:p>
          <a:p>
            <a:pPr marL="514350" indent="-514350" algn="just">
              <a:lnSpc>
                <a:spcPct val="160000"/>
              </a:lnSpc>
              <a:buFont typeface="+mj-lt"/>
              <a:buAutoNum type="arabicPeriod"/>
            </a:pPr>
            <a:r>
              <a:rPr lang="en-US" sz="2800" dirty="0" err="1" smtClean="0">
                <a:latin typeface="Power Geez Unicode1" pitchFamily="2" charset="0"/>
              </a:rPr>
              <a:t>በዕቅድ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ዝግጅት</a:t>
            </a:r>
            <a:r>
              <a:rPr lang="en-US" sz="2800" dirty="0" smtClean="0">
                <a:latin typeface="Power Geez Unicode1" pitchFamily="2" charset="0"/>
              </a:rPr>
              <a:t>፣ </a:t>
            </a:r>
            <a:r>
              <a:rPr lang="en-US" sz="2800" dirty="0" err="1" smtClean="0">
                <a:latin typeface="Power Geez Unicode1" pitchFamily="2" charset="0"/>
              </a:rPr>
              <a:t>በበጀት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ዝግጅት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በመሰረታዊ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አሰጣጥ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የአደረጃጀት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ሂደት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ወቅት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ዜጎች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በቅርበት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ተገናኝተው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መሳተፍ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የሚችሉበትን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ሁኔታ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ለማመቻቸት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ያስችላል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56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7086600" cy="5334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sz="3200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2- </a:t>
            </a:r>
            <a:r>
              <a:rPr lang="en-US" sz="3200" b="1" u="sng" dirty="0" err="1">
                <a:solidFill>
                  <a:schemeClr val="tx1"/>
                </a:solidFill>
                <a:latin typeface="Power Geez Unicode1" pitchFamily="2" charset="0"/>
                <a:hlinkClick r:id="rId2" action="ppaction://hlinkpres?slideindex=1&amp;slidetitle="/>
              </a:rPr>
              <a:t>የቅሬታ</a:t>
            </a:r>
            <a:r>
              <a:rPr lang="en-US" sz="3200" b="1" u="sng" dirty="0">
                <a:solidFill>
                  <a:schemeClr val="tx1"/>
                </a:solidFill>
                <a:latin typeface="Power Geez Unicode1" pitchFamily="2" charset="0"/>
                <a:hlinkClick r:id="rId2" action="ppaction://hlinkpres?slideindex=1&amp;slidetitle=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Power Geez Unicode1" pitchFamily="2" charset="0"/>
                <a:hlinkClick r:id="rId2" action="ppaction://hlinkpres?slideindex=1&amp;slidetitle="/>
              </a:rPr>
              <a:t>አፈታት</a:t>
            </a:r>
            <a:r>
              <a:rPr lang="en-US" sz="3200" b="1" u="sng" dirty="0">
                <a:solidFill>
                  <a:schemeClr val="tx1"/>
                </a:solidFill>
                <a:latin typeface="Power Geez Unicode1" pitchFamily="2" charset="0"/>
                <a:hlinkClick r:id="rId2" action="ppaction://hlinkpres?slideindex=1&amp;slidetitle="/>
              </a:rPr>
              <a:t> </a:t>
            </a:r>
            <a:r>
              <a:rPr lang="en-US" sz="3200" b="1" u="sng" dirty="0" err="1">
                <a:solidFill>
                  <a:schemeClr val="tx1"/>
                </a:solidFill>
                <a:latin typeface="Power Geez Unicode1" pitchFamily="2" charset="0"/>
                <a:hlinkClick r:id="rId2" action="ppaction://hlinkpres?slideindex=1&amp;slidetitle="/>
              </a:rPr>
              <a:t>ሂደት</a:t>
            </a:r>
            <a:r>
              <a:rPr lang="en-US" sz="3200" b="1" u="sng" dirty="0">
                <a:solidFill>
                  <a:schemeClr val="tx1"/>
                </a:solidFill>
                <a:latin typeface="Power Geez Unicode1" pitchFamily="2" charset="0"/>
                <a:hlinkClick r:id="rId2" action="ppaction://hlinkpres?slideindex=1&amp;slidetitle="/>
              </a:rPr>
              <a:t> /GRM/</a:t>
            </a:r>
            <a:endParaRPr lang="en-US" sz="3200" b="1" u="sng" dirty="0">
              <a:solidFill>
                <a:schemeClr val="tx1"/>
              </a:solidFill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8077200" cy="5562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Blip>
                <a:blip r:embed="rId3"/>
              </a:buBlip>
            </a:pPr>
            <a:r>
              <a:rPr lang="en-US" sz="2800" dirty="0" err="1" smtClean="0">
                <a:latin typeface="Power Geez Unicode1" pitchFamily="2" charset="0"/>
              </a:rPr>
              <a:t>ቅሬታዎችን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ለመዳሰስ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ለመለየትና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መፍትሄ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ለመስጠት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የሚያስችል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መሳሪያ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ሲሆን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ጠቀሜታውም</a:t>
            </a:r>
            <a:endParaRPr lang="en-US" sz="2800" dirty="0" smtClean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>
                <a:solidFill>
                  <a:srgbClr val="1D2129"/>
                </a:solidFill>
                <a:latin typeface="Power Geez Unicode1"/>
                <a:ea typeface="Times New Roman"/>
                <a:cs typeface="Helvetica"/>
              </a:rPr>
              <a:t> </a:t>
            </a:r>
            <a:r>
              <a:rPr lang="en-US" sz="2800" dirty="0" err="1" smtClean="0">
                <a:latin typeface="Power Geez Unicode1" pitchFamily="2" charset="0"/>
              </a:rPr>
              <a:t>አጠቃላይ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አስተዳደርን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ለማሻሻል</a:t>
            </a:r>
            <a:r>
              <a:rPr lang="en-US" sz="2800" dirty="0" smtClean="0">
                <a:latin typeface="Power Geez Unicode1" pitchFamily="2" charset="0"/>
              </a:rPr>
              <a:t>፣</a:t>
            </a:r>
            <a:endParaRPr lang="en-US" sz="28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የፕሮጀክት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ውጤቶች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አሰጣጥን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እና</a:t>
            </a:r>
            <a:endParaRPr lang="en-US" sz="28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የፕሮጀክት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አፈጻጸምን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ውጤታማ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ለማድረግም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ያስችለናል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18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76200"/>
            <a:ext cx="6553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533400"/>
            <a:ext cx="8077200" cy="60960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>
                <a:solidFill>
                  <a:srgbClr val="1D2129"/>
                </a:solidFill>
                <a:latin typeface="Power Geez Unicode1"/>
                <a:ea typeface="Times New Roman"/>
                <a:cs typeface="Helvetica"/>
              </a:rPr>
              <a:t> </a:t>
            </a:r>
            <a:r>
              <a:rPr lang="en-US" sz="2800" dirty="0" err="1">
                <a:latin typeface="Power Geez Unicode1" pitchFamily="2" charset="0"/>
              </a:rPr>
              <a:t>ቅሬታ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በተለያዩ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መንገዶች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ይገለጻል</a:t>
            </a:r>
            <a:r>
              <a:rPr lang="en-US" sz="2800" dirty="0">
                <a:latin typeface="Power Geez Unicode1" pitchFamily="2" charset="0"/>
              </a:rPr>
              <a:t>፡፡ </a:t>
            </a:r>
            <a:r>
              <a:rPr lang="en-US" sz="2800" dirty="0" err="1">
                <a:latin typeface="Power Geez Unicode1" pitchFamily="2" charset="0"/>
              </a:rPr>
              <a:t>ቅሬታ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ማለት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በአንድ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የመንግስት</a:t>
            </a:r>
            <a:r>
              <a:rPr lang="en-US" sz="2800" dirty="0" smtClean="0">
                <a:latin typeface="Power Geez Unicode1" pitchFamily="2" charset="0"/>
              </a:rPr>
              <a:t>/</a:t>
            </a:r>
            <a:r>
              <a:rPr lang="en-US" sz="2800" dirty="0" err="1" smtClean="0">
                <a:latin typeface="Power Geez Unicode1" pitchFamily="2" charset="0"/>
              </a:rPr>
              <a:t>ድርጅት</a:t>
            </a:r>
            <a:r>
              <a:rPr lang="en-US" sz="2800" dirty="0">
                <a:latin typeface="Power Geez Unicode1" pitchFamily="2" charset="0"/>
              </a:rPr>
              <a:t>/ </a:t>
            </a:r>
            <a:r>
              <a:rPr lang="en-US" sz="2800" dirty="0" err="1">
                <a:latin typeface="Power Geez Unicode1" pitchFamily="2" charset="0"/>
              </a:rPr>
              <a:t>ግለሰብ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ፕሮግራም</a:t>
            </a:r>
            <a:r>
              <a:rPr lang="en-US" sz="2800" dirty="0">
                <a:latin typeface="Power Geez Unicode1" pitchFamily="2" charset="0"/>
              </a:rPr>
              <a:t>/ </a:t>
            </a:r>
            <a:r>
              <a:rPr lang="en-US" sz="2800" dirty="0" err="1" smtClean="0">
                <a:latin typeface="Power Geez Unicode1" pitchFamily="2" charset="0"/>
              </a:rPr>
              <a:t>ፕሮጀክት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አፈጻጸም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እንቅስቃሴዎች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ተጽእኖ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የደረሰበት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ግለሰብ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ወይም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ቡድን</a:t>
            </a:r>
            <a:r>
              <a:rPr lang="en-US" sz="2800" dirty="0">
                <a:latin typeface="Power Geez Unicode1" pitchFamily="2" charset="0"/>
              </a:rPr>
              <a:t>/</a:t>
            </a:r>
            <a:r>
              <a:rPr lang="en-US" sz="2800" dirty="0" err="1">
                <a:latin typeface="Power Geez Unicode1" pitchFamily="2" charset="0"/>
              </a:rPr>
              <a:t>ኖች</a:t>
            </a:r>
            <a:r>
              <a:rPr lang="en-US" sz="2800" dirty="0">
                <a:latin typeface="Power Geez Unicode1" pitchFamily="2" charset="0"/>
              </a:rPr>
              <a:t>/</a:t>
            </a:r>
            <a:r>
              <a:rPr lang="en-US" sz="2800" dirty="0" err="1">
                <a:latin typeface="Power Geez Unicode1" pitchFamily="2" charset="0"/>
              </a:rPr>
              <a:t>የሚቀርብ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አቤቱታ</a:t>
            </a: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ነው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</a:p>
          <a:p>
            <a:pPr marL="34290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b="1" dirty="0" err="1" smtClean="0">
                <a:latin typeface="Power Geez Unicode1" pitchFamily="2" charset="0"/>
              </a:rPr>
              <a:t>የዜጎች</a:t>
            </a:r>
            <a:r>
              <a:rPr lang="en-US" sz="2800" b="1" dirty="0" smtClean="0">
                <a:latin typeface="Power Geez Unicode1" pitchFamily="2" charset="0"/>
              </a:rPr>
              <a:t> </a:t>
            </a:r>
            <a:r>
              <a:rPr lang="en-US" sz="2800" b="1" dirty="0" err="1" smtClean="0">
                <a:latin typeface="Power Geez Unicode1" pitchFamily="2" charset="0"/>
              </a:rPr>
              <a:t>ቅሬታ</a:t>
            </a:r>
            <a:r>
              <a:rPr lang="en-US" sz="2800" b="1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የሚለው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አገላለጽ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የመንግስት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የስራ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>
                <a:latin typeface="Power Geez Unicode1" pitchFamily="2" charset="0"/>
              </a:rPr>
              <a:t>ኃ</a:t>
            </a:r>
            <a:r>
              <a:rPr lang="en-US" sz="2800" dirty="0" err="1" smtClean="0">
                <a:latin typeface="Power Geez Unicode1" pitchFamily="2" charset="0"/>
              </a:rPr>
              <a:t>ላፊዎች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ለሚሰጡት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ደረጃውን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ያልጠበቀ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እና</a:t>
            </a:r>
            <a:r>
              <a:rPr lang="en-US" sz="2800" dirty="0" smtClean="0">
                <a:latin typeface="Power Geez Unicode1" pitchFamily="2" charset="0"/>
              </a:rPr>
              <a:t> ኢ-</a:t>
            </a:r>
            <a:r>
              <a:rPr lang="en-US" sz="2800" dirty="0" err="1" smtClean="0">
                <a:latin typeface="Power Geez Unicode1" pitchFamily="2" charset="0"/>
              </a:rPr>
              <a:t>ፍትሃዊ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አሰራር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የሚነሳ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ተቃውሞን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ያመለክታል</a:t>
            </a:r>
            <a:r>
              <a:rPr lang="en-US" sz="2800" dirty="0" smtClean="0">
                <a:latin typeface="Power Geez Unicode1" pitchFamily="2" charset="0"/>
              </a:rPr>
              <a:t>፡፡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601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001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8077200" cy="5715000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400" b="1" dirty="0" err="1" smtClean="0">
                <a:latin typeface="Power Geez Unicode1" pitchFamily="2" charset="0"/>
              </a:rPr>
              <a:t>የዜጎች</a:t>
            </a:r>
            <a:r>
              <a:rPr lang="en-US" sz="2400" b="1" dirty="0" smtClean="0">
                <a:latin typeface="Power Geez Unicode1" pitchFamily="2" charset="0"/>
              </a:rPr>
              <a:t> </a:t>
            </a:r>
            <a:r>
              <a:rPr lang="en-US" sz="2400" b="1" dirty="0" err="1" smtClean="0">
                <a:latin typeface="Power Geez Unicode1" pitchFamily="2" charset="0"/>
              </a:rPr>
              <a:t>መፍትሄ</a:t>
            </a:r>
            <a:r>
              <a:rPr lang="en-US" sz="2400" b="1" dirty="0" smtClean="0">
                <a:latin typeface="Power Geez Unicode1" pitchFamily="2" charset="0"/>
              </a:rPr>
              <a:t> /</a:t>
            </a:r>
            <a:r>
              <a:rPr lang="en-US" sz="2400" b="1" dirty="0">
                <a:latin typeface="Power Geez Unicode1" pitchFamily="2" charset="0"/>
              </a:rPr>
              <a:t>Citizen </a:t>
            </a:r>
            <a:r>
              <a:rPr lang="en-US" sz="2400" dirty="0">
                <a:latin typeface="Power Geez Unicode1" pitchFamily="2" charset="0"/>
              </a:rPr>
              <a:t>Redress/፡-</a:t>
            </a:r>
            <a:r>
              <a:rPr lang="en-US" sz="2400" dirty="0" err="1">
                <a:latin typeface="Power Geez Unicode1" pitchFamily="2" charset="0"/>
              </a:rPr>
              <a:t>ዜጎች</a:t>
            </a:r>
            <a:r>
              <a:rPr lang="en-US" sz="2400" dirty="0">
                <a:latin typeface="Power Geez Unicode1" pitchFamily="2" charset="0"/>
              </a:rPr>
              <a:t>  </a:t>
            </a:r>
            <a:r>
              <a:rPr lang="en-US" sz="2400" dirty="0" err="1">
                <a:latin typeface="Power Geez Unicode1" pitchFamily="2" charset="0"/>
              </a:rPr>
              <a:t>የተጠቀሱትን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ችግሮች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ለመፍታት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ወደ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ቅሬታ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ሰሚ</a:t>
            </a:r>
            <a:r>
              <a:rPr lang="en-US" sz="2400" dirty="0" smtClean="0">
                <a:latin typeface="Power Geez Unicode1" pitchFamily="2" charset="0"/>
              </a:rPr>
              <a:t>፣ </a:t>
            </a:r>
            <a:r>
              <a:rPr lang="en-US" sz="2400" dirty="0" err="1" smtClean="0">
                <a:latin typeface="Power Geez Unicode1" pitchFamily="2" charset="0"/>
              </a:rPr>
              <a:t>እንባ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ጠባቂ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እና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ህግ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አውጪ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የመሳሰሉ</a:t>
            </a:r>
            <a:r>
              <a:rPr lang="en-US" sz="2400" dirty="0">
                <a:latin typeface="Power Geez Unicode1" pitchFamily="2" charset="0"/>
              </a:rPr>
              <a:t> … </a:t>
            </a:r>
            <a:r>
              <a:rPr lang="en-US" sz="2400" dirty="0" err="1">
                <a:latin typeface="Power Geez Unicode1" pitchFamily="2" charset="0"/>
              </a:rPr>
              <a:t>የሚሄዱባቸውን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አስተዳደራዊ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ሂደቶች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የሚገልጽ</a:t>
            </a:r>
            <a:r>
              <a:rPr lang="en-US" sz="2400" dirty="0">
                <a:latin typeface="Power Geez Unicode1" pitchFamily="2" charset="0"/>
              </a:rPr>
              <a:t> </a:t>
            </a:r>
            <a:r>
              <a:rPr lang="en-US" sz="2400" dirty="0" err="1">
                <a:latin typeface="Power Geez Unicode1" pitchFamily="2" charset="0"/>
              </a:rPr>
              <a:t>ነው</a:t>
            </a:r>
            <a:r>
              <a:rPr lang="en-US" sz="2400" dirty="0" smtClean="0">
                <a:latin typeface="Power Geez Unicode1" pitchFamily="2" charset="0"/>
              </a:rPr>
              <a:t>፡፡</a:t>
            </a:r>
          </a:p>
          <a:p>
            <a:pPr marL="34290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400" dirty="0" err="1" smtClean="0">
                <a:latin typeface="Power Geez Unicode1" pitchFamily="2" charset="0"/>
              </a:rPr>
              <a:t>የቅሬታ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አፈታት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ሂደቶች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የዜጎችን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እርካታ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ለማምጣት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እና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የፕሮጀክት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አፈጻጸሞችን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ውጤታማ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ለማድረግ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ትልቅ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መሳሪያ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በመሆኑ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በአሁኑ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ወቅት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በመላው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የሃገሪቱ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ውስጥ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በሚገኙ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ወረዳዎች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የቅሬታ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አፈታት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ሂደት</a:t>
            </a:r>
            <a:r>
              <a:rPr lang="en-US" sz="2400" dirty="0" smtClean="0">
                <a:latin typeface="Power Geez Unicode1" pitchFamily="2" charset="0"/>
              </a:rPr>
              <a:t>/GRM/ </a:t>
            </a:r>
            <a:r>
              <a:rPr lang="en-US" sz="2400" dirty="0" err="1" smtClean="0">
                <a:latin typeface="Power Geez Unicode1" pitchFamily="2" charset="0"/>
              </a:rPr>
              <a:t>መዋቅር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ተዘርግቶ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በስራ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ላይ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ይገኛል</a:t>
            </a:r>
            <a:r>
              <a:rPr lang="en-US" sz="2400" dirty="0" smtClean="0">
                <a:latin typeface="Power Geez Unicode1" pitchFamily="2" charset="0"/>
              </a:rPr>
              <a:t>፡፡</a:t>
            </a:r>
            <a:endParaRPr lang="en-US" sz="24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103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6781800" cy="685800"/>
          </a:xfrm>
        </p:spPr>
        <p:txBody>
          <a:bodyPr>
            <a:normAutofit fontScale="90000"/>
          </a:bodyPr>
          <a:lstStyle/>
          <a:p>
            <a:pPr lvl="0" algn="ctr">
              <a:spcBef>
                <a:spcPct val="20000"/>
              </a:spcBef>
            </a:pPr>
            <a:r>
              <a:rPr lang="en-US" sz="3600" b="1" u="sng" dirty="0" smtClean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600" b="1" u="sng" dirty="0" smtClean="0">
                <a:solidFill>
                  <a:prstClr val="black"/>
                </a:solidFill>
                <a:ea typeface="+mn-ea"/>
                <a:cs typeface="+mn-cs"/>
              </a:rPr>
            </a:br>
            <a:r>
              <a:rPr lang="en-US" sz="3600" b="1" u="sng" dirty="0" err="1" smtClean="0">
                <a:solidFill>
                  <a:prstClr val="black"/>
                </a:solidFill>
                <a:ea typeface="+mn-ea"/>
                <a:cs typeface="+mn-cs"/>
              </a:rPr>
              <a:t>በኢትዮጵያ</a:t>
            </a:r>
            <a:r>
              <a:rPr lang="en-US" sz="3600" b="1" u="sng" dirty="0" smtClean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3600" b="1" u="sng" dirty="0" err="1">
                <a:solidFill>
                  <a:prstClr val="black"/>
                </a:solidFill>
                <a:ea typeface="+mn-ea"/>
                <a:cs typeface="+mn-cs"/>
              </a:rPr>
              <a:t>የቅሬታ</a:t>
            </a:r>
            <a:r>
              <a:rPr lang="en-US" sz="3600" b="1" u="sng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3600" b="1" u="sng" dirty="0" err="1">
                <a:solidFill>
                  <a:prstClr val="black"/>
                </a:solidFill>
                <a:ea typeface="+mn-ea"/>
                <a:cs typeface="+mn-cs"/>
              </a:rPr>
              <a:t>አፈታት</a:t>
            </a:r>
            <a:r>
              <a:rPr lang="en-US" sz="3600" b="1" u="sng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3600" b="1" u="sng" dirty="0" err="1">
                <a:solidFill>
                  <a:prstClr val="black"/>
                </a:solidFill>
                <a:ea typeface="+mn-ea"/>
                <a:cs typeface="+mn-cs"/>
              </a:rPr>
              <a:t>ሂደት</a:t>
            </a:r>
            <a:r>
              <a:rPr lang="en-US" sz="3600" b="1" u="sng" dirty="0">
                <a:solidFill>
                  <a:prstClr val="black"/>
                </a:solidFill>
                <a:ea typeface="+mn-ea"/>
                <a:cs typeface="+mn-cs"/>
              </a:rPr>
              <a:t> </a:t>
            </a:r>
            <a:r>
              <a:rPr lang="en-US" sz="3600" b="1" u="sng" dirty="0" err="1">
                <a:solidFill>
                  <a:prstClr val="black"/>
                </a:solidFill>
                <a:ea typeface="+mn-ea"/>
                <a:cs typeface="+mn-cs"/>
              </a:rPr>
              <a:t>ግብ</a:t>
            </a:r>
            <a:r>
              <a:rPr lang="en-US" sz="3600" b="1" u="sng" dirty="0">
                <a:solidFill>
                  <a:prstClr val="black"/>
                </a:solidFill>
                <a:ea typeface="+mn-ea"/>
                <a:cs typeface="+mn-cs"/>
              </a:rPr>
              <a:t/>
            </a:r>
            <a:br>
              <a:rPr lang="en-US" sz="3600" b="1" u="sng" dirty="0">
                <a:solidFill>
                  <a:prstClr val="black"/>
                </a:solidFill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8077200" cy="5791200"/>
          </a:xfrm>
        </p:spPr>
        <p:txBody>
          <a:bodyPr>
            <a:normAutofit lnSpcReduction="10000"/>
          </a:bodyPr>
          <a:lstStyle/>
          <a:p>
            <a:pPr marL="742950" lvl="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የነቃ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፣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የመልካም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አስተዳደር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ችግሮችን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የማይሸከም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ማህበረሰብ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መፍጠር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endParaRPr lang="en-US" sz="28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742950" lvl="0" indent="-742950" algn="just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በተለያዩ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የሴክተር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መ/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ቤቶች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የመልካም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አስተዳደር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ባህልን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በማጎልበት</a:t>
            </a:r>
            <a:endParaRPr lang="en-US" sz="2800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የሰላም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፣</a:t>
            </a:r>
            <a:endParaRPr lang="en-US" sz="28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የብሄራዊ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ደህንነት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፣ </a:t>
            </a: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ማህበራዊ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መረጋጋት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የኢኮኖሚ</a:t>
            </a:r>
            <a:r>
              <a:rPr lang="en-US" sz="28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እድገት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አጀንዳዎችን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ማሳካት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Power Geez Unicode1" pitchFamily="2" charset="0"/>
              </a:rPr>
              <a:t>ነው</a:t>
            </a:r>
            <a:r>
              <a:rPr lang="en-US" sz="2800" dirty="0">
                <a:solidFill>
                  <a:prstClr val="black"/>
                </a:solidFill>
                <a:latin typeface="Power Geez Unicode1" pitchFamily="2" charset="0"/>
              </a:rPr>
              <a:t>፡፡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4096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8077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የቀጠለ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077200" cy="58674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Power Geez Unicode1" pitchFamily="2" charset="0"/>
              </a:rPr>
              <a:t>3. </a:t>
            </a:r>
            <a:r>
              <a:rPr lang="en-US" sz="2800" dirty="0" err="1" smtClean="0">
                <a:latin typeface="Power Geez Unicode1" pitchFamily="2" charset="0"/>
              </a:rPr>
              <a:t>ብልሹ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አሰራሮችን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አሰጣጥ</a:t>
            </a:r>
            <a:r>
              <a:rPr lang="en-US" sz="2800" dirty="0" smtClean="0">
                <a:latin typeface="Power Geez Unicode1" pitchFamily="2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ጉድለቶችን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ለመቆጣጠር</a:t>
            </a:r>
            <a:endParaRPr lang="en-US" sz="2800" dirty="0">
              <a:latin typeface="Power Geez Unicode1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 smtClean="0">
                <a:latin typeface="Power Geez Unicode1" pitchFamily="2" charset="0"/>
              </a:rPr>
              <a:t>4. </a:t>
            </a:r>
            <a:r>
              <a:rPr lang="en-US" sz="2800" dirty="0" err="1" smtClean="0">
                <a:latin typeface="Power Geez Unicode1" pitchFamily="2" charset="0"/>
              </a:rPr>
              <a:t>በዜጎችና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የማህበረሰብ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ክፍሎች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ላይ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ጉዳት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800" dirty="0">
                <a:latin typeface="Power Geez Unicode1" pitchFamily="2" charset="0"/>
              </a:rPr>
              <a:t> </a:t>
            </a:r>
            <a:r>
              <a:rPr lang="en-US" sz="2800" dirty="0" smtClean="0">
                <a:latin typeface="Power Geez Unicode1" pitchFamily="2" charset="0"/>
              </a:rPr>
              <a:t>  </a:t>
            </a:r>
            <a:r>
              <a:rPr lang="en-US" sz="2800" dirty="0" err="1" smtClean="0">
                <a:latin typeface="Power Geez Unicode1" pitchFamily="2" charset="0"/>
              </a:rPr>
              <a:t>ሊያደርሱ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solidFill>
                  <a:prstClr val="black"/>
                </a:solidFill>
                <a:latin typeface="Power Geez Unicode1" pitchFamily="2" charset="0"/>
              </a:rPr>
              <a:t>የ</a:t>
            </a:r>
            <a:r>
              <a:rPr lang="en-US" sz="2800" dirty="0" err="1" smtClean="0">
                <a:latin typeface="Power Geez Unicode1" pitchFamily="2" charset="0"/>
              </a:rPr>
              <a:t>ሚችሉ</a:t>
            </a:r>
            <a:endParaRPr lang="en-US" sz="2800" dirty="0" smtClean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>
                <a:solidFill>
                  <a:srgbClr val="1D2129"/>
                </a:solidFill>
                <a:latin typeface="Power Geez Unicode1"/>
                <a:ea typeface="Times New Roman"/>
                <a:cs typeface="Helvetica"/>
              </a:rPr>
              <a:t> </a:t>
            </a:r>
            <a:r>
              <a:rPr lang="en-US" sz="2800" dirty="0" err="1" smtClean="0">
                <a:latin typeface="Power Geez Unicode1" pitchFamily="2" charset="0"/>
              </a:rPr>
              <a:t>በመንግስት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አገልግሎት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አሰጣጥ</a:t>
            </a:r>
            <a:r>
              <a:rPr lang="en-US" sz="2800" dirty="0" smtClean="0">
                <a:latin typeface="Power Geez Unicode1" pitchFamily="2" charset="0"/>
              </a:rPr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የፕሮጀክት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አፈጻጸም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የካምፓኒዎችን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የስራ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እንቅስቃሴ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የተስተካከለ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መሆኑን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ማረጋገጥ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95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152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 err="1" smtClean="0">
                <a:latin typeface="Power Geez Unicode1" pitchFamily="2" charset="0"/>
              </a:rPr>
              <a:t>ልማት</a:t>
            </a:r>
            <a:r>
              <a:rPr lang="en-US" sz="3200" b="1" u="sng" dirty="0" smtClean="0">
                <a:latin typeface="Power Geez Unicode1" pitchFamily="2" charset="0"/>
              </a:rPr>
              <a:t> ና </a:t>
            </a:r>
            <a:r>
              <a:rPr lang="en-US" sz="3200" b="1" u="sng" dirty="0" err="1" smtClean="0">
                <a:latin typeface="Power Geez Unicode1" pitchFamily="2" charset="0"/>
              </a:rPr>
              <a:t>በአፈጻጸም</a:t>
            </a:r>
            <a:r>
              <a:rPr lang="en-US" sz="3200" b="1" u="sng" dirty="0" smtClean="0">
                <a:latin typeface="Power Geez Unicode1" pitchFamily="2" charset="0"/>
              </a:rPr>
              <a:t> </a:t>
            </a:r>
            <a:r>
              <a:rPr lang="en-US" sz="3200" b="1" u="sng" dirty="0" err="1" smtClean="0">
                <a:latin typeface="Power Geez Unicode1" pitchFamily="2" charset="0"/>
              </a:rPr>
              <a:t>ላይ</a:t>
            </a:r>
            <a:r>
              <a:rPr lang="en-US" sz="3200" b="1" u="sng" dirty="0" smtClean="0">
                <a:latin typeface="Power Geez Unicode1" pitchFamily="2" charset="0"/>
              </a:rPr>
              <a:t> </a:t>
            </a:r>
            <a:r>
              <a:rPr lang="am-ET" sz="3200" b="1" u="sng" dirty="0"/>
              <a:t>የቅሬታ </a:t>
            </a:r>
            <a:r>
              <a:rPr lang="am-ET" sz="3200" b="1" u="sng" dirty="0" smtClean="0"/>
              <a:t>አፈታት</a:t>
            </a:r>
            <a:r>
              <a:rPr lang="en-US" sz="3200" b="1" u="sng" dirty="0" smtClean="0">
                <a:latin typeface="Power Geez Unicode1" pitchFamily="2" charset="0"/>
              </a:rPr>
              <a:t> </a:t>
            </a:r>
            <a:r>
              <a:rPr lang="en-US" sz="3200" b="1" u="sng" dirty="0" err="1" smtClean="0">
                <a:latin typeface="Power Geez Unicode1" pitchFamily="2" charset="0"/>
              </a:rPr>
              <a:t>ጥቅም</a:t>
            </a:r>
            <a:r>
              <a:rPr lang="en-US" sz="3200" b="1" u="sng" dirty="0" smtClean="0">
                <a:latin typeface="Power Geez Unicode1" pitchFamily="2" charset="0"/>
              </a:rPr>
              <a:t> </a:t>
            </a:r>
            <a:endParaRPr lang="en-US" sz="3200" b="1" u="sng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990600"/>
            <a:ext cx="7696200" cy="5105400"/>
          </a:xfrm>
        </p:spPr>
        <p:txBody>
          <a:bodyPr>
            <a:normAutofit fontScale="92500"/>
          </a:bodyPr>
          <a:lstStyle/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4400" dirty="0">
                <a:solidFill>
                  <a:srgbClr val="1D2129"/>
                </a:solidFill>
                <a:latin typeface="Power Geez Unicode1"/>
                <a:ea typeface="Times New Roman"/>
                <a:cs typeface="Helvetica"/>
              </a:rPr>
              <a:t> </a:t>
            </a:r>
            <a:r>
              <a:rPr lang="en-US" sz="3000" dirty="0" err="1" smtClean="0">
                <a:latin typeface="Power Geez Unicode1" pitchFamily="2" charset="0"/>
              </a:rPr>
              <a:t>ለዜጎች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እርካታ</a:t>
            </a:r>
            <a:r>
              <a:rPr lang="en-US" sz="3000" dirty="0" smtClean="0">
                <a:latin typeface="Power Geez Unicode1" pitchFamily="2" charset="0"/>
              </a:rPr>
              <a:t>፣ </a:t>
            </a: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3000" dirty="0" err="1" smtClean="0">
                <a:latin typeface="Power Geez Unicode1" pitchFamily="2" charset="0"/>
              </a:rPr>
              <a:t>እኩልነትን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ያሳድጋል</a:t>
            </a:r>
            <a:r>
              <a:rPr lang="en-US" sz="3000" dirty="0" smtClean="0">
                <a:latin typeface="Power Geez Unicode1" pitchFamily="2" charset="0"/>
              </a:rPr>
              <a:t>፣</a:t>
            </a:r>
            <a:endParaRPr lang="en-US" sz="30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3000" dirty="0" err="1" smtClean="0">
                <a:latin typeface="Power Geez Unicode1" pitchFamily="2" charset="0"/>
              </a:rPr>
              <a:t>የፕሮጀክቶችን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ውጤት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በዝቅተኛ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ዋጋ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ያሻሽላል</a:t>
            </a:r>
            <a:r>
              <a:rPr lang="en-US" sz="3000" dirty="0" smtClean="0">
                <a:latin typeface="Power Geez Unicode1" pitchFamily="2" charset="0"/>
              </a:rPr>
              <a:t>፣</a:t>
            </a:r>
            <a:endParaRPr lang="en-US" sz="30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3000" dirty="0" err="1" smtClean="0">
                <a:latin typeface="Power Geez Unicode1" pitchFamily="2" charset="0"/>
              </a:rPr>
              <a:t>ለክትትል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ቅድሚያ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ለመስጠት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ይረዳል</a:t>
            </a:r>
            <a:r>
              <a:rPr lang="en-US" sz="3000" dirty="0" smtClean="0">
                <a:latin typeface="Power Geez Unicode1" pitchFamily="2" charset="0"/>
              </a:rPr>
              <a:t>፣</a:t>
            </a:r>
            <a:endParaRPr lang="en-US" sz="30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3000" dirty="0" err="1" smtClean="0">
                <a:latin typeface="Power Geez Unicode1" pitchFamily="2" charset="0"/>
              </a:rPr>
              <a:t>ቅሬታ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ማስወገጃ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ዘዴዎችን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ለመለየት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ይረዳል</a:t>
            </a:r>
            <a:r>
              <a:rPr lang="en-US" sz="3000" dirty="0" smtClean="0">
                <a:latin typeface="Power Geez Unicode1" pitchFamily="2" charset="0"/>
              </a:rPr>
              <a:t>፣</a:t>
            </a:r>
            <a:endParaRPr lang="en-US" sz="30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3000" dirty="0" err="1" smtClean="0">
                <a:latin typeface="Power Geez Unicode1" pitchFamily="2" charset="0"/>
              </a:rPr>
              <a:t>ተጠያቂነትን</a:t>
            </a:r>
            <a:r>
              <a:rPr lang="en-US" sz="3000" dirty="0" smtClean="0">
                <a:latin typeface="Power Geez Unicode1" pitchFamily="2" charset="0"/>
              </a:rPr>
              <a:t> </a:t>
            </a:r>
            <a:r>
              <a:rPr lang="en-US" sz="3000" dirty="0" err="1" smtClean="0">
                <a:latin typeface="Power Geez Unicode1" pitchFamily="2" charset="0"/>
              </a:rPr>
              <a:t>ያሳድጋል</a:t>
            </a:r>
            <a:r>
              <a:rPr lang="en-US" sz="3000" dirty="0" smtClean="0">
                <a:latin typeface="Power Geez Unicode1" pitchFamily="2" charset="0"/>
              </a:rPr>
              <a:t>፣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508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28600"/>
            <a:ext cx="4572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የመግለጫዉ</a:t>
            </a:r>
            <a:r>
              <a:rPr lang="en-US" dirty="0" smtClean="0"/>
              <a:t> </a:t>
            </a:r>
            <a:r>
              <a:rPr lang="en-US" dirty="0" err="1" smtClean="0"/>
              <a:t>ይዘት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8077200" cy="5715000"/>
          </a:xfrm>
        </p:spPr>
        <p:txBody>
          <a:bodyPr>
            <a:normAutofit/>
          </a:bodyPr>
          <a:lstStyle/>
          <a:p>
            <a:pPr marL="512763" lvl="0" indent="-512763">
              <a:buNone/>
            </a:pPr>
            <a:endParaRPr lang="en-US" dirty="0"/>
          </a:p>
          <a:p>
            <a:pPr marL="512763" lvl="0" indent="-512763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የፋይናንስ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ግልጽነትና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ተጠያቂነት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ስርአት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  <a:ea typeface="+mj-ea"/>
                <a:cs typeface="+mj-c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በአለም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ዓቀፍ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ደረጃ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 </a:t>
            </a:r>
            <a:endParaRPr lang="en-US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marL="512763" lvl="0" indent="-512763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ዋና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ዋና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የበጀት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ዶክመንቶች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</a:p>
          <a:p>
            <a:pPr marL="512763" indent="-512763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የበጀት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ግልጽነት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ዳሰሳ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ጥናት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ጠቀሜታዎች</a:t>
            </a:r>
            <a:endParaRPr lang="en-US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512763" lvl="0" indent="-512763">
              <a:buFont typeface="+mj-lt"/>
              <a:buAutoNum type="arabicPeriod"/>
            </a:pP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አገራዊ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ግልጽነትና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ተጠያቂነት </a:t>
            </a:r>
            <a:r>
              <a:rPr lang="en-US" dirty="0" err="1">
                <a:solidFill>
                  <a:prstClr val="black"/>
                </a:solidFill>
                <a:latin typeface="Power Geez Unicode1" pitchFamily="2" charset="0"/>
              </a:rPr>
              <a:t>ስርአት</a:t>
            </a:r>
            <a:r>
              <a:rPr lang="en-US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ያለበት</a:t>
            </a:r>
            <a:r>
              <a:rPr lang="en-US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dirty="0" err="1" smtClean="0">
                <a:solidFill>
                  <a:prstClr val="black"/>
                </a:solidFill>
                <a:latin typeface="Power Geez Unicode1" pitchFamily="2" charset="0"/>
              </a:rPr>
              <a:t>ሁኔታ</a:t>
            </a:r>
            <a:endParaRPr lang="en-US" dirty="0">
              <a:latin typeface="Power Geez Unicode1" pitchFamily="2" charset="0"/>
            </a:endParaRPr>
          </a:p>
          <a:p>
            <a:pPr marL="512763" lvl="0" indent="-512763">
              <a:buNone/>
            </a:pPr>
            <a:endParaRPr lang="en-US" dirty="0">
              <a:solidFill>
                <a:prstClr val="black"/>
              </a:solidFill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68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5486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>
                <a:solidFill>
                  <a:prstClr val="black"/>
                </a:solidFill>
                <a:latin typeface="Power Geez Unicode1" pitchFamily="2" charset="0"/>
              </a:rPr>
              <a:t>የቅሬታ</a:t>
            </a:r>
            <a:r>
              <a:rPr lang="en-US" sz="4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4000" dirty="0" err="1">
                <a:solidFill>
                  <a:prstClr val="black"/>
                </a:solidFill>
                <a:latin typeface="Power Geez Unicode1" pitchFamily="2" charset="0"/>
              </a:rPr>
              <a:t>አፈታት</a:t>
            </a:r>
            <a:r>
              <a:rPr lang="en-US" sz="40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4000" dirty="0" err="1" smtClean="0">
                <a:solidFill>
                  <a:prstClr val="black"/>
                </a:solidFill>
                <a:latin typeface="Power Geez Unicode1" pitchFamily="2" charset="0"/>
              </a:rPr>
              <a:t>ሂዴት</a:t>
            </a:r>
            <a:endParaRPr lang="en-US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143000"/>
            <a:ext cx="7315200" cy="487680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4000" dirty="0">
                <a:solidFill>
                  <a:srgbClr val="1D2129"/>
                </a:solidFill>
                <a:latin typeface="Power Geez Unicode1"/>
                <a:ea typeface="Times New Roman"/>
                <a:cs typeface="Helvetica"/>
              </a:rPr>
              <a:t> </a:t>
            </a:r>
            <a:r>
              <a:rPr lang="en-US" sz="2800" dirty="0" err="1" smtClean="0">
                <a:latin typeface="Power Geez Unicode1" pitchFamily="2" charset="0"/>
              </a:rPr>
              <a:t>ግንዛቤ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ማስጨበጥ</a:t>
            </a:r>
            <a:r>
              <a:rPr lang="en-US" sz="2800" dirty="0" smtClean="0">
                <a:latin typeface="Power Geez Unicode1" pitchFamily="2" charset="0"/>
              </a:rPr>
              <a:t>፣</a:t>
            </a: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ቅሬታን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መቀበል</a:t>
            </a:r>
            <a:r>
              <a:rPr lang="en-US" sz="2800" dirty="0" smtClean="0">
                <a:latin typeface="Power Geez Unicode1" pitchFamily="2" charset="0"/>
              </a:rPr>
              <a:t>፣</a:t>
            </a:r>
            <a:endParaRPr lang="en-US" sz="28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ቅሬታን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መመርመር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እና</a:t>
            </a:r>
            <a:r>
              <a:rPr lang="en-US" sz="2800" dirty="0" smtClean="0">
                <a:latin typeface="Power Geez Unicode1" pitchFamily="2" charset="0"/>
              </a:rPr>
              <a:t> </a:t>
            </a: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ውሳኔ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በመስጠት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አፈጻጸሙን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መከታተልና</a:t>
            </a:r>
            <a:r>
              <a:rPr lang="en-US" sz="2800" dirty="0" smtClean="0">
                <a:latin typeface="Power Geez Unicode1" pitchFamily="2" charset="0"/>
              </a:rPr>
              <a:t>  </a:t>
            </a:r>
          </a:p>
          <a:p>
            <a:pPr marL="0" marR="0" lvl="0" indent="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None/>
            </a:pPr>
            <a:r>
              <a:rPr lang="en-US" sz="2800" dirty="0" smtClean="0">
                <a:latin typeface="Power Geez Unicode1" pitchFamily="2" charset="0"/>
              </a:rPr>
              <a:t>   </a:t>
            </a:r>
            <a:r>
              <a:rPr lang="en-US" sz="2800" dirty="0" err="1" smtClean="0">
                <a:latin typeface="Power Geez Unicode1" pitchFamily="2" charset="0"/>
              </a:rPr>
              <a:t>ማጥናት</a:t>
            </a:r>
            <a:r>
              <a:rPr lang="en-US" sz="2800" dirty="0" smtClean="0">
                <a:latin typeface="Power Geez Unicode1" pitchFamily="2" charset="0"/>
              </a:rPr>
              <a:t>፡፡ </a:t>
            </a:r>
          </a:p>
          <a:p>
            <a:pPr>
              <a:lnSpc>
                <a:spcPct val="150000"/>
              </a:lnSpc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9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28600"/>
            <a:ext cx="50292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 smtClean="0">
                <a:latin typeface="Power Geez Unicode1" pitchFamily="2" charset="0"/>
              </a:rPr>
              <a:t>አስገዳጅ</a:t>
            </a:r>
            <a:r>
              <a:rPr lang="en-US" sz="3200" dirty="0" smtClean="0">
                <a:latin typeface="Power Geez Unicode1" pitchFamily="2" charset="0"/>
              </a:rPr>
              <a:t> </a:t>
            </a:r>
            <a:r>
              <a:rPr lang="en-US" sz="3200" dirty="0" err="1" smtClean="0">
                <a:latin typeface="Power Geez Unicode1" pitchFamily="2" charset="0"/>
              </a:rPr>
              <a:t>አካላት</a:t>
            </a:r>
            <a:endParaRPr lang="en-US" sz="3200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7391400" cy="5105400"/>
          </a:xfrm>
        </p:spPr>
        <p:txBody>
          <a:bodyPr>
            <a:normAutofit/>
          </a:bodyPr>
          <a:lstStyle/>
          <a:p>
            <a:pPr marL="0" marR="0" lvl="0" indent="0">
              <a:spcBef>
                <a:spcPts val="450"/>
              </a:spcBef>
              <a:spcAft>
                <a:spcPts val="450"/>
              </a:spcAft>
              <a:buNone/>
            </a:pPr>
            <a:endParaRPr lang="en-US" sz="2800" dirty="0" smtClean="0">
              <a:solidFill>
                <a:srgbClr val="1D2129"/>
              </a:solidFill>
              <a:latin typeface="Power Geez Unicode1"/>
              <a:ea typeface="Times New Roman"/>
              <a:cs typeface="Helvetica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smtClean="0">
                <a:solidFill>
                  <a:srgbClr val="1D2129"/>
                </a:solidFill>
                <a:latin typeface="Power Geez Unicode1"/>
                <a:ea typeface="Times New Roman"/>
                <a:cs typeface="Helvetica"/>
              </a:rPr>
              <a:t> </a:t>
            </a:r>
            <a:r>
              <a:rPr lang="en-US" sz="2800" dirty="0" err="1" smtClean="0">
                <a:latin typeface="Power Geez Unicode1" pitchFamily="2" charset="0"/>
              </a:rPr>
              <a:t>ማህበራዊ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ፍርድ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ቤቶች</a:t>
            </a:r>
            <a:endParaRPr lang="en-US" sz="28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ህግ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ተር</a:t>
            </a:r>
            <a:r>
              <a:rPr lang="en-US" sz="2800" dirty="0" err="1" smtClean="0">
                <a:latin typeface="Power Geez Unicode1"/>
                <a:ea typeface="Calibri"/>
                <a:cs typeface="Times New Roman"/>
              </a:rPr>
              <a:t>ጓ</a:t>
            </a:r>
            <a:r>
              <a:rPr lang="en-US" sz="2800" dirty="0" err="1" smtClean="0">
                <a:latin typeface="Power Geez Unicode1" pitchFamily="2" charset="0"/>
              </a:rPr>
              <a:t>ሚ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አካላት</a:t>
            </a:r>
            <a:endParaRPr lang="en-US" sz="28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ፖሊስ</a:t>
            </a:r>
            <a:endParaRPr lang="en-US" sz="28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አስታራቂ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ኮሚቴ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እና</a:t>
            </a:r>
            <a:endParaRPr lang="en-US" sz="2800" dirty="0">
              <a:latin typeface="Power Geez Unicode1" pitchFamily="2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Font typeface="Wingdings"/>
              <a:buChar char=""/>
            </a:pPr>
            <a:r>
              <a:rPr lang="en-US" sz="2800" dirty="0" err="1" smtClean="0">
                <a:latin typeface="Power Geez Unicode1" pitchFamily="2" charset="0"/>
              </a:rPr>
              <a:t>የመስተዳድር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አካላት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ናቸው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927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800600"/>
          </a:xfrm>
        </p:spPr>
        <p:txBody>
          <a:bodyPr/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sz="13800" dirty="0" err="1" smtClean="0"/>
              <a:t>አመሰግናለሁ</a:t>
            </a:r>
            <a:endParaRPr lang="en-US" sz="1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277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6705600" cy="762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የፋይናንስ</a:t>
            </a:r>
            <a:r>
              <a:rPr lang="en-US" sz="2800" b="1" dirty="0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800" b="1" dirty="0" err="1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ግልጽነትና</a:t>
            </a:r>
            <a:r>
              <a:rPr lang="en-US" sz="2800" b="1" dirty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 ተጠያቂነት </a:t>
            </a:r>
            <a:r>
              <a:rPr lang="en-US" sz="2800" b="1" dirty="0" err="1" smtClean="0">
                <a:solidFill>
                  <a:prstClr val="black"/>
                </a:solidFill>
                <a:latin typeface="Power Geez Unicode1" pitchFamily="2" charset="0"/>
                <a:ea typeface="+mn-ea"/>
                <a:cs typeface="+mn-cs"/>
              </a:rPr>
              <a:t>ስርአት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8077200" cy="5715000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sz="2400" b="1" dirty="0" err="1" smtClean="0">
                <a:latin typeface="Power Geez Unicode1" pitchFamily="2" charset="0"/>
              </a:rPr>
              <a:t>በአለም</a:t>
            </a:r>
            <a:r>
              <a:rPr lang="en-US" sz="2400" b="1" dirty="0" smtClean="0">
                <a:latin typeface="Power Geez Unicode1" pitchFamily="2" charset="0"/>
              </a:rPr>
              <a:t>  </a:t>
            </a:r>
            <a:r>
              <a:rPr lang="en-US" sz="2400" b="1" dirty="0" err="1" smtClean="0">
                <a:latin typeface="Power Geez Unicode1" pitchFamily="2" charset="0"/>
              </a:rPr>
              <a:t>ዓቀፍ</a:t>
            </a:r>
            <a:r>
              <a:rPr lang="en-US" sz="2400" b="1" dirty="0" smtClean="0">
                <a:latin typeface="Power Geez Unicode1" pitchFamily="2" charset="0"/>
              </a:rPr>
              <a:t>  </a:t>
            </a:r>
            <a:r>
              <a:rPr lang="en-US" sz="2400" b="1" dirty="0" err="1" smtClean="0">
                <a:latin typeface="Power Geez Unicode1" pitchFamily="2" charset="0"/>
              </a:rPr>
              <a:t>ደረጃ</a:t>
            </a:r>
            <a:r>
              <a:rPr lang="en-US" sz="2400" b="1" dirty="0" smtClean="0">
                <a:latin typeface="Power Geez Unicode1" pitchFamily="2" charset="0"/>
              </a:rPr>
              <a:t> </a:t>
            </a:r>
          </a:p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በዓለም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ዙሪያ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መሰረታዊ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አገልግሎት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አሰጣጥን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በማሻሻል</a:t>
            </a:r>
            <a:r>
              <a:rPr lang="en-US" sz="2400" i="1" dirty="0">
                <a:solidFill>
                  <a:prstClr val="black"/>
                </a:solidFill>
                <a:latin typeface="Power Geez Unicode1" pitchFamily="2" charset="0"/>
              </a:rPr>
              <a:t> ፣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 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ድህነትን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ለመዋጋት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ዓለም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አቀፍ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የበጀት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አጋሮች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 /INTERNATIONAL BUDGET PARTNERSHIP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/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መንግስታዊ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ካልሆኑ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አካላት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ጋር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በመተባበር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ይሰራል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፤</a:t>
            </a:r>
          </a:p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latin typeface="Power Geez Unicode1" pitchFamily="2" charset="0"/>
              </a:rPr>
              <a:t>እንደ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አውሮፓውያን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አቆጣጠር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>
                <a:latin typeface="Power Geez Unicode1" pitchFamily="2" charset="0"/>
              </a:rPr>
              <a:t>ከ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>
                <a:latin typeface="Power Geez Unicode1" pitchFamily="2" charset="0"/>
              </a:rPr>
              <a:t>2006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እስከ</a:t>
            </a:r>
            <a:r>
              <a:rPr lang="en-US" sz="2400" dirty="0" smtClean="0">
                <a:latin typeface="Power Geez Unicode1" pitchFamily="2" charset="0"/>
              </a:rPr>
              <a:t> 2012 </a:t>
            </a:r>
            <a:r>
              <a:rPr lang="en-US" sz="2400" dirty="0" err="1" smtClean="0">
                <a:latin typeface="Power Geez Unicode1" pitchFamily="2" charset="0"/>
              </a:rPr>
              <a:t>በየሁለት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ዓመቱ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እና</a:t>
            </a:r>
            <a:r>
              <a:rPr lang="en-US" sz="2400" dirty="0" smtClean="0">
                <a:latin typeface="Power Geez Unicode1" pitchFamily="2" charset="0"/>
              </a:rPr>
              <a:t> የ2015 </a:t>
            </a:r>
            <a:r>
              <a:rPr lang="en-US" sz="2400" dirty="0" err="1" smtClean="0">
                <a:latin typeface="Power Geez Unicode1" pitchFamily="2" charset="0"/>
              </a:rPr>
              <a:t>የሀገራትን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የበጀት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ግልጽነት</a:t>
            </a:r>
            <a:r>
              <a:rPr lang="en-US" sz="2400" dirty="0" smtClean="0">
                <a:latin typeface="Power Geez Unicode1" pitchFamily="2" charset="0"/>
              </a:rPr>
              <a:t>  </a:t>
            </a:r>
            <a:r>
              <a:rPr lang="en-US" sz="2400" dirty="0" err="1" smtClean="0">
                <a:latin typeface="Power Geez Unicode1" pitchFamily="2" charset="0"/>
              </a:rPr>
              <a:t>አፈጻጸም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ደረጃ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በተመለከተ</a:t>
            </a:r>
            <a:r>
              <a:rPr lang="en-US" sz="2400" dirty="0" smtClean="0">
                <a:latin typeface="Power Geez Unicode1" pitchFamily="2" charset="0"/>
              </a:rPr>
              <a:t> ከ109 </a:t>
            </a:r>
            <a:r>
              <a:rPr lang="en-US" sz="2400" dirty="0" err="1" smtClean="0">
                <a:latin typeface="Power Geez Unicode1" pitchFamily="2" charset="0"/>
              </a:rPr>
              <a:t>እስከ</a:t>
            </a:r>
            <a:r>
              <a:rPr lang="en-US" sz="2400" dirty="0" smtClean="0">
                <a:latin typeface="Power Geez Unicode1" pitchFamily="2" charset="0"/>
              </a:rPr>
              <a:t> 140 </a:t>
            </a:r>
            <a:r>
              <a:rPr lang="en-US" sz="2400" dirty="0" err="1" smtClean="0">
                <a:latin typeface="Power Geez Unicode1" pitchFamily="2" charset="0"/>
              </a:rPr>
              <a:t>ጥያቄዎችን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በማሰራጨት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የዳሰሳ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ጥናቶችን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በማካሄድ</a:t>
            </a:r>
            <a:r>
              <a:rPr lang="en-US" sz="2400" dirty="0" smtClean="0">
                <a:latin typeface="Power Geez Unicode1" pitchFamily="2" charset="0"/>
              </a:rPr>
              <a:t>  </a:t>
            </a:r>
            <a:r>
              <a:rPr lang="en-US" sz="2400" dirty="0" err="1" smtClean="0">
                <a:latin typeface="Power Geez Unicode1" pitchFamily="2" charset="0"/>
              </a:rPr>
              <a:t>የሪፖርቱን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ውጤት</a:t>
            </a:r>
            <a:r>
              <a:rPr lang="en-US" sz="2400" dirty="0" smtClean="0">
                <a:latin typeface="Power Geez Unicode1" pitchFamily="2" charset="0"/>
              </a:rPr>
              <a:t> ከ100 </a:t>
            </a:r>
            <a:r>
              <a:rPr lang="en-US" sz="2400" dirty="0" err="1" smtClean="0">
                <a:latin typeface="Power Geez Unicode1" pitchFamily="2" charset="0"/>
              </a:rPr>
              <a:t>በማስቀመጥ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ለዓለም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ይፋ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ያደርጋል</a:t>
            </a:r>
            <a:r>
              <a:rPr lang="en-US" sz="2400" dirty="0" smtClean="0">
                <a:latin typeface="Power Geez Unicode1" pitchFamily="2" charset="0"/>
              </a:rPr>
              <a:t>::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6858000" cy="1219200"/>
          </a:xfrm>
        </p:spPr>
        <p:txBody>
          <a:bodyPr>
            <a:normAutofit fontScale="90000"/>
          </a:bodyPr>
          <a:lstStyle/>
          <a:p>
            <a:pPr marL="342900" lvl="0" indent="-342900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የበጀት</a:t>
            </a:r>
            <a:r>
              <a:rPr lang="en-US" sz="2400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ግልጽነት</a:t>
            </a:r>
            <a:r>
              <a:rPr lang="en-US" sz="2400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የዳሰሳ</a:t>
            </a:r>
            <a:r>
              <a:rPr lang="en-US" sz="2400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ጥናት</a:t>
            </a:r>
            <a:r>
              <a:rPr lang="en-US" sz="2400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  /OPEN BUDGET INDEX/  </a:t>
            </a:r>
            <a:r>
              <a:rPr lang="en-US" sz="2400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የሚካሄድባቸው</a:t>
            </a:r>
            <a:r>
              <a:rPr lang="en-US" sz="2400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u="sng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8 </a:t>
            </a:r>
            <a:r>
              <a:rPr lang="en-US" sz="2400" b="1" u="sng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ዋና</a:t>
            </a:r>
            <a:r>
              <a:rPr lang="en-US" sz="2400" b="1" u="sng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u="sng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ዋና</a:t>
            </a:r>
            <a:r>
              <a:rPr lang="en-US" sz="2400" b="1" u="sng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u="sng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የበጀት</a:t>
            </a:r>
            <a:r>
              <a:rPr lang="en-US" sz="2400" b="1" u="sng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u="sng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ዶክመንቶች</a:t>
            </a:r>
            <a:r>
              <a:rPr lang="en-US" sz="2400" b="1" u="sng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 </a:t>
            </a:r>
            <a:r>
              <a:rPr lang="en-US" sz="2400" b="1" u="sng" dirty="0" err="1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ናቸው</a:t>
            </a:r>
            <a:r>
              <a:rPr lang="en-US" sz="2400" dirty="0">
                <a:solidFill>
                  <a:prstClr val="black"/>
                </a:solidFill>
                <a:effectLst/>
                <a:latin typeface="Power Geez Unicode1" pitchFamily="2" charset="0"/>
                <a:ea typeface="+mn-ea"/>
                <a:cs typeface="+mn-cs"/>
              </a:rPr>
              <a:t>፡፡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543800" cy="4953000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Power Geez Unicode1" pitchFamily="2" charset="0"/>
              </a:rPr>
              <a:t>የቅድመ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በጀት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ውይይት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ሰነድ</a:t>
            </a:r>
            <a:r>
              <a:rPr lang="en-US" sz="2400" dirty="0" smtClean="0">
                <a:latin typeface="Power Geez Unicode1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Pre-Budget 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Statement/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የተደገፈ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በጀት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/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Executive’s 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Budget Proposal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/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የጸደቀ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በጀት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/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Enacted 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Budget/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የ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ዜጎች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በጀት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/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Citizens Budget/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ወርሃዊ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ና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ሩብ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ዓመት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ሪፖርት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In-Year 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Reports/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የግማሽ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ዓመት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ውይይት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Mid-Year 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Review/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የበጀት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ዓመት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ሪፖርት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Year-End 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Report/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የኦዲት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Power Geez Unicode1" pitchFamily="2" charset="0"/>
              </a:rPr>
              <a:t>ሪፖርት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</a:rPr>
              <a:t>/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Audit </a:t>
            </a:r>
            <a:r>
              <a:rPr lang="en-US" sz="2400" dirty="0" smtClean="0">
                <a:solidFill>
                  <a:srgbClr val="000000"/>
                </a:solidFill>
                <a:latin typeface="Power Geez Unicode1" pitchFamily="2" charset="0"/>
                <a:ea typeface="Calibri"/>
                <a:cs typeface="MyriadPro-Bold"/>
              </a:rPr>
              <a:t>Report/</a:t>
            </a:r>
            <a:endParaRPr lang="en-US" sz="2400" dirty="0">
              <a:latin typeface="Power Geez Unicode1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3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28600"/>
            <a:ext cx="6781800" cy="3810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err="1" smtClean="0">
                <a:latin typeface="Power Geez Unicode1" pitchFamily="2" charset="0"/>
              </a:rPr>
              <a:t>የበጀት</a:t>
            </a:r>
            <a:r>
              <a:rPr lang="en-US" sz="2800" b="1" dirty="0" smtClean="0">
                <a:latin typeface="Power Geez Unicode1" pitchFamily="2" charset="0"/>
              </a:rPr>
              <a:t> </a:t>
            </a:r>
            <a:r>
              <a:rPr lang="en-US" sz="2800" b="1" dirty="0" err="1" smtClean="0">
                <a:latin typeface="Power Geez Unicode1" pitchFamily="2" charset="0"/>
              </a:rPr>
              <a:t>ግ</a:t>
            </a:r>
            <a:r>
              <a:rPr lang="en-US" sz="2800" b="1" dirty="0" err="1" smtClean="0">
                <a:solidFill>
                  <a:prstClr val="black"/>
                </a:solidFill>
                <a:latin typeface="Power Geez Unicode1" pitchFamily="2" charset="0"/>
              </a:rPr>
              <a:t>ልጽነት</a:t>
            </a:r>
            <a:r>
              <a:rPr lang="en-US" sz="2800" b="1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Power Geez Unicode1" pitchFamily="2" charset="0"/>
              </a:rPr>
              <a:t>ዳሰሳ</a:t>
            </a:r>
            <a:r>
              <a:rPr lang="en-US" sz="2800" b="1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Power Geez Unicode1" pitchFamily="2" charset="0"/>
              </a:rPr>
              <a:t>ጥናት</a:t>
            </a:r>
            <a:r>
              <a:rPr lang="en-US" sz="2800" b="1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800" b="1" dirty="0" err="1" smtClean="0">
                <a:solidFill>
                  <a:prstClr val="black"/>
                </a:solidFill>
                <a:latin typeface="Power Geez Unicode1" pitchFamily="2" charset="0"/>
              </a:rPr>
              <a:t>ጠቀሜታዎች</a:t>
            </a:r>
            <a:endParaRPr lang="en-US" sz="2800" b="1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077200" cy="6172200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ዜጎች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መንግስታቸው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የህዝቡን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ሃብትና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ንብረት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እንዴት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ስራ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ላይ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እንደሚያውለው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ህጋዊ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መብት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ስላላቸው</a:t>
            </a:r>
            <a:endParaRPr lang="en-US" sz="2400" dirty="0">
              <a:solidFill>
                <a:srgbClr val="000000"/>
              </a:solidFill>
              <a:latin typeface="Power Geez Unicode1" pitchFamily="2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ባለሙያዎች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/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ተመራማሪዎች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/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እንዳረጋገጡት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የበጀት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ሂደቶች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ግልጽ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እና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በቂ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የክትትልና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ማስተካከያ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ስርዓት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ሲኖራቸው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ሙስና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እና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ብክነት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የበዛበት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ወጪ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ይቀንሳል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፣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በዜጎች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ቅድሚያ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እንዲሰጣቸው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የሚፈለጉ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ወጪዎች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ከሃገሪቱ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ሃብት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ጋር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ማጣጣም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ይቻላል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፣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ለዓለም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አቀፍ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የፋይናንስ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ገበያ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ሁኔታዎችን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በማመቻቸት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የብድር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አስተዳደርን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ያሻሽላል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፣</a:t>
            </a:r>
          </a:p>
          <a:p>
            <a:pPr marL="596646" indent="-514350" algn="just">
              <a:buFont typeface="+mj-lt"/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በዜጎች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እና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በመንግስት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መካከል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መተማመንን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ከመፍጠሩም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በላይ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ለፖሊሲ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ውሳኔዎች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ቅድሚያ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ለመስጠት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Power Geez Unicode1" pitchFamily="2" charset="0"/>
              </a:rPr>
              <a:t>ያስችላል</a:t>
            </a:r>
            <a:r>
              <a:rPr lang="en-US" sz="2400" dirty="0">
                <a:solidFill>
                  <a:srgbClr val="000000"/>
                </a:solidFill>
                <a:latin typeface="Power Geez Unicode1" pitchFamily="2" charset="0"/>
              </a:rPr>
              <a:t>፡፡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269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7848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latin typeface="Power Geez Unicode1" pitchFamily="2" charset="0"/>
              </a:rPr>
              <a:t>የቀጠለ</a:t>
            </a:r>
            <a:r>
              <a:rPr lang="en-US" sz="2800" dirty="0" smtClean="0">
                <a:latin typeface="Power Geez Unicode1" pitchFamily="2" charset="0"/>
              </a:rPr>
              <a:t>….</a:t>
            </a:r>
            <a:endParaRPr lang="en-US" sz="2800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8001000" cy="60960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latin typeface="Power Geez Unicode1" pitchFamily="2" charset="0"/>
              </a:rPr>
              <a:t>የበጀት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ግልጽነት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ለበርካታ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ዓለም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አቀፍ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የልማት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ስምምነቶች</a:t>
            </a:r>
            <a:r>
              <a:rPr lang="en-US" sz="2400" dirty="0" smtClean="0">
                <a:latin typeface="Power Geez Unicode1" pitchFamily="2" charset="0"/>
              </a:rPr>
              <a:t> /</a:t>
            </a:r>
            <a:r>
              <a:rPr lang="en-US" sz="2400" dirty="0" err="1" smtClean="0">
                <a:latin typeface="Power Geez Unicode1" pitchFamily="2" charset="0"/>
              </a:rPr>
              <a:t>ለአየር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ንብረት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ለውጥ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ፋይናንስ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ለሚሊኒየም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ልማት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ፈንድ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ከተፈጥሮ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ሃብቶች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ለሚገኝ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ገቢ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እና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ዓላም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አቀፍ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የ</a:t>
            </a:r>
            <a:r>
              <a:rPr lang="en-US" sz="2400" dirty="0" err="1" smtClean="0">
                <a:latin typeface="Power Geez Unicode1" pitchFamily="2" charset="0"/>
              </a:rPr>
              <a:t>ብድር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ፍሰት</a:t>
            </a:r>
            <a:r>
              <a:rPr lang="en-US" sz="2400" dirty="0" smtClean="0">
                <a:latin typeface="Power Geez Unicode1" pitchFamily="2" charset="0"/>
              </a:rPr>
              <a:t>/</a:t>
            </a:r>
            <a:r>
              <a:rPr lang="en-US" sz="2400" dirty="0" err="1" smtClean="0">
                <a:latin typeface="Power Geez Unicode1" pitchFamily="2" charset="0"/>
              </a:rPr>
              <a:t>አፈጻጸም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ቁልፍ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በመሆኑ</a:t>
            </a:r>
            <a:r>
              <a:rPr lang="en-US" sz="2400" dirty="0" smtClean="0">
                <a:latin typeface="Power Geez Unicode1" pitchFamily="2" charset="0"/>
              </a:rPr>
              <a:t>፣ </a:t>
            </a:r>
            <a:endParaRPr lang="en-US" sz="2400" dirty="0">
              <a:latin typeface="Power Geez Unicode1" pitchFamily="2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latin typeface="Power Geez Unicode1" pitchFamily="2" charset="0"/>
              </a:rPr>
              <a:t>የዓለም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አቀፍ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በጀት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አጋሮች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ከማንኛውም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ተጽዕኖ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ነጻ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የሆነ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የበጀት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ግልጽነት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ዳሰሳ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ጥናት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የሚያተኩርባቸዉ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ዋና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ዋና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ጉዳዮች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፡-</a:t>
            </a:r>
            <a:endParaRPr lang="en-US" sz="24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628650" lvl="0" indent="228600" algn="just">
              <a:buFont typeface="Wingdings" pitchFamily="2" charset="2"/>
              <a:buChar char="v"/>
            </a:pP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የበጀት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ግልጽነት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(Budget Transparency)</a:t>
            </a:r>
          </a:p>
          <a:p>
            <a:pPr marL="628650" lvl="0" indent="228600" algn="just">
              <a:buFont typeface="Wingdings" pitchFamily="2" charset="2"/>
              <a:buChar char="v"/>
            </a:pP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የበጀት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አሳታፊነት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(Budget 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Participation)</a:t>
            </a:r>
            <a:endParaRPr lang="en-US" sz="24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628650" lvl="0" indent="228600" algn="just">
              <a:buFont typeface="Wingdings" pitchFamily="2" charset="2"/>
              <a:buChar char="v"/>
            </a:pP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የበጀት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ቁጥጥር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(Budget Oversight)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ናቸው</a:t>
            </a:r>
            <a:endParaRPr lang="en-US" sz="2400" dirty="0">
              <a:solidFill>
                <a:prstClr val="black"/>
              </a:solidFill>
              <a:latin typeface="Power Geez Unicode1" pitchFamily="2" charset="0"/>
            </a:endParaRPr>
          </a:p>
          <a:p>
            <a:pPr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53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65532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 smtClean="0">
                <a:latin typeface="Power Geez Unicode1" pitchFamily="2" charset="0"/>
              </a:rPr>
              <a:t>የዓለም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ሀገራት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የበጀት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ግልጽነት</a:t>
            </a:r>
            <a:r>
              <a:rPr lang="en-US" sz="2800" dirty="0" smtClean="0">
                <a:latin typeface="Power Geez Unicode1" pitchFamily="2" charset="0"/>
              </a:rPr>
              <a:t> </a:t>
            </a:r>
            <a:r>
              <a:rPr lang="en-US" sz="2800" dirty="0" err="1" smtClean="0">
                <a:latin typeface="Power Geez Unicode1" pitchFamily="2" charset="0"/>
              </a:rPr>
              <a:t>ደረጃ</a:t>
            </a:r>
            <a:endParaRPr lang="en-US" sz="2800" dirty="0">
              <a:latin typeface="Power Geez Unicode1" pitchFamily="2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313595"/>
              </p:ext>
            </p:extLst>
          </p:nvPr>
        </p:nvGraphicFramePr>
        <p:xfrm>
          <a:off x="1066803" y="685800"/>
          <a:ext cx="7924797" cy="6019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021"/>
                <a:gridCol w="1299833"/>
                <a:gridCol w="1320800"/>
                <a:gridCol w="1320800"/>
                <a:gridCol w="1320800"/>
                <a:gridCol w="1237343"/>
                <a:gridCol w="838200"/>
              </a:tblGrid>
              <a:tr h="92377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ደረጃ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2016</a:t>
                      </a:r>
                      <a:endParaRPr lang="en-US" dirty="0"/>
                    </a:p>
                  </a:txBody>
                  <a:tcPr/>
                </a:tc>
              </a:tr>
              <a:tr h="1076178">
                <a:tc>
                  <a:txBody>
                    <a:bodyPr/>
                    <a:lstStyle/>
                    <a:p>
                      <a:r>
                        <a:rPr lang="en-US" dirty="0" smtClean="0"/>
                        <a:t>1ኛ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ፌረንሳይ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እንግሊዝ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ደቡብ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አፍርካ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ኒዉዚ</a:t>
                      </a:r>
                      <a:r>
                        <a:rPr lang="en-US" baseline="0" dirty="0" err="1" smtClean="0"/>
                        <a:t>ላንድ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ኒዉዚላንድ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76178">
                <a:tc>
                  <a:txBody>
                    <a:bodyPr/>
                    <a:lstStyle/>
                    <a:p>
                      <a:r>
                        <a:rPr lang="en-US" dirty="0" smtClean="0"/>
                        <a:t>2ኛ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እንግሊዝ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ደቡብ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አፍርካ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ኒዉዚላንድ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ደቡብ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አፍርካ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ስዊድን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6178">
                <a:tc>
                  <a:txBody>
                    <a:bodyPr/>
                    <a:lstStyle/>
                    <a:p>
                      <a:r>
                        <a:rPr lang="en-US" dirty="0" smtClean="0"/>
                        <a:t>3ኛ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ኒዉዚላንድ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ፈረንሳይ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እንግሊዝ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እንግሊዝ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ደቡብ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አፍርካ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76178">
                <a:tc>
                  <a:txBody>
                    <a:bodyPr/>
                    <a:lstStyle/>
                    <a:p>
                      <a:r>
                        <a:rPr lang="en-US" dirty="0" smtClean="0"/>
                        <a:t>4ኛ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ደቡብ</a:t>
                      </a: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አፍርካ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ኒዉዚላንድ</a:t>
                      </a:r>
                      <a:endParaRPr kumimoji="0" 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ፈረንሳይ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ስዊድን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ኖርዌይ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1308">
                <a:tc>
                  <a:txBody>
                    <a:bodyPr/>
                    <a:lstStyle/>
                    <a:p>
                      <a:r>
                        <a:rPr lang="en-US" dirty="0" smtClean="0"/>
                        <a:t>5ኛ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ስሎቬንያ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ስሎቬንያ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ኖርዌይ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ኖርዌይ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አሜርካ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0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80010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err="1" smtClean="0">
                <a:solidFill>
                  <a:prstClr val="black"/>
                </a:solidFill>
                <a:latin typeface="Power Geez Unicode1" pitchFamily="2" charset="0"/>
              </a:rPr>
              <a:t>አገራዊ</a:t>
            </a:r>
            <a:r>
              <a:rPr lang="en-US" sz="2400" b="1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sz="2400" b="1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Power Geez Unicode1" pitchFamily="2" charset="0"/>
              </a:rPr>
              <a:t>ግልጽነትና</a:t>
            </a:r>
            <a:r>
              <a:rPr lang="en-US" sz="2400" b="1" dirty="0">
                <a:solidFill>
                  <a:prstClr val="black"/>
                </a:solidFill>
                <a:latin typeface="Power Geez Unicode1" pitchFamily="2" charset="0"/>
              </a:rPr>
              <a:t> ተጠያቂነት </a:t>
            </a:r>
            <a:r>
              <a:rPr lang="en-US" sz="2400" b="1" dirty="0" err="1">
                <a:solidFill>
                  <a:prstClr val="black"/>
                </a:solidFill>
                <a:latin typeface="Power Geez Unicode1" pitchFamily="2" charset="0"/>
              </a:rPr>
              <a:t>ስርአት</a:t>
            </a:r>
            <a:r>
              <a:rPr lang="en-US" sz="2400" b="1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ower Geez Unicode1" pitchFamily="2" charset="0"/>
              </a:rPr>
              <a:t>ያለበት</a:t>
            </a:r>
            <a:r>
              <a:rPr lang="en-US" sz="2400" b="1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b="1" dirty="0" err="1" smtClean="0">
                <a:solidFill>
                  <a:prstClr val="black"/>
                </a:solidFill>
                <a:latin typeface="Power Geez Unicode1" pitchFamily="2" charset="0"/>
              </a:rPr>
              <a:t>ሁኔታ</a:t>
            </a:r>
            <a:endParaRPr lang="en-US" sz="2400" dirty="0">
              <a:latin typeface="Power Geez Unicode1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85800"/>
            <a:ext cx="8001000" cy="60198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latin typeface="Power Geez Unicode1" pitchFamily="2" charset="0"/>
              </a:rPr>
              <a:t>በPBS</a:t>
            </a:r>
            <a:r>
              <a:rPr lang="en-US" sz="2400" dirty="0" smtClean="0">
                <a:latin typeface="Power Geez Unicode1" pitchFamily="2" charset="0"/>
              </a:rPr>
              <a:t> I </a:t>
            </a:r>
            <a:r>
              <a:rPr lang="en-US" sz="2400" dirty="0" err="1" smtClean="0">
                <a:latin typeface="Power Geez Unicode1" pitchFamily="2" charset="0"/>
              </a:rPr>
              <a:t>የፋይናንስ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ግልጽነት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እና</a:t>
            </a:r>
            <a:r>
              <a:rPr lang="en-US" sz="2400" dirty="0" smtClean="0">
                <a:latin typeface="Power Geez Unicode1" pitchFamily="2" charset="0"/>
              </a:rPr>
              <a:t> ተጠያቂነት </a:t>
            </a:r>
            <a:r>
              <a:rPr lang="en-US" sz="2400" dirty="0" err="1" smtClean="0">
                <a:latin typeface="Power Geez Unicode1" pitchFamily="2" charset="0"/>
              </a:rPr>
              <a:t>የዳሰሳ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ጥናት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ተካሂዶ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የተገኘውን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ውጤት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መሰረት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 smtClean="0">
                <a:latin typeface="Power Geez Unicode1" pitchFamily="2" charset="0"/>
              </a:rPr>
              <a:t>በማድረግ</a:t>
            </a:r>
            <a:r>
              <a:rPr lang="en-US" sz="2400" dirty="0" smtClean="0"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ግልጽነት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ተጠያቂነት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ስርዓቱ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እንዲተገበር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በተደረሰው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ስምምነት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መሰረት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4ቱ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መተግበሪያ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ማንዋሎች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ተዘጋጅተዋል</a:t>
            </a:r>
            <a:endParaRPr lang="en-US" sz="24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በPBS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II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እንደ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ሃገር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መዋቅሩ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ተዘርግቶ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ዓላማውን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መተግበር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ጀም</a:t>
            </a:r>
            <a:r>
              <a:rPr lang="am-ET" sz="2400" dirty="0" smtClean="0">
                <a:solidFill>
                  <a:prstClr val="black"/>
                </a:solidFill>
              </a:rPr>
              <a:t>ሯ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ል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በዚሁ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መሰረት</a:t>
            </a:r>
            <a:endParaRPr lang="en-US" sz="2400" dirty="0">
              <a:solidFill>
                <a:prstClr val="black"/>
              </a:solidFill>
              <a:latin typeface="Power Geez Unicode1" pitchFamily="2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spcAft>
                <a:spcPts val="450"/>
              </a:spcAft>
              <a:buClr>
                <a:srgbClr val="3891A7"/>
              </a:buClr>
              <a:buFont typeface="Wingdings"/>
              <a:buChar char=""/>
            </a:pPr>
            <a:r>
              <a:rPr lang="en-US" sz="2400" dirty="0" err="1" smtClean="0">
                <a:solidFill>
                  <a:prstClr val="black"/>
                </a:solidFill>
                <a:latin typeface="Power Geez Unicode1" pitchFamily="2" charset="0"/>
              </a:rPr>
              <a:t>ከዚህ</a:t>
            </a:r>
            <a:r>
              <a:rPr lang="en-US" sz="2400" dirty="0" smtClean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ቀጥሎ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የተዘረዘሩት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6(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ስድስት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)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የፋይናንስ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ግልጽነትና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ተጠያቂነት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መተግበሪያ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ማንዋሎች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/FTA Tools/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እና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አንድ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መመሪያ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ለክልሎች</a:t>
            </a:r>
            <a:r>
              <a:rPr lang="en-US" sz="2400" dirty="0">
                <a:solidFill>
                  <a:prstClr val="black"/>
                </a:solidFill>
                <a:latin typeface="Power Geez Unicode1" pitchFamily="2" charset="0"/>
              </a:rPr>
              <a:t>  </a:t>
            </a:r>
            <a:r>
              <a:rPr lang="en-US" sz="2400" dirty="0" err="1">
                <a:solidFill>
                  <a:prstClr val="black"/>
                </a:solidFill>
                <a:latin typeface="Power Geez Unicode1" pitchFamily="2" charset="0"/>
              </a:rPr>
              <a:t>ተልከዋል</a:t>
            </a:r>
            <a:endParaRPr lang="en-US" sz="2400" dirty="0">
              <a:solidFill>
                <a:prstClr val="black"/>
              </a:solidFill>
              <a:latin typeface="Power Geez Unicode1" pitchFamily="2" charset="0"/>
            </a:endParaRPr>
          </a:p>
          <a:p>
            <a:pPr lvl="0"/>
            <a:endParaRPr lang="en-US" dirty="0" smtClean="0">
              <a:solidFill>
                <a:prstClr val="black"/>
              </a:solidFill>
              <a:latin typeface="Power Geez Unicode1" pitchFamily="2" charset="0"/>
            </a:endParaRPr>
          </a:p>
          <a:p>
            <a:pPr lvl="0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FE5F-B0F4-49A5-A868-FF8008F867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69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6741</TotalTime>
  <Words>1463</Words>
  <Application>Microsoft Office PowerPoint</Application>
  <PresentationFormat>On-screen Show (4:3)</PresentationFormat>
  <Paragraphs>502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Solstice</vt:lpstr>
      <vt:lpstr>አለማቀፋዊና አገራዊ የፋይናንስ ግልጽነትና ተጠያቂነት ተጨባጭ ሁኔታዎች</vt:lpstr>
      <vt:lpstr>ዓላማ </vt:lpstr>
      <vt:lpstr>የመግለጫዉ ይዘት</vt:lpstr>
      <vt:lpstr>የፋይናንስ ግልጽነትና ተጠያቂነት ስርአት</vt:lpstr>
      <vt:lpstr>የበጀት ግልጽነት የዳሰሳ ጥናት  /OPEN BUDGET INDEX/  የሚካሄድባቸው 8 ዋና ዋና የበጀት ዶክመንቶች ናቸው፡፡</vt:lpstr>
      <vt:lpstr>የበጀት ግልጽነት ዳሰሳ ጥናት ጠቀሜታዎች</vt:lpstr>
      <vt:lpstr>የቀጠለ….</vt:lpstr>
      <vt:lpstr>የዓለም ሀገራት የበጀት ግልጽነት ደረጃ</vt:lpstr>
      <vt:lpstr>አገራዊ የፋይናንስ ግልጽነትና ተጠያቂነት ስርአት ያለበት ሁኔታ</vt:lpstr>
      <vt:lpstr>   የቀጠለ…   </vt:lpstr>
      <vt:lpstr>የቀጠለ…</vt:lpstr>
      <vt:lpstr>ተሜሳሌታዊ  ስራዎች</vt:lpstr>
      <vt:lpstr>የበጀት ዝግጅት ሂደት ግንዛቤ ያገኙ ዜጎች</vt:lpstr>
      <vt:lpstr>የበጀት ወጪ እና አገልግሎት አሰጣጥ ደረጃ አመላካቾች ሽፋን</vt:lpstr>
      <vt:lpstr>የኦዲት ግኝትና የግዥ ሂደቶችን ለዜጎች መረጃ መስጠትን በተመለከተ</vt:lpstr>
      <vt:lpstr>የ2009 ቅድመ በጀት ውይይት  </vt:lpstr>
      <vt:lpstr>ሥርኣቱ የዜጎች ተሳትፎ ላይ ከሚሰሩ ሌሎች አካላት ጋር ያለዉ ጥምረት</vt:lpstr>
      <vt:lpstr>1- ማህበራዊ  ተጠያቂነት/Social Accountability/</vt:lpstr>
      <vt:lpstr>የቀጠለ…</vt:lpstr>
      <vt:lpstr>የቀጠለ…</vt:lpstr>
      <vt:lpstr>የማህበራዊ ተጠያቂነት መተግበሪያ መሳሪያዎች</vt:lpstr>
      <vt:lpstr>የፋይናንስ ግልጽነትና ተጠያቂነት /FTA/ እና ማህበራዊ ተጠÁቂነት /SA/ ጥምረት</vt:lpstr>
      <vt:lpstr>የጥምረቱ ጠቀሜታዎች</vt:lpstr>
      <vt:lpstr>2- የቅሬታ አፈታት ሂደት /GRM/</vt:lpstr>
      <vt:lpstr>የቀጠለ…</vt:lpstr>
      <vt:lpstr>የቀጠለ…</vt:lpstr>
      <vt:lpstr> በኢትዮጵያ የቅሬታ አፈታት ሂደት ግብ </vt:lpstr>
      <vt:lpstr>የቀጠለ…</vt:lpstr>
      <vt:lpstr>ልማት ና በአፈጻጸም ላይ የቅሬታ አፈታት ጥቅም </vt:lpstr>
      <vt:lpstr>የቅሬታ አፈታት ሂዴት</vt:lpstr>
      <vt:lpstr>አስገዳጅ አካላት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የፋይናንስ ግልጽነትና ተጠያቂነት             ስርአት በኢትጵያ</dc:title>
  <dc:creator>user</dc:creator>
  <cp:lastModifiedBy>Luwam Gebrekedan</cp:lastModifiedBy>
  <cp:revision>933</cp:revision>
  <cp:lastPrinted>2017-12-05T00:32:59Z</cp:lastPrinted>
  <dcterms:created xsi:type="dcterms:W3CDTF">2012-12-26T08:51:43Z</dcterms:created>
  <dcterms:modified xsi:type="dcterms:W3CDTF">2018-02-16T11:33:16Z</dcterms:modified>
</cp:coreProperties>
</file>