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9"/>
  </p:notesMasterIdLst>
  <p:handoutMasterIdLst>
    <p:handoutMasterId r:id="rId30"/>
  </p:handoutMasterIdLst>
  <p:sldIdLst>
    <p:sldId id="256" r:id="rId2"/>
    <p:sldId id="369" r:id="rId3"/>
    <p:sldId id="309" r:id="rId4"/>
    <p:sldId id="336" r:id="rId5"/>
    <p:sldId id="338" r:id="rId6"/>
    <p:sldId id="366" r:id="rId7"/>
    <p:sldId id="335" r:id="rId8"/>
    <p:sldId id="273" r:id="rId9"/>
    <p:sldId id="328" r:id="rId10"/>
    <p:sldId id="360" r:id="rId11"/>
    <p:sldId id="367" r:id="rId12"/>
    <p:sldId id="368" r:id="rId13"/>
    <p:sldId id="287" r:id="rId14"/>
    <p:sldId id="313" r:id="rId15"/>
    <p:sldId id="263" r:id="rId16"/>
    <p:sldId id="314" r:id="rId17"/>
    <p:sldId id="262" r:id="rId18"/>
    <p:sldId id="357" r:id="rId19"/>
    <p:sldId id="363" r:id="rId20"/>
    <p:sldId id="292" r:id="rId21"/>
    <p:sldId id="358" r:id="rId22"/>
    <p:sldId id="264" r:id="rId23"/>
    <p:sldId id="294" r:id="rId24"/>
    <p:sldId id="285" r:id="rId25"/>
    <p:sldId id="272" r:id="rId26"/>
    <p:sldId id="359" r:id="rId27"/>
    <p:sldId id="365" r:id="rId28"/>
  </p:sldIdLst>
  <p:sldSz cx="9144000" cy="6858000" type="screen4x3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1453" autoAdjust="0"/>
  </p:normalViewPr>
  <p:slideViewPr>
    <p:cSldViewPr>
      <p:cViewPr>
        <p:scale>
          <a:sx n="100" d="100"/>
          <a:sy n="100" d="100"/>
        </p:scale>
        <p:origin x="558" y="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3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EAE40-1353-4F27-9325-8C452769A244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57259E-8832-4632-B43C-661BD5E39B1A}" type="pres">
      <dgm:prSet presAssocID="{7D9EAE40-1353-4F27-9325-8C452769A244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47C71601-7E8D-4E67-A23C-94F6B18DE76F}" type="presOf" srcId="{7D9EAE40-1353-4F27-9325-8C452769A244}" destId="{E757259E-8832-4632-B43C-661BD5E39B1A}" srcOrd="0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1DB742-6877-4C01-B50E-DEA8B9B4B05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C28785-2316-4C7B-A714-156177E51499}">
      <dgm:prSet phldrT="[Text]"/>
      <dgm:spPr/>
      <dgm:t>
        <a:bodyPr/>
        <a:lstStyle/>
        <a:p>
          <a:r>
            <a:rPr lang="en-US" dirty="0" err="1" smtClean="0"/>
            <a:t>ክፍል</a:t>
          </a:r>
          <a:r>
            <a:rPr lang="en-US" dirty="0" smtClean="0"/>
            <a:t> 1</a:t>
          </a:r>
          <a:endParaRPr lang="en-US" dirty="0"/>
        </a:p>
      </dgm:t>
    </dgm:pt>
    <dgm:pt modelId="{27CD491C-ECDA-450A-97F0-37CA0B1327BA}" type="parTrans" cxnId="{A64D03EE-DEE6-4234-BD0B-7CBCD2488C06}">
      <dgm:prSet/>
      <dgm:spPr/>
      <dgm:t>
        <a:bodyPr/>
        <a:lstStyle/>
        <a:p>
          <a:endParaRPr lang="en-US"/>
        </a:p>
      </dgm:t>
    </dgm:pt>
    <dgm:pt modelId="{7DC752A3-BCFD-43EA-AB09-CE559BAA75C2}" type="sibTrans" cxnId="{A64D03EE-DEE6-4234-BD0B-7CBCD2488C06}">
      <dgm:prSet/>
      <dgm:spPr/>
      <dgm:t>
        <a:bodyPr/>
        <a:lstStyle/>
        <a:p>
          <a:endParaRPr lang="en-US"/>
        </a:p>
      </dgm:t>
    </dgm:pt>
    <dgm:pt modelId="{64FC9E20-F841-4619-BA86-7CA2E5BAD487}">
      <dgm:prSet phldrT="[Text]" custT="1"/>
      <dgm:spPr/>
      <dgm:t>
        <a:bodyPr/>
        <a:lstStyle/>
        <a:p>
          <a:r>
            <a:rPr lang="en-US" sz="4800" dirty="0" err="1" smtClean="0">
              <a:solidFill>
                <a:prstClr val="black"/>
              </a:solidFill>
              <a:latin typeface="Power Geez Unicode1" pitchFamily="2" charset="0"/>
            </a:rPr>
            <a:t>ጽንሰ</a:t>
          </a:r>
          <a:r>
            <a:rPr lang="en-US" sz="4800" dirty="0" smtClean="0">
              <a:solidFill>
                <a:prstClr val="black"/>
              </a:solidFill>
              <a:latin typeface="Power Geez Unicode1" pitchFamily="2" charset="0"/>
            </a:rPr>
            <a:t> </a:t>
          </a:r>
          <a:r>
            <a:rPr lang="en-US" sz="4800" dirty="0" err="1" smtClean="0">
              <a:solidFill>
                <a:prstClr val="black"/>
              </a:solidFill>
              <a:latin typeface="Power Geez Unicode1" pitchFamily="2" charset="0"/>
            </a:rPr>
            <a:t>ሃሳብ</a:t>
          </a:r>
          <a:endParaRPr lang="en-US" sz="4800" dirty="0"/>
        </a:p>
      </dgm:t>
    </dgm:pt>
    <dgm:pt modelId="{FA809895-CA4F-4D5D-8FB1-755617CB7FDD}" type="parTrans" cxnId="{2881C634-CAC3-4D9F-A7E3-0DEA8BBAF670}">
      <dgm:prSet/>
      <dgm:spPr/>
      <dgm:t>
        <a:bodyPr/>
        <a:lstStyle/>
        <a:p>
          <a:endParaRPr lang="en-US"/>
        </a:p>
      </dgm:t>
    </dgm:pt>
    <dgm:pt modelId="{6CC0AA45-212E-47F5-AC0F-1661D47871B6}" type="sibTrans" cxnId="{2881C634-CAC3-4D9F-A7E3-0DEA8BBAF670}">
      <dgm:prSet/>
      <dgm:spPr/>
      <dgm:t>
        <a:bodyPr/>
        <a:lstStyle/>
        <a:p>
          <a:endParaRPr lang="en-US"/>
        </a:p>
      </dgm:t>
    </dgm:pt>
    <dgm:pt modelId="{D4EBD574-AF3C-46DE-BDC4-23F99271AEDA}">
      <dgm:prSet phldrT="[Text]" custT="1"/>
      <dgm:spPr/>
      <dgm:t>
        <a:bodyPr/>
        <a:lstStyle/>
        <a:p>
          <a:r>
            <a:rPr lang="en-US" sz="4800" dirty="0" err="1" smtClean="0">
              <a:solidFill>
                <a:prstClr val="black"/>
              </a:solidFill>
              <a:latin typeface="Power Geez Unicode1" pitchFamily="2" charset="0"/>
            </a:rPr>
            <a:t>ዓላማ</a:t>
          </a:r>
          <a:endParaRPr lang="en-US" sz="4800" dirty="0"/>
        </a:p>
      </dgm:t>
    </dgm:pt>
    <dgm:pt modelId="{6238199F-2506-4B6B-B8D8-EBDF0BB079B1}" type="parTrans" cxnId="{D4742542-E1B8-4E4E-9670-5C2DE8E46A7E}">
      <dgm:prSet/>
      <dgm:spPr/>
      <dgm:t>
        <a:bodyPr/>
        <a:lstStyle/>
        <a:p>
          <a:endParaRPr lang="en-US"/>
        </a:p>
      </dgm:t>
    </dgm:pt>
    <dgm:pt modelId="{9CD4531C-E0D0-4A35-8C2B-CAD81A5704C3}" type="sibTrans" cxnId="{D4742542-E1B8-4E4E-9670-5C2DE8E46A7E}">
      <dgm:prSet/>
      <dgm:spPr/>
      <dgm:t>
        <a:bodyPr/>
        <a:lstStyle/>
        <a:p>
          <a:endParaRPr lang="en-US"/>
        </a:p>
      </dgm:t>
    </dgm:pt>
    <dgm:pt modelId="{0C6C4B4B-3195-47D1-8197-54CC0894D472}">
      <dgm:prSet phldrT="[Text]"/>
      <dgm:spPr/>
      <dgm:t>
        <a:bodyPr/>
        <a:lstStyle/>
        <a:p>
          <a:r>
            <a:rPr lang="en-US" dirty="0" err="1" smtClean="0"/>
            <a:t>ክፍል</a:t>
          </a:r>
          <a:r>
            <a:rPr lang="en-US" dirty="0" smtClean="0"/>
            <a:t> 2</a:t>
          </a:r>
          <a:endParaRPr lang="en-US" dirty="0"/>
        </a:p>
      </dgm:t>
    </dgm:pt>
    <dgm:pt modelId="{4CAF2125-2980-4F29-B71E-3EC50781D430}" type="parTrans" cxnId="{AD905940-8BA8-4754-A243-B989C222F198}">
      <dgm:prSet/>
      <dgm:spPr/>
      <dgm:t>
        <a:bodyPr/>
        <a:lstStyle/>
        <a:p>
          <a:endParaRPr lang="en-US"/>
        </a:p>
      </dgm:t>
    </dgm:pt>
    <dgm:pt modelId="{26A6072D-54EC-40C3-ADB8-7A6416E3C4FC}" type="sibTrans" cxnId="{AD905940-8BA8-4754-A243-B989C222F198}">
      <dgm:prSet/>
      <dgm:spPr/>
      <dgm:t>
        <a:bodyPr/>
        <a:lstStyle/>
        <a:p>
          <a:endParaRPr lang="en-US"/>
        </a:p>
      </dgm:t>
    </dgm:pt>
    <dgm:pt modelId="{189BBA3E-56A6-48AF-B692-98F92C5B60EA}">
      <dgm:prSet phldrT="[Text]" custT="1"/>
      <dgm:spPr/>
      <dgm:t>
        <a:bodyPr/>
        <a:lstStyle/>
        <a:p>
          <a:pPr marL="57150" indent="0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4800" dirty="0" err="1" smtClean="0">
              <a:solidFill>
                <a:prstClr val="black"/>
              </a:solidFill>
              <a:latin typeface="Power Geez Unicode1" pitchFamily="2" charset="0"/>
            </a:rPr>
            <a:t>ህጋዊ</a:t>
          </a:r>
          <a:r>
            <a:rPr lang="en-US" sz="4800" dirty="0" smtClean="0">
              <a:solidFill>
                <a:prstClr val="black"/>
              </a:solidFill>
              <a:latin typeface="Power Geez Unicode1" pitchFamily="2" charset="0"/>
            </a:rPr>
            <a:t> </a:t>
          </a:r>
          <a:r>
            <a:rPr lang="en-US" sz="4800" dirty="0" err="1" smtClean="0">
              <a:solidFill>
                <a:prstClr val="black"/>
              </a:solidFill>
              <a:latin typeface="Power Geez Unicode1" pitchFamily="2" charset="0"/>
            </a:rPr>
            <a:t>መሠረቶች</a:t>
          </a:r>
          <a:endParaRPr lang="en-US" sz="4800" dirty="0">
            <a:solidFill>
              <a:prstClr val="black"/>
            </a:solidFill>
            <a:latin typeface="Power Geez Unicode1" pitchFamily="2" charset="0"/>
          </a:endParaRPr>
        </a:p>
      </dgm:t>
    </dgm:pt>
    <dgm:pt modelId="{43E66141-1EB7-4E64-BF9E-5A14C1925183}" type="parTrans" cxnId="{72224B5D-A1FC-4A07-84DF-0F1DCE9E08F6}">
      <dgm:prSet/>
      <dgm:spPr/>
      <dgm:t>
        <a:bodyPr/>
        <a:lstStyle/>
        <a:p>
          <a:endParaRPr lang="en-US"/>
        </a:p>
      </dgm:t>
    </dgm:pt>
    <dgm:pt modelId="{1E153FD4-ACF1-4F10-976F-9238E1156CC1}" type="sibTrans" cxnId="{72224B5D-A1FC-4A07-84DF-0F1DCE9E08F6}">
      <dgm:prSet/>
      <dgm:spPr/>
      <dgm:t>
        <a:bodyPr/>
        <a:lstStyle/>
        <a:p>
          <a:endParaRPr lang="en-US"/>
        </a:p>
      </dgm:t>
    </dgm:pt>
    <dgm:pt modelId="{437DDD88-5BA4-404C-809F-87C4B1AA93AB}">
      <dgm:prSet phldrT="[Text]" custT="1"/>
      <dgm:spPr/>
      <dgm:t>
        <a:bodyPr/>
        <a:lstStyle/>
        <a:p>
          <a:pPr marL="57150" indent="0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am-ET" sz="4800" dirty="0" smtClean="0">
              <a:solidFill>
                <a:prstClr val="black"/>
              </a:solidFill>
              <a:latin typeface="Power Geez Unicode1" pitchFamily="2" charset="0"/>
            </a:rPr>
            <a:t>መሟላት ያለባቸው ቅድመ</a:t>
          </a:r>
          <a:r>
            <a:rPr lang="en-US" sz="4800" dirty="0" smtClean="0">
              <a:solidFill>
                <a:prstClr val="black"/>
              </a:solidFill>
              <a:latin typeface="Power Geez Unicode1" pitchFamily="2" charset="0"/>
            </a:rPr>
            <a:t> </a:t>
          </a:r>
          <a:r>
            <a:rPr lang="am-ET" sz="4800" dirty="0" smtClean="0">
              <a:solidFill>
                <a:prstClr val="black"/>
              </a:solidFill>
              <a:latin typeface="Power Geez Unicode1" pitchFamily="2" charset="0"/>
            </a:rPr>
            <a:t>ሁኔታዎች፣</a:t>
          </a:r>
          <a:endParaRPr lang="en-US" sz="4800" dirty="0">
            <a:solidFill>
              <a:prstClr val="black"/>
            </a:solidFill>
            <a:latin typeface="Power Geez Unicode1" pitchFamily="2" charset="0"/>
          </a:endParaRPr>
        </a:p>
      </dgm:t>
    </dgm:pt>
    <dgm:pt modelId="{08FA20AB-E903-4F6C-B4CF-95052411383E}" type="parTrans" cxnId="{C49FEA7E-566B-4E5D-B766-E8D3BBD67380}">
      <dgm:prSet/>
      <dgm:spPr/>
      <dgm:t>
        <a:bodyPr/>
        <a:lstStyle/>
        <a:p>
          <a:endParaRPr lang="en-US"/>
        </a:p>
      </dgm:t>
    </dgm:pt>
    <dgm:pt modelId="{929C9A05-143C-407B-A5E3-65606614EDCD}" type="sibTrans" cxnId="{C49FEA7E-566B-4E5D-B766-E8D3BBD67380}">
      <dgm:prSet/>
      <dgm:spPr/>
      <dgm:t>
        <a:bodyPr/>
        <a:lstStyle/>
        <a:p>
          <a:endParaRPr lang="en-US"/>
        </a:p>
      </dgm:t>
    </dgm:pt>
    <dgm:pt modelId="{1A4D3A5C-6BDC-483D-8C2C-6C187B3C582F}">
      <dgm:prSet phldrT="[Text]"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4800" dirty="0" err="1" smtClean="0">
              <a:solidFill>
                <a:prstClr val="black"/>
              </a:solidFill>
              <a:latin typeface="Power Geez Unicode1" pitchFamily="2" charset="0"/>
            </a:rPr>
            <a:t>ፋይዳ</a:t>
          </a:r>
          <a:endParaRPr lang="en-US" sz="4800" dirty="0">
            <a:solidFill>
              <a:prstClr val="black"/>
            </a:solidFill>
            <a:latin typeface="Power Geez Unicode1" pitchFamily="2" charset="0"/>
          </a:endParaRPr>
        </a:p>
      </dgm:t>
    </dgm:pt>
    <dgm:pt modelId="{0E2F37CB-4688-4F72-A2FB-7E326D5B2CA4}" type="parTrans" cxnId="{2EEFFAF3-6282-4086-8998-E386CE9983D9}">
      <dgm:prSet/>
      <dgm:spPr/>
      <dgm:t>
        <a:bodyPr/>
        <a:lstStyle/>
        <a:p>
          <a:endParaRPr lang="en-US"/>
        </a:p>
      </dgm:t>
    </dgm:pt>
    <dgm:pt modelId="{5CEEAC70-6D8C-4DA4-8838-077707B150C9}" type="sibTrans" cxnId="{2EEFFAF3-6282-4086-8998-E386CE9983D9}">
      <dgm:prSet/>
      <dgm:spPr/>
      <dgm:t>
        <a:bodyPr/>
        <a:lstStyle/>
        <a:p>
          <a:endParaRPr lang="en-US"/>
        </a:p>
      </dgm:t>
    </dgm:pt>
    <dgm:pt modelId="{A3DDB464-68DF-4BDE-9948-1A9F895766D8}" type="pres">
      <dgm:prSet presAssocID="{CA1DB742-6877-4C01-B50E-DEA8B9B4B05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ED09C8-B9C5-49AA-9769-EE33DC777309}" type="pres">
      <dgm:prSet presAssocID="{3EC28785-2316-4C7B-A714-156177E51499}" presName="linNode" presStyleCnt="0"/>
      <dgm:spPr/>
    </dgm:pt>
    <dgm:pt modelId="{D094F521-8C5B-40FE-98C3-AD689482D0F5}" type="pres">
      <dgm:prSet presAssocID="{3EC28785-2316-4C7B-A714-156177E51499}" presName="parentText" presStyleLbl="node1" presStyleIdx="0" presStyleCnt="2" custScaleX="3308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3DE4EA-3184-4CB3-AAD6-7F32CC454EC9}" type="pres">
      <dgm:prSet presAssocID="{3EC28785-2316-4C7B-A714-156177E51499}" presName="descendantText" presStyleLbl="alignAccFollowNode1" presStyleIdx="0" presStyleCnt="2" custScaleX="960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B8CBB8-1AD8-468F-9A61-75C8EC9522BE}" type="pres">
      <dgm:prSet presAssocID="{7DC752A3-BCFD-43EA-AB09-CE559BAA75C2}" presName="sp" presStyleCnt="0"/>
      <dgm:spPr/>
    </dgm:pt>
    <dgm:pt modelId="{69F95E88-CFD8-43BD-B78C-CDE526F56D5F}" type="pres">
      <dgm:prSet presAssocID="{0C6C4B4B-3195-47D1-8197-54CC0894D472}" presName="linNode" presStyleCnt="0"/>
      <dgm:spPr/>
    </dgm:pt>
    <dgm:pt modelId="{A69BD6AA-FC78-4E71-989C-8A8B0E7E4A96}" type="pres">
      <dgm:prSet presAssocID="{0C6C4B4B-3195-47D1-8197-54CC0894D472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F62339-6E54-4164-AB4E-4B59F75BB569}" type="pres">
      <dgm:prSet presAssocID="{0C6C4B4B-3195-47D1-8197-54CC0894D472}" presName="descendantText" presStyleLbl="alignAccFollowNode1" presStyleIdx="1" presStyleCnt="2" custScaleX="374994" custScaleY="1626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4851B3-B9C8-450F-9DBE-6C06C745E980}" type="presOf" srcId="{D4EBD574-AF3C-46DE-BDC4-23F99271AEDA}" destId="{B43DE4EA-3184-4CB3-AAD6-7F32CC454EC9}" srcOrd="0" destOrd="1" presId="urn:microsoft.com/office/officeart/2005/8/layout/vList5"/>
    <dgm:cxn modelId="{73734BBB-882C-4823-AB1D-93AB6EFE1A64}" type="presOf" srcId="{0C6C4B4B-3195-47D1-8197-54CC0894D472}" destId="{A69BD6AA-FC78-4E71-989C-8A8B0E7E4A96}" srcOrd="0" destOrd="0" presId="urn:microsoft.com/office/officeart/2005/8/layout/vList5"/>
    <dgm:cxn modelId="{D4742542-E1B8-4E4E-9670-5C2DE8E46A7E}" srcId="{3EC28785-2316-4C7B-A714-156177E51499}" destId="{D4EBD574-AF3C-46DE-BDC4-23F99271AEDA}" srcOrd="1" destOrd="0" parTransId="{6238199F-2506-4B6B-B8D8-EBDF0BB079B1}" sibTransId="{9CD4531C-E0D0-4A35-8C2B-CAD81A5704C3}"/>
    <dgm:cxn modelId="{2CAEEAB1-BB4A-4A20-B16A-23CE6BC6D058}" type="presOf" srcId="{1A4D3A5C-6BDC-483D-8C2C-6C187B3C582F}" destId="{B9F62339-6E54-4164-AB4E-4B59F75BB569}" srcOrd="0" destOrd="2" presId="urn:microsoft.com/office/officeart/2005/8/layout/vList5"/>
    <dgm:cxn modelId="{DD1E26E7-0010-4719-A0F1-2B1B7EA52BB2}" type="presOf" srcId="{437DDD88-5BA4-404C-809F-87C4B1AA93AB}" destId="{B9F62339-6E54-4164-AB4E-4B59F75BB569}" srcOrd="0" destOrd="1" presId="urn:microsoft.com/office/officeart/2005/8/layout/vList5"/>
    <dgm:cxn modelId="{C49FEA7E-566B-4E5D-B766-E8D3BBD67380}" srcId="{0C6C4B4B-3195-47D1-8197-54CC0894D472}" destId="{437DDD88-5BA4-404C-809F-87C4B1AA93AB}" srcOrd="1" destOrd="0" parTransId="{08FA20AB-E903-4F6C-B4CF-95052411383E}" sibTransId="{929C9A05-143C-407B-A5E3-65606614EDCD}"/>
    <dgm:cxn modelId="{4CA756DB-13BE-442D-818D-8F475CD0BF6F}" type="presOf" srcId="{189BBA3E-56A6-48AF-B692-98F92C5B60EA}" destId="{B9F62339-6E54-4164-AB4E-4B59F75BB569}" srcOrd="0" destOrd="0" presId="urn:microsoft.com/office/officeart/2005/8/layout/vList5"/>
    <dgm:cxn modelId="{FDF91466-C911-43FD-86E7-D2B6946965CB}" type="presOf" srcId="{3EC28785-2316-4C7B-A714-156177E51499}" destId="{D094F521-8C5B-40FE-98C3-AD689482D0F5}" srcOrd="0" destOrd="0" presId="urn:microsoft.com/office/officeart/2005/8/layout/vList5"/>
    <dgm:cxn modelId="{AD905940-8BA8-4754-A243-B989C222F198}" srcId="{CA1DB742-6877-4C01-B50E-DEA8B9B4B05F}" destId="{0C6C4B4B-3195-47D1-8197-54CC0894D472}" srcOrd="1" destOrd="0" parTransId="{4CAF2125-2980-4F29-B71E-3EC50781D430}" sibTransId="{26A6072D-54EC-40C3-ADB8-7A6416E3C4FC}"/>
    <dgm:cxn modelId="{2881C634-CAC3-4D9F-A7E3-0DEA8BBAF670}" srcId="{3EC28785-2316-4C7B-A714-156177E51499}" destId="{64FC9E20-F841-4619-BA86-7CA2E5BAD487}" srcOrd="0" destOrd="0" parTransId="{FA809895-CA4F-4D5D-8FB1-755617CB7FDD}" sibTransId="{6CC0AA45-212E-47F5-AC0F-1661D47871B6}"/>
    <dgm:cxn modelId="{72224B5D-A1FC-4A07-84DF-0F1DCE9E08F6}" srcId="{0C6C4B4B-3195-47D1-8197-54CC0894D472}" destId="{189BBA3E-56A6-48AF-B692-98F92C5B60EA}" srcOrd="0" destOrd="0" parTransId="{43E66141-1EB7-4E64-BF9E-5A14C1925183}" sibTransId="{1E153FD4-ACF1-4F10-976F-9238E1156CC1}"/>
    <dgm:cxn modelId="{A64D03EE-DEE6-4234-BD0B-7CBCD2488C06}" srcId="{CA1DB742-6877-4C01-B50E-DEA8B9B4B05F}" destId="{3EC28785-2316-4C7B-A714-156177E51499}" srcOrd="0" destOrd="0" parTransId="{27CD491C-ECDA-450A-97F0-37CA0B1327BA}" sibTransId="{7DC752A3-BCFD-43EA-AB09-CE559BAA75C2}"/>
    <dgm:cxn modelId="{B31D23FF-91D3-479C-9A1B-BE7CD029BF24}" type="presOf" srcId="{64FC9E20-F841-4619-BA86-7CA2E5BAD487}" destId="{B43DE4EA-3184-4CB3-AAD6-7F32CC454EC9}" srcOrd="0" destOrd="0" presId="urn:microsoft.com/office/officeart/2005/8/layout/vList5"/>
    <dgm:cxn modelId="{2EEFFAF3-6282-4086-8998-E386CE9983D9}" srcId="{0C6C4B4B-3195-47D1-8197-54CC0894D472}" destId="{1A4D3A5C-6BDC-483D-8C2C-6C187B3C582F}" srcOrd="2" destOrd="0" parTransId="{0E2F37CB-4688-4F72-A2FB-7E326D5B2CA4}" sibTransId="{5CEEAC70-6D8C-4DA4-8838-077707B150C9}"/>
    <dgm:cxn modelId="{4A83B782-811E-455D-A864-D4EBAE17C9F1}" type="presOf" srcId="{CA1DB742-6877-4C01-B50E-DEA8B9B4B05F}" destId="{A3DDB464-68DF-4BDE-9948-1A9F895766D8}" srcOrd="0" destOrd="0" presId="urn:microsoft.com/office/officeart/2005/8/layout/vList5"/>
    <dgm:cxn modelId="{2D1864D1-3290-41B8-A424-1E1A6F4A3824}" type="presParOf" srcId="{A3DDB464-68DF-4BDE-9948-1A9F895766D8}" destId="{7AED09C8-B9C5-49AA-9769-EE33DC777309}" srcOrd="0" destOrd="0" presId="urn:microsoft.com/office/officeart/2005/8/layout/vList5"/>
    <dgm:cxn modelId="{B9BAD0E2-8296-4B26-9AA7-880C9A59D203}" type="presParOf" srcId="{7AED09C8-B9C5-49AA-9769-EE33DC777309}" destId="{D094F521-8C5B-40FE-98C3-AD689482D0F5}" srcOrd="0" destOrd="0" presId="urn:microsoft.com/office/officeart/2005/8/layout/vList5"/>
    <dgm:cxn modelId="{5F5233ED-BAE1-47B7-8B74-C631BF70F1F2}" type="presParOf" srcId="{7AED09C8-B9C5-49AA-9769-EE33DC777309}" destId="{B43DE4EA-3184-4CB3-AAD6-7F32CC454EC9}" srcOrd="1" destOrd="0" presId="urn:microsoft.com/office/officeart/2005/8/layout/vList5"/>
    <dgm:cxn modelId="{D472919E-E86B-4975-891D-54E1AF7A093C}" type="presParOf" srcId="{A3DDB464-68DF-4BDE-9948-1A9F895766D8}" destId="{2FB8CBB8-1AD8-468F-9A61-75C8EC9522BE}" srcOrd="1" destOrd="0" presId="urn:microsoft.com/office/officeart/2005/8/layout/vList5"/>
    <dgm:cxn modelId="{1D96CED8-E682-4C1A-B33C-FA6C5CC7512C}" type="presParOf" srcId="{A3DDB464-68DF-4BDE-9948-1A9F895766D8}" destId="{69F95E88-CFD8-43BD-B78C-CDE526F56D5F}" srcOrd="2" destOrd="0" presId="urn:microsoft.com/office/officeart/2005/8/layout/vList5"/>
    <dgm:cxn modelId="{B51901E8-2339-4B67-8A65-A870BD1805A6}" type="presParOf" srcId="{69F95E88-CFD8-43BD-B78C-CDE526F56D5F}" destId="{A69BD6AA-FC78-4E71-989C-8A8B0E7E4A96}" srcOrd="0" destOrd="0" presId="urn:microsoft.com/office/officeart/2005/8/layout/vList5"/>
    <dgm:cxn modelId="{C57F3CF0-8891-4925-B4AC-2ED0D6BBA9C5}" type="presParOf" srcId="{69F95E88-CFD8-43BD-B78C-CDE526F56D5F}" destId="{B9F62339-6E54-4164-AB4E-4B59F75BB56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3DE4EA-3184-4CB3-AAD6-7F32CC454EC9}">
      <dsp:nvSpPr>
        <dsp:cNvPr id="0" name=""/>
        <dsp:cNvSpPr/>
      </dsp:nvSpPr>
      <dsp:spPr>
        <a:xfrm rot="5400000">
          <a:off x="2467256" y="-1276991"/>
          <a:ext cx="1892587" cy="492062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800" kern="1200" dirty="0" err="1" smtClean="0">
              <a:solidFill>
                <a:prstClr val="black"/>
              </a:solidFill>
              <a:latin typeface="Power Geez Unicode1" pitchFamily="2" charset="0"/>
            </a:rPr>
            <a:t>ጽንሰ</a:t>
          </a:r>
          <a:r>
            <a:rPr lang="en-US" sz="4800" kern="1200" dirty="0" smtClean="0">
              <a:solidFill>
                <a:prstClr val="black"/>
              </a:solidFill>
              <a:latin typeface="Power Geez Unicode1" pitchFamily="2" charset="0"/>
            </a:rPr>
            <a:t> </a:t>
          </a:r>
          <a:r>
            <a:rPr lang="en-US" sz="4800" kern="1200" dirty="0" err="1" smtClean="0">
              <a:solidFill>
                <a:prstClr val="black"/>
              </a:solidFill>
              <a:latin typeface="Power Geez Unicode1" pitchFamily="2" charset="0"/>
            </a:rPr>
            <a:t>ሃሳብ</a:t>
          </a:r>
          <a:endParaRPr lang="en-US" sz="4800" kern="1200" dirty="0"/>
        </a:p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800" kern="1200" dirty="0" err="1" smtClean="0">
              <a:solidFill>
                <a:prstClr val="black"/>
              </a:solidFill>
              <a:latin typeface="Power Geez Unicode1" pitchFamily="2" charset="0"/>
            </a:rPr>
            <a:t>ዓላማ</a:t>
          </a:r>
          <a:endParaRPr lang="en-US" sz="4800" kern="1200" dirty="0"/>
        </a:p>
      </dsp:txBody>
      <dsp:txXfrm rot="-5400000">
        <a:off x="953236" y="329417"/>
        <a:ext cx="4828239" cy="1707811"/>
      </dsp:txXfrm>
    </dsp:sp>
    <dsp:sp modelId="{D094F521-8C5B-40FE-98C3-AD689482D0F5}">
      <dsp:nvSpPr>
        <dsp:cNvPr id="0" name=""/>
        <dsp:cNvSpPr/>
      </dsp:nvSpPr>
      <dsp:spPr>
        <a:xfrm>
          <a:off x="211" y="454"/>
          <a:ext cx="953024" cy="23657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ክፍል</a:t>
          </a:r>
          <a:r>
            <a:rPr lang="en-US" sz="2800" kern="1200" dirty="0" smtClean="0"/>
            <a:t> 1</a:t>
          </a:r>
          <a:endParaRPr lang="en-US" sz="2800" kern="1200" dirty="0"/>
        </a:p>
      </dsp:txBody>
      <dsp:txXfrm>
        <a:off x="46734" y="46977"/>
        <a:ext cx="859978" cy="2272688"/>
      </dsp:txXfrm>
    </dsp:sp>
    <dsp:sp modelId="{B9F62339-6E54-4164-AB4E-4B59F75BB569}">
      <dsp:nvSpPr>
        <dsp:cNvPr id="0" name=""/>
        <dsp:cNvSpPr/>
      </dsp:nvSpPr>
      <dsp:spPr>
        <a:xfrm rot="5400000">
          <a:off x="2983449" y="544806"/>
          <a:ext cx="3077669" cy="69570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800" kern="1200" dirty="0" err="1" smtClean="0">
              <a:solidFill>
                <a:prstClr val="black"/>
              </a:solidFill>
              <a:latin typeface="Power Geez Unicode1" pitchFamily="2" charset="0"/>
            </a:rPr>
            <a:t>ህጋዊ</a:t>
          </a:r>
          <a:r>
            <a:rPr lang="en-US" sz="4800" kern="1200" dirty="0" smtClean="0">
              <a:solidFill>
                <a:prstClr val="black"/>
              </a:solidFill>
              <a:latin typeface="Power Geez Unicode1" pitchFamily="2" charset="0"/>
            </a:rPr>
            <a:t> </a:t>
          </a:r>
          <a:r>
            <a:rPr lang="en-US" sz="4800" kern="1200" dirty="0" err="1" smtClean="0">
              <a:solidFill>
                <a:prstClr val="black"/>
              </a:solidFill>
              <a:latin typeface="Power Geez Unicode1" pitchFamily="2" charset="0"/>
            </a:rPr>
            <a:t>መሠረቶች</a:t>
          </a:r>
          <a:endParaRPr lang="en-US" sz="4800" kern="1200" dirty="0">
            <a:solidFill>
              <a:prstClr val="black"/>
            </a:solidFill>
            <a:latin typeface="Power Geez Unicode1" pitchFamily="2" charset="0"/>
          </a:endParaRPr>
        </a:p>
        <a:p>
          <a:pPr marL="57150" lvl="1" indent="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am-ET" sz="4800" kern="1200" dirty="0" smtClean="0">
              <a:solidFill>
                <a:prstClr val="black"/>
              </a:solidFill>
              <a:latin typeface="Power Geez Unicode1" pitchFamily="2" charset="0"/>
            </a:rPr>
            <a:t>መሟላት ያለባቸው ቅድመ</a:t>
          </a:r>
          <a:r>
            <a:rPr lang="en-US" sz="4800" kern="1200" dirty="0" smtClean="0">
              <a:solidFill>
                <a:prstClr val="black"/>
              </a:solidFill>
              <a:latin typeface="Power Geez Unicode1" pitchFamily="2" charset="0"/>
            </a:rPr>
            <a:t> </a:t>
          </a:r>
          <a:r>
            <a:rPr lang="am-ET" sz="4800" kern="1200" dirty="0" smtClean="0">
              <a:solidFill>
                <a:prstClr val="black"/>
              </a:solidFill>
              <a:latin typeface="Power Geez Unicode1" pitchFamily="2" charset="0"/>
            </a:rPr>
            <a:t>ሁኔታዎች፣</a:t>
          </a:r>
          <a:endParaRPr lang="en-US" sz="4800" kern="1200" dirty="0">
            <a:solidFill>
              <a:prstClr val="black"/>
            </a:solidFill>
            <a:latin typeface="Power Geez Unicode1" pitchFamily="2" charset="0"/>
          </a:endParaRPr>
        </a:p>
        <a:p>
          <a:pPr marL="0" marR="0" lvl="1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Char char="••"/>
            <a:tabLst/>
            <a:defRPr/>
          </a:pPr>
          <a:r>
            <a:rPr lang="en-US" sz="4800" kern="1200" dirty="0" err="1" smtClean="0">
              <a:solidFill>
                <a:prstClr val="black"/>
              </a:solidFill>
              <a:latin typeface="Power Geez Unicode1" pitchFamily="2" charset="0"/>
            </a:rPr>
            <a:t>ፋይዳ</a:t>
          </a:r>
          <a:endParaRPr lang="en-US" sz="4800" kern="1200" dirty="0">
            <a:solidFill>
              <a:prstClr val="black"/>
            </a:solidFill>
            <a:latin typeface="Power Geez Unicode1" pitchFamily="2" charset="0"/>
          </a:endParaRPr>
        </a:p>
      </dsp:txBody>
      <dsp:txXfrm rot="-5400000">
        <a:off x="1043780" y="2634715"/>
        <a:ext cx="6806769" cy="2777191"/>
      </dsp:txXfrm>
    </dsp:sp>
    <dsp:sp modelId="{A69BD6AA-FC78-4E71-989C-8A8B0E7E4A96}">
      <dsp:nvSpPr>
        <dsp:cNvPr id="0" name=""/>
        <dsp:cNvSpPr/>
      </dsp:nvSpPr>
      <dsp:spPr>
        <a:xfrm>
          <a:off x="211" y="2840443"/>
          <a:ext cx="1043567" cy="23657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ክፍል</a:t>
          </a:r>
          <a:r>
            <a:rPr lang="en-US" sz="2800" kern="1200" dirty="0" smtClean="0"/>
            <a:t> 2</a:t>
          </a:r>
          <a:endParaRPr lang="en-US" sz="2800" kern="1200" dirty="0"/>
        </a:p>
      </dsp:txBody>
      <dsp:txXfrm>
        <a:off x="51154" y="2891386"/>
        <a:ext cx="941681" cy="22638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1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821A5-7AC6-44D7-8465-72643246A486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A91E32-532E-40D7-AFB0-B31A858CD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77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5" y="3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81D01-652A-48A5-A8E5-9836E0E8AC90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72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7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5" y="9378827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AE822-2497-4B52-B443-5E11D1CD1C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28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0817E7-0D89-49A3-8A39-1437666CCDEE}" type="datetime1">
              <a:rPr lang="en-US" smtClean="0"/>
              <a:t>2/16/2018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29FE5F-B0F4-49A5-A868-FF8008F867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224FB9-1706-4520-A134-DBE9B2A5641A}" type="datetime1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29FE5F-B0F4-49A5-A868-FF8008F867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BDBAA3-2197-4C36-9EB3-DA9265BE269E}" type="datetime1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29FE5F-B0F4-49A5-A868-FF8008F867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EFF58D-61B1-432A-9BB0-E2D16797DC58}" type="datetime1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29FE5F-B0F4-49A5-A868-FF8008F867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E7688F-456C-44E9-8C54-83AF4C54DCC0}" type="datetime1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29FE5F-B0F4-49A5-A868-FF8008F867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2BA52F-EEB7-41BE-B3C2-E751B924416C}" type="datetime1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29FE5F-B0F4-49A5-A868-FF8008F867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0762B8-D160-4618-8065-C29FF011EE5C}" type="datetime1">
              <a:rPr lang="en-US" smtClean="0"/>
              <a:t>2/16/2018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29FE5F-B0F4-49A5-A868-FF8008F867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D6346A-6D3B-466D-902D-121AC1268FFF}" type="datetime1">
              <a:rPr lang="en-US" smtClean="0"/>
              <a:t>2/16/2018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29FE5F-B0F4-49A5-A868-FF8008F867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54885C-5760-42AC-AC05-BEC493946620}" type="datetime1">
              <a:rPr lang="en-US" smtClean="0"/>
              <a:t>2/16/2018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29FE5F-B0F4-49A5-A868-FF8008F867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6FB525-099D-468B-B572-67395834AA94}" type="datetime1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29FE5F-B0F4-49A5-A868-FF8008F867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1B6C20-2BA1-4C91-B71A-7A48FDB499F0}" type="datetime1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29FE5F-B0F4-49A5-A868-FF8008F867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41AD39F-B939-4E05-A232-22B0A7E3F280}" type="datetime1">
              <a:rPr lang="en-US" smtClean="0"/>
              <a:t>2/16/2018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329FE5F-B0F4-49A5-A868-FF8008F867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slow">
    <p:push dir="u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304800"/>
            <a:ext cx="8077200" cy="5715000"/>
          </a:xfrm>
        </p:spPr>
        <p:txBody>
          <a:bodyPr>
            <a:normAutofit fontScale="90000"/>
          </a:bodyPr>
          <a:lstStyle/>
          <a:p>
            <a:pPr algn="ctr"/>
            <a:r>
              <a:rPr lang="en-US" i="1" dirty="0" err="1" smtClean="0"/>
              <a:t>የፋይናንስ</a:t>
            </a:r>
            <a:r>
              <a:rPr lang="en-US" i="1" dirty="0" smtClean="0"/>
              <a:t> </a:t>
            </a:r>
            <a:r>
              <a:rPr lang="en-US" i="1" dirty="0" err="1"/>
              <a:t>ግልጽነትና</a:t>
            </a:r>
            <a:r>
              <a:rPr lang="en-US" i="1" dirty="0"/>
              <a:t> ተጠያቂነት 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err="1" smtClean="0"/>
              <a:t>ጽንሰ</a:t>
            </a:r>
            <a:r>
              <a:rPr lang="en-US" i="1" dirty="0" smtClean="0"/>
              <a:t> </a:t>
            </a:r>
            <a:r>
              <a:rPr lang="en-US" i="1" dirty="0" err="1" smtClean="0"/>
              <a:t>ሀሳብ</a:t>
            </a:r>
            <a:r>
              <a:rPr lang="en-US" i="1" dirty="0" smtClean="0"/>
              <a:t>፤ </a:t>
            </a:r>
            <a:r>
              <a:rPr lang="en-US" i="1" dirty="0" err="1" smtClean="0"/>
              <a:t>የህግ</a:t>
            </a:r>
            <a:r>
              <a:rPr lang="en-US" i="1" dirty="0" smtClean="0"/>
              <a:t> </a:t>
            </a:r>
            <a:r>
              <a:rPr lang="en-US" i="1" dirty="0" err="1" smtClean="0"/>
              <a:t>መሰረቶች</a:t>
            </a:r>
            <a:r>
              <a:rPr lang="en-US" i="1" dirty="0" smtClean="0"/>
              <a:t> </a:t>
            </a:r>
            <a:r>
              <a:rPr lang="en-US" i="1" dirty="0" err="1" smtClean="0"/>
              <a:t>እና</a:t>
            </a:r>
            <a:r>
              <a:rPr lang="en-US" i="1" dirty="0" smtClean="0"/>
              <a:t> </a:t>
            </a:r>
            <a:r>
              <a:rPr lang="en-US" i="1" dirty="0" err="1" smtClean="0"/>
              <a:t>የስርዓቱ</a:t>
            </a:r>
            <a:r>
              <a:rPr lang="en-US" i="1" dirty="0" smtClean="0"/>
              <a:t> </a:t>
            </a:r>
            <a:r>
              <a:rPr lang="en-US" i="1" dirty="0" err="1" smtClean="0"/>
              <a:t>መዘርጋት</a:t>
            </a:r>
            <a:r>
              <a:rPr lang="en-US" i="1" dirty="0" smtClean="0"/>
              <a:t> </a:t>
            </a:r>
            <a:r>
              <a:rPr lang="en-US" i="1" dirty="0" err="1" smtClean="0"/>
              <a:t>የሚኖረዉ</a:t>
            </a:r>
            <a:r>
              <a:rPr lang="en-US" i="1" dirty="0" smtClean="0"/>
              <a:t> </a:t>
            </a:r>
            <a:r>
              <a:rPr lang="en-US" i="1" dirty="0" err="1" smtClean="0"/>
              <a:t>ፋይዳ</a:t>
            </a:r>
            <a:r>
              <a:rPr lang="en-US" i="1" dirty="0" smtClean="0"/>
              <a:t> </a:t>
            </a:r>
            <a:br>
              <a:rPr lang="en-US" i="1" dirty="0" smtClean="0"/>
            </a:b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sz="2800" i="1" dirty="0" err="1" smtClean="0"/>
              <a:t>አቅራቢ</a:t>
            </a:r>
            <a:r>
              <a:rPr lang="en-US" sz="2800" i="1" dirty="0" smtClean="0"/>
              <a:t>፤ </a:t>
            </a:r>
            <a:r>
              <a:rPr lang="en-US" sz="2800" i="1" dirty="0" err="1" smtClean="0"/>
              <a:t>አቶ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ወንድሜነህ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ልሳነወርቅ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sz="2800" i="1" dirty="0" err="1" smtClean="0"/>
              <a:t>ለፌደራል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የመንግስት</a:t>
            </a:r>
            <a:r>
              <a:rPr lang="en-US" sz="2800" i="1" dirty="0" smtClean="0"/>
              <a:t> መ/</a:t>
            </a:r>
            <a:r>
              <a:rPr lang="en-US" sz="2800" i="1" dirty="0" err="1" smtClean="0"/>
              <a:t>ቤቶች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የፋይናንስ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ግልጽነትና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ተጠያቂነት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ላይ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ለግንዛዛቤ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ማስጨበጫ</a:t>
            </a:r>
            <a:r>
              <a:rPr lang="en-US" sz="2800" i="1" dirty="0" smtClean="0"/>
              <a:t> </a:t>
            </a:r>
            <a:r>
              <a:rPr lang="en-US" sz="2800" i="1" dirty="0" smtClean="0">
                <a:latin typeface="Nyala"/>
              </a:rPr>
              <a:t> </a:t>
            </a:r>
            <a:r>
              <a:rPr lang="en-US" sz="2800" i="1" dirty="0" err="1" smtClean="0">
                <a:latin typeface="Nyala"/>
              </a:rPr>
              <a:t>ስልጠና</a:t>
            </a:r>
            <a:r>
              <a:rPr lang="en-US" sz="2800" i="1" dirty="0" smtClean="0">
                <a:latin typeface="Nyala"/>
              </a:rPr>
              <a:t> </a:t>
            </a:r>
            <a:br>
              <a:rPr lang="en-US" sz="2800" i="1" dirty="0" smtClean="0">
                <a:latin typeface="Nyala"/>
              </a:rPr>
            </a:br>
            <a:r>
              <a:rPr lang="en-US" sz="2800" i="1" dirty="0" smtClean="0">
                <a:latin typeface="Nyala"/>
              </a:rPr>
              <a:t>/ Awareness Creation Training on FTA/</a:t>
            </a:r>
            <a:br>
              <a:rPr lang="en-US" sz="2800" i="1" dirty="0" smtClean="0">
                <a:latin typeface="Nyala"/>
              </a:rPr>
            </a:br>
            <a:r>
              <a:rPr lang="en-US" sz="2800" i="1" dirty="0" smtClean="0">
                <a:latin typeface="Nyala"/>
              </a:rPr>
              <a:t/>
            </a:r>
            <a:br>
              <a:rPr lang="en-US" sz="2800" i="1" dirty="0" smtClean="0">
                <a:latin typeface="Nyala"/>
              </a:rPr>
            </a:br>
            <a:r>
              <a:rPr lang="en-US" sz="2800" i="1" dirty="0">
                <a:latin typeface="Nyala"/>
              </a:rPr>
              <a:t/>
            </a:r>
            <a:br>
              <a:rPr lang="en-US" sz="2800" i="1" dirty="0">
                <a:latin typeface="Nyala"/>
              </a:rPr>
            </a:br>
            <a:r>
              <a:rPr lang="en-US" sz="2800" i="1" dirty="0" err="1" smtClean="0">
                <a:latin typeface="Nyala"/>
              </a:rPr>
              <a:t>የመንግስት</a:t>
            </a:r>
            <a:r>
              <a:rPr lang="en-US" sz="2800" i="1" dirty="0" smtClean="0">
                <a:latin typeface="Nyala"/>
              </a:rPr>
              <a:t> </a:t>
            </a:r>
            <a:r>
              <a:rPr lang="en-US" sz="2800" i="1" dirty="0" err="1" smtClean="0">
                <a:latin typeface="Nyala"/>
              </a:rPr>
              <a:t>ወጪ</a:t>
            </a:r>
            <a:r>
              <a:rPr lang="en-US" sz="2800" i="1" dirty="0" smtClean="0">
                <a:latin typeface="Nyala"/>
              </a:rPr>
              <a:t> </a:t>
            </a:r>
            <a:r>
              <a:rPr lang="en-US" sz="2800" i="1" dirty="0" err="1" smtClean="0">
                <a:latin typeface="Nyala"/>
              </a:rPr>
              <a:t>አስተዳደርና</a:t>
            </a:r>
            <a:r>
              <a:rPr lang="en-US" sz="2800" i="1" dirty="0" smtClean="0">
                <a:latin typeface="Nyala"/>
              </a:rPr>
              <a:t> </a:t>
            </a:r>
            <a:r>
              <a:rPr lang="en-US" sz="2800" i="1" dirty="0" err="1" smtClean="0">
                <a:latin typeface="Nyala"/>
              </a:rPr>
              <a:t>ቁጥጥር</a:t>
            </a:r>
            <a:r>
              <a:rPr lang="en-US" sz="2800" i="1" dirty="0" smtClean="0">
                <a:latin typeface="Nyala"/>
              </a:rPr>
              <a:t> </a:t>
            </a:r>
            <a:r>
              <a:rPr lang="en-US" sz="2800" i="1" dirty="0" err="1" smtClean="0">
                <a:latin typeface="Nyala"/>
              </a:rPr>
              <a:t>ማሻሻያ</a:t>
            </a:r>
            <a:r>
              <a:rPr lang="en-US" sz="2800" i="1" dirty="0" smtClean="0">
                <a:latin typeface="Nyala"/>
              </a:rPr>
              <a:t> </a:t>
            </a:r>
            <a:r>
              <a:rPr lang="en-US" sz="2800" i="1" dirty="0" err="1" smtClean="0">
                <a:latin typeface="Nyala"/>
              </a:rPr>
              <a:t>ዳይሬክቶሬት</a:t>
            </a:r>
            <a:r>
              <a:rPr lang="en-US" sz="2800" i="1" dirty="0" smtClean="0"/>
              <a:t>       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6096000"/>
            <a:ext cx="2895600" cy="457200"/>
          </a:xfrm>
        </p:spPr>
        <p:txBody>
          <a:bodyPr>
            <a:normAutofit fontScale="92500"/>
          </a:bodyPr>
          <a:lstStyle/>
          <a:p>
            <a:r>
              <a:rPr lang="en-US" i="1" dirty="0" err="1" smtClean="0"/>
              <a:t>ህዳር</a:t>
            </a:r>
            <a:r>
              <a:rPr lang="en-US" i="1" dirty="0" smtClean="0"/>
              <a:t>  28 </a:t>
            </a:r>
            <a:r>
              <a:rPr lang="en-US" i="1" dirty="0" err="1" smtClean="0"/>
              <a:t>ቀን</a:t>
            </a:r>
            <a:r>
              <a:rPr lang="en-US" i="1" dirty="0" smtClean="0"/>
              <a:t> 2010 </a:t>
            </a:r>
            <a:r>
              <a:rPr lang="en-US" i="1" dirty="0" err="1" smtClean="0"/>
              <a:t>ዓ.ም</a:t>
            </a:r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FE5F-B0F4-49A5-A868-FF8008F867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8077200" cy="381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900" dirty="0" err="1">
                <a:solidFill>
                  <a:srgbClr val="4F271C">
                    <a:satMod val="130000"/>
                  </a:srgbClr>
                </a:solidFill>
              </a:rPr>
              <a:t>የቀጠለ</a:t>
            </a:r>
            <a:r>
              <a:rPr lang="en-US" sz="3900" dirty="0">
                <a:solidFill>
                  <a:srgbClr val="4F271C">
                    <a:satMod val="130000"/>
                  </a:srgbClr>
                </a:solidFill>
              </a:rPr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533400"/>
            <a:ext cx="8305800" cy="6096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dirty="0" err="1">
                <a:latin typeface="Power Geez Unicode1"/>
                <a:ea typeface="MS Mincho"/>
                <a:cs typeface="MS Mincho"/>
              </a:rPr>
              <a:t>በአጠቃላይ</a:t>
            </a:r>
            <a:r>
              <a:rPr lang="en-US" dirty="0">
                <a:latin typeface="Power Geez Unicode1"/>
                <a:ea typeface="MS Mincho"/>
                <a:cs typeface="MS Mincho"/>
              </a:rPr>
              <a:t> </a:t>
            </a:r>
            <a:r>
              <a:rPr lang="am-ET" dirty="0">
                <a:latin typeface="Power Geez Unicode1"/>
                <a:ea typeface="MS Mincho"/>
                <a:cs typeface="MS Mincho"/>
              </a:rPr>
              <a:t>በጀት መንግስት ቅድሚያ ለሚሰጣቸው </a:t>
            </a:r>
            <a:r>
              <a:rPr lang="am-ET" dirty="0">
                <a:solidFill>
                  <a:srgbClr val="00B050"/>
                </a:solidFill>
                <a:latin typeface="Power Geez Unicode1"/>
                <a:ea typeface="MS Mincho"/>
                <a:cs typeface="MS Mincho"/>
              </a:rPr>
              <a:t>የልማት ስራዎች ትኩረት </a:t>
            </a:r>
            <a:r>
              <a:rPr lang="en-US" dirty="0" err="1" smtClean="0">
                <a:solidFill>
                  <a:srgbClr val="00B050"/>
                </a:solidFill>
                <a:latin typeface="Power Geez Unicode1"/>
                <a:ea typeface="MS Mincho"/>
                <a:cs typeface="MS Mincho"/>
              </a:rPr>
              <a:t>በመስጠት</a:t>
            </a:r>
            <a:r>
              <a:rPr lang="am-ET" dirty="0" smtClean="0">
                <a:solidFill>
                  <a:srgbClr val="00B050"/>
                </a:solidFill>
                <a:latin typeface="Power Geez Unicode1"/>
                <a:ea typeface="MS Mincho"/>
                <a:cs typeface="MS Mincho"/>
              </a:rPr>
              <a:t> የ</a:t>
            </a:r>
            <a:r>
              <a:rPr lang="en-US" dirty="0">
                <a:solidFill>
                  <a:srgbClr val="00B050"/>
                </a:solidFill>
                <a:latin typeface="Power Geez Unicode1"/>
                <a:ea typeface="MS Mincho"/>
                <a:cs typeface="MS Mincho"/>
              </a:rPr>
              <a:t>ሚ</a:t>
            </a:r>
            <a:r>
              <a:rPr lang="am-ET" dirty="0" smtClean="0">
                <a:solidFill>
                  <a:srgbClr val="00B050"/>
                </a:solidFill>
                <a:latin typeface="Power Geez Unicode1"/>
                <a:ea typeface="MS Mincho"/>
                <a:cs typeface="MS Mincho"/>
              </a:rPr>
              <a:t>ዘጋ</a:t>
            </a:r>
            <a:r>
              <a:rPr lang="en-US" dirty="0" smtClean="0">
                <a:solidFill>
                  <a:srgbClr val="00B050"/>
                </a:solidFill>
                <a:latin typeface="Power Geez Unicode1"/>
                <a:ea typeface="MS Mincho"/>
                <a:cs typeface="MS Mincho"/>
              </a:rPr>
              <a:t>ጅ</a:t>
            </a:r>
            <a:r>
              <a:rPr lang="am-ET" dirty="0" smtClean="0">
                <a:solidFill>
                  <a:srgbClr val="00B050"/>
                </a:solidFill>
                <a:latin typeface="Power Geez Unicode1"/>
                <a:ea typeface="MS Mincho"/>
                <a:cs typeface="MS Mincho"/>
              </a:rPr>
              <a:t> </a:t>
            </a:r>
            <a:r>
              <a:rPr lang="am-ET" dirty="0">
                <a:solidFill>
                  <a:srgbClr val="00B050"/>
                </a:solidFill>
                <a:latin typeface="Power Geez Unicode1"/>
                <a:ea typeface="MS Mincho"/>
                <a:cs typeface="MS Mincho"/>
              </a:rPr>
              <a:t>የፓለቲካ መሳሪያ ነው </a:t>
            </a:r>
            <a:r>
              <a:rPr lang="am-ET" dirty="0">
                <a:latin typeface="Power Geez Unicode1"/>
                <a:ea typeface="MS Mincho"/>
                <a:cs typeface="MS Mincho"/>
              </a:rPr>
              <a:t>፤</a:t>
            </a:r>
          </a:p>
          <a:p>
            <a:pPr algn="just">
              <a:lnSpc>
                <a:spcPct val="150000"/>
              </a:lnSpc>
            </a:pPr>
            <a:r>
              <a:rPr lang="am-ET" dirty="0">
                <a:latin typeface="Power Geez Unicode1"/>
                <a:ea typeface="MS Mincho"/>
                <a:cs typeface="MS Mincho"/>
              </a:rPr>
              <a:t>ውጤታማ የሆነ የፋይናንስ ግልጽነትና ተጠያቂነት ስርዓት መኖሩ </a:t>
            </a:r>
            <a:r>
              <a:rPr lang="am-ET" dirty="0">
                <a:solidFill>
                  <a:srgbClr val="FF0000"/>
                </a:solidFill>
                <a:latin typeface="Power Geez Unicode1"/>
                <a:ea typeface="MS Mincho"/>
                <a:cs typeface="MS Mincho"/>
              </a:rPr>
              <a:t>መንግስት ለዜጎች የገባውን ቃል መጠበቅና ግዴታውንም መወጣት </a:t>
            </a:r>
            <a:r>
              <a:rPr lang="am-ET" dirty="0">
                <a:latin typeface="Power Geez Unicode1"/>
                <a:ea typeface="MS Mincho"/>
                <a:cs typeface="MS Mincho"/>
              </a:rPr>
              <a:t>ያስችለዋል፤</a:t>
            </a:r>
          </a:p>
          <a:p>
            <a:pPr marL="82296" indent="0">
              <a:buNone/>
            </a:pPr>
            <a:endParaRPr lang="en-US" dirty="0">
              <a:latin typeface="Power Geez Unicode1"/>
              <a:ea typeface="MS Mincho"/>
              <a:cs typeface="MS Minch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FE5F-B0F4-49A5-A868-FF8008F867E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190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6172200" cy="609600"/>
          </a:xfrm>
        </p:spPr>
        <p:txBody>
          <a:bodyPr>
            <a:normAutofit fontScale="90000"/>
          </a:bodyPr>
          <a:lstStyle/>
          <a:p>
            <a:r>
              <a:rPr lang="en-US" sz="3900" dirty="0" err="1">
                <a:solidFill>
                  <a:srgbClr val="4F271C">
                    <a:satMod val="130000"/>
                  </a:srgbClr>
                </a:solidFill>
              </a:rPr>
              <a:t>የቀጠለ</a:t>
            </a:r>
            <a:r>
              <a:rPr lang="en-US" sz="3900" dirty="0">
                <a:solidFill>
                  <a:srgbClr val="4F271C">
                    <a:satMod val="130000"/>
                  </a:srgbClr>
                </a:solidFill>
              </a:rPr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990600"/>
            <a:ext cx="7866888" cy="5562600"/>
          </a:xfrm>
        </p:spPr>
        <p:txBody>
          <a:bodyPr>
            <a:normAutofit lnSpcReduction="10000"/>
          </a:bodyPr>
          <a:lstStyle/>
          <a:p>
            <a:pPr lvl="0" algn="just">
              <a:lnSpc>
                <a:spcPct val="150000"/>
              </a:lnSpc>
              <a:buClr>
                <a:srgbClr val="3891A7"/>
              </a:buClr>
            </a:pPr>
            <a:r>
              <a:rPr lang="am-ET" sz="2400" dirty="0">
                <a:solidFill>
                  <a:prstClr val="black"/>
                </a:solidFill>
                <a:latin typeface="Power Geez Unicode1"/>
                <a:ea typeface="MS Mincho"/>
                <a:cs typeface="MS Mincho"/>
              </a:rPr>
              <a:t>የፋይናንስ ግልጽነትና ተጠያቂነት በሌለበት </a:t>
            </a:r>
            <a:r>
              <a:rPr lang="am-ET" sz="2400" dirty="0">
                <a:solidFill>
                  <a:srgbClr val="FF0000"/>
                </a:solidFill>
                <a:latin typeface="Power Geez Unicode1"/>
                <a:ea typeface="MS Mincho"/>
                <a:cs typeface="MS Mincho"/>
              </a:rPr>
              <a:t>ዜጎች ጥቅም ላይ የዋለውን ሀብትና በመንግስት በጀት ቃል የተገባውን የአገልግሎት አቅርቦት ደረጃ መከታተልና መጠየቅ </a:t>
            </a:r>
            <a:r>
              <a:rPr lang="am-ET" sz="2400" dirty="0" smtClean="0">
                <a:solidFill>
                  <a:srgbClr val="FF0000"/>
                </a:solidFill>
                <a:latin typeface="Power Geez Unicode1"/>
                <a:ea typeface="MS Mincho"/>
                <a:cs typeface="MS Mincho"/>
              </a:rPr>
              <a:t>አይችሉም</a:t>
            </a:r>
            <a:r>
              <a:rPr lang="am-ET" sz="2400" dirty="0" smtClean="0">
                <a:solidFill>
                  <a:prstClr val="black"/>
                </a:solidFill>
                <a:latin typeface="Power Geez Unicode1"/>
                <a:ea typeface="MS Mincho"/>
                <a:cs typeface="MS Mincho"/>
              </a:rPr>
              <a:t>፤በዚህም </a:t>
            </a:r>
            <a:r>
              <a:rPr lang="am-ET" sz="2400" dirty="0">
                <a:solidFill>
                  <a:prstClr val="black"/>
                </a:solidFill>
                <a:latin typeface="Power Geez Unicode1"/>
                <a:ea typeface="MS Mincho"/>
                <a:cs typeface="MS Mincho"/>
              </a:rPr>
              <a:t>ዜጎች በመንግስታቸው ላይ ያላቸው </a:t>
            </a:r>
            <a:r>
              <a:rPr lang="am-ET" sz="2400" dirty="0">
                <a:solidFill>
                  <a:srgbClr val="FF0000"/>
                </a:solidFill>
                <a:latin typeface="Power Geez Unicode1"/>
                <a:ea typeface="MS Mincho"/>
                <a:cs typeface="MS Mincho"/>
              </a:rPr>
              <a:t>እምነት እየተሸረሸረ </a:t>
            </a:r>
            <a:r>
              <a:rPr lang="am-ET" sz="2400" dirty="0">
                <a:solidFill>
                  <a:prstClr val="black"/>
                </a:solidFill>
                <a:latin typeface="Power Geez Unicode1"/>
                <a:ea typeface="MS Mincho"/>
                <a:cs typeface="MS Mincho"/>
              </a:rPr>
              <a:t>ሄዶ </a:t>
            </a:r>
            <a:r>
              <a:rPr lang="am-ET" sz="2400" b="1" dirty="0">
                <a:solidFill>
                  <a:srgbClr val="00B050"/>
                </a:solidFill>
                <a:latin typeface="Power Geez Unicode1"/>
                <a:ea typeface="MS Mincho"/>
                <a:cs typeface="MS Mincho"/>
              </a:rPr>
              <a:t>የኢኮኖሚ እድገት</a:t>
            </a:r>
            <a:r>
              <a:rPr lang="am-ET" sz="2400" dirty="0">
                <a:solidFill>
                  <a:srgbClr val="FF0000"/>
                </a:solidFill>
                <a:latin typeface="Power Geez Unicode1"/>
                <a:ea typeface="MS Mincho"/>
                <a:cs typeface="MS Mincho"/>
              </a:rPr>
              <a:t>ና </a:t>
            </a:r>
            <a:r>
              <a:rPr lang="am-ET" sz="2400" dirty="0">
                <a:solidFill>
                  <a:srgbClr val="00B050"/>
                </a:solidFill>
                <a:latin typeface="Power Geez Unicode1"/>
                <a:ea typeface="MS Mincho"/>
                <a:cs typeface="MS Mincho"/>
              </a:rPr>
              <a:t>ማህበራዊ መረጋጋት</a:t>
            </a:r>
            <a:r>
              <a:rPr lang="am-ET" sz="2400" dirty="0">
                <a:solidFill>
                  <a:srgbClr val="FF0000"/>
                </a:solidFill>
                <a:latin typeface="Power Geez Unicode1"/>
                <a:ea typeface="MS Mincho"/>
                <a:cs typeface="MS Mincho"/>
              </a:rPr>
              <a:t>ን እስከማሳጣት</a:t>
            </a:r>
            <a:r>
              <a:rPr lang="am-ET" sz="2400" dirty="0">
                <a:solidFill>
                  <a:prstClr val="black"/>
                </a:solidFill>
                <a:latin typeface="Power Geez Unicode1"/>
                <a:ea typeface="MS Mincho"/>
                <a:cs typeface="MS Mincho"/>
              </a:rPr>
              <a:t> ይሄዳል፤</a:t>
            </a:r>
          </a:p>
          <a:p>
            <a:pPr lvl="0" algn="just">
              <a:lnSpc>
                <a:spcPct val="150000"/>
              </a:lnSpc>
              <a:buClr>
                <a:srgbClr val="3891A7"/>
              </a:buClr>
            </a:pPr>
            <a:r>
              <a:rPr lang="am-ET" sz="2400" dirty="0">
                <a:solidFill>
                  <a:prstClr val="black"/>
                </a:solidFill>
                <a:latin typeface="Power Geez Unicode1"/>
                <a:ea typeface="MS Mincho"/>
                <a:cs typeface="MS Mincho"/>
              </a:rPr>
              <a:t>ስለዚህ የፋይናንስ ግልጽነትና </a:t>
            </a:r>
            <a:r>
              <a:rPr lang="am-ET" sz="2400" dirty="0" smtClean="0">
                <a:solidFill>
                  <a:prstClr val="black"/>
                </a:solidFill>
                <a:latin typeface="Power Geez Unicode1"/>
                <a:ea typeface="MS Mincho"/>
                <a:cs typeface="MS Mincho"/>
              </a:rPr>
              <a:t>ተጠያቂ</a:t>
            </a:r>
            <a:r>
              <a:rPr lang="en-US" sz="2400" dirty="0" err="1" smtClean="0">
                <a:solidFill>
                  <a:prstClr val="black"/>
                </a:solidFill>
                <a:latin typeface="Power Geez Unicode1"/>
                <a:ea typeface="MS Mincho"/>
                <a:cs typeface="MS Mincho"/>
              </a:rPr>
              <a:t>ነት</a:t>
            </a:r>
            <a:r>
              <a:rPr lang="am-ET" sz="2400" dirty="0" smtClean="0">
                <a:solidFill>
                  <a:prstClr val="black"/>
                </a:solidFill>
                <a:latin typeface="Power Geez Unicode1"/>
                <a:ea typeface="MS Mincho"/>
                <a:cs typeface="MS Mincho"/>
              </a:rPr>
              <a:t> </a:t>
            </a:r>
            <a:r>
              <a:rPr lang="am-ET" sz="2400" dirty="0">
                <a:solidFill>
                  <a:srgbClr val="FF0000"/>
                </a:solidFill>
                <a:latin typeface="Power Geez Unicode1"/>
                <a:ea typeface="MS Mincho"/>
                <a:cs typeface="MS Mincho"/>
              </a:rPr>
              <a:t>ለውጤታማ የመንግስት ፋይናንስ አስተዳደር </a:t>
            </a:r>
            <a:r>
              <a:rPr lang="am-ET" sz="2400" dirty="0" smtClean="0">
                <a:solidFill>
                  <a:srgbClr val="FF0000"/>
                </a:solidFill>
                <a:latin typeface="Power Geez Unicode1"/>
                <a:ea typeface="MS Mincho"/>
                <a:cs typeface="MS Mincho"/>
              </a:rPr>
              <a:t>መ</a:t>
            </a:r>
            <a:r>
              <a:rPr lang="en-US" sz="2400" dirty="0" smtClean="0">
                <a:solidFill>
                  <a:srgbClr val="FF0000"/>
                </a:solidFill>
                <a:latin typeface="Power Geez Unicode1"/>
                <a:ea typeface="MS Mincho"/>
                <a:cs typeface="MS Mincho"/>
              </a:rPr>
              <a:t>ሠ</a:t>
            </a:r>
            <a:r>
              <a:rPr lang="am-ET" sz="2400" dirty="0" smtClean="0">
                <a:solidFill>
                  <a:srgbClr val="FF0000"/>
                </a:solidFill>
                <a:latin typeface="Power Geez Unicode1"/>
                <a:ea typeface="MS Mincho"/>
                <a:cs typeface="MS Mincho"/>
              </a:rPr>
              <a:t>ረት</a:t>
            </a:r>
            <a:r>
              <a:rPr lang="am-ET" sz="2400" dirty="0" smtClean="0">
                <a:solidFill>
                  <a:prstClr val="black"/>
                </a:solidFill>
                <a:latin typeface="Power Geez Unicode1"/>
                <a:ea typeface="MS Mincho"/>
                <a:cs typeface="MS Mincho"/>
              </a:rPr>
              <a:t> </a:t>
            </a:r>
            <a:r>
              <a:rPr lang="am-ET" sz="2400" dirty="0">
                <a:solidFill>
                  <a:prstClr val="black"/>
                </a:solidFill>
                <a:latin typeface="Power Geez Unicode1"/>
                <a:ea typeface="MS Mincho"/>
                <a:cs typeface="MS Mincho"/>
              </a:rPr>
              <a:t>በመሆኑ የመንግስት ፋይናንስ አስተዳደር ማሻሻያ ቁልፍ </a:t>
            </a:r>
            <a:r>
              <a:rPr lang="en-US" sz="2400" dirty="0" err="1" smtClean="0">
                <a:solidFill>
                  <a:prstClr val="black"/>
                </a:solidFill>
                <a:latin typeface="Power Geez Unicode1"/>
                <a:ea typeface="MS Mincho"/>
                <a:cs typeface="MS Mincho"/>
              </a:rPr>
              <a:t>ሥራ</a:t>
            </a:r>
            <a:r>
              <a:rPr lang="en-US" sz="2400" dirty="0" smtClean="0">
                <a:solidFill>
                  <a:prstClr val="black"/>
                </a:solidFill>
                <a:latin typeface="Power Geez Unicode1"/>
                <a:ea typeface="MS Mincho"/>
                <a:cs typeface="MS Mincho"/>
              </a:rPr>
              <a:t> </a:t>
            </a:r>
            <a:r>
              <a:rPr lang="am-ET" sz="2400" dirty="0" smtClean="0">
                <a:solidFill>
                  <a:prstClr val="black"/>
                </a:solidFill>
                <a:latin typeface="Power Geez Unicode1"/>
                <a:ea typeface="MS Mincho"/>
                <a:cs typeface="MS Mincho"/>
              </a:rPr>
              <a:t>ሆኖ </a:t>
            </a:r>
            <a:r>
              <a:rPr lang="am-ET" sz="2400" dirty="0">
                <a:solidFill>
                  <a:prstClr val="black"/>
                </a:solidFill>
                <a:latin typeface="Power Geez Unicode1"/>
                <a:ea typeface="MS Mincho"/>
                <a:cs typeface="MS Mincho"/>
              </a:rPr>
              <a:t>መተግበር ይኖርበታል ፤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FE5F-B0F4-49A5-A868-FF8008F867E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93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6705600" cy="563562"/>
          </a:xfrm>
        </p:spPr>
        <p:txBody>
          <a:bodyPr>
            <a:normAutofit fontScale="90000"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sz="2000" b="1" i="1" u="sng" dirty="0" smtClean="0">
                <a:solidFill>
                  <a:prstClr val="black"/>
                </a:solidFill>
                <a:ea typeface="+mn-ea"/>
                <a:cs typeface="+mn-cs"/>
              </a:rPr>
              <a:t/>
            </a:r>
            <a:br>
              <a:rPr lang="en-US" sz="2000" b="1" i="1" u="sng" dirty="0" smtClean="0">
                <a:solidFill>
                  <a:prstClr val="black"/>
                </a:solidFill>
                <a:ea typeface="+mn-ea"/>
                <a:cs typeface="+mn-cs"/>
              </a:rPr>
            </a:br>
            <a:r>
              <a:rPr lang="en-US" sz="2000" b="1" i="1" u="sng" dirty="0">
                <a:solidFill>
                  <a:prstClr val="black"/>
                </a:solidFill>
                <a:ea typeface="+mn-ea"/>
                <a:cs typeface="+mn-cs"/>
              </a:rPr>
              <a:t/>
            </a:r>
            <a:br>
              <a:rPr lang="en-US" sz="2000" b="1" i="1" u="sng" dirty="0">
                <a:solidFill>
                  <a:prstClr val="black"/>
                </a:solidFill>
                <a:ea typeface="+mn-ea"/>
                <a:cs typeface="+mn-cs"/>
              </a:rPr>
            </a:br>
            <a:r>
              <a:rPr lang="en-US" sz="2000" b="1" i="1" u="sng" dirty="0" smtClean="0">
                <a:solidFill>
                  <a:prstClr val="black"/>
                </a:solidFill>
                <a:ea typeface="+mn-ea"/>
                <a:cs typeface="+mn-cs"/>
              </a:rPr>
              <a:t/>
            </a:r>
            <a:br>
              <a:rPr lang="en-US" sz="2000" b="1" i="1" u="sng" dirty="0" smtClean="0">
                <a:solidFill>
                  <a:prstClr val="black"/>
                </a:solidFill>
                <a:ea typeface="+mn-ea"/>
                <a:cs typeface="+mn-cs"/>
              </a:rPr>
            </a:br>
            <a:r>
              <a:rPr lang="en-US" dirty="0" smtClean="0"/>
              <a:t>  </a:t>
            </a:r>
            <a:r>
              <a:rPr lang="en-US" sz="4000" dirty="0" err="1"/>
              <a:t>የፋይናንስ</a:t>
            </a:r>
            <a:r>
              <a:rPr lang="en-US" sz="4000" dirty="0"/>
              <a:t> </a:t>
            </a:r>
            <a:r>
              <a:rPr lang="en-US" sz="4000" dirty="0" err="1"/>
              <a:t>ግልጽነትና</a:t>
            </a:r>
            <a:r>
              <a:rPr lang="en-US" sz="4000" dirty="0"/>
              <a:t> </a:t>
            </a:r>
            <a:r>
              <a:rPr lang="en-US" sz="4000" dirty="0" err="1"/>
              <a:t>ተጠያቂነት</a:t>
            </a:r>
            <a:r>
              <a:rPr lang="en-US" sz="4000" dirty="0"/>
              <a:t> </a:t>
            </a:r>
            <a:r>
              <a:rPr lang="en-US" sz="4000" dirty="0" err="1"/>
              <a:t>ዓላማ</a:t>
            </a:r>
            <a:r>
              <a:rPr lang="en-US" sz="4000" dirty="0"/>
              <a:t> </a:t>
            </a:r>
            <a:br>
              <a:rPr lang="en-US" sz="40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066800"/>
            <a:ext cx="8077200" cy="5486400"/>
          </a:xfrm>
        </p:spPr>
        <p:txBody>
          <a:bodyPr>
            <a:normAutofit fontScale="77500" lnSpcReduction="20000"/>
          </a:bodyPr>
          <a:lstStyle/>
          <a:p>
            <a:pPr marL="742950" lvl="0" indent="-742950" algn="just">
              <a:lnSpc>
                <a:spcPct val="170000"/>
              </a:lnSpc>
              <a:buClr>
                <a:srgbClr val="3891A7"/>
              </a:buClr>
              <a:buFont typeface="+mj-lt"/>
              <a:buAutoNum type="arabicParenR"/>
            </a:pPr>
            <a:r>
              <a:rPr lang="en-US" sz="3900" i="1" dirty="0" smtClean="0"/>
              <a:t> </a:t>
            </a:r>
            <a:r>
              <a:rPr lang="en-US" sz="4200" dirty="0" err="1" smtClean="0"/>
              <a:t>በመንግስት</a:t>
            </a:r>
            <a:r>
              <a:rPr lang="en-US" sz="4200" dirty="0" smtClean="0"/>
              <a:t> </a:t>
            </a:r>
            <a:r>
              <a:rPr lang="en-US" sz="4200" dirty="0" err="1"/>
              <a:t>የበጀት</a:t>
            </a:r>
            <a:r>
              <a:rPr lang="en-US" sz="4200" dirty="0"/>
              <a:t> </a:t>
            </a:r>
            <a:r>
              <a:rPr lang="en-US" sz="4200" dirty="0" err="1"/>
              <a:t>ሂደት</a:t>
            </a:r>
            <a:r>
              <a:rPr lang="en-US" sz="4200" dirty="0"/>
              <a:t> /</a:t>
            </a:r>
            <a:r>
              <a:rPr lang="en-US" sz="4200" dirty="0" err="1"/>
              <a:t>እቅድ፣ምደባ፣ወጪ</a:t>
            </a:r>
            <a:r>
              <a:rPr lang="en-US" sz="4200" dirty="0"/>
              <a:t> </a:t>
            </a:r>
            <a:r>
              <a:rPr lang="en-US" sz="4200" dirty="0" err="1"/>
              <a:t>እና</a:t>
            </a:r>
            <a:r>
              <a:rPr lang="en-US" sz="4200" dirty="0"/>
              <a:t> </a:t>
            </a:r>
            <a:r>
              <a:rPr lang="en-US" sz="4200" dirty="0" err="1"/>
              <a:t>ምርመራ</a:t>
            </a:r>
            <a:r>
              <a:rPr lang="en-US" sz="4200" dirty="0"/>
              <a:t>(</a:t>
            </a:r>
            <a:r>
              <a:rPr lang="en-US" sz="4200" dirty="0" err="1"/>
              <a:t>ኦዲት</a:t>
            </a:r>
            <a:r>
              <a:rPr lang="en-US" sz="4200" dirty="0" smtClean="0"/>
              <a:t>) </a:t>
            </a:r>
            <a:r>
              <a:rPr lang="en-US" sz="4200" dirty="0" err="1" smtClean="0"/>
              <a:t>ዙሪያ</a:t>
            </a:r>
            <a:r>
              <a:rPr lang="en-US" sz="4200" dirty="0" smtClean="0"/>
              <a:t> </a:t>
            </a:r>
            <a:r>
              <a:rPr lang="en-US" sz="4200" dirty="0" err="1"/>
              <a:t>ግልጽነትን</a:t>
            </a:r>
            <a:r>
              <a:rPr lang="en-US" sz="4200" dirty="0"/>
              <a:t> </a:t>
            </a:r>
            <a:r>
              <a:rPr lang="en-US" sz="4200" dirty="0" err="1" smtClean="0"/>
              <a:t>ለማጎልበት</a:t>
            </a:r>
            <a:r>
              <a:rPr lang="en-US" sz="4200" dirty="0" smtClean="0">
                <a:solidFill>
                  <a:prstClr val="black"/>
                </a:solidFill>
              </a:rPr>
              <a:t>፡፡</a:t>
            </a:r>
          </a:p>
          <a:p>
            <a:pPr marL="0" lvl="0" indent="0" algn="just">
              <a:lnSpc>
                <a:spcPct val="170000"/>
              </a:lnSpc>
              <a:buClr>
                <a:srgbClr val="3891A7"/>
              </a:buClr>
              <a:buNone/>
            </a:pPr>
            <a:endParaRPr lang="en-US" sz="4200" dirty="0"/>
          </a:p>
          <a:p>
            <a:pPr marL="742950" lvl="0" indent="-742950" algn="just">
              <a:lnSpc>
                <a:spcPct val="170000"/>
              </a:lnSpc>
              <a:buFont typeface="+mj-lt"/>
              <a:buAutoNum type="arabicParenR" startAt="2"/>
            </a:pPr>
            <a:r>
              <a:rPr lang="en-US" sz="4200" dirty="0" err="1" smtClean="0"/>
              <a:t>በመንግስት</a:t>
            </a:r>
            <a:r>
              <a:rPr lang="en-US" sz="4200" dirty="0" smtClean="0"/>
              <a:t> </a:t>
            </a:r>
            <a:r>
              <a:rPr lang="en-US" sz="4200" dirty="0" err="1"/>
              <a:t>የበጀት</a:t>
            </a:r>
            <a:r>
              <a:rPr lang="en-US" sz="4200" dirty="0"/>
              <a:t> ፣ </a:t>
            </a:r>
            <a:r>
              <a:rPr lang="en-US" sz="4200" dirty="0" err="1"/>
              <a:t>የእቅድ</a:t>
            </a:r>
            <a:r>
              <a:rPr lang="en-US" sz="4200" dirty="0"/>
              <a:t> </a:t>
            </a:r>
            <a:r>
              <a:rPr lang="en-US" sz="4200" dirty="0" err="1"/>
              <a:t>ሂደት</a:t>
            </a:r>
            <a:r>
              <a:rPr lang="en-US" sz="4200" dirty="0"/>
              <a:t> </a:t>
            </a:r>
            <a:r>
              <a:rPr lang="en-US" sz="4200" dirty="0" err="1"/>
              <a:t>እና</a:t>
            </a:r>
            <a:r>
              <a:rPr lang="en-US" sz="4200" dirty="0"/>
              <a:t> </a:t>
            </a:r>
            <a:r>
              <a:rPr lang="en-US" sz="4200" dirty="0" err="1"/>
              <a:t>የአገልግሎት</a:t>
            </a:r>
            <a:r>
              <a:rPr lang="en-US" sz="4200" dirty="0"/>
              <a:t> </a:t>
            </a:r>
            <a:r>
              <a:rPr lang="en-US" sz="4200" dirty="0" err="1"/>
              <a:t>አሰጣጥ</a:t>
            </a:r>
            <a:r>
              <a:rPr lang="en-US" sz="4200" dirty="0"/>
              <a:t> </a:t>
            </a:r>
            <a:r>
              <a:rPr lang="en-US" sz="4200" dirty="0" err="1"/>
              <a:t>ላይ</a:t>
            </a:r>
            <a:r>
              <a:rPr lang="en-US" sz="4200" dirty="0"/>
              <a:t> </a:t>
            </a:r>
            <a:r>
              <a:rPr lang="en-US" sz="4200" dirty="0" err="1"/>
              <a:t>የዜጎችን</a:t>
            </a:r>
            <a:r>
              <a:rPr lang="en-US" sz="4200" dirty="0"/>
              <a:t> </a:t>
            </a:r>
            <a:r>
              <a:rPr lang="en-US" sz="4200" dirty="0" err="1"/>
              <a:t>እና</a:t>
            </a:r>
            <a:r>
              <a:rPr lang="en-US" sz="4200" dirty="0"/>
              <a:t> </a:t>
            </a:r>
            <a:r>
              <a:rPr lang="en-US" sz="4200" dirty="0" err="1"/>
              <a:t>የማህበረሰቡ</a:t>
            </a:r>
            <a:r>
              <a:rPr lang="en-US" sz="4200" dirty="0"/>
              <a:t> </a:t>
            </a:r>
            <a:r>
              <a:rPr lang="en-US" sz="4200" dirty="0" err="1"/>
              <a:t>ወኪሎችን</a:t>
            </a:r>
            <a:r>
              <a:rPr lang="en-US" sz="4200" dirty="0"/>
              <a:t> </a:t>
            </a:r>
            <a:r>
              <a:rPr lang="en-US" sz="4200" dirty="0" err="1"/>
              <a:t>ንቁ</a:t>
            </a:r>
            <a:r>
              <a:rPr lang="en-US" sz="4200" dirty="0"/>
              <a:t> </a:t>
            </a:r>
            <a:r>
              <a:rPr lang="en-US" sz="4200" dirty="0" err="1"/>
              <a:t>ተሳትፎና</a:t>
            </a:r>
            <a:r>
              <a:rPr lang="en-US" sz="4200" dirty="0"/>
              <a:t> </a:t>
            </a:r>
            <a:r>
              <a:rPr lang="en-US" sz="4200" dirty="0" err="1" smtClean="0"/>
              <a:t>ግብረ</a:t>
            </a:r>
            <a:r>
              <a:rPr lang="en-US" sz="4200" dirty="0" smtClean="0"/>
              <a:t> </a:t>
            </a:r>
            <a:r>
              <a:rPr lang="en-US" sz="4200" dirty="0" err="1" smtClean="0"/>
              <a:t>መልስ</a:t>
            </a:r>
            <a:r>
              <a:rPr lang="en-US" sz="4200" dirty="0" smtClean="0"/>
              <a:t> </a:t>
            </a:r>
            <a:r>
              <a:rPr lang="en-US" sz="4200" dirty="0" err="1"/>
              <a:t>ለማግኘት</a:t>
            </a:r>
            <a:r>
              <a:rPr lang="en-US" sz="4200" dirty="0"/>
              <a:t>፡፡</a:t>
            </a:r>
            <a:endParaRPr lang="en-US" sz="3900" dirty="0"/>
          </a:p>
          <a:p>
            <a:pPr>
              <a:buNone/>
            </a:pPr>
            <a:r>
              <a:rPr lang="en-US" sz="3500" i="1" dirty="0"/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FE5F-B0F4-49A5-A868-FF8008F867EA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12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67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924800" cy="6096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 smtClean="0">
                <a:solidFill>
                  <a:prstClr val="black"/>
                </a:solidFill>
                <a:latin typeface="Power Geez Unicode1" pitchFamily="2" charset="0"/>
              </a:rPr>
              <a:t>ዓላማ</a:t>
            </a:r>
            <a:r>
              <a:rPr lang="en-US" sz="3200" b="1" dirty="0" smtClean="0">
                <a:solidFill>
                  <a:prstClr val="black"/>
                </a:solidFill>
                <a:latin typeface="Power Geez Unicode1" pitchFamily="2" charset="0"/>
              </a:rPr>
              <a:t> 2</a:t>
            </a:r>
            <a:endParaRPr lang="en-US" sz="3200" b="1" dirty="0">
              <a:latin typeface="Power Geez Unicode1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90600"/>
            <a:ext cx="8001000" cy="5638800"/>
          </a:xfrm>
        </p:spPr>
        <p:txBody>
          <a:bodyPr>
            <a:normAutofit lnSpcReduction="10000"/>
          </a:bodyPr>
          <a:lstStyle/>
          <a:p>
            <a:pPr marL="0" lvl="0" indent="0" algn="just">
              <a:lnSpc>
                <a:spcPct val="150000"/>
              </a:lnSpc>
              <a:buNone/>
            </a:pPr>
            <a:r>
              <a:rPr lang="en-US" sz="3600" dirty="0" err="1" smtClean="0">
                <a:solidFill>
                  <a:prstClr val="black"/>
                </a:solidFill>
                <a:latin typeface="Power Geez Unicode1" pitchFamily="2" charset="0"/>
              </a:rPr>
              <a:t>የፋይናንስ</a:t>
            </a:r>
            <a:r>
              <a:rPr lang="en-US" sz="36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3600" dirty="0" err="1">
                <a:solidFill>
                  <a:prstClr val="black"/>
                </a:solidFill>
                <a:latin typeface="Power Geez Unicode1" pitchFamily="2" charset="0"/>
              </a:rPr>
              <a:t>ግልጽነት</a:t>
            </a:r>
            <a:r>
              <a:rPr lang="en-US" sz="36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3600" dirty="0" err="1">
                <a:solidFill>
                  <a:prstClr val="black"/>
                </a:solidFill>
                <a:latin typeface="Power Geez Unicode1" pitchFamily="2" charset="0"/>
              </a:rPr>
              <a:t>እና</a:t>
            </a:r>
            <a:r>
              <a:rPr lang="en-US" sz="36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3600" dirty="0" err="1" smtClean="0">
                <a:solidFill>
                  <a:prstClr val="black"/>
                </a:solidFill>
                <a:latin typeface="Power Geez Unicode1" pitchFamily="2" charset="0"/>
              </a:rPr>
              <a:t>ተጠያቂነት</a:t>
            </a:r>
            <a:r>
              <a:rPr lang="en-US" sz="36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3600" dirty="0" err="1" smtClean="0">
                <a:solidFill>
                  <a:prstClr val="black"/>
                </a:solidFill>
                <a:latin typeface="Power Geez Unicode1" pitchFamily="2" charset="0"/>
              </a:rPr>
              <a:t>አሠራር</a:t>
            </a:r>
            <a:r>
              <a:rPr lang="en-US" sz="36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3600" dirty="0" err="1" smtClean="0">
                <a:solidFill>
                  <a:prstClr val="black"/>
                </a:solidFill>
                <a:latin typeface="Power Geez Unicode1" pitchFamily="2" charset="0"/>
              </a:rPr>
              <a:t>ስርአትን</a:t>
            </a:r>
            <a:r>
              <a:rPr lang="en-US" sz="36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3600" dirty="0" err="1" smtClean="0">
                <a:solidFill>
                  <a:prstClr val="black"/>
                </a:solidFill>
                <a:latin typeface="Power Geez Unicode1" pitchFamily="2" charset="0"/>
              </a:rPr>
              <a:t>ለመዘርጋት</a:t>
            </a:r>
            <a:r>
              <a:rPr lang="en-US" sz="36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3600" dirty="0" err="1" smtClean="0">
                <a:solidFill>
                  <a:prstClr val="black"/>
                </a:solidFill>
                <a:latin typeface="Power Geez Unicode1" pitchFamily="2" charset="0"/>
              </a:rPr>
              <a:t>በቅድሚያ</a:t>
            </a:r>
            <a:r>
              <a:rPr lang="en-US" sz="3600" dirty="0" smtClean="0">
                <a:solidFill>
                  <a:prstClr val="black"/>
                </a:solidFill>
                <a:latin typeface="Power Geez Unicode1" pitchFamily="2" charset="0"/>
              </a:rPr>
              <a:t> መ</a:t>
            </a:r>
            <a:r>
              <a:rPr lang="am-ET" sz="3600" dirty="0" smtClean="0">
                <a:solidFill>
                  <a:prstClr val="black"/>
                </a:solidFill>
                <a:latin typeface="Nyala"/>
              </a:rPr>
              <a:t>ሟ</a:t>
            </a:r>
            <a:r>
              <a:rPr lang="en-US" sz="3600" dirty="0" err="1" smtClean="0">
                <a:solidFill>
                  <a:prstClr val="black"/>
                </a:solidFill>
                <a:latin typeface="Power Geez Unicode1" pitchFamily="2" charset="0"/>
              </a:rPr>
              <a:t>ላት</a:t>
            </a:r>
            <a:r>
              <a:rPr lang="en-US" sz="36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3600" dirty="0" err="1" smtClean="0">
                <a:solidFill>
                  <a:prstClr val="black"/>
                </a:solidFill>
                <a:latin typeface="Power Geez Unicode1" pitchFamily="2" charset="0"/>
              </a:rPr>
              <a:t>የሚገባቸውን</a:t>
            </a:r>
            <a:r>
              <a:rPr lang="en-US" sz="36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3600" dirty="0" err="1" smtClean="0">
                <a:solidFill>
                  <a:prstClr val="black"/>
                </a:solidFill>
                <a:latin typeface="Power Geez Unicode1" pitchFamily="2" charset="0"/>
              </a:rPr>
              <a:t>መሰረታዊ</a:t>
            </a:r>
            <a:r>
              <a:rPr lang="en-US" sz="36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3600" dirty="0" err="1" smtClean="0">
                <a:solidFill>
                  <a:prstClr val="black"/>
                </a:solidFill>
                <a:latin typeface="Power Geez Unicode1" pitchFamily="2" charset="0"/>
              </a:rPr>
              <a:t>ነገሮች</a:t>
            </a:r>
            <a:r>
              <a:rPr lang="en-US" sz="36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3600" dirty="0" err="1" smtClean="0">
                <a:solidFill>
                  <a:prstClr val="black"/>
                </a:solidFill>
                <a:latin typeface="Power Geez Unicode1" pitchFamily="2" charset="0"/>
              </a:rPr>
              <a:t>በመገንዘብ</a:t>
            </a:r>
            <a:r>
              <a:rPr lang="en-US" sz="36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3600" dirty="0" err="1" smtClean="0">
                <a:solidFill>
                  <a:prstClr val="black"/>
                </a:solidFill>
                <a:latin typeface="Power Geez Unicode1" pitchFamily="2" charset="0"/>
              </a:rPr>
              <a:t>ያለንበትን</a:t>
            </a:r>
            <a:r>
              <a:rPr lang="en-US" sz="36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3600" dirty="0" err="1" smtClean="0">
                <a:solidFill>
                  <a:prstClr val="black"/>
                </a:solidFill>
                <a:latin typeface="Power Geez Unicode1" pitchFamily="2" charset="0"/>
              </a:rPr>
              <a:t>ተጨባጭ</a:t>
            </a:r>
            <a:r>
              <a:rPr lang="en-US" sz="36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3600" dirty="0" err="1" smtClean="0">
                <a:solidFill>
                  <a:prstClr val="black"/>
                </a:solidFill>
                <a:latin typeface="Power Geez Unicode1" pitchFamily="2" charset="0"/>
              </a:rPr>
              <a:t>ሁኔታ</a:t>
            </a:r>
            <a:r>
              <a:rPr lang="en-US" sz="36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3600" dirty="0" err="1" smtClean="0">
                <a:solidFill>
                  <a:prstClr val="black"/>
                </a:solidFill>
                <a:latin typeface="Power Geez Unicode1" pitchFamily="2" charset="0"/>
              </a:rPr>
              <a:t>በመገምገም</a:t>
            </a:r>
            <a:r>
              <a:rPr lang="en-US" sz="36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3600" dirty="0" err="1" smtClean="0">
                <a:solidFill>
                  <a:prstClr val="black"/>
                </a:solidFill>
                <a:latin typeface="Power Geez Unicode1" pitchFamily="2" charset="0"/>
              </a:rPr>
              <a:t>በፋይናንስ</a:t>
            </a:r>
            <a:r>
              <a:rPr lang="en-US" sz="36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3600" dirty="0" err="1">
                <a:solidFill>
                  <a:prstClr val="black"/>
                </a:solidFill>
                <a:latin typeface="Power Geez Unicode1" pitchFamily="2" charset="0"/>
              </a:rPr>
              <a:t>ግልጽነት</a:t>
            </a:r>
            <a:r>
              <a:rPr lang="en-US" sz="36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3600" dirty="0" err="1">
                <a:solidFill>
                  <a:prstClr val="black"/>
                </a:solidFill>
                <a:latin typeface="Power Geez Unicode1" pitchFamily="2" charset="0"/>
              </a:rPr>
              <a:t>እና</a:t>
            </a:r>
            <a:r>
              <a:rPr lang="en-US" sz="3600" dirty="0">
                <a:solidFill>
                  <a:prstClr val="black"/>
                </a:solidFill>
                <a:latin typeface="Power Geez Unicode1" pitchFamily="2" charset="0"/>
              </a:rPr>
              <a:t> ተጠያቂነት </a:t>
            </a:r>
            <a:r>
              <a:rPr lang="en-US" sz="3600" dirty="0" err="1" smtClean="0">
                <a:solidFill>
                  <a:prstClr val="black"/>
                </a:solidFill>
                <a:latin typeface="Power Geez Unicode1" pitchFamily="2" charset="0"/>
              </a:rPr>
              <a:t>ሥርዐት</a:t>
            </a:r>
            <a:r>
              <a:rPr lang="en-US" sz="36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3600" dirty="0" err="1" smtClean="0">
                <a:solidFill>
                  <a:prstClr val="black"/>
                </a:solidFill>
                <a:latin typeface="Power Geez Unicode1" pitchFamily="2" charset="0"/>
              </a:rPr>
              <a:t>ሊገኙ</a:t>
            </a:r>
            <a:r>
              <a:rPr lang="en-US" sz="36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3600" dirty="0" err="1" smtClean="0">
                <a:solidFill>
                  <a:prstClr val="black"/>
                </a:solidFill>
                <a:latin typeface="Power Geez Unicode1" pitchFamily="2" charset="0"/>
              </a:rPr>
              <a:t>የሚገባቸውን</a:t>
            </a:r>
            <a:r>
              <a:rPr lang="en-US" sz="36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3600" dirty="0" err="1" smtClean="0">
                <a:solidFill>
                  <a:prstClr val="black"/>
                </a:solidFill>
                <a:latin typeface="Power Geez Unicode1" pitchFamily="2" charset="0"/>
              </a:rPr>
              <a:t>ጠቀሜታዎች</a:t>
            </a:r>
            <a:r>
              <a:rPr lang="en-US" sz="36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3600" dirty="0" err="1" smtClean="0">
                <a:solidFill>
                  <a:prstClr val="black"/>
                </a:solidFill>
                <a:latin typeface="Power Geez Unicode1" pitchFamily="2" charset="0"/>
              </a:rPr>
              <a:t>መረዳት</a:t>
            </a:r>
            <a:r>
              <a:rPr lang="en-US" sz="3600" dirty="0" smtClean="0">
                <a:solidFill>
                  <a:prstClr val="black"/>
                </a:solidFill>
                <a:latin typeface="Power Geez Unicode1" pitchFamily="2" charset="0"/>
              </a:rPr>
              <a:t>፡፡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FE5F-B0F4-49A5-A868-FF8008F867E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177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76200"/>
            <a:ext cx="50292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 err="1" smtClean="0">
                <a:solidFill>
                  <a:prstClr val="black"/>
                </a:solidFill>
                <a:latin typeface="Power Geez Unicode1" pitchFamily="2" charset="0"/>
              </a:rPr>
              <a:t>የመግለጫዉ</a:t>
            </a:r>
            <a:r>
              <a:rPr lang="en-US" sz="3200" b="1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3200" b="1" dirty="0" err="1" smtClean="0">
                <a:solidFill>
                  <a:prstClr val="black"/>
                </a:solidFill>
                <a:latin typeface="Power Geez Unicode1" pitchFamily="2" charset="0"/>
              </a:rPr>
              <a:t>ይዘት</a:t>
            </a:r>
            <a:endParaRPr lang="en-US" sz="3200" b="1" dirty="0">
              <a:latin typeface="Power Geez Unicode1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533400"/>
            <a:ext cx="8077200" cy="6019800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Clr>
                <a:srgbClr val="3891A7"/>
              </a:buClr>
              <a:buFont typeface="Wingdings"/>
              <a:buChar char=""/>
            </a:pPr>
            <a:r>
              <a:rPr lang="en-US" dirty="0" err="1" smtClean="0">
                <a:solidFill>
                  <a:prstClr val="black"/>
                </a:solidFill>
                <a:latin typeface="Power Geez Unicode1" pitchFamily="2" charset="0"/>
                <a:ea typeface="+mj-ea"/>
                <a:cs typeface="+mj-cs"/>
              </a:rPr>
              <a:t>የፋይናንስ</a:t>
            </a:r>
            <a:r>
              <a:rPr lang="en-US" dirty="0" smtClean="0">
                <a:solidFill>
                  <a:prstClr val="black"/>
                </a:solidFill>
                <a:latin typeface="Power Geez Unicode1" pitchFamily="2" charset="0"/>
                <a:ea typeface="+mj-ea"/>
                <a:cs typeface="+mj-c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Power Geez Unicode1" pitchFamily="2" charset="0"/>
                <a:ea typeface="+mj-ea"/>
                <a:cs typeface="+mj-cs"/>
              </a:rPr>
              <a:t>ግልጽነትና</a:t>
            </a:r>
            <a:r>
              <a:rPr lang="en-US" dirty="0">
                <a:solidFill>
                  <a:prstClr val="black"/>
                </a:solidFill>
                <a:latin typeface="Power Geez Unicode1" pitchFamily="2" charset="0"/>
                <a:ea typeface="+mj-ea"/>
                <a:cs typeface="+mj-c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Power Geez Unicode1" pitchFamily="2" charset="0"/>
                <a:ea typeface="+mj-ea"/>
                <a:cs typeface="+mj-cs"/>
              </a:rPr>
              <a:t>ተጠያቂነት</a:t>
            </a:r>
            <a:r>
              <a:rPr lang="en-US" dirty="0">
                <a:solidFill>
                  <a:prstClr val="black"/>
                </a:solidFill>
                <a:latin typeface="Power Geez Unicode1" pitchFamily="2" charset="0"/>
                <a:ea typeface="+mj-ea"/>
                <a:cs typeface="+mj-c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Power Geez Unicode1" pitchFamily="2" charset="0"/>
                <a:ea typeface="+mj-ea"/>
                <a:cs typeface="+mj-cs"/>
              </a:rPr>
              <a:t>ስርአት</a:t>
            </a:r>
            <a:endParaRPr lang="en-US" dirty="0">
              <a:solidFill>
                <a:prstClr val="black"/>
              </a:solidFill>
              <a:latin typeface="Power Geez Unicode1" pitchFamily="2" charset="0"/>
              <a:ea typeface="+mj-ea"/>
              <a:cs typeface="+mj-cs"/>
            </a:endParaRPr>
          </a:p>
          <a:p>
            <a:pPr marL="1371600" lvl="0" indent="-457200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Clr>
                <a:srgbClr val="3891A7"/>
              </a:buClr>
              <a:buFont typeface="Wingdings" pitchFamily="2" charset="2"/>
              <a:buChar char="Ø"/>
              <a:tabLst>
                <a:tab pos="1314450" algn="l"/>
              </a:tabLst>
            </a:pPr>
            <a:r>
              <a:rPr lang="en-US" dirty="0" smtClean="0">
                <a:solidFill>
                  <a:prstClr val="black"/>
                </a:solidFill>
                <a:latin typeface="Power Geez Unicode1" pitchFamily="2" charset="0"/>
                <a:ea typeface="+mj-ea"/>
                <a:cs typeface="+mj-cs"/>
              </a:rPr>
              <a:t>መ</a:t>
            </a:r>
            <a:r>
              <a:rPr lang="am-ET" dirty="0" smtClean="0">
                <a:solidFill>
                  <a:prstClr val="black"/>
                </a:solidFill>
                <a:latin typeface="Nyala"/>
                <a:ea typeface="+mj-ea"/>
                <a:cs typeface="+mj-cs"/>
              </a:rPr>
              <a:t>ሟ</a:t>
            </a:r>
            <a:r>
              <a:rPr lang="en-US" dirty="0" err="1" smtClean="0">
                <a:solidFill>
                  <a:prstClr val="black"/>
                </a:solidFill>
                <a:latin typeface="Power Geez Unicode1" pitchFamily="2" charset="0"/>
                <a:ea typeface="+mj-ea"/>
                <a:cs typeface="+mj-cs"/>
              </a:rPr>
              <a:t>ላት</a:t>
            </a:r>
            <a:r>
              <a:rPr lang="en-US" dirty="0" smtClean="0">
                <a:solidFill>
                  <a:prstClr val="black"/>
                </a:solidFill>
                <a:latin typeface="Power Geez Unicode1" pitchFamily="2" charset="0"/>
                <a:ea typeface="+mj-ea"/>
                <a:cs typeface="+mj-c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Power Geez Unicode1" pitchFamily="2" charset="0"/>
                <a:ea typeface="+mj-ea"/>
                <a:cs typeface="+mj-cs"/>
              </a:rPr>
              <a:t>ያለባቸው</a:t>
            </a:r>
            <a:r>
              <a:rPr lang="en-US" dirty="0">
                <a:solidFill>
                  <a:prstClr val="black"/>
                </a:solidFill>
                <a:latin typeface="Power Geez Unicode1" pitchFamily="2" charset="0"/>
                <a:ea typeface="+mj-ea"/>
                <a:cs typeface="+mj-c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Power Geez Unicode1" pitchFamily="2" charset="0"/>
                <a:ea typeface="+mj-ea"/>
                <a:cs typeface="+mj-cs"/>
              </a:rPr>
              <a:t>ቅድመ</a:t>
            </a:r>
            <a:r>
              <a:rPr lang="en-US" dirty="0">
                <a:solidFill>
                  <a:prstClr val="black"/>
                </a:solidFill>
                <a:latin typeface="Power Geez Unicode1" pitchFamily="2" charset="0"/>
                <a:ea typeface="+mj-ea"/>
                <a:cs typeface="+mj-cs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Power Geez Unicode1" pitchFamily="2" charset="0"/>
                <a:ea typeface="+mj-ea"/>
                <a:cs typeface="+mj-cs"/>
              </a:rPr>
              <a:t>ሁኔታዎች</a:t>
            </a:r>
            <a:r>
              <a:rPr lang="en-US" dirty="0" smtClean="0">
                <a:solidFill>
                  <a:prstClr val="black"/>
                </a:solidFill>
                <a:latin typeface="Power Geez Unicode1" pitchFamily="2" charset="0"/>
                <a:ea typeface="+mj-ea"/>
                <a:cs typeface="+mj-cs"/>
              </a:rPr>
              <a:t>፣</a:t>
            </a:r>
            <a:endParaRPr lang="en-US" dirty="0">
              <a:solidFill>
                <a:prstClr val="black"/>
              </a:solidFill>
              <a:latin typeface="Power Geez Unicode1" pitchFamily="2" charset="0"/>
              <a:ea typeface="+mj-ea"/>
              <a:cs typeface="+mj-cs"/>
            </a:endParaRPr>
          </a:p>
          <a:p>
            <a:pPr marL="1371600" lvl="0" indent="-400050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Clr>
                <a:srgbClr val="3891A7"/>
              </a:buClr>
              <a:buFont typeface="Wingdings" pitchFamily="2" charset="2"/>
              <a:buChar char="Ø"/>
            </a:pPr>
            <a:r>
              <a:rPr lang="am-ET" dirty="0">
                <a:solidFill>
                  <a:prstClr val="black"/>
                </a:solidFill>
                <a:latin typeface="Power Geez Unicode1" pitchFamily="2" charset="0"/>
                <a:ea typeface="+mj-ea"/>
                <a:cs typeface="+mj-cs"/>
              </a:rPr>
              <a:t>በህገ መንግስቱ የተደነገጉ ድንጋጌዎች </a:t>
            </a:r>
            <a:endParaRPr lang="en-US" dirty="0">
              <a:solidFill>
                <a:prstClr val="black"/>
              </a:solidFill>
              <a:latin typeface="Power Geez Unicode1" pitchFamily="2" charset="0"/>
              <a:ea typeface="+mj-ea"/>
              <a:cs typeface="+mj-cs"/>
            </a:endParaRPr>
          </a:p>
          <a:p>
            <a:pPr marL="1371600" indent="-400050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Clr>
                <a:srgbClr val="3891A7"/>
              </a:buClr>
              <a:buFont typeface="Wingdings" pitchFamily="2" charset="2"/>
              <a:buChar char="Ø"/>
            </a:pPr>
            <a:r>
              <a:rPr lang="en-US" dirty="0" err="1" smtClean="0">
                <a:solidFill>
                  <a:prstClr val="black"/>
                </a:solidFill>
                <a:latin typeface="Power Geez Unicode1" pitchFamily="2" charset="0"/>
              </a:rPr>
              <a:t>ሥርአቱን</a:t>
            </a:r>
            <a:r>
              <a:rPr lang="en-US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Power Geez Unicode1" pitchFamily="2" charset="0"/>
                <a:ea typeface="+mj-ea"/>
                <a:cs typeface="+mj-cs"/>
              </a:rPr>
              <a:t>የመዘርጋት</a:t>
            </a:r>
            <a:r>
              <a:rPr lang="en-US" dirty="0">
                <a:solidFill>
                  <a:prstClr val="black"/>
                </a:solidFill>
                <a:latin typeface="Power Geez Unicode1" pitchFamily="2" charset="0"/>
                <a:ea typeface="+mj-ea"/>
                <a:cs typeface="+mj-c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Power Geez Unicode1" pitchFamily="2" charset="0"/>
                <a:ea typeface="+mj-ea"/>
                <a:cs typeface="+mj-cs"/>
              </a:rPr>
              <a:t>ፋይዳው</a:t>
            </a:r>
            <a:r>
              <a:rPr lang="am-ET" dirty="0">
                <a:solidFill>
                  <a:prstClr val="black"/>
                </a:solidFill>
                <a:latin typeface="Power Geez Unicode1" pitchFamily="2" charset="0"/>
                <a:ea typeface="+mj-ea"/>
                <a:cs typeface="+mj-cs"/>
              </a:rPr>
              <a:t>፣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Power Geez Unicode1" pitchFamily="2" charset="0"/>
                <a:ea typeface="+mj-ea"/>
                <a:cs typeface="+mj-cs"/>
              </a:rPr>
              <a:t/>
            </a:r>
            <a:br>
              <a:rPr lang="en-US" dirty="0">
                <a:solidFill>
                  <a:prstClr val="black"/>
                </a:solidFill>
                <a:latin typeface="Power Geez Unicode1" pitchFamily="2" charset="0"/>
                <a:ea typeface="+mj-ea"/>
                <a:cs typeface="+mj-cs"/>
              </a:rPr>
            </a:br>
            <a:r>
              <a:rPr lang="en-US" i="1" dirty="0">
                <a:solidFill>
                  <a:prstClr val="black"/>
                </a:solidFill>
                <a:latin typeface="Power Geez Unicode1" pitchFamily="2" charset="0"/>
                <a:ea typeface="+mj-ea"/>
                <a:cs typeface="+mj-cs"/>
              </a:rPr>
              <a:t/>
            </a:r>
            <a:br>
              <a:rPr lang="en-US" i="1" dirty="0">
                <a:solidFill>
                  <a:prstClr val="black"/>
                </a:solidFill>
                <a:latin typeface="Power Geez Unicode1" pitchFamily="2" charset="0"/>
                <a:ea typeface="+mj-ea"/>
                <a:cs typeface="+mj-cs"/>
              </a:rPr>
            </a:br>
            <a:endParaRPr lang="en-US" dirty="0">
              <a:latin typeface="Power Geez Unicode1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FE5F-B0F4-49A5-A868-FF8008F867E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258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8077200" cy="762000"/>
          </a:xfrm>
        </p:spPr>
        <p:txBody>
          <a:bodyPr>
            <a:normAutofit fontScale="90000"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en-US" sz="3300" b="1" i="1" u="sng" dirty="0" smtClean="0">
                <a:solidFill>
                  <a:prstClr val="black"/>
                </a:solidFill>
                <a:ea typeface="+mn-ea"/>
                <a:cs typeface="+mn-cs"/>
              </a:rPr>
              <a:t/>
            </a:r>
            <a:br>
              <a:rPr lang="en-US" sz="3300" b="1" i="1" u="sng" dirty="0" smtClean="0">
                <a:solidFill>
                  <a:prstClr val="black"/>
                </a:solidFill>
                <a:ea typeface="+mn-ea"/>
                <a:cs typeface="+mn-cs"/>
              </a:rPr>
            </a:br>
            <a:r>
              <a:rPr lang="en-US" sz="2700" b="1" i="1" u="sng" dirty="0" err="1" smtClean="0">
                <a:solidFill>
                  <a:prstClr val="black"/>
                </a:solidFill>
                <a:latin typeface="Power Geez Unicode1" pitchFamily="2" charset="0"/>
                <a:ea typeface="+mn-ea"/>
                <a:cs typeface="+mn-cs"/>
              </a:rPr>
              <a:t>የፋይናንስ</a:t>
            </a:r>
            <a:r>
              <a:rPr lang="en-US" sz="2700" b="1" i="1" u="sng" dirty="0" smtClean="0">
                <a:solidFill>
                  <a:prstClr val="black"/>
                </a:solidFill>
                <a:latin typeface="Power Geez Unicode1" pitchFamily="2" charset="0"/>
                <a:ea typeface="+mn-ea"/>
                <a:cs typeface="+mn-cs"/>
              </a:rPr>
              <a:t> </a:t>
            </a:r>
            <a:r>
              <a:rPr lang="en-US" sz="2700" b="1" i="1" u="sng" dirty="0" err="1">
                <a:solidFill>
                  <a:prstClr val="black"/>
                </a:solidFill>
                <a:latin typeface="Power Geez Unicode1" pitchFamily="2" charset="0"/>
                <a:ea typeface="+mn-ea"/>
                <a:cs typeface="+mn-cs"/>
              </a:rPr>
              <a:t>ግልጽነትና</a:t>
            </a:r>
            <a:r>
              <a:rPr lang="en-US" sz="2700" b="1" i="1" u="sng" dirty="0">
                <a:solidFill>
                  <a:prstClr val="black"/>
                </a:solidFill>
                <a:latin typeface="Power Geez Unicode1" pitchFamily="2" charset="0"/>
                <a:ea typeface="+mn-ea"/>
                <a:cs typeface="+mn-cs"/>
              </a:rPr>
              <a:t> ተጠያቂነት </a:t>
            </a:r>
            <a:r>
              <a:rPr lang="en-US" sz="2700" b="1" i="1" u="sng" dirty="0" err="1">
                <a:solidFill>
                  <a:prstClr val="black"/>
                </a:solidFill>
                <a:latin typeface="Power Geez Unicode1" pitchFamily="2" charset="0"/>
                <a:ea typeface="+mn-ea"/>
                <a:cs typeface="+mn-cs"/>
              </a:rPr>
              <a:t>ስርአት</a:t>
            </a:r>
            <a:r>
              <a:rPr lang="en-US" sz="2700" b="1" i="1" u="sng" dirty="0">
                <a:solidFill>
                  <a:prstClr val="black"/>
                </a:solidFill>
                <a:latin typeface="Power Geez Unicode1" pitchFamily="2" charset="0"/>
                <a:ea typeface="+mn-ea"/>
                <a:cs typeface="+mn-cs"/>
              </a:rPr>
              <a:t> </a:t>
            </a:r>
            <a:r>
              <a:rPr lang="en-US" sz="2700" b="1" i="1" u="sng" dirty="0" err="1">
                <a:solidFill>
                  <a:prstClr val="black"/>
                </a:solidFill>
                <a:latin typeface="Power Geez Unicode1" pitchFamily="2" charset="0"/>
                <a:ea typeface="+mn-ea"/>
                <a:cs typeface="+mn-cs"/>
              </a:rPr>
              <a:t>ለመዘርጋት</a:t>
            </a:r>
            <a:r>
              <a:rPr lang="en-US" sz="2700" b="1" i="1" u="sng" dirty="0">
                <a:solidFill>
                  <a:prstClr val="black"/>
                </a:solidFill>
                <a:latin typeface="Power Geez Unicode1" pitchFamily="2" charset="0"/>
                <a:ea typeface="+mn-ea"/>
                <a:cs typeface="+mn-cs"/>
              </a:rPr>
              <a:t> </a:t>
            </a:r>
            <a:r>
              <a:rPr lang="en-US" sz="2700" b="1" i="1" u="sng" dirty="0" err="1">
                <a:solidFill>
                  <a:prstClr val="black"/>
                </a:solidFill>
                <a:latin typeface="Power Geez Unicode1" pitchFamily="2" charset="0"/>
                <a:ea typeface="+mn-ea"/>
                <a:cs typeface="+mn-cs"/>
              </a:rPr>
              <a:t>መሞላት</a:t>
            </a:r>
            <a:r>
              <a:rPr lang="en-US" sz="2700" b="1" i="1" u="sng" dirty="0">
                <a:solidFill>
                  <a:prstClr val="black"/>
                </a:solidFill>
                <a:latin typeface="Power Geez Unicode1" pitchFamily="2" charset="0"/>
                <a:ea typeface="+mn-ea"/>
                <a:cs typeface="+mn-cs"/>
              </a:rPr>
              <a:t> </a:t>
            </a:r>
            <a:r>
              <a:rPr lang="en-US" sz="2700" b="1" i="1" u="sng" dirty="0" err="1">
                <a:solidFill>
                  <a:prstClr val="black"/>
                </a:solidFill>
                <a:latin typeface="Power Geez Unicode1" pitchFamily="2" charset="0"/>
                <a:ea typeface="+mn-ea"/>
                <a:cs typeface="+mn-cs"/>
              </a:rPr>
              <a:t>ያለባቸው</a:t>
            </a:r>
            <a:r>
              <a:rPr lang="en-US" sz="2700" b="1" i="1" u="sng" dirty="0">
                <a:solidFill>
                  <a:prstClr val="black"/>
                </a:solidFill>
                <a:latin typeface="Power Geez Unicode1" pitchFamily="2" charset="0"/>
                <a:ea typeface="+mn-ea"/>
                <a:cs typeface="+mn-cs"/>
              </a:rPr>
              <a:t> </a:t>
            </a:r>
            <a:r>
              <a:rPr lang="en-US" sz="2700" b="1" i="1" u="sng" dirty="0" err="1">
                <a:solidFill>
                  <a:prstClr val="black"/>
                </a:solidFill>
                <a:latin typeface="Power Geez Unicode1" pitchFamily="2" charset="0"/>
                <a:ea typeface="+mn-ea"/>
                <a:cs typeface="+mn-cs"/>
              </a:rPr>
              <a:t>ቅድመ</a:t>
            </a:r>
            <a:r>
              <a:rPr lang="en-US" sz="2700" b="1" i="1" u="sng" dirty="0">
                <a:solidFill>
                  <a:prstClr val="black"/>
                </a:solidFill>
                <a:latin typeface="Power Geez Unicode1" pitchFamily="2" charset="0"/>
                <a:ea typeface="+mn-ea"/>
                <a:cs typeface="+mn-cs"/>
              </a:rPr>
              <a:t> </a:t>
            </a:r>
            <a:r>
              <a:rPr lang="en-US" sz="2700" b="1" i="1" u="sng" dirty="0" err="1">
                <a:solidFill>
                  <a:prstClr val="black"/>
                </a:solidFill>
                <a:latin typeface="Power Geez Unicode1" pitchFamily="2" charset="0"/>
                <a:ea typeface="+mn-ea"/>
                <a:cs typeface="+mn-cs"/>
              </a:rPr>
              <a:t>ሁኔታዎች</a:t>
            </a:r>
            <a:r>
              <a:rPr lang="en-US" sz="2700" i="1" dirty="0">
                <a:solidFill>
                  <a:prstClr val="black"/>
                </a:solidFill>
                <a:latin typeface="Power Geez Unicode1" pitchFamily="2" charset="0"/>
                <a:ea typeface="+mn-ea"/>
                <a:cs typeface="+mn-cs"/>
              </a:rPr>
              <a:t/>
            </a:r>
            <a:br>
              <a:rPr lang="en-US" sz="2700" i="1" dirty="0">
                <a:solidFill>
                  <a:prstClr val="black"/>
                </a:solidFill>
                <a:latin typeface="Power Geez Unicode1" pitchFamily="2" charset="0"/>
                <a:ea typeface="+mn-ea"/>
                <a:cs typeface="+mn-cs"/>
              </a:rPr>
            </a:br>
            <a:endParaRPr lang="en-US" sz="2700" dirty="0">
              <a:latin typeface="Power Geez Unicode1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14400"/>
            <a:ext cx="8305800" cy="5791200"/>
          </a:xfrm>
        </p:spPr>
        <p:txBody>
          <a:bodyPr>
            <a:normAutofit fontScale="92500"/>
          </a:bodyPr>
          <a:lstStyle/>
          <a:p>
            <a:pPr marL="514350" lvl="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 smtClean="0">
                <a:latin typeface="Power Geez Unicode1" pitchFamily="2" charset="0"/>
              </a:rPr>
              <a:t>የሀገሪቱን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አጠቃላይ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የልማት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አጀንዳ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የማስፈፀም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ኃላፊነት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የተጣለበት</a:t>
            </a:r>
            <a:r>
              <a:rPr lang="en-US" sz="2800" dirty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ፖለቲካ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አመራር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ቁርጠኝነት</a:t>
            </a:r>
            <a:r>
              <a:rPr lang="en-US" sz="2800" dirty="0" smtClean="0">
                <a:latin typeface="Power Geez Unicode1" pitchFamily="2" charset="0"/>
              </a:rPr>
              <a:t>፡፡</a:t>
            </a:r>
          </a:p>
          <a:p>
            <a:pPr marL="457200" indent="-457200" algn="just">
              <a:lnSpc>
                <a:spcPct val="150000"/>
              </a:lnSpc>
            </a:pPr>
            <a:r>
              <a:rPr lang="en-US" sz="2800" dirty="0" err="1" smtClean="0">
                <a:latin typeface="Power Geez Unicode1" pitchFamily="2" charset="0"/>
              </a:rPr>
              <a:t>የፖለቲካ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ቁርጠኝነት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አለ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ሲባል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መገለጫዎች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አሉት</a:t>
            </a:r>
            <a:r>
              <a:rPr lang="en-US" sz="2800" dirty="0" smtClean="0">
                <a:latin typeface="Power Geez Unicode1" pitchFamily="2" charset="0"/>
              </a:rPr>
              <a:t> ፡-</a:t>
            </a:r>
          </a:p>
          <a:p>
            <a:pPr marL="3200400" lvl="0" indent="-1485900" algn="just">
              <a:lnSpc>
                <a:spcPct val="150000"/>
              </a:lnSpc>
              <a:buNone/>
            </a:pPr>
            <a:r>
              <a:rPr lang="en-US" sz="2800" b="1" dirty="0" err="1" smtClean="0">
                <a:latin typeface="Power Geez Unicode1" pitchFamily="2" charset="0"/>
              </a:rPr>
              <a:t>አንደኛው</a:t>
            </a:r>
            <a:r>
              <a:rPr lang="en-US" sz="2800" b="1" dirty="0" smtClean="0">
                <a:latin typeface="Power Geez Unicode1" pitchFamily="2" charset="0"/>
              </a:rPr>
              <a:t>፡-</a:t>
            </a:r>
            <a:r>
              <a:rPr lang="en-US" sz="2800" dirty="0" err="1" smtClean="0">
                <a:latin typeface="Power Geez Unicode1" pitchFamily="2" charset="0"/>
              </a:rPr>
              <a:t>መንግስታዊ</a:t>
            </a:r>
            <a:r>
              <a:rPr lang="en-US" sz="2800" dirty="0" smtClean="0">
                <a:latin typeface="Power Geez Unicode1" pitchFamily="2" charset="0"/>
              </a:rPr>
              <a:t>  </a:t>
            </a:r>
            <a:r>
              <a:rPr lang="en-US" sz="2800" dirty="0" err="1" smtClean="0">
                <a:latin typeface="Power Geez Unicode1" pitchFamily="2" charset="0"/>
              </a:rPr>
              <a:t>ሥርዓቱ</a:t>
            </a:r>
            <a:r>
              <a:rPr lang="en-US" sz="2800" dirty="0" smtClean="0">
                <a:latin typeface="Power Geez Unicode1" pitchFamily="2" charset="0"/>
              </a:rPr>
              <a:t>  </a:t>
            </a:r>
            <a:r>
              <a:rPr lang="en-US" sz="2800" dirty="0" err="1" smtClean="0">
                <a:latin typeface="Power Geez Unicode1" pitchFamily="2" charset="0"/>
              </a:rPr>
              <a:t>ጥብቅ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የክትትልና</a:t>
            </a:r>
            <a:r>
              <a:rPr lang="en-US" sz="2800" dirty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ቁጥጥር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ስርዓት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መዘርጋት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አለበት</a:t>
            </a:r>
            <a:r>
              <a:rPr lang="en-US" sz="2800" dirty="0" smtClean="0">
                <a:latin typeface="Power Geez Unicode1" pitchFamily="2" charset="0"/>
              </a:rPr>
              <a:t>፡፡ </a:t>
            </a:r>
          </a:p>
          <a:p>
            <a:pPr marL="3314700" lvl="0" indent="-1600200" algn="just">
              <a:lnSpc>
                <a:spcPct val="150000"/>
              </a:lnSpc>
              <a:buNone/>
            </a:pPr>
            <a:r>
              <a:rPr lang="en-US" sz="2800" b="1" dirty="0" err="1" smtClean="0">
                <a:latin typeface="Power Geez Unicode1" pitchFamily="2" charset="0"/>
              </a:rPr>
              <a:t>ሁለተኛው</a:t>
            </a:r>
            <a:r>
              <a:rPr lang="en-US" sz="2800" b="1" dirty="0" smtClean="0">
                <a:latin typeface="Power Geez Unicode1" pitchFamily="2" charset="0"/>
              </a:rPr>
              <a:t>፡-</a:t>
            </a:r>
            <a:r>
              <a:rPr lang="en-US" sz="2800" dirty="0" err="1" smtClean="0">
                <a:latin typeface="Power Geez Unicode1" pitchFamily="2" charset="0"/>
              </a:rPr>
              <a:t>በግልጽነትና</a:t>
            </a:r>
            <a:r>
              <a:rPr lang="en-US" sz="2800" dirty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በተጠያቂነትላይ</a:t>
            </a:r>
            <a:r>
              <a:rPr lang="en-US" sz="2800" dirty="0" smtClean="0">
                <a:latin typeface="Power Geez Unicode1" pitchFamily="2" charset="0"/>
              </a:rPr>
              <a:t>  </a:t>
            </a:r>
            <a:r>
              <a:rPr lang="en-US" sz="2800" dirty="0" err="1" smtClean="0">
                <a:latin typeface="Power Geez Unicode1" pitchFamily="2" charset="0"/>
              </a:rPr>
              <a:t>የተመሰረተ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አሳታፊ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መልካም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አስተዳደርን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ማስፈን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ይኖርበታል</a:t>
            </a:r>
            <a:r>
              <a:rPr lang="en-US" sz="2800" dirty="0" smtClean="0">
                <a:latin typeface="Power Geez Unicode1" pitchFamily="2" charset="0"/>
              </a:rPr>
              <a:t>፡፡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FE5F-B0F4-49A5-A868-FF8008F867E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6172200" cy="685800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 smtClean="0">
                <a:latin typeface="Power Geez Unicode1" pitchFamily="2" charset="0"/>
              </a:rPr>
              <a:t>የቀጠለ</a:t>
            </a:r>
            <a:r>
              <a:rPr lang="en-US" sz="2800" dirty="0" smtClean="0">
                <a:latin typeface="Power Geez Unicode1" pitchFamily="2" charset="0"/>
              </a:rPr>
              <a:t>…</a:t>
            </a:r>
            <a:endParaRPr lang="en-US" sz="2800" dirty="0">
              <a:latin typeface="Power Geez Unicode1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762000"/>
            <a:ext cx="8077200" cy="5791200"/>
          </a:xfrm>
        </p:spPr>
        <p:txBody>
          <a:bodyPr>
            <a:normAutofit fontScale="85000" lnSpcReduction="10000"/>
          </a:bodyPr>
          <a:lstStyle/>
          <a:p>
            <a:pPr marL="457200" lvl="0" indent="-45720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3100" dirty="0" smtClean="0">
                <a:latin typeface="Power Geez Unicode1" pitchFamily="2" charset="0"/>
                <a:ea typeface="Times New Roman"/>
                <a:cs typeface="Power Geez Unicode1"/>
              </a:rPr>
              <a:t>2. </a:t>
            </a:r>
            <a:r>
              <a:rPr lang="en-US" sz="3100" dirty="0" err="1" smtClean="0">
                <a:latin typeface="Power Geez Unicode1" pitchFamily="2" charset="0"/>
                <a:ea typeface="Times New Roman"/>
                <a:cs typeface="Power Geez Unicode1"/>
              </a:rPr>
              <a:t>የማህበረሰቡ</a:t>
            </a:r>
            <a:r>
              <a:rPr lang="en-US" sz="3100" dirty="0" smtClean="0">
                <a:latin typeface="Power Geez Unicode1" pitchFamily="2" charset="0"/>
                <a:ea typeface="Times New Roman"/>
                <a:cs typeface="Power Geez Unicode1"/>
              </a:rPr>
              <a:t> </a:t>
            </a:r>
            <a:r>
              <a:rPr lang="en-US" sz="3100" dirty="0" err="1" smtClean="0">
                <a:latin typeface="Power Geez Unicode1" pitchFamily="2" charset="0"/>
                <a:ea typeface="Times New Roman"/>
                <a:cs typeface="Power Geez Unicode1"/>
              </a:rPr>
              <a:t>እንዲሁም</a:t>
            </a:r>
            <a:r>
              <a:rPr lang="en-US" sz="3100" dirty="0" smtClean="0">
                <a:latin typeface="Power Geez Unicode1" pitchFamily="2" charset="0"/>
                <a:ea typeface="Times New Roman"/>
                <a:cs typeface="Power Geez Unicode1"/>
              </a:rPr>
              <a:t>  </a:t>
            </a:r>
            <a:r>
              <a:rPr lang="en-US" sz="3100" dirty="0" err="1" smtClean="0">
                <a:latin typeface="Power Geez Unicode1" pitchFamily="2" charset="0"/>
                <a:ea typeface="Times New Roman"/>
                <a:cs typeface="Power Geez Unicode1"/>
              </a:rPr>
              <a:t>የአመራሩ</a:t>
            </a:r>
            <a:r>
              <a:rPr lang="en-US" sz="3100" dirty="0" smtClean="0">
                <a:latin typeface="Power Geez Unicode1" pitchFamily="2" charset="0"/>
                <a:ea typeface="Times New Roman"/>
                <a:cs typeface="Power Geez Unicode1"/>
              </a:rPr>
              <a:t> </a:t>
            </a:r>
            <a:r>
              <a:rPr lang="en-US" sz="3100" dirty="0" err="1" smtClean="0">
                <a:latin typeface="Power Geez Unicode1" pitchFamily="2" charset="0"/>
                <a:ea typeface="Times New Roman"/>
                <a:cs typeface="Power Geez Unicode1"/>
              </a:rPr>
              <a:t>ሙስና</a:t>
            </a:r>
            <a:r>
              <a:rPr lang="en-US" sz="3100" dirty="0" smtClean="0">
                <a:latin typeface="Power Geez Unicode1" pitchFamily="2" charset="0"/>
                <a:ea typeface="Times New Roman"/>
                <a:cs typeface="Power Geez Unicode1"/>
              </a:rPr>
              <a:t> </a:t>
            </a:r>
            <a:r>
              <a:rPr lang="en-US" sz="3100" dirty="0" err="1" smtClean="0">
                <a:latin typeface="Power Geez Unicode1" pitchFamily="2" charset="0"/>
                <a:ea typeface="Times New Roman"/>
                <a:cs typeface="Power Geez Unicode1"/>
              </a:rPr>
              <a:t>እና</a:t>
            </a:r>
            <a:r>
              <a:rPr lang="en-US" sz="3100" dirty="0" smtClean="0">
                <a:latin typeface="Power Geez Unicode1" pitchFamily="2" charset="0"/>
                <a:ea typeface="Times New Roman"/>
                <a:cs typeface="Power Geez Unicode1"/>
              </a:rPr>
              <a:t> </a:t>
            </a:r>
            <a:r>
              <a:rPr lang="en-US" sz="3100" dirty="0" err="1" smtClean="0">
                <a:latin typeface="Power Geez Unicode1" pitchFamily="2" charset="0"/>
                <a:ea typeface="Times New Roman"/>
                <a:cs typeface="Power Geez Unicode1"/>
              </a:rPr>
              <a:t>ብልሹ</a:t>
            </a:r>
            <a:r>
              <a:rPr lang="en-US" sz="3100" dirty="0" smtClean="0">
                <a:latin typeface="Power Geez Unicode1" pitchFamily="2" charset="0"/>
                <a:ea typeface="Times New Roman"/>
                <a:cs typeface="Power Geez Unicode1"/>
              </a:rPr>
              <a:t> </a:t>
            </a:r>
            <a:r>
              <a:rPr lang="en-US" sz="3100" dirty="0" err="1" smtClean="0">
                <a:latin typeface="Power Geez Unicode1" pitchFamily="2" charset="0"/>
                <a:ea typeface="Times New Roman"/>
                <a:cs typeface="Power Geez Unicode1"/>
              </a:rPr>
              <a:t>አሰራርን</a:t>
            </a:r>
            <a:r>
              <a:rPr lang="en-US" sz="3100" dirty="0" smtClean="0">
                <a:latin typeface="Power Geez Unicode1" pitchFamily="2" charset="0"/>
                <a:ea typeface="Times New Roman"/>
                <a:cs typeface="Power Geez Unicode1"/>
              </a:rPr>
              <a:t> </a:t>
            </a:r>
            <a:r>
              <a:rPr lang="en-US" sz="3100" dirty="0" err="1" smtClean="0">
                <a:latin typeface="Power Geez Unicode1" pitchFamily="2" charset="0"/>
                <a:ea typeface="Times New Roman"/>
                <a:cs typeface="Power Geez Unicode1"/>
              </a:rPr>
              <a:t>ለመዋጋት</a:t>
            </a:r>
            <a:r>
              <a:rPr lang="en-US" sz="3100" dirty="0" smtClean="0">
                <a:latin typeface="Power Geez Unicode1" pitchFamily="2" charset="0"/>
                <a:ea typeface="Times New Roman"/>
                <a:cs typeface="Power Geez Unicode1"/>
              </a:rPr>
              <a:t> </a:t>
            </a:r>
            <a:r>
              <a:rPr lang="en-US" sz="3100" dirty="0" err="1" smtClean="0">
                <a:latin typeface="Power Geez Unicode1" pitchFamily="2" charset="0"/>
                <a:ea typeface="Times New Roman"/>
                <a:cs typeface="Power Geez Unicode1"/>
              </a:rPr>
              <a:t>ያለው</a:t>
            </a:r>
            <a:r>
              <a:rPr lang="en-US" sz="3100" dirty="0" smtClean="0">
                <a:latin typeface="Power Geez Unicode1" pitchFamily="2" charset="0"/>
                <a:ea typeface="Times New Roman"/>
                <a:cs typeface="Power Geez Unicode1"/>
              </a:rPr>
              <a:t> </a:t>
            </a:r>
            <a:r>
              <a:rPr lang="en-US" sz="3100" dirty="0" err="1" smtClean="0">
                <a:latin typeface="Power Geez Unicode1" pitchFamily="2" charset="0"/>
                <a:ea typeface="Times New Roman"/>
                <a:cs typeface="Power Geez Unicode1"/>
              </a:rPr>
              <a:t>ቁርጠኝነት</a:t>
            </a:r>
            <a:r>
              <a:rPr lang="en-US" sz="3100" dirty="0" smtClean="0">
                <a:latin typeface="Power Geez Unicode1" pitchFamily="2" charset="0"/>
                <a:ea typeface="Times New Roman"/>
                <a:cs typeface="Power Geez Unicode1"/>
              </a:rPr>
              <a:t>፣ </a:t>
            </a:r>
          </a:p>
          <a:p>
            <a:pPr marL="514350" lvl="0" indent="-51435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3100" dirty="0" smtClean="0">
                <a:latin typeface="Power Geez Unicode1" pitchFamily="2" charset="0"/>
                <a:ea typeface="Times New Roman"/>
                <a:cs typeface="Power Geez Unicode1"/>
              </a:rPr>
              <a:t>3. </a:t>
            </a:r>
            <a:r>
              <a:rPr lang="en-US" sz="3100" dirty="0" err="1" smtClean="0">
                <a:latin typeface="Power Geez Unicode1" pitchFamily="2" charset="0"/>
                <a:ea typeface="Times New Roman"/>
                <a:cs typeface="Power Geez Unicode1"/>
              </a:rPr>
              <a:t>አስገዳጅ</a:t>
            </a:r>
            <a:r>
              <a:rPr lang="en-US" sz="3100" dirty="0" smtClean="0">
                <a:latin typeface="Power Geez Unicode1" pitchFamily="2" charset="0"/>
                <a:ea typeface="Times New Roman"/>
                <a:cs typeface="Power Geez Unicode1"/>
              </a:rPr>
              <a:t> </a:t>
            </a:r>
            <a:r>
              <a:rPr lang="en-US" sz="3100" dirty="0" err="1">
                <a:latin typeface="Power Geez Unicode1" pitchFamily="2" charset="0"/>
                <a:ea typeface="Times New Roman"/>
                <a:cs typeface="Power Geez Unicode1"/>
              </a:rPr>
              <a:t>የህግ</a:t>
            </a:r>
            <a:r>
              <a:rPr lang="en-US" sz="3100" dirty="0">
                <a:latin typeface="Power Geez Unicode1" pitchFamily="2" charset="0"/>
                <a:ea typeface="Times New Roman"/>
                <a:cs typeface="Power Geez Unicode1"/>
              </a:rPr>
              <a:t> </a:t>
            </a:r>
            <a:r>
              <a:rPr lang="en-US" sz="3100" dirty="0" err="1">
                <a:latin typeface="Power Geez Unicode1" pitchFamily="2" charset="0"/>
                <a:ea typeface="Times New Roman"/>
                <a:cs typeface="Power Geez Unicode1"/>
              </a:rPr>
              <a:t>ማእቀፍ</a:t>
            </a:r>
            <a:r>
              <a:rPr lang="en-US" sz="3100" dirty="0">
                <a:latin typeface="Power Geez Unicode1" pitchFamily="2" charset="0"/>
                <a:ea typeface="Times New Roman"/>
                <a:cs typeface="Power Geez Unicode1"/>
              </a:rPr>
              <a:t> </a:t>
            </a:r>
            <a:r>
              <a:rPr lang="en-US" sz="3100" dirty="0" err="1">
                <a:latin typeface="Power Geez Unicode1" pitchFamily="2" charset="0"/>
                <a:ea typeface="Times New Roman"/>
                <a:cs typeface="Power Geez Unicode1"/>
              </a:rPr>
              <a:t>እና</a:t>
            </a:r>
            <a:r>
              <a:rPr lang="en-US" sz="3100" dirty="0">
                <a:latin typeface="Power Geez Unicode1" pitchFamily="2" charset="0"/>
                <a:ea typeface="Times New Roman"/>
                <a:cs typeface="Power Geez Unicode1"/>
              </a:rPr>
              <a:t>  </a:t>
            </a:r>
            <a:r>
              <a:rPr lang="en-US" sz="3100" dirty="0" err="1">
                <a:latin typeface="Power Geez Unicode1" pitchFamily="2" charset="0"/>
                <a:ea typeface="Times New Roman"/>
                <a:cs typeface="Power Geez Unicode1"/>
              </a:rPr>
              <a:t>ጠንካራ</a:t>
            </a:r>
            <a:r>
              <a:rPr lang="en-US" sz="3100" dirty="0">
                <a:latin typeface="Power Geez Unicode1" pitchFamily="2" charset="0"/>
                <a:ea typeface="Times New Roman"/>
                <a:cs typeface="Power Geez Unicode1"/>
              </a:rPr>
              <a:t> </a:t>
            </a:r>
            <a:r>
              <a:rPr lang="en-US" sz="3100" dirty="0" err="1">
                <a:latin typeface="Power Geez Unicode1" pitchFamily="2" charset="0"/>
                <a:ea typeface="Times New Roman"/>
                <a:cs typeface="Power Geez Unicode1"/>
              </a:rPr>
              <a:t>ህግ</a:t>
            </a:r>
            <a:r>
              <a:rPr lang="en-US" sz="3100" dirty="0">
                <a:latin typeface="Power Geez Unicode1" pitchFamily="2" charset="0"/>
                <a:ea typeface="Times New Roman"/>
                <a:cs typeface="Power Geez Unicode1"/>
              </a:rPr>
              <a:t> </a:t>
            </a:r>
            <a:r>
              <a:rPr lang="en-US" sz="3100" dirty="0" err="1" smtClean="0">
                <a:latin typeface="Power Geez Unicode1" pitchFamily="2" charset="0"/>
                <a:ea typeface="Times New Roman"/>
                <a:cs typeface="Power Geez Unicode1"/>
              </a:rPr>
              <a:t>ተርጉዋሚ</a:t>
            </a:r>
            <a:r>
              <a:rPr lang="en-US" sz="3100" dirty="0" smtClean="0">
                <a:latin typeface="Power Geez Unicode1" pitchFamily="2" charset="0"/>
                <a:ea typeface="Times New Roman"/>
                <a:cs typeface="Power Geez Unicode1"/>
              </a:rPr>
              <a:t> </a:t>
            </a:r>
            <a:r>
              <a:rPr lang="en-US" sz="3100" dirty="0" err="1" smtClean="0">
                <a:latin typeface="Power Geez Unicode1" pitchFamily="2" charset="0"/>
                <a:ea typeface="Times New Roman"/>
                <a:cs typeface="Power Geez Unicode1"/>
              </a:rPr>
              <a:t>አካላት</a:t>
            </a:r>
            <a:r>
              <a:rPr lang="en-US" sz="3800" dirty="0" smtClean="0">
                <a:latin typeface="Power Geez Unicode1" pitchFamily="2" charset="0"/>
                <a:ea typeface="Times New Roman"/>
                <a:cs typeface="Power Geez Unicode1"/>
              </a:rPr>
              <a:t>፡፡</a:t>
            </a:r>
            <a:endParaRPr lang="en-US" sz="3800" dirty="0">
              <a:latin typeface="Power Geez Unicode1" pitchFamily="2" charset="0"/>
              <a:ea typeface="Times New Roman"/>
              <a:cs typeface="Times New Roman"/>
            </a:endParaRPr>
          </a:p>
          <a:p>
            <a:pPr marL="0" lv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3100" dirty="0">
                <a:latin typeface="Power Geez Unicode1" pitchFamily="2" charset="0"/>
                <a:ea typeface="Times New Roman"/>
                <a:cs typeface="Power Geez Unicode1"/>
              </a:rPr>
              <a:t>4</a:t>
            </a:r>
            <a:r>
              <a:rPr lang="en-US" sz="3800" dirty="0" smtClean="0">
                <a:latin typeface="Power Geez Unicode1" pitchFamily="2" charset="0"/>
                <a:ea typeface="Times New Roman"/>
                <a:cs typeface="Times New Roman"/>
              </a:rPr>
              <a:t>. </a:t>
            </a:r>
            <a:r>
              <a:rPr lang="en-US" sz="3100" dirty="0" err="1" smtClean="0">
                <a:latin typeface="Power Geez Unicode1" pitchFamily="2" charset="0"/>
                <a:ea typeface="Times New Roman"/>
                <a:cs typeface="Power Geez Unicode1"/>
              </a:rPr>
              <a:t>የዜጎች</a:t>
            </a:r>
            <a:r>
              <a:rPr lang="en-US" sz="3100" dirty="0" smtClean="0">
                <a:latin typeface="Power Geez Unicode1" pitchFamily="2" charset="0"/>
                <a:ea typeface="Times New Roman"/>
                <a:cs typeface="Power Geez Unicode1"/>
              </a:rPr>
              <a:t> </a:t>
            </a:r>
            <a:r>
              <a:rPr lang="en-US" sz="3100" dirty="0" err="1">
                <a:latin typeface="Power Geez Unicode1" pitchFamily="2" charset="0"/>
                <a:ea typeface="Times New Roman"/>
                <a:cs typeface="Power Geez Unicode1"/>
              </a:rPr>
              <a:t>ንቁ</a:t>
            </a:r>
            <a:r>
              <a:rPr lang="en-US" sz="3100" dirty="0">
                <a:latin typeface="Power Geez Unicode1" pitchFamily="2" charset="0"/>
                <a:ea typeface="Times New Roman"/>
                <a:cs typeface="Power Geez Unicode1"/>
              </a:rPr>
              <a:t> </a:t>
            </a:r>
            <a:r>
              <a:rPr lang="en-US" sz="3100" dirty="0" err="1">
                <a:latin typeface="Power Geez Unicode1" pitchFamily="2" charset="0"/>
                <a:ea typeface="Times New Roman"/>
                <a:cs typeface="Power Geez Unicode1"/>
              </a:rPr>
              <a:t>ተሳትፎ</a:t>
            </a:r>
            <a:r>
              <a:rPr lang="en-US" sz="3100" dirty="0">
                <a:latin typeface="Power Geez Unicode1" pitchFamily="2" charset="0"/>
                <a:ea typeface="Times New Roman"/>
                <a:cs typeface="Power Geez Unicode1"/>
              </a:rPr>
              <a:t> </a:t>
            </a:r>
            <a:r>
              <a:rPr lang="en-US" sz="3100" dirty="0" smtClean="0">
                <a:latin typeface="Power Geez Unicode1" pitchFamily="2" charset="0"/>
                <a:ea typeface="Times New Roman"/>
                <a:cs typeface="Power Geez Unicode1"/>
              </a:rPr>
              <a:t>፡፡</a:t>
            </a:r>
            <a:endParaRPr lang="en-US" sz="3100" dirty="0">
              <a:latin typeface="Power Geez Unicode1" pitchFamily="2" charset="0"/>
              <a:ea typeface="Times New Roman"/>
              <a:cs typeface="Times New Roman"/>
            </a:endParaRPr>
          </a:p>
          <a:p>
            <a:pPr marL="0" lv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3100" dirty="0" smtClean="0">
                <a:latin typeface="Power Geez Unicode1" pitchFamily="2" charset="0"/>
                <a:ea typeface="Times New Roman"/>
                <a:cs typeface="Times New Roman"/>
              </a:rPr>
              <a:t>5. </a:t>
            </a:r>
            <a:r>
              <a:rPr lang="en-US" sz="3100" dirty="0" err="1" smtClean="0">
                <a:latin typeface="Power Geez Unicode1" pitchFamily="2" charset="0"/>
                <a:ea typeface="Times New Roman"/>
                <a:cs typeface="Times New Roman"/>
              </a:rPr>
              <a:t>መረጃ</a:t>
            </a:r>
            <a:r>
              <a:rPr lang="en-US" sz="3100" dirty="0" smtClean="0">
                <a:latin typeface="Power Geez Unicode1" pitchFamily="2" charset="0"/>
                <a:ea typeface="Times New Roman"/>
                <a:cs typeface="Times New Roman"/>
              </a:rPr>
              <a:t> </a:t>
            </a:r>
            <a:r>
              <a:rPr lang="en-US" sz="3100" dirty="0" err="1">
                <a:latin typeface="Power Geez Unicode1" pitchFamily="2" charset="0"/>
                <a:ea typeface="Times New Roman"/>
                <a:cs typeface="Times New Roman"/>
              </a:rPr>
              <a:t>የመስጠት</a:t>
            </a:r>
            <a:r>
              <a:rPr lang="en-US" sz="3100" dirty="0">
                <a:latin typeface="Power Geez Unicode1" pitchFamily="2" charset="0"/>
                <a:ea typeface="Times New Roman"/>
                <a:cs typeface="Times New Roman"/>
              </a:rPr>
              <a:t> </a:t>
            </a:r>
            <a:r>
              <a:rPr lang="en-US" sz="3100" dirty="0" err="1">
                <a:latin typeface="Power Geez Unicode1" pitchFamily="2" charset="0"/>
                <a:ea typeface="Times New Roman"/>
                <a:cs typeface="Times New Roman"/>
              </a:rPr>
              <a:t>አቅም</a:t>
            </a:r>
            <a:r>
              <a:rPr lang="en-US" sz="3100" dirty="0">
                <a:latin typeface="Power Geez Unicode1" pitchFamily="2" charset="0"/>
                <a:ea typeface="Times New Roman"/>
                <a:cs typeface="Times New Roman"/>
              </a:rPr>
              <a:t> </a:t>
            </a:r>
            <a:r>
              <a:rPr lang="en-US" sz="3100" dirty="0" err="1">
                <a:latin typeface="Power Geez Unicode1" pitchFamily="2" charset="0"/>
                <a:ea typeface="Times New Roman"/>
                <a:cs typeface="Times New Roman"/>
              </a:rPr>
              <a:t>ውሱንነትን</a:t>
            </a:r>
            <a:r>
              <a:rPr lang="en-US" sz="3100" dirty="0">
                <a:latin typeface="Power Geez Unicode1" pitchFamily="2" charset="0"/>
                <a:ea typeface="Times New Roman"/>
                <a:cs typeface="Times New Roman"/>
              </a:rPr>
              <a:t> </a:t>
            </a:r>
            <a:r>
              <a:rPr lang="en-US" sz="3100" dirty="0" err="1">
                <a:latin typeface="Power Geez Unicode1" pitchFamily="2" charset="0"/>
                <a:ea typeface="Times New Roman"/>
                <a:cs typeface="Times New Roman"/>
              </a:rPr>
              <a:t>ችግር</a:t>
            </a:r>
            <a:r>
              <a:rPr lang="en-US" sz="3100" dirty="0">
                <a:latin typeface="Power Geez Unicode1" pitchFamily="2" charset="0"/>
                <a:ea typeface="Times New Roman"/>
                <a:cs typeface="Times New Roman"/>
              </a:rPr>
              <a:t> </a:t>
            </a:r>
            <a:r>
              <a:rPr lang="en-US" sz="3100" dirty="0" err="1">
                <a:latin typeface="Power Geez Unicode1" pitchFamily="2" charset="0"/>
                <a:ea typeface="Times New Roman"/>
                <a:cs typeface="Times New Roman"/>
              </a:rPr>
              <a:t>መፍታት</a:t>
            </a:r>
            <a:r>
              <a:rPr lang="en-US" sz="3100" dirty="0" smtClean="0">
                <a:latin typeface="Power Geez Unicode1" pitchFamily="2" charset="0"/>
                <a:ea typeface="Times New Roman"/>
                <a:cs typeface="Times New Roman"/>
              </a:rPr>
              <a:t>፡፡</a:t>
            </a:r>
          </a:p>
          <a:p>
            <a:pPr marL="457200" lvl="0" indent="-45720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US" sz="3100" dirty="0" smtClean="0">
                <a:latin typeface="Power Geez Unicode1" pitchFamily="2" charset="0"/>
                <a:ea typeface="Times New Roman"/>
                <a:cs typeface="Times New Roman"/>
              </a:rPr>
              <a:t>6. </a:t>
            </a:r>
            <a:r>
              <a:rPr lang="en-US" sz="3100" dirty="0" err="1" smtClean="0">
                <a:latin typeface="Power Geez Unicode1" pitchFamily="2" charset="0"/>
                <a:ea typeface="Times New Roman"/>
                <a:cs typeface="Times New Roman"/>
              </a:rPr>
              <a:t>የመገናኛ</a:t>
            </a:r>
            <a:r>
              <a:rPr lang="en-US" sz="3100" dirty="0" smtClean="0">
                <a:latin typeface="Power Geez Unicode1" pitchFamily="2" charset="0"/>
                <a:ea typeface="Times New Roman"/>
                <a:cs typeface="Times New Roman"/>
              </a:rPr>
              <a:t> </a:t>
            </a:r>
            <a:r>
              <a:rPr lang="en-US" sz="3100" dirty="0" err="1">
                <a:latin typeface="Power Geez Unicode1" pitchFamily="2" charset="0"/>
                <a:ea typeface="Times New Roman"/>
                <a:cs typeface="Times New Roman"/>
              </a:rPr>
              <a:t>ብዙሃን</a:t>
            </a:r>
            <a:r>
              <a:rPr lang="en-US" sz="3100" dirty="0">
                <a:latin typeface="Power Geez Unicode1" pitchFamily="2" charset="0"/>
                <a:ea typeface="Times New Roman"/>
                <a:cs typeface="Times New Roman"/>
              </a:rPr>
              <a:t> </a:t>
            </a:r>
            <a:r>
              <a:rPr lang="en-US" sz="3100" dirty="0" err="1">
                <a:latin typeface="Power Geez Unicode1" pitchFamily="2" charset="0"/>
                <a:ea typeface="Times New Roman"/>
                <a:cs typeface="Times New Roman"/>
              </a:rPr>
              <a:t>እና</a:t>
            </a:r>
            <a:r>
              <a:rPr lang="en-US" sz="3100" dirty="0">
                <a:latin typeface="Power Geez Unicode1" pitchFamily="2" charset="0"/>
                <a:ea typeface="Times New Roman"/>
                <a:cs typeface="Times New Roman"/>
              </a:rPr>
              <a:t> </a:t>
            </a:r>
            <a:r>
              <a:rPr lang="en-US" sz="3100" dirty="0" err="1">
                <a:latin typeface="Power Geez Unicode1" pitchFamily="2" charset="0"/>
                <a:ea typeface="Times New Roman"/>
                <a:cs typeface="Times New Roman"/>
              </a:rPr>
              <a:t>ሃሳብን</a:t>
            </a:r>
            <a:r>
              <a:rPr lang="en-US" sz="3100" dirty="0">
                <a:latin typeface="Power Geez Unicode1" pitchFamily="2" charset="0"/>
                <a:ea typeface="Times New Roman"/>
                <a:cs typeface="Times New Roman"/>
              </a:rPr>
              <a:t> </a:t>
            </a:r>
            <a:r>
              <a:rPr lang="en-US" sz="3100" dirty="0" err="1">
                <a:latin typeface="Power Geez Unicode1" pitchFamily="2" charset="0"/>
                <a:ea typeface="Times New Roman"/>
                <a:cs typeface="Times New Roman"/>
              </a:rPr>
              <a:t>በነጻነት</a:t>
            </a:r>
            <a:r>
              <a:rPr lang="en-US" sz="3100" dirty="0">
                <a:latin typeface="Power Geez Unicode1" pitchFamily="2" charset="0"/>
                <a:ea typeface="Times New Roman"/>
                <a:cs typeface="Times New Roman"/>
              </a:rPr>
              <a:t> </a:t>
            </a:r>
            <a:r>
              <a:rPr lang="en-US" sz="3100" dirty="0" err="1">
                <a:latin typeface="Power Geez Unicode1" pitchFamily="2" charset="0"/>
                <a:ea typeface="Times New Roman"/>
                <a:cs typeface="Times New Roman"/>
              </a:rPr>
              <a:t>የመግለጽ</a:t>
            </a:r>
            <a:r>
              <a:rPr lang="en-US" sz="3100" dirty="0">
                <a:latin typeface="Power Geez Unicode1" pitchFamily="2" charset="0"/>
                <a:ea typeface="Times New Roman"/>
                <a:cs typeface="Times New Roman"/>
              </a:rPr>
              <a:t> </a:t>
            </a:r>
            <a:r>
              <a:rPr lang="en-US" sz="3100" dirty="0" err="1">
                <a:latin typeface="Power Geez Unicode1" pitchFamily="2" charset="0"/>
                <a:ea typeface="Times New Roman"/>
                <a:cs typeface="Times New Roman"/>
              </a:rPr>
              <a:t>መብት</a:t>
            </a:r>
            <a:r>
              <a:rPr lang="en-US" sz="3100" dirty="0">
                <a:latin typeface="Power Geez Unicode1" pitchFamily="2" charset="0"/>
                <a:ea typeface="Times New Roman"/>
                <a:cs typeface="Times New Roman"/>
              </a:rPr>
              <a:t>፡፡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FE5F-B0F4-49A5-A868-FF8008F867E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792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8077200" cy="914400"/>
          </a:xfrm>
        </p:spPr>
        <p:txBody>
          <a:bodyPr>
            <a:no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en-US" sz="2400" b="1" i="1" dirty="0" err="1" smtClean="0">
                <a:solidFill>
                  <a:prstClr val="black"/>
                </a:solidFill>
                <a:latin typeface="Power Geez Unicode1" pitchFamily="2" charset="0"/>
                <a:ea typeface="+mn-ea"/>
                <a:cs typeface="+mn-cs"/>
              </a:rPr>
              <a:t>ስለ</a:t>
            </a:r>
            <a:r>
              <a:rPr lang="en-US" sz="2400" b="1" i="1" dirty="0" smtClean="0">
                <a:solidFill>
                  <a:prstClr val="black"/>
                </a:solidFill>
                <a:latin typeface="Power Geez Unicode1" pitchFamily="2" charset="0"/>
                <a:ea typeface="+mn-ea"/>
                <a:cs typeface="+mn-cs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latin typeface="Power Geez Unicode1" pitchFamily="2" charset="0"/>
                <a:ea typeface="+mn-ea"/>
                <a:cs typeface="+mn-cs"/>
              </a:rPr>
              <a:t>መንግስት</a:t>
            </a:r>
            <a:r>
              <a:rPr lang="en-US" sz="2400" b="1" i="1" dirty="0">
                <a:solidFill>
                  <a:prstClr val="black"/>
                </a:solidFill>
                <a:latin typeface="Power Geez Unicode1" pitchFamily="2" charset="0"/>
                <a:ea typeface="+mn-ea"/>
                <a:cs typeface="+mn-cs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latin typeface="Power Geez Unicode1" pitchFamily="2" charset="0"/>
                <a:ea typeface="+mn-ea"/>
                <a:cs typeface="+mn-cs"/>
              </a:rPr>
              <a:t>አሰራር</a:t>
            </a:r>
            <a:r>
              <a:rPr lang="en-US" sz="2400" b="1" i="1" dirty="0">
                <a:solidFill>
                  <a:prstClr val="black"/>
                </a:solidFill>
                <a:latin typeface="Power Geez Unicode1" pitchFamily="2" charset="0"/>
                <a:ea typeface="+mn-ea"/>
                <a:cs typeface="+mn-cs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latin typeface="Power Geez Unicode1" pitchFamily="2" charset="0"/>
                <a:ea typeface="+mn-ea"/>
                <a:cs typeface="+mn-cs"/>
              </a:rPr>
              <a:t>እና</a:t>
            </a:r>
            <a:r>
              <a:rPr lang="en-US" sz="2400" b="1" i="1" dirty="0">
                <a:solidFill>
                  <a:prstClr val="black"/>
                </a:solidFill>
                <a:latin typeface="Power Geez Unicode1" pitchFamily="2" charset="0"/>
                <a:ea typeface="+mn-ea"/>
                <a:cs typeface="+mn-cs"/>
              </a:rPr>
              <a:t> </a:t>
            </a:r>
            <a:r>
              <a:rPr lang="en-US" sz="2400" b="1" i="1" dirty="0" err="1" smtClean="0">
                <a:solidFill>
                  <a:prstClr val="black"/>
                </a:solidFill>
                <a:latin typeface="Power Geez Unicode1" pitchFamily="2" charset="0"/>
                <a:ea typeface="+mn-ea"/>
                <a:cs typeface="+mn-cs"/>
              </a:rPr>
              <a:t>የዜጎችን</a:t>
            </a:r>
            <a:r>
              <a:rPr lang="en-US" sz="2400" b="1" i="1" dirty="0" smtClean="0">
                <a:solidFill>
                  <a:prstClr val="black"/>
                </a:solidFill>
                <a:latin typeface="Power Geez Unicode1" pitchFamily="2" charset="0"/>
                <a:ea typeface="+mn-ea"/>
                <a:cs typeface="+mn-cs"/>
              </a:rPr>
              <a:t> </a:t>
            </a:r>
            <a:r>
              <a:rPr lang="en-US" sz="2400" b="1" i="1" dirty="0" err="1" smtClean="0">
                <a:solidFill>
                  <a:prstClr val="black"/>
                </a:solidFill>
                <a:latin typeface="Power Geez Unicode1" pitchFamily="2" charset="0"/>
                <a:ea typeface="+mn-ea"/>
                <a:cs typeface="+mn-cs"/>
              </a:rPr>
              <a:t>መብትን</a:t>
            </a:r>
            <a:r>
              <a:rPr lang="en-US" sz="2400" b="1" i="1" dirty="0" smtClean="0">
                <a:solidFill>
                  <a:prstClr val="black"/>
                </a:solidFill>
                <a:latin typeface="Power Geez Unicode1" pitchFamily="2" charset="0"/>
                <a:ea typeface="+mn-ea"/>
                <a:cs typeface="+mn-cs"/>
              </a:rPr>
              <a:t> </a:t>
            </a:r>
            <a:r>
              <a:rPr lang="en-US" sz="2400" b="1" i="1" dirty="0" err="1" smtClean="0">
                <a:solidFill>
                  <a:prstClr val="black"/>
                </a:solidFill>
                <a:latin typeface="Power Geez Unicode1" pitchFamily="2" charset="0"/>
                <a:ea typeface="+mn-ea"/>
                <a:cs typeface="+mn-cs"/>
              </a:rPr>
              <a:t>በተመለከተ</a:t>
            </a:r>
            <a:r>
              <a:rPr lang="en-US" sz="2400" b="1" i="1" dirty="0" smtClean="0">
                <a:solidFill>
                  <a:prstClr val="black"/>
                </a:solidFill>
                <a:latin typeface="Power Geez Unicode1" pitchFamily="2" charset="0"/>
                <a:ea typeface="+mn-ea"/>
                <a:cs typeface="+mn-cs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latin typeface="Power Geez Unicode1" pitchFamily="2" charset="0"/>
                <a:ea typeface="+mn-ea"/>
                <a:cs typeface="+mn-cs"/>
              </a:rPr>
              <a:t>በህገ</a:t>
            </a:r>
            <a:r>
              <a:rPr lang="en-US" sz="2400" b="1" i="1" dirty="0">
                <a:solidFill>
                  <a:prstClr val="black"/>
                </a:solidFill>
                <a:latin typeface="Power Geez Unicode1" pitchFamily="2" charset="0"/>
                <a:ea typeface="+mn-ea"/>
                <a:cs typeface="+mn-cs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latin typeface="Power Geez Unicode1" pitchFamily="2" charset="0"/>
                <a:ea typeface="+mn-ea"/>
                <a:cs typeface="+mn-cs"/>
              </a:rPr>
              <a:t>መንግስቱ</a:t>
            </a:r>
            <a:r>
              <a:rPr lang="en-US" sz="2400" b="1" i="1" dirty="0">
                <a:solidFill>
                  <a:prstClr val="black"/>
                </a:solidFill>
                <a:latin typeface="Power Geez Unicode1" pitchFamily="2" charset="0"/>
                <a:ea typeface="+mn-ea"/>
                <a:cs typeface="+mn-cs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latin typeface="Power Geez Unicode1" pitchFamily="2" charset="0"/>
                <a:ea typeface="+mn-ea"/>
                <a:cs typeface="+mn-cs"/>
              </a:rPr>
              <a:t>የተደነገጉ</a:t>
            </a:r>
            <a:r>
              <a:rPr lang="en-US" sz="2400" b="1" i="1" dirty="0">
                <a:solidFill>
                  <a:prstClr val="black"/>
                </a:solidFill>
                <a:latin typeface="Power Geez Unicode1" pitchFamily="2" charset="0"/>
                <a:ea typeface="+mn-ea"/>
                <a:cs typeface="+mn-cs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latin typeface="Power Geez Unicode1" pitchFamily="2" charset="0"/>
                <a:ea typeface="+mn-ea"/>
                <a:cs typeface="+mn-cs"/>
              </a:rPr>
              <a:t>ድንጋጌዎች</a:t>
            </a:r>
            <a:r>
              <a:rPr lang="en-US" sz="2400" b="1" i="1" dirty="0">
                <a:solidFill>
                  <a:prstClr val="black"/>
                </a:solidFill>
                <a:latin typeface="Power Geez Unicode1" pitchFamily="2" charset="0"/>
                <a:ea typeface="+mn-ea"/>
                <a:cs typeface="+mn-cs"/>
              </a:rPr>
              <a:t> </a:t>
            </a:r>
            <a:endParaRPr lang="en-US" sz="2400" i="1" dirty="0">
              <a:solidFill>
                <a:prstClr val="black"/>
              </a:solidFill>
              <a:latin typeface="Power Geez Unicode1" pitchFamily="2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066800"/>
            <a:ext cx="8077200" cy="5562600"/>
          </a:xfrm>
        </p:spPr>
        <p:txBody>
          <a:bodyPr>
            <a:normAutofit fontScale="92500" lnSpcReduction="20000"/>
          </a:bodyPr>
          <a:lstStyle/>
          <a:p>
            <a:pPr marL="342900" lvl="0" indent="-342900" algn="just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Clr>
                <a:srgbClr val="3891A7"/>
              </a:buClr>
              <a:buFont typeface="Wingdings"/>
              <a:buChar char=""/>
            </a:pPr>
            <a:r>
              <a:rPr lang="en-US" sz="2800" dirty="0" err="1" smtClean="0">
                <a:latin typeface="Power Geez Unicode1" pitchFamily="2" charset="0"/>
              </a:rPr>
              <a:t>የሚከተሉት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>
                <a:latin typeface="Power Geez Unicode1" pitchFamily="2" charset="0"/>
              </a:rPr>
              <a:t>የሀገራችን</a:t>
            </a:r>
            <a:r>
              <a:rPr lang="en-US" sz="2800" dirty="0">
                <a:latin typeface="Power Geez Unicode1" pitchFamily="2" charset="0"/>
              </a:rPr>
              <a:t> </a:t>
            </a:r>
            <a:r>
              <a:rPr lang="en-US" sz="2800" dirty="0" err="1">
                <a:latin typeface="Power Geez Unicode1" pitchFamily="2" charset="0"/>
              </a:rPr>
              <a:t>ኢትዮጵያ</a:t>
            </a:r>
            <a:r>
              <a:rPr lang="en-US" sz="2800" dirty="0">
                <a:latin typeface="Power Geez Unicode1" pitchFamily="2" charset="0"/>
              </a:rPr>
              <a:t> </a:t>
            </a:r>
            <a:r>
              <a:rPr lang="en-US" sz="2800" dirty="0" err="1">
                <a:latin typeface="Power Geez Unicode1" pitchFamily="2" charset="0"/>
              </a:rPr>
              <a:t>ህገ</a:t>
            </a:r>
            <a:r>
              <a:rPr lang="en-US" sz="2800" dirty="0">
                <a:latin typeface="Power Geez Unicode1" pitchFamily="2" charset="0"/>
              </a:rPr>
              <a:t> </a:t>
            </a:r>
            <a:r>
              <a:rPr lang="en-US" sz="2800" dirty="0" err="1">
                <a:latin typeface="Power Geez Unicode1" pitchFamily="2" charset="0"/>
              </a:rPr>
              <a:t>መንግስት</a:t>
            </a:r>
            <a:r>
              <a:rPr lang="en-US" sz="2800" dirty="0">
                <a:latin typeface="Power Geez Unicode1" pitchFamily="2" charset="0"/>
              </a:rPr>
              <a:t> </a:t>
            </a:r>
            <a:r>
              <a:rPr lang="en-US" sz="2800" dirty="0" err="1">
                <a:latin typeface="Power Geez Unicode1" pitchFamily="2" charset="0"/>
              </a:rPr>
              <a:t>አንቀፆች</a:t>
            </a:r>
            <a:r>
              <a:rPr lang="en-US" sz="2800" dirty="0">
                <a:latin typeface="Power Geez Unicode1" pitchFamily="2" charset="0"/>
              </a:rPr>
              <a:t> </a:t>
            </a:r>
            <a:r>
              <a:rPr lang="en-US" sz="2800" dirty="0" err="1">
                <a:latin typeface="Power Geez Unicode1" pitchFamily="2" charset="0"/>
              </a:rPr>
              <a:t>ግልፅነትና</a:t>
            </a:r>
            <a:r>
              <a:rPr lang="en-US" sz="2800" dirty="0">
                <a:latin typeface="Power Geez Unicode1" pitchFamily="2" charset="0"/>
              </a:rPr>
              <a:t> </a:t>
            </a:r>
            <a:r>
              <a:rPr lang="en-US" sz="2800" dirty="0" err="1">
                <a:latin typeface="Power Geez Unicode1" pitchFamily="2" charset="0"/>
              </a:rPr>
              <a:t>ማህበራዊ</a:t>
            </a:r>
            <a:r>
              <a:rPr lang="en-US" sz="2800" dirty="0">
                <a:latin typeface="Power Geez Unicode1" pitchFamily="2" charset="0"/>
              </a:rPr>
              <a:t> </a:t>
            </a:r>
            <a:r>
              <a:rPr lang="en-US" sz="2800" dirty="0" err="1">
                <a:latin typeface="Power Geez Unicode1" pitchFamily="2" charset="0"/>
              </a:rPr>
              <a:t>ተጠያቂነትን</a:t>
            </a:r>
            <a:r>
              <a:rPr lang="en-US" sz="2800" dirty="0">
                <a:latin typeface="Power Geez Unicode1" pitchFamily="2" charset="0"/>
              </a:rPr>
              <a:t> </a:t>
            </a:r>
            <a:r>
              <a:rPr lang="en-US" sz="2800" dirty="0" err="1">
                <a:latin typeface="Power Geez Unicode1" pitchFamily="2" charset="0"/>
              </a:rPr>
              <a:t>በአገሪቱ</a:t>
            </a:r>
            <a:r>
              <a:rPr lang="en-US" sz="2800" dirty="0">
                <a:latin typeface="Power Geez Unicode1" pitchFamily="2" charset="0"/>
              </a:rPr>
              <a:t> </a:t>
            </a:r>
            <a:r>
              <a:rPr lang="en-US" sz="2800" dirty="0" err="1">
                <a:latin typeface="Power Geez Unicode1" pitchFamily="2" charset="0"/>
              </a:rPr>
              <a:t>መሰረታዊ</a:t>
            </a:r>
            <a:r>
              <a:rPr lang="en-US" sz="2800" dirty="0">
                <a:latin typeface="Power Geez Unicode1" pitchFamily="2" charset="0"/>
              </a:rPr>
              <a:t> </a:t>
            </a:r>
            <a:r>
              <a:rPr lang="en-US" sz="2800" dirty="0" err="1">
                <a:latin typeface="Power Geez Unicode1" pitchFamily="2" charset="0"/>
              </a:rPr>
              <a:t>የአስተዳደር</a:t>
            </a:r>
            <a:r>
              <a:rPr lang="en-US" sz="2800" dirty="0">
                <a:latin typeface="Power Geez Unicode1" pitchFamily="2" charset="0"/>
              </a:rPr>
              <a:t> </a:t>
            </a:r>
            <a:r>
              <a:rPr lang="en-US" sz="2800" dirty="0" err="1">
                <a:latin typeface="Power Geez Unicode1" pitchFamily="2" charset="0"/>
              </a:rPr>
              <a:t>መርሆዎች</a:t>
            </a:r>
            <a:r>
              <a:rPr lang="en-US" sz="2800" dirty="0">
                <a:latin typeface="Power Geez Unicode1" pitchFamily="2" charset="0"/>
              </a:rPr>
              <a:t> </a:t>
            </a:r>
            <a:r>
              <a:rPr lang="en-US" sz="2800" dirty="0" err="1">
                <a:latin typeface="Power Geez Unicode1" pitchFamily="2" charset="0"/>
              </a:rPr>
              <a:t>ውስጥ</a:t>
            </a:r>
            <a:r>
              <a:rPr lang="en-US" sz="2800" dirty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በሚቀጥለው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>
                <a:latin typeface="Power Geez Unicode1" pitchFamily="2" charset="0"/>
              </a:rPr>
              <a:t>መልኩ</a:t>
            </a:r>
            <a:r>
              <a:rPr lang="en-US" sz="2800" dirty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በግልጽ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ተቀም</a:t>
            </a:r>
            <a:r>
              <a:rPr lang="am-ET" sz="2800" dirty="0" smtClean="0">
                <a:latin typeface="Power Geez Unicode1" pitchFamily="2" charset="0"/>
              </a:rPr>
              <a:t>ጧ</a:t>
            </a:r>
            <a:r>
              <a:rPr lang="en-US" sz="2800" dirty="0" smtClean="0">
                <a:latin typeface="Power Geez Unicode1" pitchFamily="2" charset="0"/>
              </a:rPr>
              <a:t>ል</a:t>
            </a:r>
            <a:r>
              <a:rPr lang="en-US" sz="2800" dirty="0" smtClean="0">
                <a:solidFill>
                  <a:prstClr val="black"/>
                </a:solidFill>
                <a:latin typeface="Power Geez Unicode1" pitchFamily="2" charset="0"/>
              </a:rPr>
              <a:t>፡</a:t>
            </a:r>
            <a:r>
              <a:rPr lang="am-ET" sz="2800" dirty="0">
                <a:solidFill>
                  <a:prstClr val="black"/>
                </a:solidFill>
                <a:latin typeface="Power Geez Unicode1" pitchFamily="2" charset="0"/>
              </a:rPr>
              <a:t>፡</a:t>
            </a:r>
            <a:endParaRPr lang="en-US" sz="2800" dirty="0">
              <a:solidFill>
                <a:prstClr val="black"/>
              </a:solidFill>
              <a:latin typeface="Power Geez Unicode1" pitchFamily="2" charset="0"/>
            </a:endParaRPr>
          </a:p>
          <a:p>
            <a:pPr marL="0" lvl="0" indent="0" algn="just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Clr>
                <a:srgbClr val="3891A7"/>
              </a:buClr>
              <a:buNone/>
            </a:pPr>
            <a:r>
              <a:rPr lang="en-US" sz="2800" b="1" dirty="0" err="1" smtClean="0">
                <a:latin typeface="Power Geez Unicode1" pitchFamily="2" charset="0"/>
              </a:rPr>
              <a:t>አንቀፅ</a:t>
            </a:r>
            <a:r>
              <a:rPr lang="en-US" sz="2800" b="1" dirty="0" smtClean="0">
                <a:latin typeface="Power Geez Unicode1" pitchFamily="2" charset="0"/>
              </a:rPr>
              <a:t> 12 </a:t>
            </a:r>
            <a:r>
              <a:rPr lang="en-US" sz="2800" b="1" dirty="0" err="1" smtClean="0">
                <a:latin typeface="Power Geez Unicode1" pitchFamily="2" charset="0"/>
              </a:rPr>
              <a:t>ላይ</a:t>
            </a:r>
            <a:r>
              <a:rPr lang="en-US" sz="2800" b="1" dirty="0" smtClean="0">
                <a:latin typeface="Power Geez Unicode1" pitchFamily="2" charset="0"/>
              </a:rPr>
              <a:t> </a:t>
            </a:r>
          </a:p>
          <a:p>
            <a:pPr marL="457200" lvl="0" indent="-457200" algn="just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Clr>
                <a:srgbClr val="3891A7"/>
              </a:buClr>
              <a:buFont typeface="Wingdings" pitchFamily="2" charset="2"/>
              <a:buChar char="Ø"/>
            </a:pPr>
            <a:r>
              <a:rPr lang="en-US" sz="2800" b="1" dirty="0" smtClean="0">
                <a:latin typeface="Power Geez Unicode1" pitchFamily="2" charset="0"/>
              </a:rPr>
              <a:t>‹‹</a:t>
            </a:r>
            <a:r>
              <a:rPr lang="en-US" sz="2800" dirty="0" err="1" smtClean="0">
                <a:latin typeface="Power Geez Unicode1" pitchFamily="2" charset="0"/>
              </a:rPr>
              <a:t>የመንግስት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አሰራር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ግልፅ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በሆነ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መንገድ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መከወን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አለበት</a:t>
            </a:r>
            <a:r>
              <a:rPr lang="en-US" sz="2800" dirty="0" smtClean="0">
                <a:latin typeface="Power Geez Unicode1" pitchFamily="2" charset="0"/>
              </a:rPr>
              <a:t>፡፡</a:t>
            </a:r>
            <a:r>
              <a:rPr lang="en-US" sz="2800" dirty="0" smtClean="0">
                <a:solidFill>
                  <a:prstClr val="black"/>
                </a:solidFill>
                <a:latin typeface="Power Geez Unicode1" pitchFamily="2" charset="0"/>
              </a:rPr>
              <a:t>››</a:t>
            </a:r>
          </a:p>
          <a:p>
            <a:pPr marL="457200" lvl="0" indent="-457200" algn="just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Clr>
                <a:srgbClr val="3891A7"/>
              </a:buClr>
              <a:buFont typeface="Wingdings" pitchFamily="2" charset="2"/>
              <a:buChar char="Ø"/>
            </a:pPr>
            <a:r>
              <a:rPr lang="en-US" sz="2800" b="1" dirty="0" smtClean="0">
                <a:solidFill>
                  <a:prstClr val="black"/>
                </a:solidFill>
                <a:latin typeface="Power Geez Unicode1" pitchFamily="2" charset="0"/>
              </a:rPr>
              <a:t>‹‹</a:t>
            </a:r>
            <a:r>
              <a:rPr lang="en-US" sz="2800" dirty="0" err="1" smtClean="0">
                <a:latin typeface="Power Geez Unicode1" pitchFamily="2" charset="0"/>
              </a:rPr>
              <a:t>ማንኛውም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ኃላፊና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የሕዝብ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ተመራጭ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ኃላፊነቱን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ሲያጉዋድል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ተጠያቂ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ይሆናል</a:t>
            </a:r>
            <a:r>
              <a:rPr lang="en-US" sz="2800" dirty="0">
                <a:solidFill>
                  <a:prstClr val="black"/>
                </a:solidFill>
                <a:latin typeface="Power Geez Unicode1" pitchFamily="2" charset="0"/>
              </a:rPr>
              <a:t>፡፡</a:t>
            </a:r>
            <a:r>
              <a:rPr lang="en-US" sz="2800" dirty="0" smtClean="0">
                <a:latin typeface="Power Geez Unicode1" pitchFamily="2" charset="0"/>
              </a:rPr>
              <a:t>››</a:t>
            </a:r>
          </a:p>
          <a:p>
            <a:pPr marL="0" lvl="0" indent="0" algn="just">
              <a:buNone/>
            </a:pPr>
            <a:r>
              <a:rPr lang="en-US" sz="2600" i="1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FE5F-B0F4-49A5-A868-FF8008F867E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76200"/>
            <a:ext cx="749808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am-ET" dirty="0"/>
              <a:t>የቀጠለ…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686800" cy="5791200"/>
          </a:xfrm>
        </p:spPr>
        <p:txBody>
          <a:bodyPr>
            <a:normAutofit fontScale="70000" lnSpcReduction="20000"/>
          </a:bodyPr>
          <a:lstStyle/>
          <a:p>
            <a:pPr marL="342900" marR="0" lvl="0" indent="-34290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dirty="0" err="1">
                <a:solidFill>
                  <a:srgbClr val="000000"/>
                </a:solidFill>
                <a:latin typeface="Power Geez Unicode2"/>
                <a:cs typeface="Nyala"/>
              </a:rPr>
              <a:t>አንቀጽ</a:t>
            </a:r>
            <a:r>
              <a:rPr lang="en-US" dirty="0">
                <a:solidFill>
                  <a:srgbClr val="000000"/>
                </a:solidFill>
                <a:latin typeface="Power Geez Unicode2"/>
                <a:cs typeface="Nyala"/>
              </a:rPr>
              <a:t> 36 </a:t>
            </a:r>
            <a:r>
              <a:rPr lang="en-US" dirty="0" err="1">
                <a:solidFill>
                  <a:srgbClr val="000000"/>
                </a:solidFill>
                <a:latin typeface="Power Geez Unicode2"/>
                <a:cs typeface="Nyala"/>
              </a:rPr>
              <a:t>ንዑስ</a:t>
            </a:r>
            <a:r>
              <a:rPr lang="en-US" dirty="0">
                <a:solidFill>
                  <a:srgbClr val="000000"/>
                </a:solidFill>
                <a:latin typeface="Power Geez Unicode2"/>
                <a:cs typeface="Nyala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Power Geez Unicode2"/>
                <a:cs typeface="Nyala"/>
              </a:rPr>
              <a:t>አንቀጽ</a:t>
            </a:r>
            <a:r>
              <a:rPr lang="en-US" dirty="0">
                <a:solidFill>
                  <a:srgbClr val="000000"/>
                </a:solidFill>
                <a:latin typeface="Power Geez Unicode2"/>
                <a:cs typeface="Nyala"/>
              </a:rPr>
              <a:t> 6 </a:t>
            </a:r>
            <a:endParaRPr lang="en-US" dirty="0" smtClean="0">
              <a:solidFill>
                <a:srgbClr val="000000"/>
              </a:solidFill>
              <a:latin typeface="Power Geez Unicode2"/>
              <a:cs typeface="Nyala"/>
            </a:endParaRPr>
          </a:p>
          <a:p>
            <a:pPr marL="1143000" marR="0" lvl="0" indent="-45720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dirty="0" smtClean="0">
                <a:solidFill>
                  <a:srgbClr val="000000"/>
                </a:solidFill>
                <a:latin typeface="Addis98"/>
                <a:cs typeface="Nyala"/>
              </a:rPr>
              <a:t>#</a:t>
            </a:r>
            <a:r>
              <a:rPr lang="en-US" dirty="0" err="1">
                <a:solidFill>
                  <a:srgbClr val="000000"/>
                </a:solidFill>
                <a:latin typeface="Power Geez Unicode2"/>
                <a:cs typeface="Nyala"/>
              </a:rPr>
              <a:t>ሴቶች</a:t>
            </a:r>
            <a:r>
              <a:rPr lang="en-US" dirty="0">
                <a:solidFill>
                  <a:srgbClr val="000000"/>
                </a:solidFill>
                <a:latin typeface="Power Geez Unicode2"/>
                <a:cs typeface="Nyala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Power Geez Unicode2"/>
                <a:cs typeface="Nyala"/>
              </a:rPr>
              <a:t>በብሔራዊ</a:t>
            </a:r>
            <a:r>
              <a:rPr lang="en-US" dirty="0">
                <a:solidFill>
                  <a:srgbClr val="000000"/>
                </a:solidFill>
                <a:latin typeface="Power Geez Unicode2"/>
                <a:cs typeface="Nyala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Power Geez Unicode2"/>
                <a:cs typeface="Nyala"/>
              </a:rPr>
              <a:t>የልማት</a:t>
            </a:r>
            <a:r>
              <a:rPr lang="en-US" dirty="0">
                <a:solidFill>
                  <a:srgbClr val="000000"/>
                </a:solidFill>
                <a:latin typeface="Power Geez Unicode2"/>
                <a:cs typeface="Nyala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Power Geez Unicode2"/>
                <a:cs typeface="Nyala"/>
              </a:rPr>
              <a:t>ፖሊሲዎች</a:t>
            </a:r>
            <a:r>
              <a:rPr lang="en-US" dirty="0">
                <a:solidFill>
                  <a:srgbClr val="000000"/>
                </a:solidFill>
                <a:latin typeface="Power Geez Unicode2"/>
                <a:cs typeface="Nyala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Power Geez Unicode2"/>
                <a:cs typeface="Nyala"/>
              </a:rPr>
              <a:t>እቅድና</a:t>
            </a:r>
            <a:r>
              <a:rPr lang="en-US" dirty="0">
                <a:solidFill>
                  <a:srgbClr val="000000"/>
                </a:solidFill>
                <a:latin typeface="Power Geez Unicode2"/>
                <a:cs typeface="Nyala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Power Geez Unicode2"/>
                <a:cs typeface="Nyala"/>
              </a:rPr>
              <a:t>በፕሮጀክቶች</a:t>
            </a:r>
            <a:r>
              <a:rPr lang="en-US" dirty="0">
                <a:solidFill>
                  <a:srgbClr val="000000"/>
                </a:solidFill>
                <a:latin typeface="Power Geez Unicode2"/>
                <a:cs typeface="Nyala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Power Geez Unicode2"/>
                <a:cs typeface="Nyala"/>
              </a:rPr>
              <a:t>ዝግጅትና</a:t>
            </a:r>
            <a:r>
              <a:rPr lang="en-US" dirty="0">
                <a:solidFill>
                  <a:srgbClr val="000000"/>
                </a:solidFill>
                <a:latin typeface="Power Geez Unicode2"/>
                <a:cs typeface="Nyala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Power Geez Unicode2"/>
                <a:cs typeface="Nyala"/>
              </a:rPr>
              <a:t>አፈጻጸም</a:t>
            </a:r>
            <a:r>
              <a:rPr lang="en-US" dirty="0">
                <a:solidFill>
                  <a:srgbClr val="000000"/>
                </a:solidFill>
                <a:latin typeface="Power Geez Unicode2"/>
                <a:cs typeface="Nyala"/>
              </a:rPr>
              <a:t> </a:t>
            </a:r>
            <a:r>
              <a:rPr lang="en-US" dirty="0">
                <a:solidFill>
                  <a:srgbClr val="000000"/>
                </a:solidFill>
                <a:latin typeface="Nyala"/>
                <a:cs typeface="Nyala"/>
              </a:rPr>
              <a:t>፤</a:t>
            </a:r>
            <a:r>
              <a:rPr lang="en-US" dirty="0" err="1">
                <a:solidFill>
                  <a:srgbClr val="000000"/>
                </a:solidFill>
                <a:latin typeface="Power Geez Unicode2"/>
                <a:cs typeface="Nyala"/>
              </a:rPr>
              <a:t>በተለይ</a:t>
            </a:r>
            <a:r>
              <a:rPr lang="en-US" dirty="0">
                <a:solidFill>
                  <a:srgbClr val="000000"/>
                </a:solidFill>
                <a:latin typeface="Power Geez Unicode2"/>
                <a:cs typeface="Nyala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Power Geez Unicode2"/>
                <a:cs typeface="Nyala"/>
              </a:rPr>
              <a:t>የሴቶችን</a:t>
            </a:r>
            <a:r>
              <a:rPr lang="en-US" dirty="0">
                <a:solidFill>
                  <a:srgbClr val="000000"/>
                </a:solidFill>
                <a:latin typeface="Power Geez Unicode2"/>
                <a:cs typeface="Nyala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Power Geez Unicode2"/>
                <a:cs typeface="Nyala"/>
              </a:rPr>
              <a:t>ጥቅም</a:t>
            </a:r>
            <a:r>
              <a:rPr lang="en-US" dirty="0">
                <a:solidFill>
                  <a:srgbClr val="000000"/>
                </a:solidFill>
                <a:latin typeface="Power Geez Unicode2"/>
                <a:cs typeface="Nyala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Power Geez Unicode2"/>
                <a:cs typeface="Nyala"/>
              </a:rPr>
              <a:t>በሚነኩ</a:t>
            </a:r>
            <a:r>
              <a:rPr lang="en-US" dirty="0">
                <a:solidFill>
                  <a:srgbClr val="000000"/>
                </a:solidFill>
                <a:latin typeface="Power Geez Unicode2"/>
                <a:cs typeface="Nyala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Power Geez Unicode2"/>
                <a:cs typeface="Nyala"/>
              </a:rPr>
              <a:t>ፕሮጀክቶች</a:t>
            </a:r>
            <a:r>
              <a:rPr lang="en-US" dirty="0">
                <a:solidFill>
                  <a:srgbClr val="000000"/>
                </a:solidFill>
                <a:latin typeface="Power Geez Unicode2"/>
                <a:cs typeface="Nyala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Power Geez Unicode2"/>
                <a:cs typeface="Nyala"/>
              </a:rPr>
              <a:t>ሀሳባቸውን</a:t>
            </a:r>
            <a:r>
              <a:rPr lang="en-US" dirty="0">
                <a:solidFill>
                  <a:srgbClr val="000000"/>
                </a:solidFill>
                <a:latin typeface="Power Geez Unicode2"/>
                <a:cs typeface="Nyala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Power Geez Unicode2"/>
                <a:cs typeface="Nyala"/>
              </a:rPr>
              <a:t>በተ</a:t>
            </a:r>
            <a:r>
              <a:rPr lang="en-US" dirty="0" err="1">
                <a:solidFill>
                  <a:srgbClr val="000000"/>
                </a:solidFill>
                <a:latin typeface="Nyala"/>
                <a:cs typeface="Nyala"/>
              </a:rPr>
              <a:t>ሟ</a:t>
            </a:r>
            <a:r>
              <a:rPr lang="en-US" dirty="0" err="1">
                <a:solidFill>
                  <a:srgbClr val="000000"/>
                </a:solidFill>
                <a:latin typeface="Power Geez Unicode2"/>
                <a:cs typeface="Nyala"/>
              </a:rPr>
              <a:t>ላ</a:t>
            </a:r>
            <a:r>
              <a:rPr lang="en-US" dirty="0">
                <a:solidFill>
                  <a:srgbClr val="000000"/>
                </a:solidFill>
                <a:latin typeface="Power Geez Unicode2"/>
                <a:cs typeface="Nyala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Power Geez Unicode2"/>
                <a:cs typeface="Nyala"/>
              </a:rPr>
              <a:t>ሁኔታ</a:t>
            </a:r>
            <a:r>
              <a:rPr lang="en-US" dirty="0">
                <a:solidFill>
                  <a:srgbClr val="000000"/>
                </a:solidFill>
                <a:latin typeface="Power Geez Unicode2"/>
                <a:cs typeface="Nyala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Power Geez Unicode2"/>
                <a:cs typeface="Nyala"/>
              </a:rPr>
              <a:t>እንዲሰጡ</a:t>
            </a:r>
            <a:r>
              <a:rPr lang="en-US" dirty="0">
                <a:solidFill>
                  <a:srgbClr val="000000"/>
                </a:solidFill>
                <a:latin typeface="Power Geez Unicode2"/>
                <a:cs typeface="Nyala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Power Geez Unicode2"/>
                <a:cs typeface="Nyala"/>
              </a:rPr>
              <a:t>የመጠየቅ</a:t>
            </a:r>
            <a:r>
              <a:rPr lang="en-US" dirty="0">
                <a:solidFill>
                  <a:srgbClr val="000000"/>
                </a:solidFill>
                <a:latin typeface="Power Geez Unicode2"/>
                <a:cs typeface="Nyala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Power Geez Unicode2"/>
                <a:cs typeface="Nyala"/>
              </a:rPr>
              <a:t>መብት</a:t>
            </a:r>
            <a:r>
              <a:rPr lang="en-US" dirty="0">
                <a:solidFill>
                  <a:srgbClr val="000000"/>
                </a:solidFill>
                <a:latin typeface="Power Geez Unicode2"/>
                <a:cs typeface="Nyala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Power Geez Unicode2"/>
                <a:cs typeface="Nyala"/>
              </a:rPr>
              <a:t>አላቸው</a:t>
            </a:r>
            <a:r>
              <a:rPr lang="en-US" dirty="0">
                <a:solidFill>
                  <a:srgbClr val="000000"/>
                </a:solidFill>
                <a:latin typeface="Power Geez Unicode2"/>
                <a:cs typeface="Nyala"/>
              </a:rPr>
              <a:t>፡፡ ››</a:t>
            </a:r>
            <a:endParaRPr lang="en-US" sz="2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70000"/>
              </a:lnSpc>
              <a:spcBef>
                <a:spcPts val="0"/>
              </a:spcBef>
              <a:buClr>
                <a:srgbClr val="3891A7"/>
              </a:buClr>
              <a:buFont typeface="Symbol"/>
              <a:buChar char=""/>
            </a:pPr>
            <a:r>
              <a:rPr lang="en-US" sz="3100" dirty="0" err="1">
                <a:solidFill>
                  <a:srgbClr val="000000"/>
                </a:solidFill>
                <a:latin typeface="Power Geez Unicode2"/>
                <a:cs typeface="Nyala"/>
              </a:rPr>
              <a:t>አንቀጽ</a:t>
            </a:r>
            <a:r>
              <a:rPr lang="en-US" sz="3100" dirty="0">
                <a:solidFill>
                  <a:srgbClr val="000000"/>
                </a:solidFill>
                <a:latin typeface="Power Geez Unicode2"/>
                <a:cs typeface="Nyala"/>
              </a:rPr>
              <a:t> 41 </a:t>
            </a:r>
            <a:r>
              <a:rPr lang="en-US" sz="3100" dirty="0" err="1">
                <a:solidFill>
                  <a:srgbClr val="000000"/>
                </a:solidFill>
                <a:latin typeface="Power Geez Unicode2"/>
                <a:cs typeface="Nyala"/>
              </a:rPr>
              <a:t>የኢኮኖሚ</a:t>
            </a:r>
            <a:r>
              <a:rPr lang="en-US" sz="3100" dirty="0">
                <a:solidFill>
                  <a:srgbClr val="000000"/>
                </a:solidFill>
                <a:latin typeface="Power Geez Unicode2"/>
                <a:cs typeface="Nyala"/>
              </a:rPr>
              <a:t>፤ </a:t>
            </a:r>
            <a:r>
              <a:rPr lang="en-US" sz="3100" dirty="0" err="1">
                <a:solidFill>
                  <a:srgbClr val="000000"/>
                </a:solidFill>
                <a:latin typeface="Power Geez Unicode2"/>
                <a:cs typeface="Nyala"/>
              </a:rPr>
              <a:t>የማህበራዊና</a:t>
            </a:r>
            <a:r>
              <a:rPr lang="en-US" sz="3100" dirty="0">
                <a:solidFill>
                  <a:srgbClr val="000000"/>
                </a:solidFill>
                <a:latin typeface="Power Geez Unicode2"/>
                <a:cs typeface="Nyala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Power Geez Unicode2"/>
                <a:cs typeface="Nyala"/>
              </a:rPr>
              <a:t>ባህላዊ</a:t>
            </a:r>
            <a:r>
              <a:rPr lang="en-US" sz="3100" dirty="0">
                <a:solidFill>
                  <a:srgbClr val="000000"/>
                </a:solidFill>
                <a:latin typeface="Power Geez Unicode2"/>
                <a:cs typeface="Nyala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Power Geez Unicode2"/>
                <a:cs typeface="Nyala"/>
              </a:rPr>
              <a:t>መብቶችን</a:t>
            </a:r>
            <a:r>
              <a:rPr lang="en-US" sz="3100" dirty="0">
                <a:solidFill>
                  <a:srgbClr val="000000"/>
                </a:solidFill>
                <a:latin typeface="Power Geez Unicode2"/>
                <a:cs typeface="Nyala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Power Geez Unicode2"/>
                <a:cs typeface="Nyala"/>
              </a:rPr>
              <a:t>በተመለከተ</a:t>
            </a:r>
            <a:r>
              <a:rPr lang="en-US" sz="3100" dirty="0">
                <a:solidFill>
                  <a:srgbClr val="000000"/>
                </a:solidFill>
                <a:latin typeface="Power Geez Unicode2"/>
                <a:cs typeface="Nyala"/>
              </a:rPr>
              <a:t>፡- </a:t>
            </a:r>
            <a:r>
              <a:rPr lang="en-US" sz="3100" dirty="0" err="1">
                <a:solidFill>
                  <a:srgbClr val="000000"/>
                </a:solidFill>
                <a:latin typeface="Power Geez Unicode2"/>
                <a:cs typeface="Nyala"/>
              </a:rPr>
              <a:t>ንኡስ</a:t>
            </a:r>
            <a:r>
              <a:rPr lang="en-US" sz="3100" dirty="0">
                <a:solidFill>
                  <a:srgbClr val="000000"/>
                </a:solidFill>
                <a:latin typeface="Power Geez Unicode2"/>
                <a:cs typeface="Nyala"/>
              </a:rPr>
              <a:t> </a:t>
            </a:r>
            <a:r>
              <a:rPr lang="en-US" sz="3100" dirty="0" err="1">
                <a:solidFill>
                  <a:srgbClr val="000000"/>
                </a:solidFill>
                <a:latin typeface="Power Geez Unicode2"/>
                <a:cs typeface="Nyala"/>
              </a:rPr>
              <a:t>አንቀጽ</a:t>
            </a:r>
            <a:r>
              <a:rPr lang="en-US" sz="3100" dirty="0">
                <a:solidFill>
                  <a:srgbClr val="000000"/>
                </a:solidFill>
                <a:latin typeface="Power Geez Unicode2"/>
                <a:cs typeface="Nyala"/>
              </a:rPr>
              <a:t> 3 </a:t>
            </a:r>
            <a:r>
              <a:rPr lang="en-US" sz="3100" dirty="0" err="1">
                <a:solidFill>
                  <a:srgbClr val="000000"/>
                </a:solidFill>
                <a:latin typeface="Power Geez Unicode2"/>
                <a:cs typeface="Nyala"/>
              </a:rPr>
              <a:t>እና</a:t>
            </a:r>
            <a:r>
              <a:rPr lang="en-US" sz="3100" dirty="0">
                <a:solidFill>
                  <a:srgbClr val="000000"/>
                </a:solidFill>
                <a:latin typeface="Power Geez Unicode2"/>
                <a:cs typeface="Nyala"/>
              </a:rPr>
              <a:t> 4 </a:t>
            </a:r>
          </a:p>
          <a:p>
            <a:pPr marL="1143000" lvl="0" indent="-457200" algn="just">
              <a:lnSpc>
                <a:spcPct val="170000"/>
              </a:lnSpc>
              <a:spcBef>
                <a:spcPts val="0"/>
              </a:spcBef>
              <a:buClr>
                <a:srgbClr val="3891A7"/>
              </a:buClr>
              <a:buFont typeface="Wingdings" pitchFamily="2" charset="2"/>
              <a:buChar char="v"/>
            </a:pPr>
            <a:r>
              <a:rPr lang="en-US" sz="3100" dirty="0">
                <a:solidFill>
                  <a:srgbClr val="000000"/>
                </a:solidFill>
                <a:latin typeface="Addis98"/>
                <a:cs typeface="Nyala"/>
              </a:rPr>
              <a:t># </a:t>
            </a:r>
            <a:r>
              <a:rPr lang="en-US" dirty="0" err="1" smtClean="0">
                <a:solidFill>
                  <a:srgbClr val="000000"/>
                </a:solidFill>
                <a:latin typeface="Power Geez Unicode2"/>
                <a:cs typeface="Nyala"/>
              </a:rPr>
              <a:t>የኢትዮ</a:t>
            </a:r>
            <a:r>
              <a:rPr lang="en-US" dirty="0" err="1" smtClean="0">
                <a:solidFill>
                  <a:srgbClr val="000000"/>
                </a:solidFill>
                <a:latin typeface="Addis98"/>
                <a:cs typeface="Nyala"/>
              </a:rPr>
              <a:t>É</a:t>
            </a:r>
            <a:r>
              <a:rPr lang="en-US" dirty="0" err="1" smtClean="0">
                <a:solidFill>
                  <a:srgbClr val="000000"/>
                </a:solidFill>
                <a:latin typeface="Power Geez Unicode2"/>
                <a:cs typeface="Nyala"/>
              </a:rPr>
              <a:t>ያ</a:t>
            </a:r>
            <a:r>
              <a:rPr lang="en-US" dirty="0" smtClean="0">
                <a:solidFill>
                  <a:srgbClr val="000000"/>
                </a:solidFill>
                <a:latin typeface="Power Geez Unicode2"/>
                <a:cs typeface="Nyala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Power Geez Unicode2"/>
                <a:cs typeface="Nyala"/>
              </a:rPr>
              <a:t>ዜጎች</a:t>
            </a:r>
            <a:r>
              <a:rPr lang="en-US" dirty="0">
                <a:solidFill>
                  <a:srgbClr val="000000"/>
                </a:solidFill>
                <a:latin typeface="Power Geez Unicode2"/>
                <a:cs typeface="Nyala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Power Geez Unicode2"/>
                <a:cs typeface="Nyala"/>
              </a:rPr>
              <a:t>ሁሉ</a:t>
            </a:r>
            <a:r>
              <a:rPr lang="en-US" dirty="0">
                <a:solidFill>
                  <a:srgbClr val="000000"/>
                </a:solidFill>
                <a:latin typeface="Power Geez Unicode2"/>
                <a:cs typeface="Nyala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Power Geez Unicode2"/>
                <a:cs typeface="Nyala"/>
              </a:rPr>
              <a:t>በመንግስት</a:t>
            </a:r>
            <a:r>
              <a:rPr lang="en-US" dirty="0">
                <a:solidFill>
                  <a:srgbClr val="000000"/>
                </a:solidFill>
                <a:latin typeface="Power Geez Unicode2"/>
                <a:cs typeface="Nyala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Power Geez Unicode2"/>
                <a:cs typeface="Nyala"/>
              </a:rPr>
              <a:t>ገንዘብ</a:t>
            </a:r>
            <a:r>
              <a:rPr lang="en-US" dirty="0">
                <a:solidFill>
                  <a:srgbClr val="000000"/>
                </a:solidFill>
                <a:latin typeface="Power Geez Unicode2"/>
                <a:cs typeface="Nyala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Power Geez Unicode2"/>
                <a:cs typeface="Nyala"/>
              </a:rPr>
              <a:t>በሚካሄዱ</a:t>
            </a:r>
            <a:r>
              <a:rPr lang="en-US" dirty="0">
                <a:solidFill>
                  <a:srgbClr val="000000"/>
                </a:solidFill>
                <a:latin typeface="Power Geez Unicode2"/>
                <a:cs typeface="Nyala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Power Geez Unicode2"/>
                <a:cs typeface="Nyala"/>
              </a:rPr>
              <a:t>ማህበራዊ</a:t>
            </a:r>
            <a:r>
              <a:rPr lang="en-US" dirty="0">
                <a:solidFill>
                  <a:srgbClr val="000000"/>
                </a:solidFill>
                <a:latin typeface="Power Geez Unicode2"/>
                <a:cs typeface="Nyala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Power Geez Unicode2"/>
                <a:cs typeface="Nyala"/>
              </a:rPr>
              <a:t>አገልግሎቶች</a:t>
            </a:r>
            <a:r>
              <a:rPr lang="en-US" dirty="0">
                <a:solidFill>
                  <a:srgbClr val="000000"/>
                </a:solidFill>
                <a:latin typeface="Power Geez Unicode2"/>
                <a:cs typeface="Nyala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Power Geez Unicode2"/>
                <a:cs typeface="Nyala"/>
              </a:rPr>
              <a:t>የመጠቀም</a:t>
            </a:r>
            <a:r>
              <a:rPr lang="en-US" dirty="0">
                <a:solidFill>
                  <a:srgbClr val="000000"/>
                </a:solidFill>
                <a:latin typeface="Power Geez Unicode2"/>
                <a:cs typeface="Nyala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Power Geez Unicode2"/>
                <a:cs typeface="Nyala"/>
              </a:rPr>
              <a:t>መብት</a:t>
            </a:r>
            <a:r>
              <a:rPr lang="en-US" dirty="0">
                <a:solidFill>
                  <a:srgbClr val="000000"/>
                </a:solidFill>
                <a:latin typeface="Power Geez Unicode2"/>
                <a:cs typeface="Nyala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Power Geez Unicode2"/>
                <a:cs typeface="Nyala"/>
              </a:rPr>
              <a:t>አላቸው</a:t>
            </a:r>
            <a:r>
              <a:rPr lang="en-US" dirty="0" smtClean="0">
                <a:solidFill>
                  <a:srgbClr val="000000"/>
                </a:solidFill>
                <a:latin typeface="Power Geez Unicode2"/>
                <a:cs typeface="Nyala"/>
              </a:rPr>
              <a:t>፡፡</a:t>
            </a:r>
            <a:r>
              <a:rPr lang="en-US" sz="3100" dirty="0" smtClean="0">
                <a:solidFill>
                  <a:srgbClr val="000000"/>
                </a:solidFill>
                <a:latin typeface="Power Geez Unicode2"/>
                <a:cs typeface="Nyala"/>
              </a:rPr>
              <a:t>››</a:t>
            </a:r>
            <a:endParaRPr lang="en-US" dirty="0">
              <a:solidFill>
                <a:srgbClr val="000000"/>
              </a:solidFill>
              <a:latin typeface="Power Geez Unicode2"/>
              <a:cs typeface="Nyala"/>
            </a:endParaRPr>
          </a:p>
          <a:p>
            <a:pPr marL="1143000" lvl="0" indent="-457200" algn="just">
              <a:lnSpc>
                <a:spcPct val="170000"/>
              </a:lnSpc>
              <a:spcBef>
                <a:spcPts val="0"/>
              </a:spcBef>
              <a:buClr>
                <a:srgbClr val="3891A7"/>
              </a:buClr>
              <a:buFont typeface="Wingdings" pitchFamily="2" charset="2"/>
              <a:buChar char="v"/>
            </a:pPr>
            <a:r>
              <a:rPr lang="en-US" sz="3100" dirty="0">
                <a:solidFill>
                  <a:srgbClr val="000000"/>
                </a:solidFill>
                <a:latin typeface="Addis98"/>
                <a:cs typeface="Nyala"/>
              </a:rPr>
              <a:t># </a:t>
            </a:r>
            <a:r>
              <a:rPr lang="en-US" dirty="0" err="1" smtClean="0">
                <a:solidFill>
                  <a:srgbClr val="000000"/>
                </a:solidFill>
                <a:latin typeface="Power Geez Unicode2"/>
                <a:cs typeface="Nyala"/>
              </a:rPr>
              <a:t>መንግስት</a:t>
            </a:r>
            <a:r>
              <a:rPr lang="en-US" dirty="0" smtClean="0">
                <a:solidFill>
                  <a:srgbClr val="000000"/>
                </a:solidFill>
                <a:latin typeface="Power Geez Unicode2"/>
                <a:cs typeface="Nyala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Power Geez Unicode2"/>
                <a:cs typeface="Nyala"/>
              </a:rPr>
              <a:t>የጤና</a:t>
            </a:r>
            <a:r>
              <a:rPr lang="en-US" dirty="0">
                <a:solidFill>
                  <a:srgbClr val="000000"/>
                </a:solidFill>
                <a:latin typeface="Power Geez Unicode2"/>
                <a:cs typeface="Nyala"/>
              </a:rPr>
              <a:t>፤ </a:t>
            </a:r>
            <a:r>
              <a:rPr lang="en-US" dirty="0" err="1">
                <a:solidFill>
                  <a:srgbClr val="000000"/>
                </a:solidFill>
                <a:latin typeface="Power Geez Unicode2"/>
                <a:cs typeface="Nyala"/>
              </a:rPr>
              <a:t>የትምህርትና</a:t>
            </a:r>
            <a:r>
              <a:rPr lang="en-US" dirty="0">
                <a:solidFill>
                  <a:srgbClr val="000000"/>
                </a:solidFill>
                <a:latin typeface="Power Geez Unicode2"/>
                <a:cs typeface="Nyala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Power Geez Unicode2"/>
                <a:cs typeface="Nyala"/>
              </a:rPr>
              <a:t>ሌሎች</a:t>
            </a:r>
            <a:r>
              <a:rPr lang="en-US" dirty="0">
                <a:solidFill>
                  <a:srgbClr val="000000"/>
                </a:solidFill>
                <a:latin typeface="Power Geez Unicode2"/>
                <a:cs typeface="Nyala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Power Geez Unicode2"/>
                <a:cs typeface="Nyala"/>
              </a:rPr>
              <a:t>የማህበራዊ</a:t>
            </a:r>
            <a:r>
              <a:rPr lang="en-US" dirty="0">
                <a:solidFill>
                  <a:srgbClr val="000000"/>
                </a:solidFill>
                <a:latin typeface="Power Geez Unicode2"/>
                <a:cs typeface="Nyala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Power Geez Unicode2"/>
                <a:cs typeface="Nyala"/>
              </a:rPr>
              <a:t>አገልግሎቶችን</a:t>
            </a:r>
            <a:r>
              <a:rPr lang="en-US" dirty="0">
                <a:solidFill>
                  <a:srgbClr val="000000"/>
                </a:solidFill>
                <a:latin typeface="Power Geez Unicode2"/>
                <a:cs typeface="Nyala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Power Geez Unicode2"/>
                <a:cs typeface="Nyala"/>
              </a:rPr>
              <a:t>ለህዝብ</a:t>
            </a:r>
            <a:r>
              <a:rPr lang="en-US" dirty="0">
                <a:solidFill>
                  <a:srgbClr val="000000"/>
                </a:solidFill>
                <a:latin typeface="Power Geez Unicode2"/>
                <a:cs typeface="Nyala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Power Geez Unicode2"/>
                <a:cs typeface="Nyala"/>
              </a:rPr>
              <a:t>ለማቅረብ</a:t>
            </a:r>
            <a:r>
              <a:rPr lang="en-US" dirty="0">
                <a:solidFill>
                  <a:srgbClr val="000000"/>
                </a:solidFill>
                <a:latin typeface="Power Geez Unicode2"/>
                <a:cs typeface="Nyala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Power Geez Unicode2"/>
                <a:cs typeface="Nyala"/>
              </a:rPr>
              <a:t>በየጊዜው</a:t>
            </a:r>
            <a:r>
              <a:rPr lang="en-US" dirty="0">
                <a:solidFill>
                  <a:srgbClr val="000000"/>
                </a:solidFill>
                <a:latin typeface="Power Geez Unicode2"/>
                <a:cs typeface="Nyala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Power Geez Unicode2"/>
                <a:cs typeface="Nyala"/>
              </a:rPr>
              <a:t>እየጨመረ</a:t>
            </a:r>
            <a:r>
              <a:rPr lang="en-US" dirty="0">
                <a:solidFill>
                  <a:srgbClr val="000000"/>
                </a:solidFill>
                <a:latin typeface="Power Geez Unicode2"/>
                <a:cs typeface="Nyala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Power Geez Unicode2"/>
                <a:cs typeface="Nyala"/>
              </a:rPr>
              <a:t>የሚሄድ</a:t>
            </a:r>
            <a:r>
              <a:rPr lang="en-US" dirty="0">
                <a:solidFill>
                  <a:srgbClr val="000000"/>
                </a:solidFill>
                <a:latin typeface="Power Geez Unicode2"/>
                <a:cs typeface="Nyala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Power Geez Unicode2"/>
                <a:cs typeface="Nyala"/>
              </a:rPr>
              <a:t>ሀብት</a:t>
            </a:r>
            <a:r>
              <a:rPr lang="en-US" dirty="0">
                <a:solidFill>
                  <a:srgbClr val="000000"/>
                </a:solidFill>
                <a:latin typeface="Power Geez Unicode2"/>
                <a:cs typeface="Nyala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Power Geez Unicode2"/>
                <a:cs typeface="Nyala"/>
              </a:rPr>
              <a:t>ይመድባል</a:t>
            </a:r>
            <a:r>
              <a:rPr lang="en-US" dirty="0" smtClean="0">
                <a:solidFill>
                  <a:srgbClr val="000000"/>
                </a:solidFill>
                <a:latin typeface="Power Geez Unicode2"/>
                <a:cs typeface="Nyala"/>
              </a:rPr>
              <a:t>፡፡</a:t>
            </a:r>
            <a:r>
              <a:rPr lang="en-US" sz="3100" dirty="0" smtClean="0">
                <a:solidFill>
                  <a:srgbClr val="000000"/>
                </a:solidFill>
                <a:latin typeface="Power Geez Unicode2"/>
                <a:cs typeface="Nyala"/>
              </a:rPr>
              <a:t>››</a:t>
            </a:r>
            <a:endParaRPr lang="en-US" sz="2900" dirty="0">
              <a:solidFill>
                <a:prstClr val="black"/>
              </a:solidFill>
              <a:latin typeface="Calibri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FE5F-B0F4-49A5-A868-FF8008F867E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876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685800"/>
          </a:xfrm>
        </p:spPr>
        <p:txBody>
          <a:bodyPr/>
          <a:lstStyle/>
          <a:p>
            <a:pPr algn="ctr"/>
            <a:r>
              <a:rPr lang="am-ET" sz="3900" dirty="0">
                <a:solidFill>
                  <a:srgbClr val="4F271C">
                    <a:satMod val="130000"/>
                  </a:srgbClr>
                </a:solidFill>
              </a:rPr>
              <a:t>የቀጠለ…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686800" cy="5791200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70000"/>
              </a:lnSpc>
              <a:spcBef>
                <a:spcPts val="0"/>
              </a:spcBef>
              <a:buClr>
                <a:srgbClr val="3891A7"/>
              </a:buClr>
              <a:buFont typeface="Symbol"/>
              <a:buChar char=""/>
            </a:pPr>
            <a:r>
              <a:rPr lang="en-US" sz="2600" dirty="0" err="1" smtClean="0">
                <a:solidFill>
                  <a:srgbClr val="000000"/>
                </a:solidFill>
                <a:latin typeface="Power Geez Unicode2"/>
                <a:cs typeface="Nyala"/>
              </a:rPr>
              <a:t>አንቀጽ</a:t>
            </a:r>
            <a:r>
              <a:rPr lang="en-US" sz="2600" dirty="0" smtClean="0">
                <a:solidFill>
                  <a:srgbClr val="000000"/>
                </a:solidFill>
                <a:latin typeface="Power Geez Unicode2"/>
                <a:cs typeface="Nyala"/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Power Geez Unicode2"/>
                <a:cs typeface="Nyala"/>
              </a:rPr>
              <a:t>43 </a:t>
            </a:r>
            <a:r>
              <a:rPr lang="en-US" sz="2600" dirty="0" err="1">
                <a:solidFill>
                  <a:srgbClr val="000000"/>
                </a:solidFill>
                <a:latin typeface="Power Geez Unicode2"/>
                <a:cs typeface="Nyala"/>
              </a:rPr>
              <a:t>ንዑስ</a:t>
            </a:r>
            <a:r>
              <a:rPr lang="en-US" sz="2600" dirty="0">
                <a:solidFill>
                  <a:srgbClr val="000000"/>
                </a:solidFill>
                <a:latin typeface="Power Geez Unicode2"/>
                <a:cs typeface="Nyala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Power Geez Unicode2"/>
                <a:cs typeface="Nyala"/>
              </a:rPr>
              <a:t>አንቀጽ</a:t>
            </a:r>
            <a:r>
              <a:rPr lang="en-US" sz="2600" dirty="0">
                <a:solidFill>
                  <a:srgbClr val="000000"/>
                </a:solidFill>
                <a:latin typeface="Power Geez Unicode2"/>
                <a:cs typeface="Nyala"/>
              </a:rPr>
              <a:t> 2 </a:t>
            </a:r>
            <a:endParaRPr lang="en-US" sz="2600" dirty="0" smtClean="0">
              <a:solidFill>
                <a:srgbClr val="000000"/>
              </a:solidFill>
              <a:latin typeface="Power Geez Unicode2"/>
              <a:cs typeface="Nyala"/>
            </a:endParaRPr>
          </a:p>
          <a:p>
            <a:pPr marL="1314450" lvl="0" indent="-457200" algn="just">
              <a:lnSpc>
                <a:spcPct val="170000"/>
              </a:lnSpc>
              <a:spcBef>
                <a:spcPts val="0"/>
              </a:spcBef>
              <a:buClr>
                <a:srgbClr val="3891A7"/>
              </a:buClr>
              <a:buFont typeface="Wingdings" pitchFamily="2" charset="2"/>
              <a:buChar char="v"/>
            </a:pPr>
            <a:r>
              <a:rPr lang="en-US" sz="2600" dirty="0" smtClean="0">
                <a:solidFill>
                  <a:srgbClr val="000000"/>
                </a:solidFill>
                <a:latin typeface="Addis98"/>
                <a:cs typeface="Nyala"/>
              </a:rPr>
              <a:t>#</a:t>
            </a:r>
            <a:r>
              <a:rPr lang="en-US" sz="2600" dirty="0" err="1">
                <a:solidFill>
                  <a:srgbClr val="000000"/>
                </a:solidFill>
                <a:latin typeface="Power Geez Unicode2"/>
                <a:cs typeface="Nyala"/>
              </a:rPr>
              <a:t>ዜጎች</a:t>
            </a:r>
            <a:r>
              <a:rPr lang="en-US" sz="2600" dirty="0">
                <a:solidFill>
                  <a:srgbClr val="000000"/>
                </a:solidFill>
                <a:latin typeface="Power Geez Unicode2"/>
                <a:cs typeface="Nyala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Power Geez Unicode2"/>
                <a:cs typeface="Nyala"/>
              </a:rPr>
              <a:t>በብሄራዊ</a:t>
            </a:r>
            <a:r>
              <a:rPr lang="en-US" sz="2600" dirty="0">
                <a:solidFill>
                  <a:srgbClr val="000000"/>
                </a:solidFill>
                <a:latin typeface="Power Geez Unicode2"/>
                <a:cs typeface="Nyala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Power Geez Unicode2"/>
                <a:cs typeface="Nyala"/>
              </a:rPr>
              <a:t>ልማት</a:t>
            </a:r>
            <a:r>
              <a:rPr lang="en-US" sz="2600" dirty="0">
                <a:solidFill>
                  <a:srgbClr val="000000"/>
                </a:solidFill>
                <a:latin typeface="Power Geez Unicode2"/>
                <a:cs typeface="Nyala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Power Geez Unicode2"/>
                <a:cs typeface="Nyala"/>
              </a:rPr>
              <a:t>የመሳተፍ</a:t>
            </a:r>
            <a:r>
              <a:rPr lang="en-US" sz="2600" dirty="0">
                <a:solidFill>
                  <a:srgbClr val="000000"/>
                </a:solidFill>
                <a:latin typeface="Power Geez Unicode2"/>
                <a:cs typeface="Nyala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Power Geez Unicode2"/>
                <a:cs typeface="Nyala"/>
              </a:rPr>
              <a:t>በተለይም</a:t>
            </a:r>
            <a:r>
              <a:rPr lang="en-US" sz="2600" dirty="0">
                <a:solidFill>
                  <a:srgbClr val="000000"/>
                </a:solidFill>
                <a:latin typeface="Power Geez Unicode2"/>
                <a:cs typeface="Nyala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Power Geez Unicode2"/>
                <a:cs typeface="Nyala"/>
              </a:rPr>
              <a:t>አባል</a:t>
            </a:r>
            <a:r>
              <a:rPr lang="en-US" sz="2600" dirty="0">
                <a:solidFill>
                  <a:srgbClr val="000000"/>
                </a:solidFill>
                <a:latin typeface="Power Geez Unicode2"/>
                <a:cs typeface="Nyala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Power Geez Unicode2"/>
                <a:cs typeface="Nyala"/>
              </a:rPr>
              <a:t>የሆኑበትን</a:t>
            </a:r>
            <a:r>
              <a:rPr lang="en-US" sz="2600" dirty="0">
                <a:solidFill>
                  <a:srgbClr val="000000"/>
                </a:solidFill>
                <a:latin typeface="Power Geez Unicode2"/>
                <a:cs typeface="Nyala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Power Geez Unicode2"/>
                <a:cs typeface="Nyala"/>
              </a:rPr>
              <a:t>ማህበረሰብ</a:t>
            </a:r>
            <a:r>
              <a:rPr lang="en-US" sz="2600" dirty="0">
                <a:solidFill>
                  <a:srgbClr val="000000"/>
                </a:solidFill>
                <a:latin typeface="Power Geez Unicode2"/>
                <a:cs typeface="Nyala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Power Geez Unicode2"/>
                <a:cs typeface="Nyala"/>
              </a:rPr>
              <a:t>የሚመለከቱ</a:t>
            </a:r>
            <a:r>
              <a:rPr lang="en-US" sz="2600" dirty="0">
                <a:solidFill>
                  <a:srgbClr val="000000"/>
                </a:solidFill>
                <a:latin typeface="Power Geez Unicode2"/>
                <a:cs typeface="Nyala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Power Geez Unicode2"/>
                <a:cs typeface="Nyala"/>
              </a:rPr>
              <a:t>ፖሊሲዎችና</a:t>
            </a:r>
            <a:r>
              <a:rPr lang="en-US" sz="2600" dirty="0">
                <a:solidFill>
                  <a:srgbClr val="000000"/>
                </a:solidFill>
                <a:latin typeface="Power Geez Unicode2"/>
                <a:cs typeface="Nyala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Power Geez Unicode2"/>
                <a:cs typeface="Nyala"/>
              </a:rPr>
              <a:t>ፕሮጀክቶች</a:t>
            </a:r>
            <a:r>
              <a:rPr lang="en-US" sz="2600" dirty="0">
                <a:solidFill>
                  <a:srgbClr val="000000"/>
                </a:solidFill>
                <a:latin typeface="Power Geez Unicode2"/>
                <a:cs typeface="Nyala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Power Geez Unicode2"/>
                <a:cs typeface="Nyala"/>
              </a:rPr>
              <a:t>ላይ</a:t>
            </a:r>
            <a:r>
              <a:rPr lang="en-US" sz="2600" dirty="0">
                <a:solidFill>
                  <a:srgbClr val="000000"/>
                </a:solidFill>
                <a:latin typeface="Power Geez Unicode2"/>
                <a:cs typeface="Nyala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Power Geez Unicode2"/>
                <a:cs typeface="Nyala"/>
              </a:rPr>
              <a:t>ሃሳባቸውን</a:t>
            </a:r>
            <a:r>
              <a:rPr lang="en-US" sz="2600" dirty="0">
                <a:solidFill>
                  <a:srgbClr val="000000"/>
                </a:solidFill>
                <a:latin typeface="Power Geez Unicode2"/>
                <a:cs typeface="Nyala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Power Geez Unicode2"/>
                <a:cs typeface="Nyala"/>
              </a:rPr>
              <a:t>እንዲሰጡ</a:t>
            </a:r>
            <a:r>
              <a:rPr lang="en-US" sz="2600" dirty="0">
                <a:solidFill>
                  <a:srgbClr val="000000"/>
                </a:solidFill>
                <a:latin typeface="Power Geez Unicode2"/>
                <a:cs typeface="Nyala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Power Geez Unicode2"/>
                <a:cs typeface="Nyala"/>
              </a:rPr>
              <a:t>የመጠየቅ</a:t>
            </a:r>
            <a:r>
              <a:rPr lang="en-US" sz="2600" dirty="0">
                <a:solidFill>
                  <a:srgbClr val="000000"/>
                </a:solidFill>
                <a:latin typeface="Power Geez Unicode2"/>
                <a:cs typeface="Nyala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Power Geez Unicode2"/>
                <a:cs typeface="Nyala"/>
              </a:rPr>
              <a:t>መብት</a:t>
            </a:r>
            <a:r>
              <a:rPr lang="en-US" sz="2600" dirty="0">
                <a:solidFill>
                  <a:srgbClr val="000000"/>
                </a:solidFill>
                <a:latin typeface="Power Geez Unicode2"/>
                <a:cs typeface="Nyala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Power Geez Unicode2"/>
                <a:cs typeface="Nyala"/>
              </a:rPr>
              <a:t>አላቸው</a:t>
            </a:r>
            <a:r>
              <a:rPr lang="en-US" sz="2600" dirty="0">
                <a:solidFill>
                  <a:srgbClr val="000000"/>
                </a:solidFill>
                <a:latin typeface="Power Geez Unicode2"/>
                <a:cs typeface="Nyala"/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Addis98"/>
                <a:cs typeface="Nyala"/>
              </a:rPr>
              <a:t>#</a:t>
            </a:r>
            <a:r>
              <a:rPr lang="en-US" sz="2600" dirty="0">
                <a:solidFill>
                  <a:srgbClr val="000000"/>
                </a:solidFill>
                <a:latin typeface="Power Geez Unicode2"/>
                <a:cs typeface="Nyala"/>
              </a:rPr>
              <a:t> </a:t>
            </a:r>
            <a:endParaRPr lang="en-US" sz="2600" dirty="0" smtClean="0">
              <a:solidFill>
                <a:srgbClr val="000000"/>
              </a:solidFill>
              <a:latin typeface="Power Geez Unicode2"/>
              <a:cs typeface="Nyal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FE5F-B0F4-49A5-A868-FF8008F867E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730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6858000" cy="457200"/>
          </a:xfrm>
        </p:spPr>
        <p:txBody>
          <a:bodyPr>
            <a:normAutofit fontScale="90000"/>
          </a:bodyPr>
          <a:lstStyle/>
          <a:p>
            <a:r>
              <a:rPr lang="am-ET" dirty="0"/>
              <a:t>የመግለጫዉ ይዘት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2749555"/>
              </p:ext>
            </p:extLst>
          </p:nvPr>
        </p:nvGraphicFramePr>
        <p:xfrm>
          <a:off x="1066800" y="838200"/>
          <a:ext cx="786765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FE5F-B0F4-49A5-A868-FF8008F867EA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747049055"/>
              </p:ext>
            </p:extLst>
          </p:nvPr>
        </p:nvGraphicFramePr>
        <p:xfrm>
          <a:off x="1066800" y="838200"/>
          <a:ext cx="800100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1970135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80010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የቀጠለ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763000" cy="6019800"/>
          </a:xfrm>
        </p:spPr>
        <p:txBody>
          <a:bodyPr>
            <a:noAutofit/>
          </a:bodyPr>
          <a:lstStyle/>
          <a:p>
            <a:pPr marL="342900" lvl="0" indent="-342900" algn="just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Clr>
                <a:srgbClr val="3891A7"/>
              </a:buClr>
              <a:buFont typeface="Wingdings"/>
              <a:buChar char=""/>
            </a:pPr>
            <a:r>
              <a:rPr lang="en-US" sz="2800" b="1" dirty="0" err="1" smtClean="0">
                <a:solidFill>
                  <a:prstClr val="black"/>
                </a:solidFill>
                <a:latin typeface="Power Geez Unicode1" pitchFamily="2" charset="0"/>
              </a:rPr>
              <a:t>አንቀፅ</a:t>
            </a:r>
            <a:r>
              <a:rPr lang="en-US" sz="2800" b="1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800" b="1" dirty="0">
                <a:solidFill>
                  <a:prstClr val="black"/>
                </a:solidFill>
                <a:latin typeface="Power Geez Unicode1" pitchFamily="2" charset="0"/>
              </a:rPr>
              <a:t>50 </a:t>
            </a:r>
            <a:r>
              <a:rPr lang="en-US" sz="2800" b="1" dirty="0" err="1">
                <a:solidFill>
                  <a:prstClr val="black"/>
                </a:solidFill>
                <a:latin typeface="Power Geez Unicode1" pitchFamily="2" charset="0"/>
              </a:rPr>
              <a:t>ክፍል</a:t>
            </a:r>
            <a:r>
              <a:rPr lang="en-US" sz="2800" b="1" dirty="0">
                <a:solidFill>
                  <a:prstClr val="black"/>
                </a:solidFill>
                <a:latin typeface="Power Geez Unicode1" pitchFamily="2" charset="0"/>
              </a:rPr>
              <a:t> 4 </a:t>
            </a:r>
            <a:r>
              <a:rPr lang="en-US" sz="2800" b="1" dirty="0" err="1">
                <a:solidFill>
                  <a:prstClr val="black"/>
                </a:solidFill>
                <a:latin typeface="Power Geez Unicode1" pitchFamily="2" charset="0"/>
              </a:rPr>
              <a:t>ደግሞ</a:t>
            </a:r>
            <a:r>
              <a:rPr lang="en-US" sz="2800" b="1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Power Geez Unicode1" pitchFamily="2" charset="0"/>
              </a:rPr>
              <a:t>ህገ</a:t>
            </a:r>
            <a:r>
              <a:rPr lang="en-US" sz="28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Power Geez Unicode1" pitchFamily="2" charset="0"/>
              </a:rPr>
              <a:t>መንግስቱ</a:t>
            </a:r>
            <a:r>
              <a:rPr lang="en-US" sz="28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Power Geez Unicode1" pitchFamily="2" charset="0"/>
              </a:rPr>
              <a:t>ለበታች</a:t>
            </a:r>
            <a:r>
              <a:rPr lang="en-US" sz="28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Power Geez Unicode1" pitchFamily="2" charset="0"/>
              </a:rPr>
              <a:t>የመንግስት</a:t>
            </a:r>
            <a:r>
              <a:rPr lang="en-US" sz="28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Power Geez Unicode1" pitchFamily="2" charset="0"/>
              </a:rPr>
              <a:t>አካላት</a:t>
            </a:r>
            <a:r>
              <a:rPr lang="en-US" sz="28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Power Geez Unicode1" pitchFamily="2" charset="0"/>
              </a:rPr>
              <a:t>በተለይም</a:t>
            </a:r>
            <a:r>
              <a:rPr lang="en-US" sz="28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Power Geez Unicode1" pitchFamily="2" charset="0"/>
              </a:rPr>
              <a:t>ለወረዳዎች</a:t>
            </a:r>
            <a:r>
              <a:rPr lang="en-US" sz="28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Power Geez Unicode1" pitchFamily="2" charset="0"/>
              </a:rPr>
              <a:t>ስልጣን</a:t>
            </a:r>
            <a:r>
              <a:rPr lang="en-US" sz="28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Power Geez Unicode1" pitchFamily="2" charset="0"/>
              </a:rPr>
              <a:t>በመስጠት</a:t>
            </a:r>
            <a:r>
              <a:rPr lang="en-US" sz="28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Power Geez Unicode1" pitchFamily="2" charset="0"/>
              </a:rPr>
              <a:t>የተጠያቂነትንና</a:t>
            </a:r>
            <a:r>
              <a:rPr lang="en-US" sz="28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Power Geez Unicode1" pitchFamily="2" charset="0"/>
              </a:rPr>
              <a:t>የግልፅነትን</a:t>
            </a:r>
            <a:r>
              <a:rPr lang="en-US" sz="28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Power Geez Unicode1" pitchFamily="2" charset="0"/>
              </a:rPr>
              <a:t>መርሆዎች</a:t>
            </a:r>
            <a:r>
              <a:rPr lang="en-US" sz="28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Power Geez Unicode1" pitchFamily="2" charset="0"/>
              </a:rPr>
              <a:t>በስራ</a:t>
            </a:r>
            <a:r>
              <a:rPr lang="en-US" sz="28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Power Geez Unicode1" pitchFamily="2" charset="0"/>
              </a:rPr>
              <a:t>ላይ</a:t>
            </a:r>
            <a:r>
              <a:rPr lang="en-US" sz="28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Power Geez Unicode1" pitchFamily="2" charset="0"/>
              </a:rPr>
              <a:t>እንዲውል</a:t>
            </a:r>
            <a:r>
              <a:rPr lang="en-US" sz="28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Power Geez Unicode1" pitchFamily="2" charset="0"/>
              </a:rPr>
              <a:t>እንደሚከተለው</a:t>
            </a:r>
            <a:r>
              <a:rPr lang="en-US" sz="28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Power Geez Unicode1" pitchFamily="2" charset="0"/>
              </a:rPr>
              <a:t>ያትታል</a:t>
            </a:r>
            <a:endParaRPr lang="en-US" sz="2800" dirty="0" smtClean="0">
              <a:solidFill>
                <a:prstClr val="black"/>
              </a:solidFill>
              <a:latin typeface="Power Geez Unicode1" pitchFamily="2" charset="0"/>
            </a:endParaRPr>
          </a:p>
          <a:p>
            <a:pPr marL="1200150" indent="-228600" algn="just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Clr>
                <a:srgbClr val="3891A7"/>
              </a:buClr>
              <a:buFont typeface="Wingdings" pitchFamily="2" charset="2"/>
              <a:buChar char="Ø"/>
            </a:pPr>
            <a:r>
              <a:rPr lang="en-US" sz="2800" dirty="0">
                <a:solidFill>
                  <a:prstClr val="black"/>
                </a:solidFill>
                <a:latin typeface="Power Geez Unicode1" pitchFamily="2" charset="0"/>
              </a:rPr>
              <a:t>‹‹</a:t>
            </a:r>
            <a:r>
              <a:rPr lang="en-US" sz="2800" dirty="0" err="1">
                <a:solidFill>
                  <a:prstClr val="black"/>
                </a:solidFill>
                <a:latin typeface="Power Geez Unicode1" pitchFamily="2" charset="0"/>
              </a:rPr>
              <a:t>ክልሎች</a:t>
            </a:r>
            <a:r>
              <a:rPr lang="en-US" sz="28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800" dirty="0" err="1">
                <a:solidFill>
                  <a:srgbClr val="00B050"/>
                </a:solidFill>
                <a:latin typeface="Power Geez Unicode1" pitchFamily="2" charset="0"/>
              </a:rPr>
              <a:t>በክልልነትና</a:t>
            </a:r>
            <a:r>
              <a:rPr lang="en-US" sz="2800" dirty="0">
                <a:solidFill>
                  <a:srgbClr val="00B050"/>
                </a:solidFill>
                <a:latin typeface="Power Geez Unicode1" pitchFamily="2" charset="0"/>
              </a:rPr>
              <a:t> </a:t>
            </a:r>
            <a:r>
              <a:rPr lang="en-US" sz="2800" dirty="0" err="1">
                <a:solidFill>
                  <a:srgbClr val="00B050"/>
                </a:solidFill>
                <a:latin typeface="Power Geez Unicode1" pitchFamily="2" charset="0"/>
              </a:rPr>
              <a:t>አስፈላጊ</a:t>
            </a:r>
            <a:r>
              <a:rPr lang="en-US" sz="2800" dirty="0">
                <a:solidFill>
                  <a:srgbClr val="00B050"/>
                </a:solidFill>
                <a:latin typeface="Power Geez Unicode1" pitchFamily="2" charset="0"/>
              </a:rPr>
              <a:t> </a:t>
            </a:r>
            <a:r>
              <a:rPr lang="en-US" sz="2800" dirty="0" err="1">
                <a:solidFill>
                  <a:srgbClr val="00B050"/>
                </a:solidFill>
                <a:latin typeface="Power Geez Unicode1" pitchFamily="2" charset="0"/>
              </a:rPr>
              <a:t>ሆነው</a:t>
            </a:r>
            <a:r>
              <a:rPr lang="en-US" sz="2800" dirty="0">
                <a:solidFill>
                  <a:srgbClr val="00B050"/>
                </a:solidFill>
                <a:latin typeface="Power Geez Unicode1" pitchFamily="2" charset="0"/>
              </a:rPr>
              <a:t> </a:t>
            </a:r>
            <a:r>
              <a:rPr lang="en-US" sz="2800" dirty="0" err="1">
                <a:solidFill>
                  <a:srgbClr val="00B050"/>
                </a:solidFill>
                <a:latin typeface="Power Geez Unicode1" pitchFamily="2" charset="0"/>
              </a:rPr>
              <a:t>በሚያገኙዋቸው</a:t>
            </a:r>
            <a:r>
              <a:rPr lang="en-US" sz="2800" dirty="0">
                <a:solidFill>
                  <a:srgbClr val="00B050"/>
                </a:solidFill>
                <a:latin typeface="Power Geez Unicode1" pitchFamily="2" charset="0"/>
              </a:rPr>
              <a:t> </a:t>
            </a:r>
            <a:r>
              <a:rPr lang="en-US" sz="2800" dirty="0" err="1">
                <a:solidFill>
                  <a:srgbClr val="00B050"/>
                </a:solidFill>
                <a:latin typeface="Power Geez Unicode1" pitchFamily="2" charset="0"/>
              </a:rPr>
              <a:t>የአስተዳደር</a:t>
            </a:r>
            <a:r>
              <a:rPr lang="en-US" sz="2800" dirty="0">
                <a:solidFill>
                  <a:srgbClr val="00B050"/>
                </a:solidFill>
                <a:latin typeface="Power Geez Unicode1" pitchFamily="2" charset="0"/>
              </a:rPr>
              <a:t> </a:t>
            </a:r>
            <a:r>
              <a:rPr lang="en-US" sz="2800" dirty="0" err="1">
                <a:solidFill>
                  <a:srgbClr val="00B050"/>
                </a:solidFill>
                <a:latin typeface="Power Geez Unicode1" pitchFamily="2" charset="0"/>
              </a:rPr>
              <a:t>እርከኖች</a:t>
            </a:r>
            <a:r>
              <a:rPr lang="en-US" sz="2800" dirty="0">
                <a:solidFill>
                  <a:srgbClr val="00B050"/>
                </a:solidFill>
                <a:latin typeface="Power Geez Unicode1" pitchFamily="2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Power Geez Unicode1" pitchFamily="2" charset="0"/>
              </a:rPr>
              <a:t>ይዋቀራሉ</a:t>
            </a:r>
            <a:r>
              <a:rPr lang="en-US" sz="2800" dirty="0">
                <a:solidFill>
                  <a:prstClr val="black"/>
                </a:solidFill>
                <a:latin typeface="Power Geez Unicode1" pitchFamily="2" charset="0"/>
              </a:rPr>
              <a:t>፡፡</a:t>
            </a:r>
          </a:p>
          <a:p>
            <a:pPr marL="1200150" lvl="0" indent="-228600" algn="just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Clr>
                <a:srgbClr val="3891A7"/>
              </a:buClr>
              <a:buFont typeface="Wingdings" pitchFamily="2" charset="2"/>
              <a:buChar char="Ø"/>
            </a:pPr>
            <a:r>
              <a:rPr lang="en-US" sz="2800" dirty="0" err="1" smtClean="0">
                <a:solidFill>
                  <a:prstClr val="black"/>
                </a:solidFill>
                <a:latin typeface="Power Geez Unicode1" pitchFamily="2" charset="0"/>
              </a:rPr>
              <a:t>ሕዝቡ</a:t>
            </a:r>
            <a:r>
              <a:rPr lang="en-US" sz="28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Power Geez Unicode1" pitchFamily="2" charset="0"/>
              </a:rPr>
              <a:t>በዝቅተኛ</a:t>
            </a:r>
            <a:r>
              <a:rPr lang="en-US" sz="28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Power Geez Unicode1" pitchFamily="2" charset="0"/>
              </a:rPr>
              <a:t>አስተዳደር</a:t>
            </a:r>
            <a:r>
              <a:rPr lang="en-US" sz="28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Power Geez Unicode1" pitchFamily="2" charset="0"/>
              </a:rPr>
              <a:t>እርከኖች</a:t>
            </a:r>
            <a:r>
              <a:rPr lang="en-US" sz="28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800" dirty="0" err="1">
                <a:solidFill>
                  <a:srgbClr val="00B050"/>
                </a:solidFill>
                <a:latin typeface="Power Geez Unicode1" pitchFamily="2" charset="0"/>
              </a:rPr>
              <a:t>በቀጥታ</a:t>
            </a:r>
            <a:r>
              <a:rPr lang="en-US" sz="2800" dirty="0">
                <a:solidFill>
                  <a:srgbClr val="00B050"/>
                </a:solidFill>
                <a:latin typeface="Power Geez Unicode1" pitchFamily="2" charset="0"/>
              </a:rPr>
              <a:t> </a:t>
            </a:r>
            <a:r>
              <a:rPr lang="en-US" sz="2800" dirty="0" err="1">
                <a:solidFill>
                  <a:srgbClr val="00B050"/>
                </a:solidFill>
                <a:latin typeface="Power Geez Unicode1" pitchFamily="2" charset="0"/>
              </a:rPr>
              <a:t>ይሳተፍ</a:t>
            </a:r>
            <a:r>
              <a:rPr lang="en-US" sz="2800" dirty="0">
                <a:solidFill>
                  <a:srgbClr val="00B050"/>
                </a:solidFill>
                <a:latin typeface="Power Geez Unicode1" pitchFamily="2" charset="0"/>
              </a:rPr>
              <a:t> </a:t>
            </a:r>
            <a:r>
              <a:rPr lang="en-US" sz="2800" dirty="0" err="1">
                <a:solidFill>
                  <a:srgbClr val="00B050"/>
                </a:solidFill>
                <a:latin typeface="Power Geez Unicode1" pitchFamily="2" charset="0"/>
              </a:rPr>
              <a:t>ዘንድ</a:t>
            </a:r>
            <a:r>
              <a:rPr lang="en-US" sz="2800" dirty="0">
                <a:solidFill>
                  <a:srgbClr val="00B050"/>
                </a:solidFill>
                <a:latin typeface="Power Geez Unicode1" pitchFamily="2" charset="0"/>
              </a:rPr>
              <a:t> </a:t>
            </a:r>
            <a:r>
              <a:rPr lang="en-US" sz="2800" dirty="0" err="1">
                <a:solidFill>
                  <a:srgbClr val="00B050"/>
                </a:solidFill>
                <a:latin typeface="Power Geez Unicode1" pitchFamily="2" charset="0"/>
              </a:rPr>
              <a:t>ለዝቅተኛ</a:t>
            </a:r>
            <a:r>
              <a:rPr lang="en-US" sz="2800" dirty="0">
                <a:solidFill>
                  <a:srgbClr val="00B050"/>
                </a:solidFill>
                <a:latin typeface="Power Geez Unicode1" pitchFamily="2" charset="0"/>
              </a:rPr>
              <a:t> </a:t>
            </a:r>
            <a:r>
              <a:rPr lang="en-US" sz="2800" dirty="0" err="1">
                <a:solidFill>
                  <a:srgbClr val="00B050"/>
                </a:solidFill>
                <a:latin typeface="Power Geez Unicode1" pitchFamily="2" charset="0"/>
              </a:rPr>
              <a:t>እርከኖች</a:t>
            </a:r>
            <a:r>
              <a:rPr lang="en-US" sz="2800" dirty="0">
                <a:solidFill>
                  <a:srgbClr val="00B050"/>
                </a:solidFill>
                <a:latin typeface="Power Geez Unicode1" pitchFamily="2" charset="0"/>
              </a:rPr>
              <a:t> </a:t>
            </a:r>
            <a:r>
              <a:rPr lang="en-US" sz="2800" dirty="0" err="1">
                <a:solidFill>
                  <a:srgbClr val="00B050"/>
                </a:solidFill>
                <a:latin typeface="Power Geez Unicode1" pitchFamily="2" charset="0"/>
              </a:rPr>
              <a:t>በቂ</a:t>
            </a:r>
            <a:r>
              <a:rPr lang="en-US" sz="2800" dirty="0">
                <a:solidFill>
                  <a:srgbClr val="00B050"/>
                </a:solidFill>
                <a:latin typeface="Power Geez Unicode1" pitchFamily="2" charset="0"/>
              </a:rPr>
              <a:t> </a:t>
            </a:r>
            <a:r>
              <a:rPr lang="en-US" sz="2800" dirty="0" err="1">
                <a:solidFill>
                  <a:srgbClr val="00B050"/>
                </a:solidFill>
                <a:latin typeface="Power Geez Unicode1" pitchFamily="2" charset="0"/>
              </a:rPr>
              <a:t>ስልጣን</a:t>
            </a:r>
            <a:r>
              <a:rPr lang="en-US" sz="2800" dirty="0">
                <a:solidFill>
                  <a:srgbClr val="00B050"/>
                </a:solidFill>
                <a:latin typeface="Power Geez Unicode1" pitchFamily="2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Power Geez Unicode1" pitchFamily="2" charset="0"/>
              </a:rPr>
              <a:t>ሊሰጥ</a:t>
            </a:r>
            <a:r>
              <a:rPr lang="en-US" sz="28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Power Geez Unicode1" pitchFamily="2" charset="0"/>
              </a:rPr>
              <a:t>ይገባል</a:t>
            </a:r>
            <a:r>
              <a:rPr lang="en-US" sz="2800" dirty="0">
                <a:solidFill>
                  <a:prstClr val="black"/>
                </a:solidFill>
                <a:latin typeface="Power Geez Unicode1" pitchFamily="2" charset="0"/>
              </a:rPr>
              <a:t>፡፡››</a:t>
            </a:r>
          </a:p>
          <a:p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FE5F-B0F4-49A5-A868-FF8008F867E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915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80772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am-ET" dirty="0"/>
              <a:t>የቀጠለ…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762000"/>
            <a:ext cx="8001000" cy="5791200"/>
          </a:xfrm>
        </p:spPr>
        <p:txBody>
          <a:bodyPr>
            <a:norm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dirty="0" err="1">
                <a:solidFill>
                  <a:srgbClr val="000000"/>
                </a:solidFill>
                <a:latin typeface="Power Geez Unicode2"/>
                <a:cs typeface="Nyala"/>
              </a:rPr>
              <a:t>አንቀጽ</a:t>
            </a:r>
            <a:r>
              <a:rPr lang="en-US" dirty="0">
                <a:solidFill>
                  <a:srgbClr val="000000"/>
                </a:solidFill>
                <a:latin typeface="Power Geez Unicode2"/>
                <a:cs typeface="Nyala"/>
              </a:rPr>
              <a:t> 89 </a:t>
            </a:r>
            <a:r>
              <a:rPr lang="en-US" dirty="0" err="1">
                <a:solidFill>
                  <a:srgbClr val="000000"/>
                </a:solidFill>
                <a:latin typeface="Power Geez Unicode2"/>
                <a:cs typeface="Nyala"/>
              </a:rPr>
              <a:t>ንዑስ</a:t>
            </a:r>
            <a:r>
              <a:rPr lang="en-US" dirty="0">
                <a:solidFill>
                  <a:srgbClr val="000000"/>
                </a:solidFill>
                <a:latin typeface="Power Geez Unicode2"/>
                <a:cs typeface="Nyala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Power Geez Unicode2"/>
                <a:cs typeface="Nyala"/>
              </a:rPr>
              <a:t>አንቀጽ</a:t>
            </a:r>
            <a:r>
              <a:rPr lang="en-US" dirty="0">
                <a:solidFill>
                  <a:srgbClr val="000000"/>
                </a:solidFill>
                <a:latin typeface="Power Geez Unicode2"/>
                <a:cs typeface="Nyala"/>
              </a:rPr>
              <a:t> 6 </a:t>
            </a:r>
            <a:endParaRPr lang="en-US" dirty="0" smtClean="0">
              <a:solidFill>
                <a:srgbClr val="000000"/>
              </a:solidFill>
              <a:latin typeface="Power Geez Unicode2"/>
              <a:cs typeface="Nyala"/>
            </a:endParaRP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smtClean="0">
                <a:solidFill>
                  <a:prstClr val="black"/>
                </a:solidFill>
                <a:latin typeface="Power Geez Unicode1" pitchFamily="2" charset="0"/>
              </a:rPr>
              <a:t>‹‹</a:t>
            </a:r>
            <a:r>
              <a:rPr lang="en-US" dirty="0" err="1" smtClean="0">
                <a:solidFill>
                  <a:srgbClr val="000000"/>
                </a:solidFill>
                <a:latin typeface="Power Geez Unicode2"/>
                <a:cs typeface="Nyala"/>
              </a:rPr>
              <a:t>የሀገር</a:t>
            </a:r>
            <a:r>
              <a:rPr lang="en-US" dirty="0" smtClean="0">
                <a:solidFill>
                  <a:srgbClr val="000000"/>
                </a:solidFill>
                <a:latin typeface="Power Geez Unicode2"/>
                <a:cs typeface="Nyala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Power Geez Unicode2"/>
                <a:cs typeface="Nyala"/>
              </a:rPr>
              <a:t>ልማት</a:t>
            </a:r>
            <a:r>
              <a:rPr lang="en-US" dirty="0">
                <a:solidFill>
                  <a:srgbClr val="000000"/>
                </a:solidFill>
                <a:latin typeface="Power Geez Unicode2"/>
                <a:cs typeface="Nyala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Power Geez Unicode2"/>
                <a:cs typeface="Nyala"/>
              </a:rPr>
              <a:t>ፖሊሲዎችና</a:t>
            </a:r>
            <a:r>
              <a:rPr lang="en-US" dirty="0">
                <a:solidFill>
                  <a:srgbClr val="000000"/>
                </a:solidFill>
                <a:latin typeface="Power Geez Unicode2"/>
                <a:cs typeface="Nyala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Power Geez Unicode2"/>
                <a:cs typeface="Nyala"/>
              </a:rPr>
              <a:t>ፕሮግራሞች</a:t>
            </a:r>
            <a:r>
              <a:rPr lang="en-US" dirty="0">
                <a:solidFill>
                  <a:srgbClr val="000000"/>
                </a:solidFill>
                <a:latin typeface="Power Geez Unicode2"/>
                <a:cs typeface="Nyala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Power Geez Unicode2"/>
                <a:cs typeface="Nyala"/>
              </a:rPr>
              <a:t>በሚዘጋጁበት</a:t>
            </a:r>
            <a:r>
              <a:rPr lang="en-US" dirty="0">
                <a:solidFill>
                  <a:srgbClr val="000000"/>
                </a:solidFill>
                <a:latin typeface="Power Geez Unicode2"/>
                <a:cs typeface="Nyala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Power Geez Unicode2"/>
                <a:cs typeface="Nyala"/>
              </a:rPr>
              <a:t>ወቅት</a:t>
            </a:r>
            <a:r>
              <a:rPr lang="en-US" dirty="0">
                <a:solidFill>
                  <a:srgbClr val="000000"/>
                </a:solidFill>
                <a:latin typeface="Power Geez Unicode2"/>
                <a:cs typeface="Nyala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Power Geez Unicode2"/>
                <a:cs typeface="Nyala"/>
              </a:rPr>
              <a:t>መንግስት</a:t>
            </a:r>
            <a:r>
              <a:rPr lang="en-US" dirty="0">
                <a:solidFill>
                  <a:srgbClr val="000000"/>
                </a:solidFill>
                <a:latin typeface="Power Geez Unicode2"/>
                <a:cs typeface="Nyala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Power Geez Unicode2"/>
                <a:cs typeface="Nyala"/>
              </a:rPr>
              <a:t>ሕዝቡን</a:t>
            </a:r>
            <a:r>
              <a:rPr lang="en-US" dirty="0">
                <a:solidFill>
                  <a:srgbClr val="000000"/>
                </a:solidFill>
                <a:latin typeface="Power Geez Unicode2"/>
                <a:cs typeface="Nyala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Power Geez Unicode2"/>
                <a:cs typeface="Nyala"/>
              </a:rPr>
              <a:t>በየደረጃው</a:t>
            </a:r>
            <a:r>
              <a:rPr lang="en-US" dirty="0">
                <a:solidFill>
                  <a:srgbClr val="000000"/>
                </a:solidFill>
                <a:latin typeface="Power Geez Unicode2"/>
                <a:cs typeface="Nyala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Power Geez Unicode2"/>
                <a:cs typeface="Nyala"/>
              </a:rPr>
              <a:t>ማሳተፍ</a:t>
            </a:r>
            <a:r>
              <a:rPr lang="en-US" dirty="0">
                <a:solidFill>
                  <a:srgbClr val="000000"/>
                </a:solidFill>
                <a:latin typeface="Power Geez Unicode2"/>
                <a:cs typeface="Nyala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Power Geez Unicode2"/>
                <a:cs typeface="Nyala"/>
              </a:rPr>
              <a:t>አለበት</a:t>
            </a:r>
            <a:r>
              <a:rPr lang="en-US" dirty="0">
                <a:solidFill>
                  <a:srgbClr val="000000"/>
                </a:solidFill>
                <a:latin typeface="Power Geez Unicode2"/>
                <a:cs typeface="Nyala"/>
              </a:rPr>
              <a:t>፡፡›› </a:t>
            </a:r>
            <a:endParaRPr lang="en-US" dirty="0" smtClean="0">
              <a:solidFill>
                <a:srgbClr val="000000"/>
              </a:solidFill>
              <a:latin typeface="Power Geez Unicode2"/>
              <a:cs typeface="Nyala"/>
            </a:endParaRPr>
          </a:p>
          <a:p>
            <a:pPr marL="0" marR="0" lv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solidFill>
                  <a:prstClr val="black"/>
                </a:solidFill>
                <a:latin typeface="Power Geez Unicode1" pitchFamily="2" charset="0"/>
              </a:rPr>
              <a:t>‹‹ </a:t>
            </a:r>
            <a:r>
              <a:rPr lang="en-US" dirty="0" err="1" smtClean="0">
                <a:solidFill>
                  <a:srgbClr val="000000"/>
                </a:solidFill>
                <a:latin typeface="Power Geez Unicode2"/>
                <a:cs typeface="Nyala"/>
              </a:rPr>
              <a:t>የሕዝብንም</a:t>
            </a:r>
            <a:r>
              <a:rPr lang="en-US" dirty="0" smtClean="0">
                <a:solidFill>
                  <a:srgbClr val="000000"/>
                </a:solidFill>
                <a:latin typeface="Power Geez Unicode2"/>
                <a:cs typeface="Nyala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Power Geez Unicode2"/>
                <a:cs typeface="Nyala"/>
              </a:rPr>
              <a:t>የልማት</a:t>
            </a:r>
            <a:r>
              <a:rPr lang="en-US" dirty="0">
                <a:solidFill>
                  <a:srgbClr val="000000"/>
                </a:solidFill>
                <a:latin typeface="Power Geez Unicode2"/>
                <a:cs typeface="Nyala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Power Geez Unicode2"/>
                <a:cs typeface="Nyala"/>
              </a:rPr>
              <a:t>እንቅስቃሴዎች</a:t>
            </a:r>
            <a:r>
              <a:rPr lang="en-US" dirty="0">
                <a:solidFill>
                  <a:srgbClr val="000000"/>
                </a:solidFill>
                <a:latin typeface="Power Geez Unicode2"/>
                <a:cs typeface="Nyala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Power Geez Unicode2"/>
                <a:cs typeface="Nyala"/>
              </a:rPr>
              <a:t>መደገፍ</a:t>
            </a:r>
            <a:r>
              <a:rPr lang="en-US" dirty="0">
                <a:solidFill>
                  <a:srgbClr val="000000"/>
                </a:solidFill>
                <a:latin typeface="Power Geez Unicode2"/>
                <a:cs typeface="Nyala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Power Geez Unicode2"/>
                <a:cs typeface="Nyala"/>
              </a:rPr>
              <a:t>አለበት</a:t>
            </a:r>
            <a:r>
              <a:rPr lang="en-US" dirty="0">
                <a:solidFill>
                  <a:srgbClr val="000000"/>
                </a:solidFill>
                <a:latin typeface="Power Geez Unicode2"/>
                <a:cs typeface="Nyala"/>
              </a:rPr>
              <a:t>፡፡ ›› </a:t>
            </a:r>
            <a:endParaRPr lang="en-US" sz="2800" dirty="0">
              <a:latin typeface="Calibri"/>
              <a:ea typeface="Calibri"/>
              <a:cs typeface="Times New Roman"/>
            </a:endParaRPr>
          </a:p>
          <a:p>
            <a:pPr marL="173736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latin typeface="Calibri"/>
              <a:ea typeface="Calibri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FE5F-B0F4-49A5-A868-FF8008F867E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023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8077200" cy="685800"/>
          </a:xfrm>
        </p:spPr>
        <p:txBody>
          <a:bodyPr>
            <a:no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en-US" sz="2400" b="1" i="1" dirty="0" smtClean="0">
                <a:solidFill>
                  <a:prstClr val="black"/>
                </a:solidFill>
                <a:ea typeface="+mn-ea"/>
                <a:cs typeface="+mn-cs"/>
              </a:rPr>
              <a:t/>
            </a:r>
            <a:br>
              <a:rPr lang="en-US" sz="2400" b="1" i="1" dirty="0" smtClean="0">
                <a:solidFill>
                  <a:prstClr val="black"/>
                </a:solidFill>
                <a:ea typeface="+mn-ea"/>
                <a:cs typeface="+mn-cs"/>
              </a:rPr>
            </a:br>
            <a:r>
              <a:rPr lang="en-US" sz="2800" b="1" i="1" u="sng" dirty="0" smtClean="0">
                <a:solidFill>
                  <a:prstClr val="black"/>
                </a:solidFill>
                <a:ea typeface="+mn-ea"/>
                <a:cs typeface="+mn-cs"/>
              </a:rPr>
              <a:t> </a:t>
            </a:r>
            <a:r>
              <a:rPr lang="en-US" sz="2000" b="1" i="1" u="sng" dirty="0" err="1">
                <a:solidFill>
                  <a:prstClr val="black"/>
                </a:solidFill>
                <a:latin typeface="Power Geez Unicode1" pitchFamily="2" charset="0"/>
                <a:ea typeface="+mn-ea"/>
                <a:cs typeface="+mn-cs"/>
              </a:rPr>
              <a:t>የፋይናንስ</a:t>
            </a:r>
            <a:r>
              <a:rPr lang="en-US" sz="2000" b="1" i="1" u="sng" dirty="0">
                <a:solidFill>
                  <a:prstClr val="black"/>
                </a:solidFill>
                <a:latin typeface="Power Geez Unicode1" pitchFamily="2" charset="0"/>
                <a:ea typeface="+mn-ea"/>
                <a:cs typeface="+mn-cs"/>
              </a:rPr>
              <a:t> </a:t>
            </a:r>
            <a:r>
              <a:rPr lang="en-US" sz="2000" b="1" i="1" u="sng" dirty="0" err="1">
                <a:solidFill>
                  <a:prstClr val="black"/>
                </a:solidFill>
                <a:latin typeface="Power Geez Unicode1" pitchFamily="2" charset="0"/>
                <a:ea typeface="+mn-ea"/>
                <a:cs typeface="+mn-cs"/>
              </a:rPr>
              <a:t>ግልጽነትና</a:t>
            </a:r>
            <a:r>
              <a:rPr lang="en-US" sz="2000" b="1" i="1" u="sng" dirty="0">
                <a:solidFill>
                  <a:prstClr val="black"/>
                </a:solidFill>
                <a:latin typeface="Power Geez Unicode1" pitchFamily="2" charset="0"/>
                <a:ea typeface="+mn-ea"/>
                <a:cs typeface="+mn-cs"/>
              </a:rPr>
              <a:t> ተጠያቂነት </a:t>
            </a:r>
            <a:r>
              <a:rPr lang="en-US" sz="2000" b="1" i="1" u="sng" dirty="0" err="1">
                <a:solidFill>
                  <a:prstClr val="black"/>
                </a:solidFill>
                <a:latin typeface="Power Geez Unicode1" pitchFamily="2" charset="0"/>
                <a:ea typeface="+mn-ea"/>
                <a:cs typeface="+mn-cs"/>
              </a:rPr>
              <a:t>ስርአት</a:t>
            </a:r>
            <a:r>
              <a:rPr lang="en-US" sz="2000" b="1" i="1" u="sng" dirty="0">
                <a:solidFill>
                  <a:prstClr val="black"/>
                </a:solidFill>
                <a:latin typeface="Power Geez Unicode1" pitchFamily="2" charset="0"/>
                <a:ea typeface="+mn-ea"/>
                <a:cs typeface="+mn-cs"/>
              </a:rPr>
              <a:t> </a:t>
            </a:r>
            <a:r>
              <a:rPr lang="en-US" sz="2000" b="1" i="1" u="sng" dirty="0" err="1">
                <a:solidFill>
                  <a:prstClr val="black"/>
                </a:solidFill>
                <a:latin typeface="Power Geez Unicode1" pitchFamily="2" charset="0"/>
                <a:ea typeface="+mn-ea"/>
                <a:cs typeface="+mn-cs"/>
              </a:rPr>
              <a:t>መዘርጋት</a:t>
            </a:r>
            <a:r>
              <a:rPr lang="en-US" sz="2000" b="1" i="1" u="sng" dirty="0">
                <a:solidFill>
                  <a:prstClr val="black"/>
                </a:solidFill>
                <a:latin typeface="Power Geez Unicode1" pitchFamily="2" charset="0"/>
                <a:ea typeface="+mn-ea"/>
                <a:cs typeface="+mn-cs"/>
              </a:rPr>
              <a:t> </a:t>
            </a:r>
            <a:r>
              <a:rPr lang="en-US" sz="2000" b="1" i="1" u="sng" dirty="0" err="1">
                <a:solidFill>
                  <a:prstClr val="black"/>
                </a:solidFill>
                <a:latin typeface="Power Geez Unicode1" pitchFamily="2" charset="0"/>
                <a:ea typeface="+mn-ea"/>
                <a:cs typeface="+mn-cs"/>
              </a:rPr>
              <a:t>ፋይዳው</a:t>
            </a:r>
            <a:r>
              <a:rPr lang="en-US" sz="2000" b="1" i="1" u="sng" dirty="0">
                <a:solidFill>
                  <a:prstClr val="black"/>
                </a:solidFill>
                <a:latin typeface="Power Geez Unicode1" pitchFamily="2" charset="0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prstClr val="black"/>
                </a:solidFill>
                <a:ea typeface="+mn-ea"/>
                <a:cs typeface="+mn-cs"/>
              </a:rPr>
              <a:t/>
            </a:r>
            <a:br>
              <a:rPr lang="en-US" sz="2400" i="1" dirty="0">
                <a:solidFill>
                  <a:prstClr val="black"/>
                </a:solidFill>
                <a:ea typeface="+mn-ea"/>
                <a:cs typeface="+mn-cs"/>
              </a:rPr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685800"/>
            <a:ext cx="8077200" cy="6172200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Clr>
                <a:srgbClr val="3891A7"/>
              </a:buClr>
              <a:buFont typeface="Wingdings"/>
              <a:buChar char=""/>
            </a:pPr>
            <a:r>
              <a:rPr lang="en-US" sz="2400" dirty="0" err="1" smtClean="0">
                <a:latin typeface="Power Geez Unicode1" pitchFamily="2" charset="0"/>
              </a:rPr>
              <a:t>ለመልካም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የበጀት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ውጤት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የመጀመሪያው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የማዕዘን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ድንጋይ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በመሆኑ</a:t>
            </a:r>
            <a:r>
              <a:rPr lang="en-US" sz="2400" dirty="0" smtClean="0">
                <a:latin typeface="Power Geez Unicode1" pitchFamily="2" charset="0"/>
              </a:rPr>
              <a:t>፡፡</a:t>
            </a:r>
          </a:p>
          <a:p>
            <a:pPr marL="342900" lvl="0" indent="-342900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Clr>
                <a:srgbClr val="3891A7"/>
              </a:buClr>
              <a:buFont typeface="Wingdings"/>
              <a:buChar char=""/>
            </a:pPr>
            <a:r>
              <a:rPr lang="en-US" sz="2400" dirty="0" err="1" smtClean="0">
                <a:latin typeface="Power Geez Unicode1" pitchFamily="2" charset="0"/>
              </a:rPr>
              <a:t>በዲሞክራሲ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ሥርዓት</a:t>
            </a:r>
            <a:r>
              <a:rPr lang="en-US" sz="2400" dirty="0" smtClean="0">
                <a:latin typeface="Power Geez Unicode1" pitchFamily="2" charset="0"/>
              </a:rPr>
              <a:t>  </a:t>
            </a:r>
            <a:r>
              <a:rPr lang="en-US" sz="2400" dirty="0" err="1" smtClean="0">
                <a:latin typeface="Power Geez Unicode1" pitchFamily="2" charset="0"/>
              </a:rPr>
              <a:t>ዜጎች</a:t>
            </a:r>
            <a:r>
              <a:rPr lang="en-US" sz="2400" dirty="0" smtClean="0">
                <a:latin typeface="Power Geez Unicode1" pitchFamily="2" charset="0"/>
              </a:rPr>
              <a:t>፡-</a:t>
            </a:r>
          </a:p>
          <a:p>
            <a:pPr marL="1028700" lvl="0" indent="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latin typeface="Power Geez Unicode1" pitchFamily="2" charset="0"/>
              </a:rPr>
              <a:t>ምን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ያህል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ገንዘብ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ለምን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እንደወጣ</a:t>
            </a:r>
            <a:r>
              <a:rPr lang="en-US" sz="2400" dirty="0" smtClean="0">
                <a:latin typeface="Power Geez Unicode1" pitchFamily="2" charset="0"/>
              </a:rPr>
              <a:t> ፣</a:t>
            </a:r>
          </a:p>
          <a:p>
            <a:pPr marL="1257300" lvl="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latin typeface="Power Geez Unicode1" pitchFamily="2" charset="0"/>
              </a:rPr>
              <a:t>የህዝብ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ተመራጮች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ህዝቡን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ወክለው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ምን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አይነት</a:t>
            </a:r>
            <a:r>
              <a:rPr lang="en-US" sz="2400" dirty="0" smtClean="0">
                <a:latin typeface="Power Geez Unicode1" pitchFamily="2" charset="0"/>
              </a:rPr>
              <a:t>    </a:t>
            </a:r>
            <a:r>
              <a:rPr lang="en-US" sz="2400" dirty="0" err="1" smtClean="0">
                <a:latin typeface="Power Geez Unicode1" pitchFamily="2" charset="0"/>
              </a:rPr>
              <a:t>ውሳኔ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እንዳሳለፉ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የማወቅ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መብት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አላቸው</a:t>
            </a:r>
            <a:r>
              <a:rPr lang="en-US" sz="2400" dirty="0" smtClean="0">
                <a:latin typeface="Power Geez Unicode1" pitchFamily="2" charset="0"/>
              </a:rPr>
              <a:t>፡፡ </a:t>
            </a:r>
          </a:p>
          <a:p>
            <a:pPr marL="342900" lvl="0" indent="-342900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Clr>
                <a:srgbClr val="3891A7"/>
              </a:buClr>
              <a:buFont typeface="Wingdings"/>
              <a:buChar char=""/>
            </a:pPr>
            <a:r>
              <a:rPr lang="en-US" sz="2400" dirty="0" err="1" smtClean="0">
                <a:latin typeface="Power Geez Unicode1" pitchFamily="2" charset="0"/>
              </a:rPr>
              <a:t>ለመንግስት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መልካም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ውሳኔ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አሰጣጥ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ጠቀሜታው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የጎላ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በመሆኑ</a:t>
            </a:r>
            <a:r>
              <a:rPr lang="en-US" sz="2400" dirty="0" smtClean="0">
                <a:latin typeface="Power Geez Unicode1" pitchFamily="2" charset="0"/>
              </a:rPr>
              <a:t>፡፡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FE5F-B0F4-49A5-A868-FF8008F867EA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52400"/>
            <a:ext cx="50292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የቀጠለ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90600"/>
            <a:ext cx="8077200" cy="5562600"/>
          </a:xfrm>
        </p:spPr>
        <p:txBody>
          <a:bodyPr>
            <a:normAutofit lnSpcReduction="10000"/>
          </a:bodyPr>
          <a:lstStyle/>
          <a:p>
            <a:pPr marL="342900" lvl="0" indent="-342900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Clr>
                <a:srgbClr val="3891A7"/>
              </a:buClr>
              <a:buFont typeface="Wingdings"/>
              <a:buChar char=""/>
            </a:pPr>
            <a:r>
              <a:rPr lang="am-ET" sz="2800" dirty="0">
                <a:solidFill>
                  <a:prstClr val="black"/>
                </a:solidFill>
                <a:latin typeface="Power Geez Unicode1" pitchFamily="2" charset="0"/>
              </a:rPr>
              <a:t>ለህግ አውጪው ፣ ለማህበረሰብ ተቋማት እና  ለዜጎች </a:t>
            </a:r>
            <a:r>
              <a:rPr lang="am-ET" sz="2800" dirty="0">
                <a:solidFill>
                  <a:srgbClr val="FF0000"/>
                </a:solidFill>
                <a:latin typeface="Power Geez Unicode1" pitchFamily="2" charset="0"/>
              </a:rPr>
              <a:t>ውጤታማ  ተሳትፎ </a:t>
            </a:r>
            <a:r>
              <a:rPr lang="am-ET" sz="2800" dirty="0">
                <a:solidFill>
                  <a:prstClr val="black"/>
                </a:solidFill>
                <a:latin typeface="Power Geez Unicode1" pitchFamily="2" charset="0"/>
              </a:rPr>
              <a:t>አስፈላጊ በመሆኑ፡፡</a:t>
            </a:r>
          </a:p>
          <a:p>
            <a:pPr marL="342900" lvl="0" indent="-342900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Clr>
                <a:srgbClr val="3891A7"/>
              </a:buClr>
              <a:buFont typeface="Wingdings"/>
              <a:buChar char=""/>
            </a:pPr>
            <a:r>
              <a:rPr lang="en-US" sz="2800" dirty="0" err="1" smtClean="0">
                <a:solidFill>
                  <a:prstClr val="black"/>
                </a:solidFill>
                <a:latin typeface="Power Geez Unicode1" pitchFamily="2" charset="0"/>
              </a:rPr>
              <a:t>ግልጽነት</a:t>
            </a:r>
            <a:r>
              <a:rPr lang="en-US" sz="28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Power Geez Unicode1" pitchFamily="2" charset="0"/>
              </a:rPr>
              <a:t>በመንግስት</a:t>
            </a:r>
            <a:r>
              <a:rPr lang="en-US" sz="28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Power Geez Unicode1" pitchFamily="2" charset="0"/>
              </a:rPr>
              <a:t>አሰራር</a:t>
            </a:r>
            <a:r>
              <a:rPr lang="en-US" sz="2800" dirty="0">
                <a:solidFill>
                  <a:prstClr val="black"/>
                </a:solidFill>
                <a:latin typeface="Power Geez Unicode1" pitchFamily="2" charset="0"/>
              </a:rPr>
              <a:t>፡-</a:t>
            </a:r>
          </a:p>
          <a:p>
            <a:pPr marL="1085850" lvl="0" indent="-571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 smtClean="0">
                <a:solidFill>
                  <a:prstClr val="black"/>
                </a:solidFill>
                <a:latin typeface="Power Geez Unicode1" pitchFamily="2" charset="0"/>
              </a:rPr>
              <a:t>ለአጠቃላይ</a:t>
            </a:r>
            <a:r>
              <a:rPr lang="en-US" sz="28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Power Geez Unicode1" pitchFamily="2" charset="0"/>
              </a:rPr>
              <a:t>ኢኮኖሚ</a:t>
            </a:r>
            <a:r>
              <a:rPr lang="en-US" sz="28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Power Geez Unicode1" pitchFamily="2" charset="0"/>
              </a:rPr>
              <a:t>መረጋጋት</a:t>
            </a:r>
            <a:r>
              <a:rPr lang="en-US" sz="2800" dirty="0">
                <a:solidFill>
                  <a:prstClr val="black"/>
                </a:solidFill>
                <a:latin typeface="Power Geez Unicode1" pitchFamily="2" charset="0"/>
              </a:rPr>
              <a:t>፣</a:t>
            </a:r>
          </a:p>
          <a:p>
            <a:pPr marL="1085850" lvl="0" indent="-571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 smtClean="0">
                <a:solidFill>
                  <a:prstClr val="black"/>
                </a:solidFill>
                <a:latin typeface="Power Geez Unicode1" pitchFamily="2" charset="0"/>
              </a:rPr>
              <a:t>ለመልካም</a:t>
            </a:r>
            <a:r>
              <a:rPr lang="en-US" sz="28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Power Geez Unicode1" pitchFamily="2" charset="0"/>
              </a:rPr>
              <a:t>አስተዳደር</a:t>
            </a:r>
            <a:r>
              <a:rPr lang="en-US" sz="28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Power Geez Unicode1" pitchFamily="2" charset="0"/>
              </a:rPr>
              <a:t>እና</a:t>
            </a:r>
            <a:r>
              <a:rPr lang="en-US" sz="2800" dirty="0">
                <a:solidFill>
                  <a:prstClr val="black"/>
                </a:solidFill>
                <a:latin typeface="Power Geez Unicode1" pitchFamily="2" charset="0"/>
              </a:rPr>
              <a:t>፣</a:t>
            </a:r>
          </a:p>
          <a:p>
            <a:pPr marL="1085850" lvl="0" indent="-571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 smtClean="0">
                <a:solidFill>
                  <a:prstClr val="black"/>
                </a:solidFill>
                <a:latin typeface="Power Geez Unicode1" pitchFamily="2" charset="0"/>
              </a:rPr>
              <a:t>አጠቃላይ</a:t>
            </a:r>
            <a:r>
              <a:rPr lang="en-US" sz="28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Power Geez Unicode1" pitchFamily="2" charset="0"/>
              </a:rPr>
              <a:t>በጀት</a:t>
            </a:r>
            <a:r>
              <a:rPr lang="en-US" sz="28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Power Geez Unicode1" pitchFamily="2" charset="0"/>
              </a:rPr>
              <a:t>አፈጻጸም</a:t>
            </a:r>
            <a:r>
              <a:rPr lang="en-US" sz="28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Power Geez Unicode1" pitchFamily="2" charset="0"/>
              </a:rPr>
              <a:t>ቅድመ</a:t>
            </a:r>
            <a:r>
              <a:rPr lang="en-US" sz="28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Power Geez Unicode1" pitchFamily="2" charset="0"/>
              </a:rPr>
              <a:t>ሁኔታ</a:t>
            </a:r>
            <a:r>
              <a:rPr lang="en-US" sz="28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Power Geez Unicode1" pitchFamily="2" charset="0"/>
              </a:rPr>
              <a:t>በመሆኑ</a:t>
            </a:r>
            <a:r>
              <a:rPr lang="en-US" sz="2800" dirty="0" smtClean="0">
                <a:solidFill>
                  <a:prstClr val="black"/>
                </a:solidFill>
                <a:latin typeface="Power Geez Unicode1" pitchFamily="2" charset="0"/>
              </a:rPr>
              <a:t>፣</a:t>
            </a:r>
          </a:p>
          <a:p>
            <a:pPr marL="342900" lvl="0" indent="-342900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Clr>
                <a:srgbClr val="3891A7"/>
              </a:buClr>
              <a:buFont typeface="Wingdings"/>
              <a:buChar char=""/>
            </a:pPr>
            <a:r>
              <a:rPr lang="en-US" sz="2800" dirty="0" err="1" smtClean="0">
                <a:solidFill>
                  <a:prstClr val="black"/>
                </a:solidFill>
                <a:latin typeface="Power Geez Unicode1" pitchFamily="2" charset="0"/>
              </a:rPr>
              <a:t>ግልጽነት</a:t>
            </a:r>
            <a:r>
              <a:rPr lang="en-US" sz="28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Power Geez Unicode1" pitchFamily="2" charset="0"/>
              </a:rPr>
              <a:t>በሌለበት</a:t>
            </a:r>
            <a:r>
              <a:rPr lang="en-US" sz="2800" dirty="0">
                <a:solidFill>
                  <a:prstClr val="black"/>
                </a:solidFill>
                <a:latin typeface="Power Geez Unicode1" pitchFamily="2" charset="0"/>
              </a:rPr>
              <a:t> ተጠያቂነት </a:t>
            </a:r>
            <a:r>
              <a:rPr lang="en-US" sz="2800" dirty="0" err="1">
                <a:solidFill>
                  <a:prstClr val="black"/>
                </a:solidFill>
                <a:latin typeface="Power Geez Unicode1" pitchFamily="2" charset="0"/>
              </a:rPr>
              <a:t>ስለማይኖር</a:t>
            </a:r>
            <a:r>
              <a:rPr lang="en-US" sz="2400" dirty="0">
                <a:solidFill>
                  <a:prstClr val="black"/>
                </a:solidFill>
                <a:latin typeface="Power Geez Unicode1" pitchFamily="2" charset="0"/>
              </a:rPr>
              <a:t>፡፡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FE5F-B0F4-49A5-A868-FF8008F867E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54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80010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የቀጠለ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685800"/>
            <a:ext cx="8153400" cy="6019800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am-ET" sz="2400" dirty="0" smtClean="0">
                <a:solidFill>
                  <a:prstClr val="black"/>
                </a:solidFill>
                <a:latin typeface="Power Geez Unicode1" pitchFamily="2" charset="0"/>
              </a:rPr>
              <a:t>የበጀት </a:t>
            </a:r>
            <a:r>
              <a:rPr lang="am-ET" sz="2400" dirty="0">
                <a:solidFill>
                  <a:prstClr val="black"/>
                </a:solidFill>
                <a:latin typeface="Power Geez Unicode1" pitchFamily="2" charset="0"/>
              </a:rPr>
              <a:t>ስርዓት ግልፅነትንና ተጠያቂነትን ከተላበሰ </a:t>
            </a:r>
            <a:r>
              <a:rPr lang="am-ET" sz="2400" dirty="0">
                <a:solidFill>
                  <a:srgbClr val="00B050"/>
                </a:solidFill>
                <a:latin typeface="Power Geez Unicode1" pitchFamily="2" charset="0"/>
              </a:rPr>
              <a:t>ዜጎች የሀገራቸውን የኢኮኖሚ ሁኔታና የበጀት ፖሊሲዎችን መረጃ የማግኘት እድላቸው እንድሰፋ ያደርጋል</a:t>
            </a:r>
            <a:r>
              <a:rPr lang="am-ET" sz="2400" dirty="0">
                <a:solidFill>
                  <a:prstClr val="black"/>
                </a:solidFill>
                <a:latin typeface="Power Geez Unicode1" pitchFamily="2" charset="0"/>
              </a:rPr>
              <a:t>፡፡ 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am-ET" sz="2400" dirty="0">
                <a:solidFill>
                  <a:prstClr val="black"/>
                </a:solidFill>
                <a:latin typeface="Power Geez Unicode1" pitchFamily="2" charset="0"/>
              </a:rPr>
              <a:t>ለዜጎች የሚገለፀው የበጀት መረጃ </a:t>
            </a:r>
            <a:endParaRPr lang="en-US" sz="2400" dirty="0" smtClean="0">
              <a:solidFill>
                <a:prstClr val="black"/>
              </a:solidFill>
              <a:latin typeface="Power Geez Unicode1" pitchFamily="2" charset="0"/>
            </a:endParaRPr>
          </a:p>
          <a:p>
            <a:pPr marL="1543050" indent="-3429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am-ET" sz="2400" dirty="0" smtClean="0">
                <a:solidFill>
                  <a:prstClr val="black"/>
                </a:solidFill>
                <a:latin typeface="Power Geez Unicode1" pitchFamily="2" charset="0"/>
              </a:rPr>
              <a:t>የተሟላ</a:t>
            </a:r>
            <a:r>
              <a:rPr lang="am-ET" sz="2400" dirty="0">
                <a:solidFill>
                  <a:prstClr val="black"/>
                </a:solidFill>
                <a:latin typeface="Power Geez Unicode1" pitchFamily="2" charset="0"/>
              </a:rPr>
              <a:t>፤ </a:t>
            </a:r>
            <a:endParaRPr lang="en-US" sz="2400" dirty="0" smtClean="0">
              <a:solidFill>
                <a:prstClr val="black"/>
              </a:solidFill>
              <a:latin typeface="Power Geez Unicode1" pitchFamily="2" charset="0"/>
            </a:endParaRPr>
          </a:p>
          <a:p>
            <a:pPr marL="1543050" indent="-3429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am-ET" sz="2400" dirty="0" smtClean="0">
                <a:solidFill>
                  <a:prstClr val="black"/>
                </a:solidFill>
                <a:latin typeface="Power Geez Unicode1" pitchFamily="2" charset="0"/>
              </a:rPr>
              <a:t>ትክክለኛ</a:t>
            </a:r>
            <a:r>
              <a:rPr lang="am-ET" sz="2400" dirty="0">
                <a:solidFill>
                  <a:prstClr val="black"/>
                </a:solidFill>
                <a:latin typeface="Power Geez Unicode1" pitchFamily="2" charset="0"/>
              </a:rPr>
              <a:t>፤ </a:t>
            </a:r>
            <a:endParaRPr lang="en-US" sz="2400" dirty="0" smtClean="0">
              <a:solidFill>
                <a:prstClr val="black"/>
              </a:solidFill>
              <a:latin typeface="Power Geez Unicode1" pitchFamily="2" charset="0"/>
            </a:endParaRPr>
          </a:p>
          <a:p>
            <a:pPr marL="1543050" indent="-3429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am-ET" sz="2400" dirty="0" smtClean="0">
                <a:solidFill>
                  <a:prstClr val="black"/>
                </a:solidFill>
                <a:latin typeface="Power Geez Unicode1" pitchFamily="2" charset="0"/>
              </a:rPr>
              <a:t>ወቅታዊ</a:t>
            </a:r>
            <a:r>
              <a:rPr lang="am-ET" sz="2400" dirty="0">
                <a:solidFill>
                  <a:prstClr val="black"/>
                </a:solidFill>
                <a:latin typeface="Power Geez Unicode1" pitchFamily="2" charset="0"/>
              </a:rPr>
              <a:t> ፤</a:t>
            </a:r>
            <a:endParaRPr lang="en-US" sz="2400" dirty="0" smtClean="0">
              <a:solidFill>
                <a:prstClr val="black"/>
              </a:solidFill>
              <a:latin typeface="Power Geez Unicode1" pitchFamily="2" charset="0"/>
            </a:endParaRPr>
          </a:p>
          <a:p>
            <a:pPr marL="1543050" indent="-3429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am-ET" sz="2400" dirty="0" smtClean="0">
                <a:solidFill>
                  <a:prstClr val="black"/>
                </a:solidFill>
                <a:latin typeface="Power Geez Unicode1" pitchFamily="2" charset="0"/>
              </a:rPr>
              <a:t>የመረጃ </a:t>
            </a:r>
            <a:r>
              <a:rPr lang="am-ET" sz="2400" dirty="0">
                <a:solidFill>
                  <a:prstClr val="black"/>
                </a:solidFill>
                <a:latin typeface="Power Geez Unicode1" pitchFamily="2" charset="0"/>
              </a:rPr>
              <a:t>አቅርቦቱ ቀጣይነት </a:t>
            </a:r>
            <a:r>
              <a:rPr lang="am-ET" sz="2400" dirty="0" smtClean="0">
                <a:solidFill>
                  <a:prstClr val="black"/>
                </a:solidFill>
                <a:latin typeface="Power Geez Unicode1" pitchFamily="2" charset="0"/>
              </a:rPr>
              <a:t>ያለው</a:t>
            </a:r>
            <a:r>
              <a:rPr lang="en-US" sz="24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am-ET" sz="2400" dirty="0" smtClean="0">
                <a:solidFill>
                  <a:prstClr val="black"/>
                </a:solidFill>
                <a:latin typeface="Power Geez Unicode1" pitchFamily="2" charset="0"/>
              </a:rPr>
              <a:t>እና </a:t>
            </a:r>
            <a:endParaRPr lang="en-US" sz="2400" dirty="0" smtClean="0">
              <a:solidFill>
                <a:prstClr val="black"/>
              </a:solidFill>
              <a:latin typeface="Power Geez Unicode1" pitchFamily="2" charset="0"/>
            </a:endParaRPr>
          </a:p>
          <a:p>
            <a:pPr marL="1543050" indent="-3429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am-ET" sz="2400" dirty="0" smtClean="0">
                <a:solidFill>
                  <a:prstClr val="black"/>
                </a:solidFill>
                <a:latin typeface="Power Geez Unicode1" pitchFamily="2" charset="0"/>
              </a:rPr>
              <a:t>በማራኪ </a:t>
            </a:r>
            <a:r>
              <a:rPr lang="am-ET" sz="2400" dirty="0">
                <a:solidFill>
                  <a:prstClr val="black"/>
                </a:solidFill>
                <a:latin typeface="Power Geez Unicode1" pitchFamily="2" charset="0"/>
              </a:rPr>
              <a:t>ሁኔታ </a:t>
            </a:r>
            <a:endParaRPr lang="en-US" sz="2400" dirty="0" smtClean="0">
              <a:solidFill>
                <a:prstClr val="black"/>
              </a:solidFill>
              <a:latin typeface="Power Geez Unicode1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am-ET" sz="2400" dirty="0" smtClean="0">
                <a:solidFill>
                  <a:prstClr val="black"/>
                </a:solidFill>
                <a:latin typeface="Power Geez Unicode1" pitchFamily="2" charset="0"/>
              </a:rPr>
              <a:t>መቅረብ </a:t>
            </a:r>
            <a:r>
              <a:rPr lang="am-ET" sz="2400" dirty="0">
                <a:solidFill>
                  <a:prstClr val="black"/>
                </a:solidFill>
                <a:latin typeface="Power Geez Unicode1" pitchFamily="2" charset="0"/>
              </a:rPr>
              <a:t>ይኖርበታል፡፡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endParaRPr lang="en-US" sz="1800" i="1" dirty="0">
              <a:solidFill>
                <a:prstClr val="black"/>
              </a:solidFill>
              <a:latin typeface="Power Geez Unicode1" pitchFamily="2" charset="0"/>
            </a:endParaRPr>
          </a:p>
          <a:p>
            <a:pPr algn="just"/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FE5F-B0F4-49A5-A868-FF8008F867E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079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8077200" cy="914400"/>
          </a:xfrm>
        </p:spPr>
        <p:txBody>
          <a:bodyPr>
            <a:normAutofit fontScale="90000"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en-US" sz="2000" b="1" i="1" u="sng" dirty="0" smtClean="0">
                <a:solidFill>
                  <a:prstClr val="black"/>
                </a:solidFill>
                <a:ea typeface="+mn-ea"/>
                <a:cs typeface="+mn-cs"/>
              </a:rPr>
              <a:t/>
            </a:r>
            <a:br>
              <a:rPr lang="en-US" sz="2000" b="1" i="1" u="sng" dirty="0" smtClean="0">
                <a:solidFill>
                  <a:prstClr val="black"/>
                </a:solidFill>
                <a:ea typeface="+mn-ea"/>
                <a:cs typeface="+mn-cs"/>
              </a:rPr>
            </a:br>
            <a:r>
              <a:rPr lang="en-US" sz="2000" b="1" i="1" u="sng" dirty="0">
                <a:solidFill>
                  <a:prstClr val="black"/>
                </a:solidFill>
                <a:ea typeface="+mn-ea"/>
                <a:cs typeface="+mn-cs"/>
              </a:rPr>
              <a:t/>
            </a:r>
            <a:br>
              <a:rPr lang="en-US" sz="2000" b="1" i="1" u="sng" dirty="0">
                <a:solidFill>
                  <a:prstClr val="black"/>
                </a:solidFill>
                <a:ea typeface="+mn-ea"/>
                <a:cs typeface="+mn-cs"/>
              </a:rPr>
            </a:br>
            <a:r>
              <a:rPr lang="en-US" sz="3600" dirty="0" smtClean="0"/>
              <a:t>  </a:t>
            </a:r>
            <a:r>
              <a:rPr lang="en-US" sz="3100" dirty="0" err="1">
                <a:latin typeface="Power Geez Unicode1" pitchFamily="2" charset="0"/>
              </a:rPr>
              <a:t>የተቀናጀ</a:t>
            </a:r>
            <a:r>
              <a:rPr lang="en-US" sz="3100" dirty="0">
                <a:latin typeface="Power Geez Unicode1" pitchFamily="2" charset="0"/>
              </a:rPr>
              <a:t> </a:t>
            </a:r>
            <a:r>
              <a:rPr lang="en-US" sz="3100" dirty="0" err="1">
                <a:latin typeface="Power Geez Unicode1" pitchFamily="2" charset="0"/>
              </a:rPr>
              <a:t>የፋይናንስ</a:t>
            </a:r>
            <a:r>
              <a:rPr lang="en-US" sz="3100" dirty="0">
                <a:latin typeface="Power Geez Unicode1" pitchFamily="2" charset="0"/>
              </a:rPr>
              <a:t> </a:t>
            </a:r>
            <a:r>
              <a:rPr lang="en-US" sz="3100" dirty="0" err="1">
                <a:latin typeface="Power Geez Unicode1" pitchFamily="2" charset="0"/>
              </a:rPr>
              <a:t>ግልጽነትና</a:t>
            </a:r>
            <a:r>
              <a:rPr lang="en-US" sz="3100" dirty="0">
                <a:latin typeface="Power Geez Unicode1" pitchFamily="2" charset="0"/>
              </a:rPr>
              <a:t> ተጠያቂነት </a:t>
            </a:r>
            <a:r>
              <a:rPr lang="en-US" sz="3100" dirty="0" err="1">
                <a:latin typeface="Power Geez Unicode1" pitchFamily="2" charset="0"/>
              </a:rPr>
              <a:t>ስርአት</a:t>
            </a:r>
            <a:r>
              <a:rPr lang="en-US" sz="3100" dirty="0">
                <a:latin typeface="Power Geez Unicode1" pitchFamily="2" charset="0"/>
              </a:rPr>
              <a:t> </a:t>
            </a:r>
            <a:r>
              <a:rPr lang="en-US" sz="3100" dirty="0" err="1">
                <a:latin typeface="Power Geez Unicode1" pitchFamily="2" charset="0"/>
              </a:rPr>
              <a:t>አጀማመር</a:t>
            </a:r>
            <a:r>
              <a:rPr lang="en-US" sz="3100" dirty="0">
                <a:latin typeface="Power Geez Unicode1" pitchFamily="2" charset="0"/>
              </a:rPr>
              <a:t> </a:t>
            </a:r>
            <a:br>
              <a:rPr lang="en-US" sz="3100" dirty="0">
                <a:latin typeface="Power Geez Unicode1" pitchFamily="2" charset="0"/>
              </a:rPr>
            </a:br>
            <a:endParaRPr lang="en-US" sz="3100" dirty="0">
              <a:latin typeface="Power Geez Unicode1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839200" cy="5791200"/>
          </a:xfrm>
        </p:spPr>
        <p:txBody>
          <a:bodyPr>
            <a:normAutofit fontScale="25000" lnSpcReduction="20000"/>
          </a:bodyPr>
          <a:lstStyle/>
          <a:p>
            <a:pPr marL="342900" lvl="0" indent="-342900" algn="just">
              <a:lnSpc>
                <a:spcPct val="170000"/>
              </a:lnSpc>
              <a:spcBef>
                <a:spcPts val="450"/>
              </a:spcBef>
              <a:spcAft>
                <a:spcPts val="450"/>
              </a:spcAft>
              <a:buClr>
                <a:srgbClr val="3891A7"/>
              </a:buClr>
              <a:buFont typeface="Wingdings"/>
              <a:buChar char=""/>
            </a:pPr>
            <a:r>
              <a:rPr lang="en-US" sz="11200" dirty="0" err="1" smtClean="0">
                <a:solidFill>
                  <a:prstClr val="black"/>
                </a:solidFill>
                <a:latin typeface="Power Geez Unicode1" pitchFamily="2" charset="0"/>
              </a:rPr>
              <a:t>የድህነት</a:t>
            </a:r>
            <a:r>
              <a:rPr lang="en-US" sz="112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11200" dirty="0" err="1">
                <a:solidFill>
                  <a:prstClr val="black"/>
                </a:solidFill>
                <a:latin typeface="Power Geez Unicode1" pitchFamily="2" charset="0"/>
              </a:rPr>
              <a:t>ቅነሳ</a:t>
            </a:r>
            <a:r>
              <a:rPr lang="en-US" sz="112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11200" dirty="0" err="1">
                <a:solidFill>
                  <a:prstClr val="black"/>
                </a:solidFill>
                <a:latin typeface="Power Geez Unicode1" pitchFamily="2" charset="0"/>
              </a:rPr>
              <a:t>ፕሮግራሙን</a:t>
            </a:r>
            <a:r>
              <a:rPr lang="en-US" sz="112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11200" dirty="0" err="1">
                <a:solidFill>
                  <a:prstClr val="black"/>
                </a:solidFill>
                <a:latin typeface="Power Geez Unicode1" pitchFamily="2" charset="0"/>
              </a:rPr>
              <a:t>ለማፋጠን</a:t>
            </a:r>
            <a:r>
              <a:rPr lang="en-US" sz="112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11200" dirty="0" err="1">
                <a:solidFill>
                  <a:prstClr val="black"/>
                </a:solidFill>
                <a:latin typeface="Power Geez Unicode1" pitchFamily="2" charset="0"/>
              </a:rPr>
              <a:t>የኢትዮጵያ</a:t>
            </a:r>
            <a:r>
              <a:rPr lang="en-US" sz="112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11200" dirty="0" err="1">
                <a:solidFill>
                  <a:prstClr val="black"/>
                </a:solidFill>
                <a:latin typeface="Power Geez Unicode1" pitchFamily="2" charset="0"/>
              </a:rPr>
              <a:t>መንግስት</a:t>
            </a:r>
            <a:r>
              <a:rPr lang="en-US" sz="112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11200" dirty="0" err="1">
                <a:solidFill>
                  <a:prstClr val="black"/>
                </a:solidFill>
                <a:latin typeface="Power Geez Unicode1" pitchFamily="2" charset="0"/>
              </a:rPr>
              <a:t>ከልማት</a:t>
            </a:r>
            <a:r>
              <a:rPr lang="en-US" sz="112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11200" dirty="0" err="1">
                <a:solidFill>
                  <a:prstClr val="black"/>
                </a:solidFill>
                <a:latin typeface="Power Geez Unicode1" pitchFamily="2" charset="0"/>
              </a:rPr>
              <a:t>አጋሮች</a:t>
            </a:r>
            <a:r>
              <a:rPr lang="en-US" sz="112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11200" dirty="0" err="1">
                <a:solidFill>
                  <a:prstClr val="black"/>
                </a:solidFill>
                <a:latin typeface="Power Geez Unicode1" pitchFamily="2" charset="0"/>
              </a:rPr>
              <a:t>ጋር</a:t>
            </a:r>
            <a:r>
              <a:rPr lang="en-US" sz="112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11200" dirty="0" err="1">
                <a:solidFill>
                  <a:prstClr val="black"/>
                </a:solidFill>
                <a:latin typeface="Power Geez Unicode1" pitchFamily="2" charset="0"/>
              </a:rPr>
              <a:t>በመተባበር</a:t>
            </a:r>
            <a:r>
              <a:rPr lang="en-US" sz="112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11200" dirty="0" err="1">
                <a:solidFill>
                  <a:prstClr val="black"/>
                </a:solidFill>
                <a:latin typeface="Power Geez Unicode1" pitchFamily="2" charset="0"/>
              </a:rPr>
              <a:t>ልማትን</a:t>
            </a:r>
            <a:r>
              <a:rPr lang="en-US" sz="112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11200" dirty="0" err="1">
                <a:solidFill>
                  <a:prstClr val="black"/>
                </a:solidFill>
                <a:latin typeface="Power Geez Unicode1" pitchFamily="2" charset="0"/>
              </a:rPr>
              <a:t>በዘላቂነት</a:t>
            </a:r>
            <a:r>
              <a:rPr lang="en-US" sz="112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11200" dirty="0" err="1" smtClean="0">
                <a:solidFill>
                  <a:prstClr val="black"/>
                </a:solidFill>
                <a:latin typeface="Power Geez Unicode1" pitchFamily="2" charset="0"/>
              </a:rPr>
              <a:t>እንዲቀጥል</a:t>
            </a:r>
            <a:r>
              <a:rPr lang="en-US" sz="11200" dirty="0" smtClean="0">
                <a:solidFill>
                  <a:prstClr val="black"/>
                </a:solidFill>
                <a:latin typeface="Power Geez Unicode1" pitchFamily="2" charset="0"/>
              </a:rPr>
              <a:t>፤ </a:t>
            </a:r>
            <a:r>
              <a:rPr lang="en-US" sz="11200" dirty="0" err="1" smtClean="0">
                <a:solidFill>
                  <a:prstClr val="black"/>
                </a:solidFill>
                <a:latin typeface="Power Geez Unicode1" pitchFamily="2" charset="0"/>
              </a:rPr>
              <a:t>በመላው</a:t>
            </a:r>
            <a:r>
              <a:rPr lang="en-US" sz="112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11200" dirty="0" err="1">
                <a:solidFill>
                  <a:prstClr val="black"/>
                </a:solidFill>
                <a:latin typeface="Power Geez Unicode1" pitchFamily="2" charset="0"/>
              </a:rPr>
              <a:t>የሀገሪቱ</a:t>
            </a:r>
            <a:r>
              <a:rPr lang="en-US" sz="112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11200" dirty="0" err="1">
                <a:solidFill>
                  <a:prstClr val="black"/>
                </a:solidFill>
                <a:latin typeface="Power Geez Unicode1" pitchFamily="2" charset="0"/>
              </a:rPr>
              <a:t>ክልሎች</a:t>
            </a:r>
            <a:r>
              <a:rPr lang="en-US" sz="112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11200" dirty="0" err="1">
                <a:solidFill>
                  <a:prstClr val="black"/>
                </a:solidFill>
                <a:latin typeface="Power Geez Unicode1" pitchFamily="2" charset="0"/>
              </a:rPr>
              <a:t>ለመሰረታዊ</a:t>
            </a:r>
            <a:r>
              <a:rPr lang="en-US" sz="112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11200" dirty="0" err="1">
                <a:solidFill>
                  <a:prstClr val="black"/>
                </a:solidFill>
                <a:latin typeface="Power Geez Unicode1" pitchFamily="2" charset="0"/>
              </a:rPr>
              <a:t>አገልግሎቶች</a:t>
            </a:r>
            <a:r>
              <a:rPr lang="en-US" sz="112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11200" dirty="0" err="1">
                <a:solidFill>
                  <a:prstClr val="black"/>
                </a:solidFill>
                <a:latin typeface="Power Geez Unicode1" pitchFamily="2" charset="0"/>
              </a:rPr>
              <a:t>ከለላ</a:t>
            </a:r>
            <a:r>
              <a:rPr lang="en-US" sz="11200" dirty="0">
                <a:solidFill>
                  <a:prstClr val="black"/>
                </a:solidFill>
                <a:latin typeface="Power Geez Unicode1" pitchFamily="2" charset="0"/>
              </a:rPr>
              <a:t>  </a:t>
            </a:r>
            <a:r>
              <a:rPr lang="en-US" sz="11200" dirty="0" err="1">
                <a:solidFill>
                  <a:prstClr val="black"/>
                </a:solidFill>
                <a:latin typeface="Power Geez Unicode1" pitchFamily="2" charset="0"/>
              </a:rPr>
              <a:t>ለመስጠት</a:t>
            </a:r>
            <a:r>
              <a:rPr lang="en-US" sz="112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11200" dirty="0" err="1">
                <a:solidFill>
                  <a:prstClr val="black"/>
                </a:solidFill>
                <a:latin typeface="Power Geez Unicode1" pitchFamily="2" charset="0"/>
              </a:rPr>
              <a:t>ፕሮግራም</a:t>
            </a:r>
            <a:r>
              <a:rPr lang="en-US" sz="112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11200" dirty="0" err="1" smtClean="0">
                <a:solidFill>
                  <a:prstClr val="black"/>
                </a:solidFill>
                <a:latin typeface="Power Geez Unicode1" pitchFamily="2" charset="0"/>
              </a:rPr>
              <a:t>በመቅረጽ</a:t>
            </a:r>
            <a:r>
              <a:rPr lang="en-US" sz="112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11200" dirty="0" err="1" smtClean="0">
                <a:solidFill>
                  <a:prstClr val="black"/>
                </a:solidFill>
                <a:latin typeface="Power Geez Unicode1" pitchFamily="2" charset="0"/>
              </a:rPr>
              <a:t>እየተተገበረ</a:t>
            </a:r>
            <a:r>
              <a:rPr lang="en-US" sz="112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11200" dirty="0" err="1" smtClean="0">
                <a:solidFill>
                  <a:prstClr val="black"/>
                </a:solidFill>
                <a:latin typeface="Power Geez Unicode1" pitchFamily="2" charset="0"/>
              </a:rPr>
              <a:t>ይገኛል</a:t>
            </a:r>
            <a:r>
              <a:rPr lang="en-US" sz="11200" dirty="0" smtClean="0">
                <a:solidFill>
                  <a:prstClr val="black"/>
                </a:solidFill>
                <a:latin typeface="Power Geez Unicode1" pitchFamily="2" charset="0"/>
              </a:rPr>
              <a:t>፡፡</a:t>
            </a:r>
          </a:p>
          <a:p>
            <a:pPr marL="342900" lvl="0" indent="-342900" algn="just">
              <a:lnSpc>
                <a:spcPct val="170000"/>
              </a:lnSpc>
              <a:spcBef>
                <a:spcPts val="450"/>
              </a:spcBef>
              <a:spcAft>
                <a:spcPts val="450"/>
              </a:spcAft>
              <a:buClr>
                <a:srgbClr val="3891A7"/>
              </a:buClr>
              <a:buFont typeface="Wingdings"/>
              <a:buChar char=""/>
            </a:pPr>
            <a:r>
              <a:rPr lang="en-US" sz="11200" dirty="0" err="1" smtClean="0">
                <a:solidFill>
                  <a:prstClr val="black"/>
                </a:solidFill>
                <a:latin typeface="Power Geez Unicode1" pitchFamily="2" charset="0"/>
              </a:rPr>
              <a:t>የመሰረታዊ</a:t>
            </a:r>
            <a:r>
              <a:rPr lang="en-US" sz="112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11200" dirty="0" err="1">
                <a:solidFill>
                  <a:prstClr val="black"/>
                </a:solidFill>
                <a:latin typeface="Power Geez Unicode1" pitchFamily="2" charset="0"/>
              </a:rPr>
              <a:t>አገልግሎቶች</a:t>
            </a:r>
            <a:r>
              <a:rPr lang="en-US" sz="112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11200" dirty="0" err="1">
                <a:solidFill>
                  <a:prstClr val="black"/>
                </a:solidFill>
                <a:latin typeface="Power Geez Unicode1" pitchFamily="2" charset="0"/>
              </a:rPr>
              <a:t>ከለላ</a:t>
            </a:r>
            <a:r>
              <a:rPr lang="en-US" sz="112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11200" dirty="0" err="1" smtClean="0">
                <a:solidFill>
                  <a:prstClr val="black"/>
                </a:solidFill>
                <a:latin typeface="Power Geez Unicode1" pitchFamily="2" charset="0"/>
              </a:rPr>
              <a:t>አንድ</a:t>
            </a:r>
            <a:r>
              <a:rPr lang="en-US" sz="11200" dirty="0" smtClean="0">
                <a:solidFill>
                  <a:prstClr val="black"/>
                </a:solidFill>
                <a:latin typeface="Power Geez Unicode1" pitchFamily="2" charset="0"/>
              </a:rPr>
              <a:t>/PBS1/ </a:t>
            </a:r>
            <a:r>
              <a:rPr lang="en-US" sz="11200" dirty="0" err="1" smtClean="0">
                <a:solidFill>
                  <a:prstClr val="black"/>
                </a:solidFill>
                <a:latin typeface="Power Geez Unicode1" pitchFamily="2" charset="0"/>
              </a:rPr>
              <a:t>የፋይናንስ</a:t>
            </a:r>
            <a:r>
              <a:rPr lang="en-US" sz="112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11200" dirty="0" err="1">
                <a:solidFill>
                  <a:prstClr val="black"/>
                </a:solidFill>
                <a:latin typeface="Power Geez Unicode1" pitchFamily="2" charset="0"/>
              </a:rPr>
              <a:t>ግልጽነትና</a:t>
            </a:r>
            <a:r>
              <a:rPr lang="en-US" sz="112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11200" dirty="0" err="1" smtClean="0">
                <a:solidFill>
                  <a:prstClr val="black"/>
                </a:solidFill>
                <a:latin typeface="Power Geez Unicode1" pitchFamily="2" charset="0"/>
              </a:rPr>
              <a:t>ተጠያቂነት</a:t>
            </a:r>
            <a:r>
              <a:rPr lang="en-US" sz="112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11200" dirty="0" err="1" smtClean="0">
                <a:solidFill>
                  <a:prstClr val="black"/>
                </a:solidFill>
                <a:latin typeface="Power Geez Unicode1" pitchFamily="2" charset="0"/>
              </a:rPr>
              <a:t>ግንዛቤ</a:t>
            </a:r>
            <a:r>
              <a:rPr lang="en-US" sz="112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11200" dirty="0" err="1" smtClean="0">
                <a:solidFill>
                  <a:prstClr val="black"/>
                </a:solidFill>
                <a:latin typeface="Power Geez Unicode1" pitchFamily="2" charset="0"/>
              </a:rPr>
              <a:t>ዳሰሳ</a:t>
            </a:r>
            <a:r>
              <a:rPr lang="en-US" sz="112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11200" dirty="0" err="1" smtClean="0">
                <a:solidFill>
                  <a:prstClr val="black"/>
                </a:solidFill>
                <a:latin typeface="Power Geez Unicode1" pitchFamily="2" charset="0"/>
              </a:rPr>
              <a:t>ጥናት</a:t>
            </a:r>
            <a:r>
              <a:rPr lang="en-US" sz="11200" dirty="0" smtClean="0">
                <a:solidFill>
                  <a:prstClr val="black"/>
                </a:solidFill>
                <a:latin typeface="Power Geez Unicode1" pitchFamily="2" charset="0"/>
              </a:rPr>
              <a:t>/FTAPS/ </a:t>
            </a:r>
            <a:r>
              <a:rPr lang="en-US" sz="11200" dirty="0" err="1" smtClean="0">
                <a:solidFill>
                  <a:prstClr val="black"/>
                </a:solidFill>
                <a:latin typeface="Power Geez Unicode1" pitchFamily="2" charset="0"/>
              </a:rPr>
              <a:t>በማካሄድ</a:t>
            </a:r>
            <a:r>
              <a:rPr lang="en-US" sz="112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11200" dirty="0" err="1" smtClean="0">
                <a:solidFill>
                  <a:prstClr val="black"/>
                </a:solidFill>
                <a:latin typeface="Power Geez Unicode1" pitchFamily="2" charset="0"/>
              </a:rPr>
              <a:t>እና</a:t>
            </a:r>
            <a:r>
              <a:rPr lang="en-US" sz="112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11200" dirty="0" err="1" smtClean="0">
                <a:solidFill>
                  <a:prstClr val="black"/>
                </a:solidFill>
                <a:latin typeface="Power Geez Unicode1" pitchFamily="2" charset="0"/>
              </a:rPr>
              <a:t>መሠረታዊ</a:t>
            </a:r>
            <a:r>
              <a:rPr lang="en-US" sz="11200" dirty="0" smtClean="0">
                <a:solidFill>
                  <a:prstClr val="black"/>
                </a:solidFill>
                <a:latin typeface="Power Geez Unicode1" pitchFamily="2" charset="0"/>
              </a:rPr>
              <a:t>  </a:t>
            </a:r>
            <a:r>
              <a:rPr lang="en-US" sz="11200" dirty="0" err="1">
                <a:solidFill>
                  <a:prstClr val="black"/>
                </a:solidFill>
                <a:latin typeface="Power Geez Unicode1" pitchFamily="2" charset="0"/>
              </a:rPr>
              <a:t>ስርአትም</a:t>
            </a:r>
            <a:r>
              <a:rPr lang="en-US" sz="112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11200" dirty="0" err="1">
                <a:solidFill>
                  <a:prstClr val="black"/>
                </a:solidFill>
                <a:latin typeface="Power Geez Unicode1" pitchFamily="2" charset="0"/>
              </a:rPr>
              <a:t>በፕሮግራሙ</a:t>
            </a:r>
            <a:r>
              <a:rPr lang="en-US" sz="112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11200" dirty="0" err="1" smtClean="0">
                <a:solidFill>
                  <a:prstClr val="black"/>
                </a:solidFill>
                <a:latin typeface="Power Geez Unicode1" pitchFamily="2" charset="0"/>
              </a:rPr>
              <a:t>መተግበሪያ</a:t>
            </a:r>
            <a:r>
              <a:rPr lang="en-US" sz="112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11200" dirty="0" err="1">
                <a:solidFill>
                  <a:prstClr val="black"/>
                </a:solidFill>
                <a:latin typeface="Power Geez Unicode1" pitchFamily="2" charset="0"/>
              </a:rPr>
              <a:t>መሰረት</a:t>
            </a:r>
            <a:r>
              <a:rPr lang="en-US" sz="11200" dirty="0">
                <a:solidFill>
                  <a:prstClr val="black"/>
                </a:solidFill>
                <a:latin typeface="Power Geez Unicode1" pitchFamily="2" charset="0"/>
              </a:rPr>
              <a:t> ከ </a:t>
            </a:r>
            <a:r>
              <a:rPr lang="en-US" sz="11200" dirty="0" err="1">
                <a:solidFill>
                  <a:prstClr val="black"/>
                </a:solidFill>
                <a:latin typeface="Power Geez Unicode1" pitchFamily="2" charset="0"/>
              </a:rPr>
              <a:t>መስከረም</a:t>
            </a:r>
            <a:r>
              <a:rPr lang="en-US" sz="11200" dirty="0">
                <a:solidFill>
                  <a:prstClr val="black"/>
                </a:solidFill>
                <a:latin typeface="Power Geez Unicode1" pitchFamily="2" charset="0"/>
              </a:rPr>
              <a:t> 2002 </a:t>
            </a:r>
            <a:r>
              <a:rPr lang="en-US" sz="11200" dirty="0" err="1" smtClean="0">
                <a:solidFill>
                  <a:prstClr val="black"/>
                </a:solidFill>
                <a:latin typeface="Power Geez Unicode1" pitchFamily="2" charset="0"/>
              </a:rPr>
              <a:t>ተተገበረ</a:t>
            </a:r>
            <a:r>
              <a:rPr lang="en-US" sz="112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11200" dirty="0">
                <a:solidFill>
                  <a:prstClr val="black"/>
                </a:solidFill>
                <a:latin typeface="Power Geez Unicode1" pitchFamily="2" charset="0"/>
              </a:rPr>
              <a:t>፡፡</a:t>
            </a:r>
          </a:p>
          <a:p>
            <a:pPr marL="0" lvl="0" indent="0" algn="just">
              <a:lnSpc>
                <a:spcPct val="170000"/>
              </a:lnSpc>
              <a:buNone/>
            </a:pPr>
            <a:endParaRPr lang="en-US" sz="11200" dirty="0">
              <a:solidFill>
                <a:prstClr val="black"/>
              </a:solidFill>
            </a:endParaRPr>
          </a:p>
          <a:p>
            <a:pPr lvl="0">
              <a:buNone/>
            </a:pPr>
            <a:r>
              <a:rPr lang="en-US" sz="3500" b="1" i="1" dirty="0">
                <a:solidFill>
                  <a:prstClr val="black"/>
                </a:solidFill>
              </a:rPr>
              <a:t> </a:t>
            </a:r>
            <a:endParaRPr lang="en-US" sz="3500" i="1" dirty="0">
              <a:solidFill>
                <a:prstClr val="black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FE5F-B0F4-49A5-A868-FF8008F867E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650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5334000" cy="381000"/>
          </a:xfrm>
        </p:spPr>
        <p:txBody>
          <a:bodyPr>
            <a:normAutofit fontScale="90000"/>
          </a:bodyPr>
          <a:lstStyle/>
          <a:p>
            <a:pPr algn="ctr"/>
            <a:r>
              <a:rPr lang="am-ET" dirty="0"/>
              <a:t>የቀጠለ…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915400" cy="5867400"/>
          </a:xfrm>
        </p:spPr>
        <p:txBody>
          <a:bodyPr>
            <a:noAutofit/>
          </a:bodyPr>
          <a:lstStyle/>
          <a:p>
            <a:pPr marL="342900" lvl="0" indent="-342900" algn="just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Clr>
                <a:srgbClr val="3891A7"/>
              </a:buClr>
              <a:buFont typeface="Wingdings"/>
              <a:buChar char=""/>
            </a:pPr>
            <a:r>
              <a:rPr lang="en-US" sz="2000" dirty="0" err="1" smtClean="0">
                <a:solidFill>
                  <a:prstClr val="black"/>
                </a:solidFill>
                <a:latin typeface="Power Geez Unicode1" pitchFamily="2" charset="0"/>
              </a:rPr>
              <a:t>ከእነዚህም</a:t>
            </a:r>
            <a:r>
              <a:rPr lang="en-US" sz="2000" dirty="0">
                <a:solidFill>
                  <a:prstClr val="black"/>
                </a:solidFill>
                <a:latin typeface="Power Geez Unicode1" pitchFamily="2" charset="0"/>
              </a:rPr>
              <a:t> የ </a:t>
            </a:r>
            <a:r>
              <a:rPr lang="en-US" sz="2000" dirty="0" smtClean="0">
                <a:solidFill>
                  <a:prstClr val="black"/>
                </a:solidFill>
                <a:latin typeface="Power Geez Unicode1" pitchFamily="2" charset="0"/>
              </a:rPr>
              <a:t>FTAPS </a:t>
            </a:r>
            <a:r>
              <a:rPr lang="en-US" sz="2000" dirty="0" err="1" smtClean="0">
                <a:solidFill>
                  <a:prstClr val="black"/>
                </a:solidFill>
                <a:latin typeface="Power Geez Unicode1" pitchFamily="2" charset="0"/>
              </a:rPr>
              <a:t>ዋና</a:t>
            </a:r>
            <a:r>
              <a:rPr lang="en-US" sz="20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Power Geez Unicode1" pitchFamily="2" charset="0"/>
              </a:rPr>
              <a:t>ዋና</a:t>
            </a:r>
            <a:r>
              <a:rPr lang="en-US" sz="20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Power Geez Unicode1" pitchFamily="2" charset="0"/>
              </a:rPr>
              <a:t>ግኝቶች</a:t>
            </a:r>
            <a:r>
              <a:rPr lang="en-US" sz="20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</a:p>
          <a:p>
            <a:pPr marL="914400" lvl="0" indent="-457200" algn="just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Clr>
                <a:srgbClr val="3891A7"/>
              </a:buClr>
              <a:buFont typeface="Wingdings" pitchFamily="2" charset="2"/>
              <a:buChar char="v"/>
            </a:pPr>
            <a:r>
              <a:rPr lang="en-US" sz="2000" dirty="0" err="1" smtClean="0">
                <a:solidFill>
                  <a:prstClr val="black"/>
                </a:solidFill>
                <a:latin typeface="Power Geez Unicode1" pitchFamily="2" charset="0"/>
              </a:rPr>
              <a:t>ዜጎች</a:t>
            </a:r>
            <a:r>
              <a:rPr lang="en-US" sz="20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Power Geez Unicode1" pitchFamily="2" charset="0"/>
              </a:rPr>
              <a:t>ስለ</a:t>
            </a:r>
            <a:r>
              <a:rPr lang="en-US" sz="20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Power Geez Unicode1" pitchFamily="2" charset="0"/>
              </a:rPr>
              <a:t>መንግስት</a:t>
            </a:r>
            <a:r>
              <a:rPr lang="en-US" sz="20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Power Geez Unicode1" pitchFamily="2" charset="0"/>
              </a:rPr>
              <a:t>በጀት</a:t>
            </a:r>
            <a:r>
              <a:rPr lang="en-US" sz="20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Power Geez Unicode1" pitchFamily="2" charset="0"/>
              </a:rPr>
              <a:t>ሂደት</a:t>
            </a:r>
            <a:r>
              <a:rPr lang="en-US" sz="20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Power Geez Unicode1" pitchFamily="2" charset="0"/>
              </a:rPr>
              <a:t>ግንዛቤ</a:t>
            </a:r>
            <a:r>
              <a:rPr lang="en-US" sz="20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Power Geez Unicode1" pitchFamily="2" charset="0"/>
              </a:rPr>
              <a:t>እንደሌላቸው</a:t>
            </a:r>
            <a:r>
              <a:rPr lang="am-ET" sz="2000" dirty="0" smtClean="0">
                <a:solidFill>
                  <a:prstClr val="black"/>
                </a:solidFill>
                <a:latin typeface="Nyala"/>
              </a:rPr>
              <a:t>፤</a:t>
            </a:r>
            <a:endParaRPr lang="en-US" sz="2000" dirty="0" smtClean="0">
              <a:solidFill>
                <a:prstClr val="black"/>
              </a:solidFill>
              <a:latin typeface="Power Geez Unicode1" pitchFamily="2" charset="0"/>
            </a:endParaRPr>
          </a:p>
          <a:p>
            <a:pPr marL="914400" lvl="0" indent="-457200" algn="just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Clr>
                <a:srgbClr val="3891A7"/>
              </a:buClr>
              <a:buFont typeface="Wingdings" pitchFamily="2" charset="2"/>
              <a:buChar char="v"/>
            </a:pPr>
            <a:r>
              <a:rPr lang="en-US" sz="2000" dirty="0" err="1" smtClean="0">
                <a:solidFill>
                  <a:prstClr val="black"/>
                </a:solidFill>
                <a:latin typeface="Power Geez Unicode1" pitchFamily="2" charset="0"/>
              </a:rPr>
              <a:t>ዜጎች</a:t>
            </a:r>
            <a:r>
              <a:rPr lang="en-US" sz="20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Power Geez Unicode1" pitchFamily="2" charset="0"/>
              </a:rPr>
              <a:t>ስለ</a:t>
            </a:r>
            <a:r>
              <a:rPr lang="en-US" sz="20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Power Geez Unicode1" pitchFamily="2" charset="0"/>
              </a:rPr>
              <a:t>መንግስት</a:t>
            </a:r>
            <a:r>
              <a:rPr lang="en-US" sz="20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Power Geez Unicode1" pitchFamily="2" charset="0"/>
              </a:rPr>
              <a:t>ፋይናንስ</a:t>
            </a:r>
            <a:r>
              <a:rPr lang="en-US" sz="20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Power Geez Unicode1" pitchFamily="2" charset="0"/>
              </a:rPr>
              <a:t>አስተዳደር</a:t>
            </a:r>
            <a:r>
              <a:rPr lang="en-US" sz="20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Power Geez Unicode1" pitchFamily="2" charset="0"/>
              </a:rPr>
              <a:t>ጥቂት</a:t>
            </a:r>
            <a:r>
              <a:rPr lang="en-US" sz="20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Power Geez Unicode1" pitchFamily="2" charset="0"/>
              </a:rPr>
              <a:t>መረጃ</a:t>
            </a:r>
            <a:r>
              <a:rPr lang="en-US" sz="20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Power Geez Unicode1" pitchFamily="2" charset="0"/>
              </a:rPr>
              <a:t>እንዳላቸው</a:t>
            </a:r>
            <a:r>
              <a:rPr lang="am-ET" sz="2000" dirty="0" smtClean="0">
                <a:solidFill>
                  <a:prstClr val="black"/>
                </a:solidFill>
                <a:latin typeface="Nyala"/>
              </a:rPr>
              <a:t>፤</a:t>
            </a:r>
            <a:endParaRPr lang="en-US" sz="2000" dirty="0" smtClean="0">
              <a:solidFill>
                <a:prstClr val="black"/>
              </a:solidFill>
              <a:latin typeface="Power Geez Unicode1" pitchFamily="2" charset="0"/>
            </a:endParaRPr>
          </a:p>
          <a:p>
            <a:pPr marL="914400" lvl="0" indent="-457200" algn="just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Clr>
                <a:srgbClr val="3891A7"/>
              </a:buClr>
              <a:buFont typeface="Wingdings" pitchFamily="2" charset="2"/>
              <a:buChar char="v"/>
            </a:pPr>
            <a:r>
              <a:rPr lang="en-US" sz="2000" dirty="0" err="1" smtClean="0">
                <a:solidFill>
                  <a:prstClr val="black"/>
                </a:solidFill>
                <a:latin typeface="Power Geez Unicode1" pitchFamily="2" charset="0"/>
              </a:rPr>
              <a:t>ዜጎች</a:t>
            </a:r>
            <a:r>
              <a:rPr lang="en-US" sz="20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Power Geez Unicode1" pitchFamily="2" charset="0"/>
              </a:rPr>
              <a:t>የአካባቢያቸውን</a:t>
            </a:r>
            <a:r>
              <a:rPr lang="en-US" sz="20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Power Geez Unicode1" pitchFamily="2" charset="0"/>
              </a:rPr>
              <a:t>በጀት</a:t>
            </a:r>
            <a:r>
              <a:rPr lang="en-US" sz="20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Power Geez Unicode1" pitchFamily="2" charset="0"/>
              </a:rPr>
              <a:t>የማወቅ</a:t>
            </a:r>
            <a:r>
              <a:rPr lang="en-US" sz="20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Power Geez Unicode1" pitchFamily="2" charset="0"/>
              </a:rPr>
              <a:t>ጠንካራ</a:t>
            </a:r>
            <a:r>
              <a:rPr lang="en-US" sz="20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Power Geez Unicode1" pitchFamily="2" charset="0"/>
              </a:rPr>
              <a:t>ፍላጎት</a:t>
            </a:r>
            <a:r>
              <a:rPr lang="en-US" sz="20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Power Geez Unicode1" pitchFamily="2" charset="0"/>
              </a:rPr>
              <a:t>እንዳላቸው</a:t>
            </a:r>
            <a:r>
              <a:rPr lang="am-ET" sz="2000" dirty="0" smtClean="0">
                <a:solidFill>
                  <a:prstClr val="black"/>
                </a:solidFill>
                <a:latin typeface="Nyala"/>
              </a:rPr>
              <a:t>፤</a:t>
            </a:r>
            <a:endParaRPr lang="en-US" sz="2000" dirty="0" smtClean="0">
              <a:solidFill>
                <a:prstClr val="black"/>
              </a:solidFill>
              <a:latin typeface="Power Geez Unicode1" pitchFamily="2" charset="0"/>
            </a:endParaRPr>
          </a:p>
          <a:p>
            <a:pPr marL="914400" lvl="0" indent="-457200" algn="just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Clr>
                <a:srgbClr val="3891A7"/>
              </a:buClr>
              <a:buFont typeface="Wingdings" pitchFamily="2" charset="2"/>
              <a:buChar char="v"/>
            </a:pPr>
            <a:r>
              <a:rPr lang="en-US" sz="2000" dirty="0" err="1" smtClean="0">
                <a:solidFill>
                  <a:prstClr val="black"/>
                </a:solidFill>
                <a:latin typeface="Power Geez Unicode1" pitchFamily="2" charset="0"/>
              </a:rPr>
              <a:t>ተወካዮቻቸው</a:t>
            </a:r>
            <a:r>
              <a:rPr lang="en-US" sz="20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Power Geez Unicode1" pitchFamily="2" charset="0"/>
              </a:rPr>
              <a:t>ፋላጎታቸውን</a:t>
            </a:r>
            <a:r>
              <a:rPr lang="en-US" sz="20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Power Geez Unicode1" pitchFamily="2" charset="0"/>
              </a:rPr>
              <a:t>እንደሚጠብቁላቸው</a:t>
            </a:r>
            <a:r>
              <a:rPr lang="en-US" sz="20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Power Geez Unicode1" pitchFamily="2" charset="0"/>
              </a:rPr>
              <a:t>እምነታቸወ</a:t>
            </a:r>
            <a:r>
              <a:rPr lang="en-US" sz="20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Power Geez Unicode1" pitchFamily="2" charset="0"/>
              </a:rPr>
              <a:t>መሆኑን</a:t>
            </a:r>
            <a:r>
              <a:rPr lang="en-US" sz="20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am-ET" sz="2000" dirty="0" smtClean="0">
                <a:solidFill>
                  <a:prstClr val="black"/>
                </a:solidFill>
                <a:latin typeface="Nyala"/>
              </a:rPr>
              <a:t>፤</a:t>
            </a:r>
            <a:endParaRPr lang="en-US" sz="2000" dirty="0" smtClean="0">
              <a:solidFill>
                <a:prstClr val="black"/>
              </a:solidFill>
              <a:latin typeface="Nyala"/>
            </a:endParaRPr>
          </a:p>
          <a:p>
            <a:pPr marL="457200" lvl="0" indent="0" algn="just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Clr>
                <a:srgbClr val="3891A7"/>
              </a:buClr>
              <a:buNone/>
            </a:pPr>
            <a:endParaRPr lang="en-US" sz="2000" dirty="0" smtClean="0">
              <a:solidFill>
                <a:prstClr val="black"/>
              </a:solidFill>
              <a:latin typeface="Power Geez Unicode1" pitchFamily="2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Clr>
                <a:srgbClr val="3891A7"/>
              </a:buClr>
              <a:buFont typeface="Wingdings"/>
              <a:buChar char=""/>
            </a:pPr>
            <a:r>
              <a:rPr lang="en-US" sz="2000" dirty="0" err="1" smtClean="0">
                <a:solidFill>
                  <a:prstClr val="black"/>
                </a:solidFill>
                <a:latin typeface="Power Geez Unicode1" pitchFamily="2" charset="0"/>
              </a:rPr>
              <a:t>የመሰረታዊ</a:t>
            </a:r>
            <a:r>
              <a:rPr lang="en-US" sz="20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Power Geez Unicode1" pitchFamily="2" charset="0"/>
              </a:rPr>
              <a:t>አገልግሎቶች</a:t>
            </a:r>
            <a:r>
              <a:rPr lang="en-US" sz="20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Power Geez Unicode1" pitchFamily="2" charset="0"/>
              </a:rPr>
              <a:t>ከለላ</a:t>
            </a:r>
            <a:r>
              <a:rPr lang="en-US" sz="20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Power Geez Unicode1" pitchFamily="2" charset="0"/>
              </a:rPr>
              <a:t>አንድ</a:t>
            </a:r>
            <a:r>
              <a:rPr lang="en-US" sz="20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Power Geez Unicode1" pitchFamily="2" charset="0"/>
              </a:rPr>
              <a:t>ንዑስ</a:t>
            </a:r>
            <a:r>
              <a:rPr lang="en-US" sz="20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Power Geez Unicode1" pitchFamily="2" charset="0"/>
              </a:rPr>
              <a:t>ፕሮግራም</a:t>
            </a:r>
            <a:r>
              <a:rPr lang="en-US" sz="20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Power Geez Unicode1" pitchFamily="2" charset="0"/>
              </a:rPr>
              <a:t>የሆነው</a:t>
            </a:r>
            <a:r>
              <a:rPr lang="en-US" sz="20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Power Geez Unicode1" pitchFamily="2" charset="0"/>
              </a:rPr>
              <a:t>የፋይናንስ</a:t>
            </a:r>
            <a:r>
              <a:rPr lang="en-US" sz="20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Power Geez Unicode1" pitchFamily="2" charset="0"/>
              </a:rPr>
              <a:t>ግልጽነትና</a:t>
            </a:r>
            <a:r>
              <a:rPr lang="en-US" sz="20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Power Geez Unicode1" pitchFamily="2" charset="0"/>
              </a:rPr>
              <a:t>ተጠያቂነት</a:t>
            </a:r>
            <a:r>
              <a:rPr lang="en-US" sz="20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Power Geez Unicode1" pitchFamily="2" charset="0"/>
              </a:rPr>
              <a:t>ሥርዓትም</a:t>
            </a:r>
            <a:r>
              <a:rPr lang="en-US" sz="20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Power Geez Unicode1" pitchFamily="2" charset="0"/>
              </a:rPr>
              <a:t>በፕሮግራሙ</a:t>
            </a:r>
            <a:r>
              <a:rPr lang="en-US" sz="20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Power Geez Unicode1" pitchFamily="2" charset="0"/>
              </a:rPr>
              <a:t>መተግበሪያ</a:t>
            </a:r>
            <a:r>
              <a:rPr lang="en-US" sz="20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Power Geez Unicode1" pitchFamily="2" charset="0"/>
              </a:rPr>
              <a:t>ማንዋል</a:t>
            </a:r>
            <a:r>
              <a:rPr lang="en-US" sz="20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Power Geez Unicode1" pitchFamily="2" charset="0"/>
              </a:rPr>
              <a:t>መሠረት</a:t>
            </a:r>
            <a:r>
              <a:rPr lang="en-US" sz="20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Power Geez Unicode1" pitchFamily="2" charset="0"/>
              </a:rPr>
              <a:t>ከ </a:t>
            </a:r>
            <a:r>
              <a:rPr lang="en-US" sz="2000" dirty="0" err="1">
                <a:solidFill>
                  <a:prstClr val="black"/>
                </a:solidFill>
                <a:latin typeface="Power Geez Unicode1" pitchFamily="2" charset="0"/>
              </a:rPr>
              <a:t>መስከረም</a:t>
            </a:r>
            <a:r>
              <a:rPr lang="en-US" sz="20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Power Geez Unicode1" pitchFamily="2" charset="0"/>
              </a:rPr>
              <a:t>2002 </a:t>
            </a:r>
            <a:r>
              <a:rPr lang="en-US" sz="2000" dirty="0" err="1" smtClean="0">
                <a:solidFill>
                  <a:prstClr val="black"/>
                </a:solidFill>
                <a:latin typeface="Power Geez Unicode1" pitchFamily="2" charset="0"/>
              </a:rPr>
              <a:t>ዓ.ም</a:t>
            </a:r>
            <a:r>
              <a:rPr lang="en-US" sz="20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000" dirty="0" err="1" smtClean="0">
                <a:solidFill>
                  <a:prstClr val="black"/>
                </a:solidFill>
                <a:latin typeface="Power Geez Unicode1" pitchFamily="2" charset="0"/>
              </a:rPr>
              <a:t>ጀምሮ</a:t>
            </a:r>
            <a:r>
              <a:rPr lang="en-US" sz="20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Power Geez Unicode1" pitchFamily="2" charset="0"/>
              </a:rPr>
              <a:t>ተተገበረ</a:t>
            </a:r>
            <a:r>
              <a:rPr lang="en-US" sz="20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Power Geez Unicode1" pitchFamily="2" charset="0"/>
              </a:rPr>
              <a:t>፡፡</a:t>
            </a:r>
            <a:endParaRPr lang="en-US" sz="2000" dirty="0">
              <a:solidFill>
                <a:prstClr val="black"/>
              </a:solidFill>
              <a:latin typeface="Power Geez Unicode1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FE5F-B0F4-49A5-A868-FF8008F867E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440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610600" cy="5562600"/>
          </a:xfrm>
        </p:spPr>
        <p:txBody>
          <a:bodyPr>
            <a:noAutofit/>
          </a:bodyPr>
          <a:lstStyle/>
          <a:p>
            <a:pPr marL="82296" indent="0" algn="ctr">
              <a:buNone/>
            </a:pPr>
            <a:r>
              <a:rPr lang="en-US" sz="6000" dirty="0" err="1" smtClean="0">
                <a:solidFill>
                  <a:srgbClr val="00B050"/>
                </a:solidFill>
              </a:rPr>
              <a:t>በፅሞና</a:t>
            </a:r>
            <a:r>
              <a:rPr lang="en-US" sz="6000" dirty="0" smtClean="0">
                <a:solidFill>
                  <a:srgbClr val="00B050"/>
                </a:solidFill>
              </a:rPr>
              <a:t> </a:t>
            </a:r>
            <a:r>
              <a:rPr lang="en-US" sz="6000" dirty="0" err="1" smtClean="0">
                <a:solidFill>
                  <a:srgbClr val="00B050"/>
                </a:solidFill>
              </a:rPr>
              <a:t>ስለአዳመጣችሁኝ</a:t>
            </a:r>
            <a:endParaRPr lang="en-US" sz="6000" dirty="0" smtClean="0">
              <a:solidFill>
                <a:srgbClr val="00B050"/>
              </a:solidFill>
            </a:endParaRPr>
          </a:p>
          <a:p>
            <a:pPr marL="82296" indent="0" algn="ctr">
              <a:buNone/>
            </a:pPr>
            <a:r>
              <a:rPr lang="en-US" sz="6000" dirty="0" smtClean="0"/>
              <a:t> </a:t>
            </a:r>
            <a:r>
              <a:rPr lang="en-US" sz="6000" dirty="0" err="1" smtClean="0"/>
              <a:t>እና</a:t>
            </a:r>
            <a:r>
              <a:rPr lang="en-US" sz="6000" dirty="0" smtClean="0"/>
              <a:t> </a:t>
            </a:r>
          </a:p>
          <a:p>
            <a:pPr marL="82296" indent="0" algn="ctr">
              <a:buNone/>
            </a:pPr>
            <a:r>
              <a:rPr lang="en-US" sz="6000" dirty="0" err="1" smtClean="0">
                <a:solidFill>
                  <a:srgbClr val="C00000"/>
                </a:solidFill>
              </a:rPr>
              <a:t>በቀጣይ</a:t>
            </a:r>
            <a:r>
              <a:rPr lang="en-US" sz="6000" dirty="0" smtClean="0">
                <a:solidFill>
                  <a:srgbClr val="C00000"/>
                </a:solidFill>
              </a:rPr>
              <a:t> </a:t>
            </a:r>
            <a:r>
              <a:rPr lang="en-US" sz="6000" dirty="0" err="1" smtClean="0">
                <a:solidFill>
                  <a:srgbClr val="C00000"/>
                </a:solidFill>
              </a:rPr>
              <a:t>ስለምትሰጡኝ</a:t>
            </a:r>
            <a:r>
              <a:rPr lang="en-US" sz="6000" dirty="0" smtClean="0">
                <a:solidFill>
                  <a:srgbClr val="C00000"/>
                </a:solidFill>
              </a:rPr>
              <a:t> </a:t>
            </a:r>
            <a:r>
              <a:rPr lang="en-US" sz="6000" dirty="0" err="1" smtClean="0">
                <a:solidFill>
                  <a:srgbClr val="C00000"/>
                </a:solidFill>
              </a:rPr>
              <a:t>አስተያየት</a:t>
            </a:r>
            <a:r>
              <a:rPr lang="en-US" sz="6000" dirty="0" smtClean="0">
                <a:solidFill>
                  <a:srgbClr val="C00000"/>
                </a:solidFill>
              </a:rPr>
              <a:t> </a:t>
            </a:r>
          </a:p>
          <a:p>
            <a:pPr marL="82296" indent="0" algn="ctr">
              <a:buNone/>
            </a:pPr>
            <a:r>
              <a:rPr lang="en-US" sz="6000" dirty="0" err="1" smtClean="0">
                <a:solidFill>
                  <a:srgbClr val="00B0F0"/>
                </a:solidFill>
              </a:rPr>
              <a:t>አመሰግናለሁ</a:t>
            </a:r>
            <a:r>
              <a:rPr lang="en-US" sz="6000" dirty="0" smtClean="0">
                <a:solidFill>
                  <a:srgbClr val="00B0F0"/>
                </a:solidFill>
              </a:rPr>
              <a:t> !!</a:t>
            </a:r>
            <a:endParaRPr lang="en-US" sz="6000" dirty="0">
              <a:solidFill>
                <a:srgbClr val="00B0F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FE5F-B0F4-49A5-A868-FF8008F867E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956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6934200" cy="609600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 err="1" smtClean="0">
                <a:latin typeface="Power Geez Unicode1" pitchFamily="2" charset="0"/>
              </a:rPr>
              <a:t>ዓላማ</a:t>
            </a:r>
            <a:r>
              <a:rPr lang="en-US" sz="3200" b="1" u="sng" dirty="0" smtClean="0">
                <a:latin typeface="Power Geez Unicode1" pitchFamily="2" charset="0"/>
              </a:rPr>
              <a:t> 1</a:t>
            </a:r>
            <a:endParaRPr lang="en-US" sz="3200" b="1" u="sng" dirty="0">
              <a:latin typeface="Power Geez Unicode1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914400"/>
            <a:ext cx="8001000" cy="5867400"/>
          </a:xfrm>
        </p:spPr>
        <p:txBody>
          <a:bodyPr>
            <a:noAutofit/>
          </a:bodyPr>
          <a:lstStyle/>
          <a:p>
            <a:pPr marL="0" lvl="0" indent="0" algn="just">
              <a:lnSpc>
                <a:spcPct val="150000"/>
              </a:lnSpc>
              <a:buClr>
                <a:srgbClr val="F0A22E"/>
              </a:buClr>
              <a:buSzPct val="70000"/>
              <a:buNone/>
            </a:pPr>
            <a:r>
              <a:rPr lang="en-US" sz="3600" dirty="0" err="1" smtClean="0">
                <a:solidFill>
                  <a:srgbClr val="4E3B30"/>
                </a:solidFill>
                <a:latin typeface="Power Geez Unicode1" pitchFamily="2" charset="0"/>
              </a:rPr>
              <a:t>የበጀትና</a:t>
            </a:r>
            <a:r>
              <a:rPr lang="en-US" sz="3600" dirty="0" smtClean="0">
                <a:solidFill>
                  <a:srgbClr val="4E3B30"/>
                </a:solidFill>
                <a:latin typeface="Power Geez Unicode1" pitchFamily="2" charset="0"/>
              </a:rPr>
              <a:t> </a:t>
            </a:r>
            <a:r>
              <a:rPr lang="en-US" sz="3600" dirty="0" err="1" smtClean="0">
                <a:solidFill>
                  <a:srgbClr val="4E3B30"/>
                </a:solidFill>
                <a:latin typeface="Power Geez Unicode1" pitchFamily="2" charset="0"/>
              </a:rPr>
              <a:t>የአገልግሎት</a:t>
            </a:r>
            <a:r>
              <a:rPr lang="en-US" sz="3600" dirty="0" smtClean="0">
                <a:solidFill>
                  <a:srgbClr val="4E3B30"/>
                </a:solidFill>
                <a:latin typeface="Power Geez Unicode1" pitchFamily="2" charset="0"/>
              </a:rPr>
              <a:t> </a:t>
            </a:r>
            <a:r>
              <a:rPr lang="en-US" sz="3600" dirty="0" err="1" smtClean="0">
                <a:solidFill>
                  <a:srgbClr val="4E3B30"/>
                </a:solidFill>
                <a:latin typeface="Power Geez Unicode1" pitchFamily="2" charset="0"/>
              </a:rPr>
              <a:t>አሰጣጥ</a:t>
            </a:r>
            <a:r>
              <a:rPr lang="en-US" sz="3600" dirty="0" smtClean="0">
                <a:solidFill>
                  <a:srgbClr val="4E3B30"/>
                </a:solidFill>
                <a:latin typeface="Power Geez Unicode1" pitchFamily="2" charset="0"/>
              </a:rPr>
              <a:t> </a:t>
            </a:r>
            <a:r>
              <a:rPr lang="en-US" sz="3600" dirty="0" err="1" smtClean="0">
                <a:solidFill>
                  <a:srgbClr val="4E3B30"/>
                </a:solidFill>
                <a:latin typeface="Power Geez Unicode1" pitchFamily="2" charset="0"/>
              </a:rPr>
              <a:t>ደረጃ</a:t>
            </a:r>
            <a:r>
              <a:rPr lang="en-US" sz="3600" dirty="0" smtClean="0">
                <a:solidFill>
                  <a:srgbClr val="4E3B30"/>
                </a:solidFill>
                <a:latin typeface="Power Geez Unicode1" pitchFamily="2" charset="0"/>
              </a:rPr>
              <a:t> </a:t>
            </a:r>
            <a:r>
              <a:rPr lang="en-US" sz="3600" dirty="0" err="1" smtClean="0">
                <a:solidFill>
                  <a:srgbClr val="4E3B30"/>
                </a:solidFill>
                <a:latin typeface="Power Geez Unicode1" pitchFamily="2" charset="0"/>
              </a:rPr>
              <a:t>መረጃን</a:t>
            </a:r>
            <a:r>
              <a:rPr lang="en-US" sz="3600" dirty="0" smtClean="0">
                <a:solidFill>
                  <a:srgbClr val="4E3B30"/>
                </a:solidFill>
                <a:latin typeface="Power Geez Unicode1" pitchFamily="2" charset="0"/>
              </a:rPr>
              <a:t> </a:t>
            </a:r>
            <a:r>
              <a:rPr lang="en-US" sz="3600" dirty="0" err="1" smtClean="0">
                <a:solidFill>
                  <a:srgbClr val="4E3B30"/>
                </a:solidFill>
                <a:latin typeface="Power Geez Unicode1" pitchFamily="2" charset="0"/>
              </a:rPr>
              <a:t>ለዜጎች</a:t>
            </a:r>
            <a:r>
              <a:rPr lang="en-US" sz="3600" dirty="0" smtClean="0">
                <a:solidFill>
                  <a:srgbClr val="4E3B30"/>
                </a:solidFill>
                <a:latin typeface="Power Geez Unicode1" pitchFamily="2" charset="0"/>
              </a:rPr>
              <a:t> </a:t>
            </a:r>
            <a:r>
              <a:rPr lang="en-US" sz="3600" dirty="0" err="1" smtClean="0">
                <a:solidFill>
                  <a:srgbClr val="4E3B30"/>
                </a:solidFill>
                <a:latin typeface="Power Geez Unicode1" pitchFamily="2" charset="0"/>
              </a:rPr>
              <a:t>ተደራሽ</a:t>
            </a:r>
            <a:r>
              <a:rPr lang="en-US" sz="3600" dirty="0" smtClean="0">
                <a:solidFill>
                  <a:srgbClr val="4E3B30"/>
                </a:solidFill>
                <a:latin typeface="Power Geez Unicode1" pitchFamily="2" charset="0"/>
              </a:rPr>
              <a:t> </a:t>
            </a:r>
            <a:r>
              <a:rPr lang="en-US" sz="3600" dirty="0" err="1" smtClean="0">
                <a:solidFill>
                  <a:srgbClr val="4E3B30"/>
                </a:solidFill>
                <a:latin typeface="Power Geez Unicode1" pitchFamily="2" charset="0"/>
              </a:rPr>
              <a:t>በማድረግና</a:t>
            </a:r>
            <a:r>
              <a:rPr lang="en-US" sz="3600" dirty="0" smtClean="0">
                <a:solidFill>
                  <a:srgbClr val="4E3B30"/>
                </a:solidFill>
                <a:latin typeface="Power Geez Unicode1" pitchFamily="2" charset="0"/>
              </a:rPr>
              <a:t> </a:t>
            </a:r>
            <a:r>
              <a:rPr lang="en-US" sz="3600" dirty="0" err="1" smtClean="0">
                <a:solidFill>
                  <a:srgbClr val="4E3B30"/>
                </a:solidFill>
                <a:latin typeface="Power Geez Unicode1" pitchFamily="2" charset="0"/>
              </a:rPr>
              <a:t>ግንዛቤ</a:t>
            </a:r>
            <a:r>
              <a:rPr lang="en-US" sz="3600" dirty="0" smtClean="0">
                <a:solidFill>
                  <a:srgbClr val="4E3B30"/>
                </a:solidFill>
                <a:latin typeface="Power Geez Unicode1" pitchFamily="2" charset="0"/>
              </a:rPr>
              <a:t> </a:t>
            </a:r>
            <a:r>
              <a:rPr lang="en-US" sz="3600" dirty="0" err="1" smtClean="0">
                <a:solidFill>
                  <a:srgbClr val="4E3B30"/>
                </a:solidFill>
                <a:latin typeface="Power Geez Unicode1" pitchFamily="2" charset="0"/>
              </a:rPr>
              <a:t>በመፍጠር</a:t>
            </a:r>
            <a:r>
              <a:rPr lang="en-US" sz="3600" dirty="0" smtClean="0">
                <a:solidFill>
                  <a:srgbClr val="4E3B30"/>
                </a:solidFill>
                <a:latin typeface="Power Geez Unicode1" pitchFamily="2" charset="0"/>
              </a:rPr>
              <a:t>  </a:t>
            </a:r>
            <a:r>
              <a:rPr lang="en-US" sz="3600" dirty="0" err="1" smtClean="0">
                <a:solidFill>
                  <a:srgbClr val="4E3B30"/>
                </a:solidFill>
                <a:latin typeface="Power Geez Unicode1" pitchFamily="2" charset="0"/>
              </a:rPr>
              <a:t>ዜጎች</a:t>
            </a:r>
            <a:r>
              <a:rPr lang="en-US" sz="3600" dirty="0" smtClean="0">
                <a:solidFill>
                  <a:srgbClr val="4E3B30"/>
                </a:solidFill>
                <a:latin typeface="Power Geez Unicode1" pitchFamily="2" charset="0"/>
              </a:rPr>
              <a:t> </a:t>
            </a:r>
            <a:r>
              <a:rPr lang="en-US" sz="3600" dirty="0" err="1" smtClean="0">
                <a:solidFill>
                  <a:srgbClr val="4E3B30"/>
                </a:solidFill>
                <a:latin typeface="Power Geez Unicode1" pitchFamily="2" charset="0"/>
              </a:rPr>
              <a:t>ደረጃውን</a:t>
            </a:r>
            <a:r>
              <a:rPr lang="en-US" sz="3600" dirty="0" smtClean="0">
                <a:solidFill>
                  <a:srgbClr val="4E3B30"/>
                </a:solidFill>
                <a:latin typeface="Power Geez Unicode1" pitchFamily="2" charset="0"/>
              </a:rPr>
              <a:t> </a:t>
            </a:r>
            <a:r>
              <a:rPr lang="en-US" sz="3600" dirty="0" err="1" smtClean="0">
                <a:solidFill>
                  <a:srgbClr val="4E3B30"/>
                </a:solidFill>
                <a:latin typeface="Power Geez Unicode1" pitchFamily="2" charset="0"/>
              </a:rPr>
              <a:t>የጠበቀ</a:t>
            </a:r>
            <a:r>
              <a:rPr lang="en-US" sz="3600" dirty="0" smtClean="0">
                <a:solidFill>
                  <a:srgbClr val="4E3B30"/>
                </a:solidFill>
                <a:latin typeface="Power Geez Unicode1" pitchFamily="2" charset="0"/>
              </a:rPr>
              <a:t> </a:t>
            </a:r>
            <a:r>
              <a:rPr lang="en-US" sz="3600" dirty="0" err="1" smtClean="0">
                <a:solidFill>
                  <a:srgbClr val="4E3B30"/>
                </a:solidFill>
                <a:latin typeface="Power Geez Unicode1" pitchFamily="2" charset="0"/>
              </a:rPr>
              <a:t>መሰረታዊ</a:t>
            </a:r>
            <a:r>
              <a:rPr lang="en-US" sz="3600" dirty="0" smtClean="0">
                <a:solidFill>
                  <a:srgbClr val="4E3B30"/>
                </a:solidFill>
                <a:latin typeface="Power Geez Unicode1" pitchFamily="2" charset="0"/>
              </a:rPr>
              <a:t> </a:t>
            </a:r>
            <a:r>
              <a:rPr lang="en-US" sz="3600" dirty="0" err="1" smtClean="0">
                <a:solidFill>
                  <a:srgbClr val="4E3B30"/>
                </a:solidFill>
                <a:latin typeface="Power Geez Unicode1" pitchFamily="2" charset="0"/>
              </a:rPr>
              <a:t>አገልግሎት</a:t>
            </a:r>
            <a:r>
              <a:rPr lang="en-US" sz="3600" dirty="0" smtClean="0">
                <a:solidFill>
                  <a:srgbClr val="4E3B30"/>
                </a:solidFill>
                <a:latin typeface="Power Geez Unicode1" pitchFamily="2" charset="0"/>
              </a:rPr>
              <a:t> </a:t>
            </a:r>
            <a:r>
              <a:rPr lang="en-US" sz="3600" dirty="0" err="1" smtClean="0">
                <a:solidFill>
                  <a:srgbClr val="4E3B30"/>
                </a:solidFill>
                <a:latin typeface="Power Geez Unicode1" pitchFamily="2" charset="0"/>
              </a:rPr>
              <a:t>እንዲያገኙ</a:t>
            </a:r>
            <a:r>
              <a:rPr lang="en-US" sz="3600" dirty="0" smtClean="0">
                <a:solidFill>
                  <a:srgbClr val="4E3B30"/>
                </a:solidFill>
                <a:latin typeface="Power Geez Unicode1" pitchFamily="2" charset="0"/>
              </a:rPr>
              <a:t> </a:t>
            </a:r>
            <a:r>
              <a:rPr lang="en-US" sz="3600" dirty="0" err="1" smtClean="0">
                <a:solidFill>
                  <a:srgbClr val="4E3B30"/>
                </a:solidFill>
                <a:latin typeface="Power Geez Unicode1" pitchFamily="2" charset="0"/>
              </a:rPr>
              <a:t>እና</a:t>
            </a:r>
            <a:r>
              <a:rPr lang="en-US" sz="3600" dirty="0" smtClean="0">
                <a:solidFill>
                  <a:srgbClr val="4E3B30"/>
                </a:solidFill>
                <a:latin typeface="Power Geez Unicode1" pitchFamily="2" charset="0"/>
              </a:rPr>
              <a:t> </a:t>
            </a:r>
            <a:r>
              <a:rPr lang="en-US" sz="3600" dirty="0" err="1" smtClean="0">
                <a:solidFill>
                  <a:srgbClr val="4E3B30"/>
                </a:solidFill>
                <a:latin typeface="Power Geez Unicode1" pitchFamily="2" charset="0"/>
              </a:rPr>
              <a:t>በመንግስት</a:t>
            </a:r>
            <a:r>
              <a:rPr lang="en-US" sz="3600" dirty="0" smtClean="0">
                <a:solidFill>
                  <a:srgbClr val="4E3B30"/>
                </a:solidFill>
                <a:latin typeface="Power Geez Unicode1" pitchFamily="2" charset="0"/>
              </a:rPr>
              <a:t> </a:t>
            </a:r>
            <a:r>
              <a:rPr lang="en-US" sz="3600" dirty="0" err="1" smtClean="0">
                <a:solidFill>
                  <a:srgbClr val="4E3B30"/>
                </a:solidFill>
                <a:latin typeface="Power Geez Unicode1" pitchFamily="2" charset="0"/>
              </a:rPr>
              <a:t>በጀት</a:t>
            </a:r>
            <a:r>
              <a:rPr lang="en-US" sz="3600" dirty="0" smtClean="0">
                <a:solidFill>
                  <a:srgbClr val="4E3B30"/>
                </a:solidFill>
                <a:latin typeface="Power Geez Unicode1" pitchFamily="2" charset="0"/>
              </a:rPr>
              <a:t> </a:t>
            </a:r>
            <a:r>
              <a:rPr lang="en-US" sz="3600" dirty="0" err="1" smtClean="0">
                <a:solidFill>
                  <a:srgbClr val="4E3B30"/>
                </a:solidFill>
                <a:latin typeface="Power Geez Unicode1" pitchFamily="2" charset="0"/>
              </a:rPr>
              <a:t>ቀጥተኛ</a:t>
            </a:r>
            <a:r>
              <a:rPr lang="en-US" sz="3600" dirty="0" smtClean="0">
                <a:solidFill>
                  <a:srgbClr val="4E3B30"/>
                </a:solidFill>
                <a:latin typeface="Power Geez Unicode1" pitchFamily="2" charset="0"/>
              </a:rPr>
              <a:t> </a:t>
            </a:r>
            <a:r>
              <a:rPr lang="en-US" sz="3600" dirty="0" err="1" smtClean="0">
                <a:solidFill>
                  <a:srgbClr val="4E3B30"/>
                </a:solidFill>
                <a:latin typeface="Power Geez Unicode1" pitchFamily="2" charset="0"/>
              </a:rPr>
              <a:t>ተጠቃሚነታቸውን</a:t>
            </a:r>
            <a:r>
              <a:rPr lang="en-US" sz="3600" dirty="0" smtClean="0">
                <a:solidFill>
                  <a:srgbClr val="4E3B30"/>
                </a:solidFill>
                <a:latin typeface="Power Geez Unicode1" pitchFamily="2" charset="0"/>
              </a:rPr>
              <a:t> </a:t>
            </a:r>
            <a:r>
              <a:rPr lang="en-US" sz="3600" dirty="0" err="1" smtClean="0">
                <a:solidFill>
                  <a:srgbClr val="4E3B30"/>
                </a:solidFill>
                <a:latin typeface="Power Geez Unicode1" pitchFamily="2" charset="0"/>
              </a:rPr>
              <a:t>ማሳደግ</a:t>
            </a:r>
            <a:r>
              <a:rPr lang="en-US" sz="3600" dirty="0" smtClean="0">
                <a:solidFill>
                  <a:srgbClr val="4E3B30"/>
                </a:solidFill>
                <a:latin typeface="Power Geez Unicode1" pitchFamily="2" charset="0"/>
              </a:rPr>
              <a:t> </a:t>
            </a:r>
            <a:r>
              <a:rPr lang="en-US" sz="3600" dirty="0" err="1" smtClean="0">
                <a:solidFill>
                  <a:srgbClr val="4E3B30"/>
                </a:solidFill>
                <a:latin typeface="Power Geez Unicode1" pitchFamily="2" charset="0"/>
              </a:rPr>
              <a:t>እንዲችሉ</a:t>
            </a:r>
            <a:r>
              <a:rPr lang="en-US" sz="3600" dirty="0" smtClean="0">
                <a:solidFill>
                  <a:srgbClr val="4E3B30"/>
                </a:solidFill>
                <a:latin typeface="Power Geez Unicode1" pitchFamily="2" charset="0"/>
              </a:rPr>
              <a:t> </a:t>
            </a:r>
            <a:r>
              <a:rPr lang="en-US" sz="3600" dirty="0" err="1" smtClean="0">
                <a:solidFill>
                  <a:srgbClr val="4E3B30"/>
                </a:solidFill>
                <a:latin typeface="Power Geez Unicode1" pitchFamily="2" charset="0"/>
              </a:rPr>
              <a:t>ለማድረግ</a:t>
            </a:r>
            <a:r>
              <a:rPr lang="en-US" sz="3600" dirty="0" smtClean="0">
                <a:solidFill>
                  <a:srgbClr val="4E3B30"/>
                </a:solidFill>
                <a:latin typeface="Power Geez Unicode1" pitchFamily="2" charset="0"/>
              </a:rPr>
              <a:t> </a:t>
            </a:r>
            <a:r>
              <a:rPr lang="en-US" sz="3600" dirty="0" err="1" smtClean="0">
                <a:solidFill>
                  <a:srgbClr val="4E3B30"/>
                </a:solidFill>
                <a:latin typeface="Power Geez Unicode1" pitchFamily="2" charset="0"/>
              </a:rPr>
              <a:t>ነው</a:t>
            </a:r>
            <a:r>
              <a:rPr lang="en-US" sz="3600" dirty="0" smtClean="0">
                <a:solidFill>
                  <a:srgbClr val="4E3B30"/>
                </a:solidFill>
                <a:latin typeface="Power Geez Unicode1" pitchFamily="2" charset="0"/>
              </a:rPr>
              <a:t>፡፡</a:t>
            </a:r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FE5F-B0F4-49A5-A868-FF8008F867E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273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848600" cy="485775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>
                <a:solidFill>
                  <a:srgbClr val="4E3B30"/>
                </a:solidFill>
                <a:latin typeface="Power Geez Unicode1" pitchFamily="2" charset="0"/>
              </a:rPr>
              <a:t>የፋይናንስ</a:t>
            </a:r>
            <a:r>
              <a:rPr lang="en-US" sz="2800" dirty="0">
                <a:solidFill>
                  <a:srgbClr val="4E3B30"/>
                </a:solidFill>
                <a:latin typeface="Power Geez Unicode1" pitchFamily="2" charset="0"/>
              </a:rPr>
              <a:t> </a:t>
            </a:r>
            <a:r>
              <a:rPr lang="en-US" sz="2800" dirty="0" err="1">
                <a:solidFill>
                  <a:srgbClr val="4E3B30"/>
                </a:solidFill>
                <a:latin typeface="Power Geez Unicode1" pitchFamily="2" charset="0"/>
              </a:rPr>
              <a:t>ግልጽነትና</a:t>
            </a:r>
            <a:r>
              <a:rPr lang="en-US" sz="2800" dirty="0">
                <a:solidFill>
                  <a:srgbClr val="4E3B30"/>
                </a:solidFill>
                <a:latin typeface="Power Geez Unicode1" pitchFamily="2" charset="0"/>
              </a:rPr>
              <a:t> </a:t>
            </a:r>
            <a:r>
              <a:rPr lang="en-US" sz="2800" dirty="0" err="1" smtClean="0">
                <a:solidFill>
                  <a:srgbClr val="4E3B30"/>
                </a:solidFill>
                <a:latin typeface="Power Geez Unicode1" pitchFamily="2" charset="0"/>
              </a:rPr>
              <a:t>ተጠያቂነት</a:t>
            </a:r>
            <a:r>
              <a:rPr lang="en-US" sz="2800" dirty="0" smtClean="0">
                <a:solidFill>
                  <a:srgbClr val="4E3B30"/>
                </a:solidFill>
                <a:latin typeface="Power Geez Unicode1" pitchFamily="2" charset="0"/>
              </a:rPr>
              <a:t> </a:t>
            </a:r>
            <a:r>
              <a:rPr lang="en-US" sz="2800" dirty="0" err="1" smtClean="0">
                <a:solidFill>
                  <a:srgbClr val="4E3B30"/>
                </a:solidFill>
                <a:latin typeface="Power Geez Unicode1" pitchFamily="2" charset="0"/>
              </a:rPr>
              <a:t>ጽንሰ</a:t>
            </a:r>
            <a:r>
              <a:rPr lang="en-US" sz="2800" dirty="0" smtClean="0">
                <a:solidFill>
                  <a:srgbClr val="4E3B30"/>
                </a:solidFill>
                <a:latin typeface="Power Geez Unicode1" pitchFamily="2" charset="0"/>
              </a:rPr>
              <a:t> </a:t>
            </a:r>
            <a:r>
              <a:rPr lang="en-US" sz="2800" dirty="0" err="1" smtClean="0">
                <a:solidFill>
                  <a:srgbClr val="4E3B30"/>
                </a:solidFill>
                <a:latin typeface="Power Geez Unicode1" pitchFamily="2" charset="0"/>
              </a:rPr>
              <a:t>ሃሣብ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686800" cy="6019800"/>
          </a:xfrm>
          <a:ln>
            <a:solidFill>
              <a:schemeClr val="bg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lvl="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err="1">
                <a:solidFill>
                  <a:prstClr val="black"/>
                </a:solidFill>
                <a:latin typeface="Ge'ez-1" pitchFamily="34" charset="0"/>
              </a:rPr>
              <a:t>በማንኛውም</a:t>
            </a:r>
            <a:r>
              <a:rPr lang="en-US" sz="2800" dirty="0">
                <a:solidFill>
                  <a:prstClr val="black"/>
                </a:solidFill>
                <a:latin typeface="Ge'ez-1" pitchFamily="34" charset="0"/>
              </a:rPr>
              <a:t>  </a:t>
            </a:r>
            <a:r>
              <a:rPr lang="en-US" sz="2800" dirty="0" err="1">
                <a:solidFill>
                  <a:prstClr val="black"/>
                </a:solidFill>
                <a:latin typeface="Ge'ez-1" pitchFamily="34" charset="0"/>
              </a:rPr>
              <a:t>ስርዓት</a:t>
            </a:r>
            <a:r>
              <a:rPr lang="en-US" sz="2800" dirty="0">
                <a:solidFill>
                  <a:prstClr val="black"/>
                </a:solidFill>
                <a:latin typeface="Ge'ez-1" pitchFamily="34" charset="0"/>
              </a:rPr>
              <a:t> </a:t>
            </a:r>
            <a:r>
              <a:rPr lang="en-US" sz="2800" dirty="0">
                <a:solidFill>
                  <a:srgbClr val="00B050"/>
                </a:solidFill>
                <a:latin typeface="Ge'ez-1" pitchFamily="34" charset="0"/>
              </a:rPr>
              <a:t>¨&lt;d’@ ¾T&gt;</a:t>
            </a:r>
            <a:r>
              <a:rPr lang="en-US" sz="2800" dirty="0" err="1">
                <a:solidFill>
                  <a:srgbClr val="00B050"/>
                </a:solidFill>
                <a:latin typeface="Ge'ez-1" pitchFamily="34" charset="0"/>
              </a:rPr>
              <a:t>cØuƒ</a:t>
            </a:r>
            <a:r>
              <a:rPr lang="en-US" sz="2800" dirty="0">
                <a:solidFill>
                  <a:srgbClr val="00B050"/>
                </a:solidFill>
                <a:latin typeface="Ge'ez-1" pitchFamily="34" charset="0"/>
              </a:rPr>
              <a:t>” </a:t>
            </a:r>
            <a:r>
              <a:rPr lang="en-US" sz="2800" dirty="0">
                <a:solidFill>
                  <a:srgbClr val="7030A0"/>
                </a:solidFill>
                <a:latin typeface="Ge'ez-1" pitchFamily="34" charset="0"/>
              </a:rPr>
              <a:t>&amp;¨&lt;d’@¨&lt; ¾T&gt;}</a:t>
            </a:r>
            <a:r>
              <a:rPr lang="en-US" sz="2800" dirty="0" err="1">
                <a:solidFill>
                  <a:srgbClr val="7030A0"/>
                </a:solidFill>
                <a:latin typeface="Ge'ez-1" pitchFamily="34" charset="0"/>
              </a:rPr>
              <a:t>Ñu`uƒ</a:t>
            </a:r>
            <a:r>
              <a:rPr lang="en-US" sz="2800" dirty="0">
                <a:solidFill>
                  <a:srgbClr val="7030A0"/>
                </a:solidFill>
                <a:latin typeface="Ge'ez-1" pitchFamily="34" charset="0"/>
              </a:rPr>
              <a:t>” </a:t>
            </a:r>
            <a:r>
              <a:rPr lang="en-US" sz="2800" dirty="0">
                <a:solidFill>
                  <a:prstClr val="black"/>
                </a:solidFill>
                <a:latin typeface="Ge'ez-1" pitchFamily="34" charset="0"/>
              </a:rPr>
              <a:t>¨ÃU </a:t>
            </a:r>
            <a:r>
              <a:rPr lang="en-US" sz="2800" dirty="0" err="1">
                <a:solidFill>
                  <a:srgbClr val="FF0000"/>
                </a:solidFill>
                <a:latin typeface="Ge'ez-1" pitchFamily="34" charset="0"/>
              </a:rPr>
              <a:t>dÃ</a:t>
            </a:r>
            <a:r>
              <a:rPr lang="en-US" sz="2800" dirty="0">
                <a:solidFill>
                  <a:srgbClr val="FF0000"/>
                </a:solidFill>
                <a:latin typeface="Ge'ez-1" pitchFamily="34" charset="0"/>
              </a:rPr>
              <a:t>}</a:t>
            </a:r>
            <a:r>
              <a:rPr lang="en-US" sz="2800" dirty="0" err="1">
                <a:solidFill>
                  <a:srgbClr val="FF0000"/>
                </a:solidFill>
                <a:latin typeface="Ge'ez-1" pitchFamily="34" charset="0"/>
              </a:rPr>
              <a:t>Ñu</a:t>
            </a:r>
            <a:r>
              <a:rPr lang="en-US" sz="2800" dirty="0">
                <a:solidFill>
                  <a:srgbClr val="FF0000"/>
                </a:solidFill>
                <a:latin typeface="Ge'ez-1" pitchFamily="34" charset="0"/>
              </a:rPr>
              <a:t>` ¾T&gt;</a:t>
            </a:r>
            <a:r>
              <a:rPr lang="en-US" sz="2800" dirty="0" err="1">
                <a:solidFill>
                  <a:srgbClr val="FF0000"/>
                </a:solidFill>
                <a:latin typeface="Ge'ez-1" pitchFamily="34" charset="0"/>
              </a:rPr>
              <a:t>k`uƒ</a:t>
            </a:r>
            <a:r>
              <a:rPr lang="en-US" sz="2800" dirty="0">
                <a:solidFill>
                  <a:srgbClr val="FF0000"/>
                </a:solidFill>
                <a:latin typeface="Ge'ez-1" pitchFamily="34" charset="0"/>
              </a:rPr>
              <a:t>” H&gt;</a:t>
            </a:r>
            <a:r>
              <a:rPr lang="en-US" sz="2800" dirty="0" err="1">
                <a:solidFill>
                  <a:srgbClr val="FF0000"/>
                </a:solidFill>
                <a:latin typeface="Ge'ez-1" pitchFamily="34" charset="0"/>
              </a:rPr>
              <a:t>Åƒ</a:t>
            </a:r>
            <a:r>
              <a:rPr lang="en-US" sz="2800" dirty="0">
                <a:solidFill>
                  <a:srgbClr val="FF0000"/>
                </a:solidFill>
                <a:latin typeface="Ge'ez-1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Ge'ez-1" pitchFamily="34" charset="0"/>
              </a:rPr>
              <a:t>uSSMŸƒ</a:t>
            </a:r>
            <a:r>
              <a:rPr lang="en-US" sz="2800" dirty="0">
                <a:solidFill>
                  <a:prstClr val="black"/>
                </a:solidFill>
                <a:latin typeface="Ge'ez-1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Ge'ez-1" pitchFamily="34" charset="0"/>
              </a:rPr>
              <a:t>የ›e</a:t>
            </a:r>
            <a:r>
              <a:rPr lang="en-US" sz="2800" dirty="0">
                <a:solidFill>
                  <a:prstClr val="black"/>
                </a:solidFill>
                <a:latin typeface="Ge'ez-1" pitchFamily="34" charset="0"/>
              </a:rPr>
              <a:t>}ÇÅ` e`¯~ </a:t>
            </a:r>
            <a:r>
              <a:rPr lang="en-US" sz="2800" dirty="0" err="1">
                <a:solidFill>
                  <a:schemeClr val="tx2"/>
                </a:solidFill>
                <a:latin typeface="Ge'ez-1" pitchFamily="34" charset="0"/>
              </a:rPr>
              <a:t>መልካም</a:t>
            </a:r>
            <a:r>
              <a:rPr lang="en-US" sz="2800" dirty="0">
                <a:solidFill>
                  <a:schemeClr val="tx2"/>
                </a:solidFill>
                <a:latin typeface="Ge'ez-1" pitchFamily="34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Ge'ez-1" pitchFamily="34" charset="0"/>
              </a:rPr>
              <a:t>¨ÃU  </a:t>
            </a:r>
            <a:r>
              <a:rPr lang="en-US" sz="2800" dirty="0" err="1">
                <a:solidFill>
                  <a:schemeClr val="tx2"/>
                </a:solidFill>
                <a:latin typeface="Ge'ez-1" pitchFamily="34" charset="0"/>
              </a:rPr>
              <a:t>SØö</a:t>
            </a:r>
            <a:r>
              <a:rPr lang="en-US" sz="2800" dirty="0">
                <a:solidFill>
                  <a:schemeClr val="tx2"/>
                </a:solidFill>
                <a:latin typeface="Ge'ez-1" pitchFamily="34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Ge'ez-1" pitchFamily="34" charset="0"/>
              </a:rPr>
              <a:t>SJ’&lt;” S“Ñ` Ã‰LM</a:t>
            </a:r>
            <a:r>
              <a:rPr lang="en-US" sz="2800" dirty="0" smtClean="0">
                <a:solidFill>
                  <a:prstClr val="black"/>
                </a:solidFill>
                <a:latin typeface="Ge'ez-1" pitchFamily="34" charset="0"/>
              </a:rPr>
              <a:t>::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smtClean="0">
                <a:solidFill>
                  <a:prstClr val="black"/>
                </a:solidFill>
                <a:latin typeface="Ge'ez-1" pitchFamily="34" charset="0"/>
              </a:rPr>
              <a:t>U</a:t>
            </a:r>
            <a:r>
              <a:rPr lang="en-US" sz="2800" dirty="0">
                <a:solidFill>
                  <a:prstClr val="black"/>
                </a:solidFill>
                <a:latin typeface="Ge'ez-1" pitchFamily="34" charset="0"/>
              </a:rPr>
              <a:t>¡”Á~U ¾›e}ÇÅ` </a:t>
            </a:r>
            <a:r>
              <a:rPr lang="en-US" sz="2800" dirty="0" err="1" smtClean="0">
                <a:solidFill>
                  <a:prstClr val="black"/>
                </a:solidFill>
                <a:latin typeface="Ge'ez-1" pitchFamily="34" charset="0"/>
              </a:rPr>
              <a:t>e`¯ƒ</a:t>
            </a:r>
            <a:r>
              <a:rPr lang="en-US" sz="2800" dirty="0" smtClean="0">
                <a:solidFill>
                  <a:prstClr val="black"/>
                </a:solidFill>
                <a:latin typeface="Ge'ez-1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Ge'ez-1" pitchFamily="34" charset="0"/>
              </a:rPr>
              <a:t>TKƒ</a:t>
            </a:r>
            <a:r>
              <a:rPr lang="en-US" sz="2800" dirty="0">
                <a:solidFill>
                  <a:prstClr val="black"/>
                </a:solidFill>
                <a:latin typeface="Ge'ez-1" pitchFamily="34" charset="0"/>
              </a:rPr>
              <a:t> ¨&lt;d’@” ¾SeÖƒ“ ¾}</a:t>
            </a:r>
            <a:r>
              <a:rPr lang="en-US" sz="2800" dirty="0" err="1">
                <a:solidFill>
                  <a:prstClr val="black"/>
                </a:solidFill>
                <a:latin typeface="Ge'ez-1" pitchFamily="34" charset="0"/>
              </a:rPr>
              <a:t>cÖ”U</a:t>
            </a:r>
            <a:r>
              <a:rPr lang="en-US" sz="2800" dirty="0">
                <a:solidFill>
                  <a:prstClr val="black"/>
                </a:solidFill>
                <a:latin typeface="Ge'ez-1" pitchFamily="34" charset="0"/>
              </a:rPr>
              <a:t> ¨&lt;d’@ ¾U”}</a:t>
            </a:r>
            <a:r>
              <a:rPr lang="en-US" sz="2800" dirty="0" err="1">
                <a:solidFill>
                  <a:prstClr val="black"/>
                </a:solidFill>
                <a:latin typeface="Ge'ez-1" pitchFamily="34" charset="0"/>
              </a:rPr>
              <a:t>Ñw`uƒ</a:t>
            </a:r>
            <a:r>
              <a:rPr lang="en-US" sz="2800" dirty="0">
                <a:solidFill>
                  <a:prstClr val="black"/>
                </a:solidFill>
                <a:latin typeface="Ge'ez-1" pitchFamily="34" charset="0"/>
              </a:rPr>
              <a:t> ¨</a:t>
            </a:r>
            <a:r>
              <a:rPr lang="en-US" sz="2800" dirty="0" smtClean="0">
                <a:solidFill>
                  <a:prstClr val="black"/>
                </a:solidFill>
                <a:latin typeface="Ge'ez-1" pitchFamily="34" charset="0"/>
              </a:rPr>
              <a:t>ÃU ሳ</a:t>
            </a:r>
            <a:r>
              <a:rPr lang="en-US" sz="2800" dirty="0">
                <a:solidFill>
                  <a:prstClr val="black"/>
                </a:solidFill>
                <a:latin typeface="Ge'ez-1" pitchFamily="34" charset="0"/>
              </a:rPr>
              <a:t>”}</a:t>
            </a:r>
            <a:r>
              <a:rPr lang="en-US" sz="2800" dirty="0" err="1" smtClean="0">
                <a:solidFill>
                  <a:prstClr val="black"/>
                </a:solidFill>
                <a:latin typeface="Ge'ez-1" pitchFamily="34" charset="0"/>
              </a:rPr>
              <a:t>Ñብ</a:t>
            </a:r>
            <a:r>
              <a:rPr lang="en-US" sz="2800" dirty="0" smtClean="0">
                <a:solidFill>
                  <a:prstClr val="black"/>
                </a:solidFill>
                <a:latin typeface="Ge'ez-1" pitchFamily="34" charset="0"/>
              </a:rPr>
              <a:t>` </a:t>
            </a:r>
            <a:r>
              <a:rPr lang="en-US" sz="2800" dirty="0" err="1">
                <a:solidFill>
                  <a:prstClr val="black"/>
                </a:solidFill>
                <a:latin typeface="Ge'ez-1" pitchFamily="34" charset="0"/>
              </a:rPr>
              <a:t>የምንቀር</a:t>
            </a:r>
            <a:r>
              <a:rPr lang="en-US" sz="2800" dirty="0" err="1" smtClean="0">
                <a:solidFill>
                  <a:prstClr val="black"/>
                </a:solidFill>
                <a:latin typeface="Ge'ez-1" pitchFamily="34" charset="0"/>
              </a:rPr>
              <a:t>uƒ</a:t>
            </a:r>
            <a:r>
              <a:rPr lang="en-US" sz="2800" dirty="0" smtClean="0">
                <a:solidFill>
                  <a:prstClr val="black"/>
                </a:solidFill>
                <a:latin typeface="Ge'ez-1" pitchFamily="34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Ge'ez-1" pitchFamily="34" charset="0"/>
              </a:rPr>
              <a:t>H&gt;</a:t>
            </a:r>
            <a:r>
              <a:rPr lang="en-US" sz="2800" dirty="0" err="1">
                <a:solidFill>
                  <a:prstClr val="black"/>
                </a:solidFill>
                <a:latin typeface="Ge'ez-1" pitchFamily="34" charset="0"/>
              </a:rPr>
              <a:t>Åƒ</a:t>
            </a:r>
            <a:r>
              <a:rPr lang="en-US" sz="2800" dirty="0">
                <a:solidFill>
                  <a:prstClr val="black"/>
                </a:solidFill>
                <a:latin typeface="Ge'ez-1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Ge'ez-1" pitchFamily="34" charset="0"/>
              </a:rPr>
              <a:t>TKƒ</a:t>
            </a:r>
            <a:r>
              <a:rPr lang="en-US" sz="2800" dirty="0">
                <a:solidFill>
                  <a:prstClr val="black"/>
                </a:solidFill>
                <a:latin typeface="Ge'ez-1" pitchFamily="34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Ge'ez-1" pitchFamily="34" charset="0"/>
              </a:rPr>
              <a:t>uSJ</a:t>
            </a:r>
            <a:r>
              <a:rPr lang="en-US" sz="2800" dirty="0" smtClean="0">
                <a:solidFill>
                  <a:prstClr val="black"/>
                </a:solidFill>
                <a:latin typeface="Ge'ez-1" pitchFamily="34" charset="0"/>
              </a:rPr>
              <a:t>’&lt;::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err="1">
                <a:solidFill>
                  <a:prstClr val="black"/>
                </a:solidFill>
                <a:latin typeface="Ge'ez-1" pitchFamily="34" charset="0"/>
              </a:rPr>
              <a:t>u›e</a:t>
            </a:r>
            <a:r>
              <a:rPr lang="en-US" sz="2800" dirty="0">
                <a:solidFill>
                  <a:prstClr val="black"/>
                </a:solidFill>
                <a:latin typeface="Ge'ez-1" pitchFamily="34" charset="0"/>
              </a:rPr>
              <a:t>}ÇÅ` </a:t>
            </a:r>
            <a:r>
              <a:rPr lang="en-US" sz="2800" dirty="0" err="1">
                <a:solidFill>
                  <a:prstClr val="black"/>
                </a:solidFill>
                <a:latin typeface="Ge'ez-1" pitchFamily="34" charset="0"/>
              </a:rPr>
              <a:t>e`¯ƒ</a:t>
            </a:r>
            <a:r>
              <a:rPr lang="en-US" sz="2800" dirty="0">
                <a:solidFill>
                  <a:prstClr val="black"/>
                </a:solidFill>
                <a:latin typeface="Ge'ez-1" pitchFamily="34" charset="0"/>
              </a:rPr>
              <a:t> ¨&lt;</a:t>
            </a:r>
            <a:r>
              <a:rPr lang="en-US" sz="2800" dirty="0" err="1">
                <a:solidFill>
                  <a:prstClr val="black"/>
                </a:solidFill>
                <a:latin typeface="Ge'ez-1" pitchFamily="34" charset="0"/>
              </a:rPr>
              <a:t>eØ</a:t>
            </a:r>
            <a:r>
              <a:rPr lang="en-US" sz="2800" dirty="0">
                <a:solidFill>
                  <a:prstClr val="black"/>
                </a:solidFill>
                <a:latin typeface="Ge'ez-1" pitchFamily="34" charset="0"/>
              </a:rPr>
              <a:t> ÅÓV ª“¨&lt; }ª“Ã </a:t>
            </a:r>
            <a:r>
              <a:rPr lang="en-US" sz="2800" dirty="0" err="1">
                <a:solidFill>
                  <a:prstClr val="black"/>
                </a:solidFill>
                <a:latin typeface="Ge'ez-1" pitchFamily="34" charset="0"/>
              </a:rPr>
              <a:t>S”Óeƒ</a:t>
            </a:r>
            <a:r>
              <a:rPr lang="en-US" sz="2800" dirty="0">
                <a:solidFill>
                  <a:prstClr val="black"/>
                </a:solidFill>
                <a:latin typeface="Ge'ez-1" pitchFamily="34" charset="0"/>
              </a:rPr>
              <a:t> ’¨&lt;::</a:t>
            </a:r>
          </a:p>
          <a:p>
            <a:pPr marL="82296" indent="0" algn="just">
              <a:buNone/>
            </a:pPr>
            <a:endParaRPr lang="en-US" sz="3600" dirty="0">
              <a:solidFill>
                <a:prstClr val="black"/>
              </a:solidFill>
              <a:latin typeface="Ge'ez-1" pitchFamily="34" charset="0"/>
            </a:endParaRPr>
          </a:p>
          <a:p>
            <a:pPr algn="just"/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FE5F-B0F4-49A5-A868-FF8008F867EA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4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4728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6477000" cy="609600"/>
          </a:xfrm>
        </p:spPr>
        <p:txBody>
          <a:bodyPr>
            <a:noAutofit/>
          </a:bodyPr>
          <a:lstStyle/>
          <a:p>
            <a:pPr lvl="0" algn="ctr"/>
            <a:r>
              <a:rPr lang="en-US" sz="2400" dirty="0">
                <a:solidFill>
                  <a:schemeClr val="tx1"/>
                </a:solidFill>
                <a:latin typeface="Ge'ez-1" pitchFamily="34" charset="0"/>
                <a:ea typeface="+mn-ea"/>
                <a:cs typeface="+mn-cs"/>
              </a:rPr>
              <a:t>SM</a:t>
            </a:r>
            <a:r>
              <a:rPr lang="am-ET" sz="2400" dirty="0">
                <a:solidFill>
                  <a:schemeClr val="tx1"/>
                </a:solidFill>
                <a:latin typeface="Ge'ez-1" pitchFamily="34" charset="0"/>
                <a:ea typeface="+mn-ea"/>
                <a:cs typeface="+mn-cs"/>
              </a:rPr>
              <a:t>ካ</a:t>
            </a:r>
            <a:r>
              <a:rPr lang="en-US" sz="2400" dirty="0">
                <a:solidFill>
                  <a:schemeClr val="tx1"/>
                </a:solidFill>
                <a:latin typeface="Ge'ez-1" pitchFamily="34" charset="0"/>
                <a:ea typeface="+mn-ea"/>
                <a:cs typeface="+mn-cs"/>
              </a:rPr>
              <a:t>U ¾S”Óeƒ ›e}ÇÅ` </a:t>
            </a:r>
            <a:r>
              <a:rPr lang="en-US" sz="2400" dirty="0" err="1">
                <a:solidFill>
                  <a:schemeClr val="tx1"/>
                </a:solidFill>
                <a:latin typeface="Ge'ez-1" pitchFamily="34" charset="0"/>
                <a:ea typeface="+mn-ea"/>
                <a:cs typeface="+mn-cs"/>
              </a:rPr>
              <a:t>e`¯ƒ</a:t>
            </a:r>
            <a:r>
              <a:rPr lang="en-US" sz="2400" dirty="0">
                <a:solidFill>
                  <a:schemeClr val="tx1"/>
                </a:solidFill>
                <a:latin typeface="Ge'ez-1" pitchFamily="34" charset="0"/>
                <a:ea typeface="+mn-ea"/>
                <a:cs typeface="+mn-cs"/>
              </a:rPr>
              <a:t>  SÑKÝ </a:t>
            </a:r>
            <a:r>
              <a:rPr lang="en-US" sz="2400" dirty="0" err="1">
                <a:solidFill>
                  <a:schemeClr val="tx1"/>
                </a:solidFill>
                <a:latin typeface="Ge'ez-1" pitchFamily="34" charset="0"/>
                <a:ea typeface="+mn-ea"/>
                <a:cs typeface="+mn-cs"/>
              </a:rPr>
              <a:t>vI</a:t>
            </a:r>
            <a:r>
              <a:rPr lang="en-US" sz="2400" dirty="0">
                <a:solidFill>
                  <a:schemeClr val="tx1"/>
                </a:solidFill>
                <a:latin typeface="Ge'ez-1" pitchFamily="34" charset="0"/>
                <a:ea typeface="+mn-ea"/>
                <a:cs typeface="+mn-cs"/>
              </a:rPr>
              <a:t>]</a:t>
            </a:r>
            <a:r>
              <a:rPr lang="en-US" sz="2400" dirty="0" err="1">
                <a:solidFill>
                  <a:schemeClr val="tx1"/>
                </a:solidFill>
                <a:latin typeface="Ge'ez-1" pitchFamily="34" charset="0"/>
                <a:ea typeface="+mn-ea"/>
                <a:cs typeface="+mn-cs"/>
              </a:rPr>
              <a:t>Áƒ</a:t>
            </a:r>
            <a:endParaRPr lang="en-US" sz="2400" dirty="0">
              <a:solidFill>
                <a:schemeClr val="tx1"/>
              </a:solidFill>
              <a:latin typeface="Ge'ez-1" pitchFamily="34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990600"/>
            <a:ext cx="8001000" cy="5638800"/>
          </a:xfrm>
        </p:spPr>
        <p:txBody>
          <a:bodyPr>
            <a:normAutofit fontScale="25000" lnSpcReduction="20000"/>
          </a:bodyPr>
          <a:lstStyle/>
          <a:p>
            <a:pPr lvl="0">
              <a:buNone/>
            </a:pPr>
            <a:r>
              <a:rPr lang="en-US" i="1" dirty="0" smtClean="0"/>
              <a:t> </a:t>
            </a:r>
            <a:r>
              <a:rPr lang="en-US" sz="4500" i="1" dirty="0" smtClean="0">
                <a:latin typeface="Ge'ez-1" pitchFamily="34" charset="0"/>
              </a:rPr>
              <a:t> </a:t>
            </a:r>
            <a:endParaRPr lang="en-US" sz="4500" i="1" dirty="0">
              <a:latin typeface="Ge'ez-1" pitchFamily="34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9600" dirty="0">
                <a:latin typeface="Ge'ez-1" pitchFamily="34" charset="0"/>
              </a:rPr>
              <a:t>1</a:t>
            </a:r>
            <a:r>
              <a:rPr lang="en-US" sz="9600" dirty="0" smtClean="0">
                <a:latin typeface="Ge'ez-1" pitchFamily="34" charset="0"/>
              </a:rPr>
              <a:t> - ›d</a:t>
            </a:r>
            <a:r>
              <a:rPr lang="en-US" sz="9600" dirty="0" err="1" smtClean="0">
                <a:latin typeface="Ge'ez-1" pitchFamily="34" charset="0"/>
              </a:rPr>
              <a:t>ታፊነት</a:t>
            </a:r>
            <a:r>
              <a:rPr lang="en-US" sz="9600" dirty="0" smtClean="0">
                <a:latin typeface="Ge'ez-1" pitchFamily="34" charset="0"/>
              </a:rPr>
              <a:t>              / </a:t>
            </a:r>
            <a:r>
              <a:rPr lang="en-US" sz="9600" dirty="0" smtClean="0">
                <a:latin typeface="Stencil" pitchFamily="82" charset="0"/>
              </a:rPr>
              <a:t>participatory</a:t>
            </a:r>
            <a:r>
              <a:rPr lang="en-US" sz="9600" dirty="0">
                <a:latin typeface="Stencil" pitchFamily="82" charset="0"/>
              </a:rPr>
              <a:t>/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9600" dirty="0">
                <a:latin typeface="Ge'ez-1" pitchFamily="34" charset="0"/>
              </a:rPr>
              <a:t>2</a:t>
            </a:r>
            <a:r>
              <a:rPr lang="en-US" sz="9600" dirty="0" smtClean="0">
                <a:latin typeface="Ge'ez-1" pitchFamily="34" charset="0"/>
              </a:rPr>
              <a:t> - </a:t>
            </a:r>
            <a:r>
              <a:rPr lang="en-US" sz="9600" dirty="0" err="1">
                <a:latin typeface="Ge'ez-1" pitchFamily="34" charset="0"/>
              </a:rPr>
              <a:t>የ</a:t>
            </a:r>
            <a:r>
              <a:rPr lang="en-US" sz="9600" dirty="0" err="1" smtClean="0">
                <a:latin typeface="Ge'ez-1" pitchFamily="34" charset="0"/>
              </a:rPr>
              <a:t>SÓvvƒ</a:t>
            </a:r>
            <a:r>
              <a:rPr lang="en-US" sz="9600" dirty="0" smtClean="0">
                <a:latin typeface="Ge'ez-1" pitchFamily="34" charset="0"/>
              </a:rPr>
              <a:t> </a:t>
            </a:r>
            <a:r>
              <a:rPr lang="en-US" sz="9600" dirty="0">
                <a:latin typeface="Ge'ez-1" pitchFamily="34" charset="0"/>
              </a:rPr>
              <a:t>S`I  </a:t>
            </a:r>
            <a:r>
              <a:rPr lang="en-US" sz="9600" dirty="0" smtClean="0">
                <a:latin typeface="Ge'ez-1" pitchFamily="34" charset="0"/>
              </a:rPr>
              <a:t>     / </a:t>
            </a:r>
            <a:r>
              <a:rPr lang="en-US" sz="9600" dirty="0" smtClean="0">
                <a:latin typeface="Stencil" pitchFamily="82" charset="0"/>
              </a:rPr>
              <a:t>Consensuses </a:t>
            </a:r>
            <a:r>
              <a:rPr lang="en-US" sz="9600" dirty="0">
                <a:latin typeface="Stencil" pitchFamily="82" charset="0"/>
              </a:rPr>
              <a:t>Oriented/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9600" dirty="0">
                <a:latin typeface="Ge'ez-1" pitchFamily="34" charset="0"/>
              </a:rPr>
              <a:t>3</a:t>
            </a:r>
            <a:r>
              <a:rPr lang="en-US" sz="9600" dirty="0" smtClean="0">
                <a:latin typeface="Ge'ez-1" pitchFamily="34" charset="0"/>
              </a:rPr>
              <a:t> - }</a:t>
            </a:r>
            <a:r>
              <a:rPr lang="en-US" sz="9600" dirty="0" err="1" smtClean="0">
                <a:latin typeface="Ge'ez-1" pitchFamily="34" charset="0"/>
              </a:rPr>
              <a:t>ÖÁm’ƒ</a:t>
            </a:r>
            <a:r>
              <a:rPr lang="en-US" sz="9600" dirty="0" smtClean="0">
                <a:latin typeface="Ge'ez-1" pitchFamily="34" charset="0"/>
              </a:rPr>
              <a:t>            /</a:t>
            </a:r>
            <a:r>
              <a:rPr lang="en-US" sz="9600" dirty="0">
                <a:latin typeface="Stencil" pitchFamily="82" charset="0"/>
              </a:rPr>
              <a:t>Accountability</a:t>
            </a:r>
            <a:r>
              <a:rPr lang="en-US" sz="9600" dirty="0">
                <a:latin typeface="Ge'ez-1" pitchFamily="34" charset="0"/>
              </a:rPr>
              <a:t>/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9600" dirty="0">
                <a:latin typeface="Ge'ez-1" pitchFamily="34" charset="0"/>
              </a:rPr>
              <a:t>4</a:t>
            </a:r>
            <a:r>
              <a:rPr lang="en-US" sz="9600" dirty="0" smtClean="0">
                <a:latin typeface="Ge'ez-1" pitchFamily="34" charset="0"/>
              </a:rPr>
              <a:t> - </a:t>
            </a:r>
            <a:r>
              <a:rPr lang="en-US" sz="9600" dirty="0" err="1" smtClean="0">
                <a:latin typeface="Ge'ez-1" pitchFamily="34" charset="0"/>
              </a:rPr>
              <a:t>ÓMê’ƒ</a:t>
            </a:r>
            <a:r>
              <a:rPr lang="en-US" sz="9600" dirty="0" smtClean="0">
                <a:latin typeface="Ge'ez-1" pitchFamily="34" charset="0"/>
              </a:rPr>
              <a:t>              /</a:t>
            </a:r>
            <a:r>
              <a:rPr lang="en-US" sz="9600" dirty="0">
                <a:latin typeface="Stencil" pitchFamily="82" charset="0"/>
              </a:rPr>
              <a:t>Transparency</a:t>
            </a:r>
            <a:r>
              <a:rPr lang="en-US" sz="9600" dirty="0">
                <a:latin typeface="Ge'ez-1" pitchFamily="34" charset="0"/>
              </a:rPr>
              <a:t>/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9600" dirty="0">
                <a:latin typeface="Ge'ez-1" pitchFamily="34" charset="0"/>
              </a:rPr>
              <a:t>5</a:t>
            </a:r>
            <a:r>
              <a:rPr lang="en-US" sz="9600" dirty="0" smtClean="0">
                <a:latin typeface="Ge'ez-1" pitchFamily="34" charset="0"/>
              </a:rPr>
              <a:t> - </a:t>
            </a:r>
            <a:r>
              <a:rPr lang="en-US" sz="9600" dirty="0" err="1" smtClean="0">
                <a:latin typeface="Ge'ez-1" pitchFamily="34" charset="0"/>
              </a:rPr>
              <a:t>ULi</a:t>
            </a:r>
            <a:r>
              <a:rPr lang="en-US" sz="9600" dirty="0" smtClean="0">
                <a:latin typeface="Ge'ez-1" pitchFamily="34" charset="0"/>
              </a:rPr>
              <a:t> </a:t>
            </a:r>
            <a:r>
              <a:rPr lang="en-US" sz="9600" dirty="0" err="1" smtClean="0">
                <a:latin typeface="Ge'ez-1" pitchFamily="34" charset="0"/>
              </a:rPr>
              <a:t>cÜ</a:t>
            </a:r>
            <a:r>
              <a:rPr lang="en-US" sz="9600" dirty="0" smtClean="0">
                <a:latin typeface="Ge'ez-1" pitchFamily="34" charset="0"/>
              </a:rPr>
              <a:t>            /</a:t>
            </a:r>
            <a:r>
              <a:rPr lang="en-US" sz="9600" dirty="0">
                <a:latin typeface="Stencil" pitchFamily="82" charset="0"/>
              </a:rPr>
              <a:t>Responsive</a:t>
            </a:r>
            <a:r>
              <a:rPr lang="en-US" sz="9600" dirty="0">
                <a:latin typeface="Ge'ez-1" pitchFamily="34" charset="0"/>
              </a:rPr>
              <a:t>/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9600" dirty="0" smtClean="0">
                <a:latin typeface="Ge'ez-1" pitchFamily="34" charset="0"/>
              </a:rPr>
              <a:t>6 - ¨&lt;</a:t>
            </a:r>
            <a:r>
              <a:rPr lang="en-US" sz="9600" dirty="0" err="1" smtClean="0">
                <a:latin typeface="Ge'ez-1" pitchFamily="34" charset="0"/>
              </a:rPr>
              <a:t>Ö?ታT</a:t>
            </a:r>
            <a:r>
              <a:rPr lang="en-US" sz="9600" dirty="0" smtClean="0">
                <a:latin typeface="Ge'ez-1" pitchFamily="34" charset="0"/>
              </a:rPr>
              <a:t>              /</a:t>
            </a:r>
            <a:r>
              <a:rPr lang="en-US" sz="9600" dirty="0" smtClean="0">
                <a:solidFill>
                  <a:prstClr val="black"/>
                </a:solidFill>
                <a:latin typeface="Stencil" pitchFamily="82" charset="0"/>
              </a:rPr>
              <a:t>e</a:t>
            </a:r>
            <a:r>
              <a:rPr lang="en-US" sz="9600" dirty="0" smtClean="0">
                <a:latin typeface="Stencil" pitchFamily="82" charset="0"/>
              </a:rPr>
              <a:t>ffective</a:t>
            </a:r>
            <a:r>
              <a:rPr lang="en-US" sz="9600" dirty="0">
                <a:latin typeface="Ge'ez-1" pitchFamily="34" charset="0"/>
              </a:rPr>
              <a:t>/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9600" dirty="0" smtClean="0">
                <a:latin typeface="Ge'ez-1" pitchFamily="34" charset="0"/>
              </a:rPr>
              <a:t>7 - </a:t>
            </a:r>
            <a:r>
              <a:rPr lang="en-US" sz="9600" dirty="0" err="1" smtClean="0">
                <a:latin typeface="Ge'ez-1" pitchFamily="34" charset="0"/>
              </a:rPr>
              <a:t>kM×ó</a:t>
            </a:r>
            <a:r>
              <a:rPr lang="en-US" sz="9600" dirty="0" smtClean="0">
                <a:latin typeface="Ge'ez-1" pitchFamily="34" charset="0"/>
              </a:rPr>
              <a:t>               /</a:t>
            </a:r>
            <a:r>
              <a:rPr lang="en-US" sz="9600" dirty="0">
                <a:solidFill>
                  <a:prstClr val="black"/>
                </a:solidFill>
                <a:latin typeface="Stencil" pitchFamily="82" charset="0"/>
              </a:rPr>
              <a:t>e</a:t>
            </a:r>
            <a:r>
              <a:rPr lang="en-US" sz="9600" dirty="0" smtClean="0">
                <a:latin typeface="Stencil" pitchFamily="82" charset="0"/>
              </a:rPr>
              <a:t>fficient</a:t>
            </a:r>
            <a:r>
              <a:rPr lang="en-US" sz="9600" dirty="0">
                <a:latin typeface="Ge'ez-1" pitchFamily="34" charset="0"/>
              </a:rPr>
              <a:t>/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9600" dirty="0" smtClean="0">
                <a:latin typeface="Ge'ez-1" pitchFamily="34" charset="0"/>
              </a:rPr>
              <a:t>8 - ²Koታ© </a:t>
            </a:r>
            <a:r>
              <a:rPr lang="en-US" sz="9600" dirty="0">
                <a:latin typeface="Ge'ez-1" pitchFamily="34" charset="0"/>
              </a:rPr>
              <a:t>^°</a:t>
            </a:r>
            <a:r>
              <a:rPr lang="en-US" sz="9600" dirty="0" smtClean="0">
                <a:latin typeface="Ge'ez-1" pitchFamily="34" charset="0"/>
              </a:rPr>
              <a:t>Ã         </a:t>
            </a:r>
            <a:r>
              <a:rPr lang="en-US" sz="9600" dirty="0" smtClean="0">
                <a:latin typeface="Stencil" pitchFamily="82" charset="0"/>
              </a:rPr>
              <a:t>/</a:t>
            </a:r>
            <a:r>
              <a:rPr lang="en-US" sz="9600" dirty="0">
                <a:latin typeface="Stencil" pitchFamily="82" charset="0"/>
              </a:rPr>
              <a:t>Strategic Vision/</a:t>
            </a:r>
          </a:p>
          <a:p>
            <a:pPr>
              <a:lnSpc>
                <a:spcPct val="170000"/>
              </a:lnSpc>
              <a:buNone/>
            </a:pPr>
            <a:r>
              <a:rPr lang="en-US" sz="5600" dirty="0" smtClean="0">
                <a:latin typeface="Ge'ez-1" pitchFamily="34" charset="0"/>
              </a:rPr>
              <a:t> </a:t>
            </a:r>
            <a:endParaRPr lang="en-US" sz="5600" dirty="0">
              <a:latin typeface="Ge'ez-1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FE5F-B0F4-49A5-A868-FF8008F867EA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5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6069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199"/>
            <a:ext cx="7924800" cy="457201"/>
          </a:xfrm>
        </p:spPr>
        <p:txBody>
          <a:bodyPr>
            <a:noAutofit/>
          </a:bodyPr>
          <a:lstStyle/>
          <a:p>
            <a:pPr algn="ctr"/>
            <a:r>
              <a:rPr lang="en-US" sz="2800" b="1" i="1" u="sng" dirty="0" smtClean="0">
                <a:effectLst/>
                <a:latin typeface="Power Geez Unicode1"/>
                <a:ea typeface="Times New Roman"/>
                <a:cs typeface="Power Geez Unicode1"/>
              </a:rPr>
              <a:t>3. </a:t>
            </a:r>
            <a:r>
              <a:rPr lang="en-US" sz="2800" b="1" i="1" u="sng" dirty="0" err="1" smtClean="0">
                <a:effectLst/>
                <a:latin typeface="Power Geez Unicode1"/>
                <a:ea typeface="Times New Roman"/>
                <a:cs typeface="Power Geez Unicode1"/>
              </a:rPr>
              <a:t>የፋይናንስ</a:t>
            </a:r>
            <a:r>
              <a:rPr lang="en-US" sz="2800" b="1" i="1" u="sng" dirty="0" smtClean="0">
                <a:effectLst/>
                <a:latin typeface="Power Geez Unicode1"/>
                <a:ea typeface="Times New Roman"/>
                <a:cs typeface="Times New Roman"/>
              </a:rPr>
              <a:t> </a:t>
            </a:r>
            <a:r>
              <a:rPr lang="en-US" sz="2800" b="1" i="1" u="sng" dirty="0" err="1">
                <a:effectLst/>
                <a:latin typeface="Power Geez Unicode1"/>
                <a:ea typeface="Times New Roman"/>
                <a:cs typeface="Times New Roman"/>
              </a:rPr>
              <a:t>ግልጽነትና</a:t>
            </a:r>
            <a:r>
              <a:rPr lang="en-US" sz="2800" b="1" i="1" u="sng" dirty="0">
                <a:effectLst/>
                <a:latin typeface="Power Geez Unicode1"/>
                <a:ea typeface="Times New Roman"/>
                <a:cs typeface="Times New Roman"/>
              </a:rPr>
              <a:t> </a:t>
            </a:r>
            <a:r>
              <a:rPr lang="en-US" sz="2800" b="1" i="1" u="sng" dirty="0" err="1">
                <a:effectLst/>
                <a:latin typeface="Power Geez Unicode1"/>
                <a:ea typeface="Times New Roman"/>
                <a:cs typeface="Times New Roman"/>
              </a:rPr>
              <a:t>ተጠያቂነት</a:t>
            </a:r>
            <a:r>
              <a:rPr lang="en-US" sz="2800" b="1" i="1" u="sng" dirty="0">
                <a:effectLst/>
                <a:latin typeface="Power Geez Unicode1"/>
                <a:ea typeface="Times New Roman"/>
                <a:cs typeface="Times New Roman"/>
              </a:rPr>
              <a:t> </a:t>
            </a:r>
            <a:r>
              <a:rPr lang="en-US" sz="2800" b="1" i="1" u="sng" dirty="0" err="1">
                <a:effectLst/>
                <a:latin typeface="Power Geez Unicode1"/>
                <a:ea typeface="Times New Roman"/>
                <a:cs typeface="Times New Roman"/>
              </a:rPr>
              <a:t>ትርጓሜ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685800"/>
            <a:ext cx="8077200" cy="5867400"/>
          </a:xfrm>
        </p:spPr>
        <p:txBody>
          <a:bodyPr>
            <a:normAutofit fontScale="70000" lnSpcReduction="20000"/>
          </a:bodyPr>
          <a:lstStyle/>
          <a:p>
            <a:pPr marL="1600200" lvl="0" indent="-1600200" algn="just">
              <a:lnSpc>
                <a:spcPct val="17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3800" b="1" dirty="0" err="1" smtClean="0">
                <a:latin typeface="Power Geez Unicode1"/>
                <a:ea typeface="Times New Roman"/>
                <a:cs typeface="Times New Roman"/>
              </a:rPr>
              <a:t>ፋይናንስ</a:t>
            </a:r>
            <a:r>
              <a:rPr lang="am-ET" sz="3800" b="1" dirty="0">
                <a:solidFill>
                  <a:prstClr val="black"/>
                </a:solidFill>
                <a:latin typeface="Power Geez Unicode1"/>
                <a:ea typeface="Times New Roman"/>
                <a:cs typeface="Times New Roman"/>
              </a:rPr>
              <a:t> ፡-</a:t>
            </a:r>
            <a:r>
              <a:rPr lang="en-US" sz="3800" b="1" dirty="0" smtClean="0">
                <a:latin typeface="Power Geez Unicode1"/>
                <a:ea typeface="Times New Roman"/>
                <a:cs typeface="Times New Roman"/>
              </a:rPr>
              <a:t> </a:t>
            </a:r>
            <a:r>
              <a:rPr lang="en-US" sz="3800" dirty="0" err="1" smtClean="0">
                <a:latin typeface="Power Geez Unicode1"/>
                <a:ea typeface="Times New Roman"/>
                <a:cs typeface="Times New Roman"/>
              </a:rPr>
              <a:t>ማለት</a:t>
            </a:r>
            <a:r>
              <a:rPr lang="en-US" sz="3800" dirty="0" smtClean="0">
                <a:latin typeface="Power Geez Unicode1"/>
                <a:ea typeface="Times New Roman"/>
                <a:cs typeface="Times New Roman"/>
              </a:rPr>
              <a:t> </a:t>
            </a:r>
            <a:r>
              <a:rPr lang="en-US" sz="3800" dirty="0" err="1" smtClean="0">
                <a:latin typeface="Power Geez Unicode1"/>
                <a:ea typeface="Times New Roman"/>
                <a:cs typeface="Times New Roman"/>
              </a:rPr>
              <a:t>ሳይንሳዊ</a:t>
            </a:r>
            <a:r>
              <a:rPr lang="en-US" sz="3800" dirty="0" smtClean="0">
                <a:latin typeface="Power Geez Unicode1"/>
                <a:ea typeface="Times New Roman"/>
                <a:cs typeface="Times New Roman"/>
              </a:rPr>
              <a:t> </a:t>
            </a:r>
            <a:r>
              <a:rPr lang="en-US" sz="3800" dirty="0" err="1" smtClean="0">
                <a:latin typeface="Power Geez Unicode1"/>
                <a:ea typeface="Times New Roman"/>
                <a:cs typeface="Times New Roman"/>
              </a:rPr>
              <a:t>የሀብት</a:t>
            </a:r>
            <a:r>
              <a:rPr lang="en-US" sz="3800" dirty="0" smtClean="0">
                <a:latin typeface="Power Geez Unicode1"/>
                <a:ea typeface="Times New Roman"/>
                <a:cs typeface="Times New Roman"/>
              </a:rPr>
              <a:t>/</a:t>
            </a:r>
            <a:r>
              <a:rPr lang="en-US" sz="3800" dirty="0" err="1" smtClean="0">
                <a:latin typeface="Power Geez Unicode1"/>
                <a:ea typeface="Times New Roman"/>
                <a:cs typeface="Times New Roman"/>
              </a:rPr>
              <a:t>ገንዘብ</a:t>
            </a:r>
            <a:r>
              <a:rPr lang="en-US" sz="3800" dirty="0" smtClean="0">
                <a:latin typeface="Power Geez Unicode1"/>
                <a:ea typeface="Times New Roman"/>
                <a:cs typeface="Times New Roman"/>
              </a:rPr>
              <a:t>/ </a:t>
            </a:r>
            <a:r>
              <a:rPr lang="en-US" sz="3800" dirty="0" err="1" smtClean="0">
                <a:latin typeface="Power Geez Unicode1"/>
                <a:ea typeface="Times New Roman"/>
                <a:cs typeface="Times New Roman"/>
              </a:rPr>
              <a:t>አስተዳደር</a:t>
            </a:r>
            <a:r>
              <a:rPr lang="en-US" sz="3800" dirty="0" smtClean="0">
                <a:latin typeface="Power Geez Unicode1"/>
                <a:ea typeface="Times New Roman"/>
                <a:cs typeface="Times New Roman"/>
              </a:rPr>
              <a:t> </a:t>
            </a:r>
            <a:r>
              <a:rPr lang="en-US" sz="3800" dirty="0" err="1" smtClean="0">
                <a:latin typeface="Power Geez Unicode1"/>
                <a:ea typeface="Times New Roman"/>
                <a:cs typeface="Times New Roman"/>
              </a:rPr>
              <a:t>ማለት</a:t>
            </a:r>
            <a:r>
              <a:rPr lang="en-US" sz="3800" dirty="0" smtClean="0">
                <a:latin typeface="Power Geez Unicode1"/>
                <a:ea typeface="Times New Roman"/>
                <a:cs typeface="Times New Roman"/>
              </a:rPr>
              <a:t> </a:t>
            </a:r>
            <a:r>
              <a:rPr lang="en-US" sz="3800" dirty="0" err="1" smtClean="0">
                <a:latin typeface="Power Geez Unicode1"/>
                <a:ea typeface="Times New Roman"/>
                <a:cs typeface="Times New Roman"/>
              </a:rPr>
              <a:t>ሲሆን</a:t>
            </a:r>
            <a:r>
              <a:rPr lang="am-ET" sz="3800" dirty="0" smtClean="0">
                <a:ea typeface="Times New Roman"/>
                <a:cs typeface="Times New Roman"/>
              </a:rPr>
              <a:t>፤</a:t>
            </a:r>
            <a:r>
              <a:rPr lang="en-US" sz="3800" dirty="0" smtClean="0">
                <a:ea typeface="Times New Roman"/>
                <a:cs typeface="Times New Roman"/>
              </a:rPr>
              <a:t> </a:t>
            </a:r>
          </a:p>
          <a:p>
            <a:pPr marL="1600200" lvl="0" indent="0" algn="just">
              <a:lnSpc>
                <a:spcPct val="17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3800" dirty="0" err="1" smtClean="0">
                <a:latin typeface="Power Geez Unicode1"/>
                <a:ea typeface="Times New Roman"/>
                <a:cs typeface="Times New Roman"/>
              </a:rPr>
              <a:t>ይህም</a:t>
            </a:r>
            <a:r>
              <a:rPr lang="en-US" sz="3800" dirty="0" smtClean="0">
                <a:latin typeface="Power Geez Unicode1"/>
                <a:ea typeface="Times New Roman"/>
                <a:cs typeface="Times New Roman"/>
              </a:rPr>
              <a:t> </a:t>
            </a:r>
            <a:r>
              <a:rPr lang="en-US" sz="3800" dirty="0" err="1" smtClean="0">
                <a:latin typeface="Power Geez Unicode1"/>
                <a:ea typeface="Times New Roman"/>
                <a:cs typeface="Times New Roman"/>
              </a:rPr>
              <a:t>ሀብት</a:t>
            </a:r>
            <a:r>
              <a:rPr lang="en-US" sz="3800" dirty="0" smtClean="0">
                <a:latin typeface="Power Geez Unicode1"/>
                <a:ea typeface="Times New Roman"/>
                <a:cs typeface="Times New Roman"/>
              </a:rPr>
              <a:t> </a:t>
            </a:r>
            <a:r>
              <a:rPr lang="en-US" sz="3800" dirty="0" err="1" smtClean="0">
                <a:latin typeface="Power Geez Unicode1"/>
                <a:ea typeface="Times New Roman"/>
                <a:cs typeface="Times New Roman"/>
              </a:rPr>
              <a:t>የመንግስት</a:t>
            </a:r>
            <a:r>
              <a:rPr lang="am-ET" sz="3800" dirty="0" smtClean="0">
                <a:latin typeface="Nyala"/>
                <a:ea typeface="Times New Roman"/>
                <a:cs typeface="Times New Roman"/>
              </a:rPr>
              <a:t>፣</a:t>
            </a:r>
            <a:r>
              <a:rPr lang="en-US" sz="3800" dirty="0" smtClean="0">
                <a:latin typeface="Power Geez Unicode1"/>
                <a:ea typeface="Times New Roman"/>
                <a:cs typeface="Times New Roman"/>
              </a:rPr>
              <a:t> </a:t>
            </a:r>
            <a:r>
              <a:rPr lang="en-US" sz="3800" dirty="0" err="1" smtClean="0">
                <a:latin typeface="Power Geez Unicode1"/>
                <a:ea typeface="Times New Roman"/>
                <a:cs typeface="Times New Roman"/>
              </a:rPr>
              <a:t>የጋራ</a:t>
            </a:r>
            <a:r>
              <a:rPr lang="en-US" sz="3800" dirty="0" smtClean="0">
                <a:latin typeface="Power Geez Unicode1"/>
                <a:ea typeface="Times New Roman"/>
                <a:cs typeface="Times New Roman"/>
              </a:rPr>
              <a:t> </a:t>
            </a:r>
            <a:r>
              <a:rPr lang="en-US" sz="3800" dirty="0" err="1" smtClean="0">
                <a:latin typeface="Power Geez Unicode1"/>
                <a:ea typeface="Times New Roman"/>
                <a:cs typeface="Times New Roman"/>
              </a:rPr>
              <a:t>ወይም</a:t>
            </a:r>
            <a:r>
              <a:rPr lang="en-US" sz="3800" dirty="0" smtClean="0">
                <a:latin typeface="Power Geez Unicode1"/>
                <a:ea typeface="Times New Roman"/>
                <a:cs typeface="Times New Roman"/>
              </a:rPr>
              <a:t> </a:t>
            </a:r>
            <a:r>
              <a:rPr lang="en-US" sz="3800" dirty="0" err="1" smtClean="0">
                <a:latin typeface="Power Geez Unicode1"/>
                <a:ea typeface="Times New Roman"/>
                <a:cs typeface="Times New Roman"/>
              </a:rPr>
              <a:t>የግል</a:t>
            </a:r>
            <a:r>
              <a:rPr lang="en-US" sz="3800" dirty="0" smtClean="0">
                <a:latin typeface="Power Geez Unicode1"/>
                <a:ea typeface="Times New Roman"/>
                <a:cs typeface="Times New Roman"/>
              </a:rPr>
              <a:t> </a:t>
            </a:r>
            <a:r>
              <a:rPr lang="en-US" sz="3800" dirty="0" err="1" smtClean="0">
                <a:latin typeface="Power Geez Unicode1"/>
                <a:ea typeface="Times New Roman"/>
                <a:cs typeface="Times New Roman"/>
              </a:rPr>
              <a:t>ሊሆን</a:t>
            </a:r>
            <a:r>
              <a:rPr lang="en-US" sz="3800" dirty="0" smtClean="0">
                <a:latin typeface="Power Geez Unicode1"/>
                <a:ea typeface="Times New Roman"/>
                <a:cs typeface="Times New Roman"/>
              </a:rPr>
              <a:t> </a:t>
            </a:r>
            <a:r>
              <a:rPr lang="en-US" sz="3800" dirty="0" err="1" smtClean="0">
                <a:latin typeface="Power Geez Unicode1"/>
                <a:ea typeface="Times New Roman"/>
                <a:cs typeface="Times New Roman"/>
              </a:rPr>
              <a:t>ይችላል</a:t>
            </a:r>
            <a:r>
              <a:rPr lang="en-US" sz="3800" dirty="0" smtClean="0">
                <a:latin typeface="Power Geez Unicode1"/>
                <a:ea typeface="Times New Roman"/>
                <a:cs typeface="Times New Roman"/>
              </a:rPr>
              <a:t>::</a:t>
            </a:r>
          </a:p>
          <a:p>
            <a:pPr marL="0" lvl="0" indent="0" algn="just">
              <a:lnSpc>
                <a:spcPct val="17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am-ET" sz="3800" b="1" dirty="0">
                <a:latin typeface="Power Geez Unicode1"/>
                <a:ea typeface="Times New Roman"/>
                <a:cs typeface="Times New Roman"/>
              </a:rPr>
              <a:t>ግልፅነት፡- </a:t>
            </a:r>
            <a:r>
              <a:rPr lang="am-ET" sz="3800" dirty="0">
                <a:latin typeface="Power Geez Unicode1"/>
                <a:ea typeface="Times New Roman"/>
                <a:cs typeface="Times New Roman"/>
              </a:rPr>
              <a:t>በቀላል ቋንቋ </a:t>
            </a:r>
            <a:r>
              <a:rPr lang="am-ET" sz="3800" dirty="0" smtClean="0">
                <a:latin typeface="Power Geez Unicode1"/>
                <a:ea typeface="Times New Roman"/>
                <a:cs typeface="Times New Roman"/>
              </a:rPr>
              <a:t>ማሳወቅ</a:t>
            </a:r>
            <a:r>
              <a:rPr lang="en-US" sz="3800" dirty="0" smtClean="0">
                <a:latin typeface="Power Geez Unicode1"/>
                <a:ea typeface="Times New Roman"/>
                <a:cs typeface="Times New Roman"/>
              </a:rPr>
              <a:t> </a:t>
            </a:r>
            <a:r>
              <a:rPr lang="en-US" sz="3800" dirty="0" err="1" smtClean="0">
                <a:latin typeface="Power Geez Unicode1"/>
                <a:ea typeface="Times New Roman"/>
                <a:cs typeface="Times New Roman"/>
              </a:rPr>
              <a:t>ማለት</a:t>
            </a:r>
            <a:r>
              <a:rPr lang="en-US" sz="3800" dirty="0" smtClean="0">
                <a:latin typeface="Power Geez Unicode1"/>
                <a:ea typeface="Times New Roman"/>
                <a:cs typeface="Times New Roman"/>
              </a:rPr>
              <a:t> </a:t>
            </a:r>
            <a:r>
              <a:rPr lang="en-US" sz="3800" dirty="0" err="1" smtClean="0">
                <a:latin typeface="Power Geez Unicode1"/>
                <a:ea typeface="Times New Roman"/>
                <a:cs typeface="Times New Roman"/>
              </a:rPr>
              <a:t>ሲሆን</a:t>
            </a:r>
            <a:r>
              <a:rPr lang="am-ET" sz="3800" dirty="0" smtClean="0">
                <a:latin typeface="Power Geez Unicode1"/>
                <a:ea typeface="Times New Roman"/>
                <a:cs typeface="Times New Roman"/>
              </a:rPr>
              <a:t>፣ </a:t>
            </a:r>
            <a:endParaRPr lang="en-US" sz="3800" dirty="0" smtClean="0">
              <a:latin typeface="Power Geez Unicode1"/>
              <a:ea typeface="Times New Roman"/>
              <a:cs typeface="Times New Roman"/>
            </a:endParaRPr>
          </a:p>
          <a:p>
            <a:pPr marL="1371600" lvl="0" indent="0" algn="just">
              <a:lnSpc>
                <a:spcPct val="17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am-ET" sz="3800" dirty="0">
                <a:latin typeface="Power Geez Unicode1"/>
                <a:ea typeface="Times New Roman"/>
                <a:cs typeface="Times New Roman"/>
              </a:rPr>
              <a:t>ዜጎች ሁልግዜም </a:t>
            </a:r>
            <a:r>
              <a:rPr lang="am-ET" sz="3800" dirty="0" smtClean="0">
                <a:latin typeface="Power Geez Unicode1"/>
                <a:ea typeface="Times New Roman"/>
                <a:cs typeface="Times New Roman"/>
              </a:rPr>
              <a:t>ነፃ</a:t>
            </a:r>
            <a:r>
              <a:rPr lang="am-ET" sz="3800" dirty="0" smtClean="0">
                <a:latin typeface="Nyala"/>
                <a:ea typeface="Times New Roman"/>
                <a:cs typeface="Times New Roman"/>
              </a:rPr>
              <a:t>፣</a:t>
            </a:r>
            <a:r>
              <a:rPr lang="am-ET" sz="3800" dirty="0" smtClean="0">
                <a:latin typeface="Power Geez Unicode1"/>
                <a:ea typeface="Times New Roman"/>
                <a:cs typeface="Times New Roman"/>
              </a:rPr>
              <a:t> </a:t>
            </a:r>
            <a:r>
              <a:rPr lang="am-ET" sz="3800" dirty="0">
                <a:latin typeface="Power Geez Unicode1"/>
                <a:ea typeface="Times New Roman"/>
                <a:cs typeface="Times New Roman"/>
              </a:rPr>
              <a:t>ሁሉም ሰው በቀላሉ ሊረዳው </a:t>
            </a:r>
            <a:r>
              <a:rPr lang="am-ET" sz="3800" dirty="0" smtClean="0">
                <a:latin typeface="Power Geez Unicode1"/>
                <a:ea typeface="Times New Roman"/>
                <a:cs typeface="Times New Roman"/>
              </a:rPr>
              <a:t>የሚችል</a:t>
            </a:r>
            <a:r>
              <a:rPr lang="am-ET" sz="3900" dirty="0" smtClean="0">
                <a:solidFill>
                  <a:prstClr val="black"/>
                </a:solidFill>
                <a:ea typeface="Times New Roman"/>
                <a:cs typeface="Times New Roman"/>
              </a:rPr>
              <a:t>፣</a:t>
            </a:r>
            <a:r>
              <a:rPr lang="en-US" sz="3900" dirty="0" smtClean="0">
                <a:solidFill>
                  <a:prstClr val="black"/>
                </a:solidFill>
                <a:ea typeface="Times New Roman"/>
                <a:cs typeface="Times New Roman"/>
              </a:rPr>
              <a:t> </a:t>
            </a:r>
            <a:r>
              <a:rPr lang="am-ET" sz="3800" dirty="0" smtClean="0">
                <a:latin typeface="Power Geez Unicode1"/>
                <a:ea typeface="Times New Roman"/>
                <a:cs typeface="Times New Roman"/>
              </a:rPr>
              <a:t>ትክክለኛ</a:t>
            </a:r>
            <a:r>
              <a:rPr lang="en-US" sz="3800" dirty="0" smtClean="0">
                <a:latin typeface="Power Geez Unicode1"/>
                <a:ea typeface="Times New Roman"/>
                <a:cs typeface="Times New Roman"/>
              </a:rPr>
              <a:t> እ</a:t>
            </a:r>
            <a:r>
              <a:rPr lang="am-ET" sz="3800" dirty="0" smtClean="0">
                <a:latin typeface="Power Geez Unicode1"/>
                <a:ea typeface="Times New Roman"/>
                <a:cs typeface="Times New Roman"/>
              </a:rPr>
              <a:t>ና </a:t>
            </a:r>
            <a:r>
              <a:rPr lang="am-ET" sz="3800" dirty="0">
                <a:latin typeface="Power Geez Unicode1"/>
                <a:ea typeface="Times New Roman"/>
                <a:cs typeface="Times New Roman"/>
              </a:rPr>
              <a:t>ወቅታዊ </a:t>
            </a:r>
            <a:r>
              <a:rPr lang="am-ET" sz="3800" dirty="0" smtClean="0">
                <a:solidFill>
                  <a:srgbClr val="FF0000"/>
                </a:solidFill>
                <a:latin typeface="Power Geez Unicode1"/>
                <a:ea typeface="Times New Roman"/>
                <a:cs typeface="Times New Roman"/>
              </a:rPr>
              <a:t>መረጃ</a:t>
            </a:r>
            <a:r>
              <a:rPr lang="am-ET" sz="3800" dirty="0" smtClean="0">
                <a:latin typeface="Power Geez Unicode1"/>
                <a:ea typeface="Times New Roman"/>
                <a:cs typeface="Times New Roman"/>
              </a:rPr>
              <a:t> </a:t>
            </a:r>
            <a:r>
              <a:rPr lang="am-ET" sz="3800" dirty="0">
                <a:latin typeface="Power Geez Unicode1"/>
                <a:ea typeface="Times New Roman"/>
                <a:cs typeface="Times New Roman"/>
              </a:rPr>
              <a:t>እንዲኖራቸው ማድረግ ማለት ነው :: </a:t>
            </a:r>
          </a:p>
          <a:p>
            <a:pPr marL="457200" lvl="0" indent="-457200" algn="just">
              <a:lnSpc>
                <a:spcPct val="170000"/>
              </a:lnSpc>
              <a:spcBef>
                <a:spcPts val="0"/>
              </a:spcBef>
              <a:spcAft>
                <a:spcPts val="1000"/>
              </a:spcAft>
              <a:buBlip>
                <a:blip r:embed="rId2"/>
              </a:buBlip>
            </a:pPr>
            <a:endParaRPr lang="en-US" sz="3800" dirty="0">
              <a:latin typeface="Power Geez Unicode1"/>
              <a:ea typeface="Times New Roman"/>
              <a:cs typeface="Times New Roman"/>
            </a:endParaRPr>
          </a:p>
          <a:p>
            <a:pPr marL="82296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FE5F-B0F4-49A5-A868-FF8008F867EA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6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3042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6324600" cy="381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 err="1" smtClean="0">
                <a:latin typeface="Power Geez Unicode1" pitchFamily="2" charset="0"/>
              </a:rPr>
              <a:t>የቀጠለ</a:t>
            </a:r>
            <a:r>
              <a:rPr lang="en-US" sz="2400" dirty="0" smtClean="0">
                <a:latin typeface="Power Geez Unicode1" pitchFamily="2" charset="0"/>
              </a:rPr>
              <a:t>…</a:t>
            </a:r>
            <a:endParaRPr lang="en-US" sz="2400" dirty="0">
              <a:latin typeface="Power Geez Unicode1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FE5F-B0F4-49A5-A868-FF8008F867E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763000" cy="6248400"/>
          </a:xfrm>
        </p:spPr>
        <p:txBody>
          <a:bodyPr>
            <a:normAutofit fontScale="25000" lnSpcReduction="20000"/>
          </a:bodyPr>
          <a:lstStyle/>
          <a:p>
            <a:pPr marL="1657350" marR="0" indent="-1657350" algn="just">
              <a:lnSpc>
                <a:spcPct val="17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800" b="1" dirty="0" err="1" smtClean="0">
                <a:latin typeface="Power Geez Unicode1"/>
                <a:ea typeface="MS Mincho"/>
                <a:cs typeface="MS Mincho"/>
              </a:rPr>
              <a:t>ተጠያቂነት</a:t>
            </a:r>
            <a:r>
              <a:rPr lang="am-ET" sz="12800" dirty="0" smtClean="0">
                <a:latin typeface="Power Geez Unicode1"/>
                <a:ea typeface="MS Mincho"/>
                <a:cs typeface="MS Mincho"/>
              </a:rPr>
              <a:t>:-</a:t>
            </a:r>
            <a:r>
              <a:rPr lang="en-US" sz="12800" dirty="0" smtClean="0">
                <a:latin typeface="Power Geez Unicode1"/>
                <a:ea typeface="MS Mincho"/>
                <a:cs typeface="MS Mincho"/>
              </a:rPr>
              <a:t> </a:t>
            </a:r>
            <a:r>
              <a:rPr lang="am-ET" sz="12800" dirty="0" smtClean="0">
                <a:latin typeface="Power Geez Unicode1"/>
                <a:ea typeface="MS Mincho"/>
                <a:cs typeface="MS Mincho"/>
              </a:rPr>
              <a:t>ማለት </a:t>
            </a:r>
            <a:r>
              <a:rPr lang="am-ET" sz="12800" dirty="0">
                <a:latin typeface="Power Geez Unicode1"/>
                <a:ea typeface="MS Mincho"/>
                <a:cs typeface="MS Mincho"/>
              </a:rPr>
              <a:t>እያንዳንዱ ሰውና </a:t>
            </a:r>
            <a:r>
              <a:rPr lang="en-US" sz="12800" dirty="0" err="1" smtClean="0">
                <a:latin typeface="Power Geez Unicode1"/>
                <a:ea typeface="MS Mincho"/>
                <a:cs typeface="MS Mincho"/>
              </a:rPr>
              <a:t>ውሳኔ</a:t>
            </a:r>
            <a:r>
              <a:rPr lang="en-US" sz="12800" dirty="0" smtClean="0">
                <a:latin typeface="Power Geez Unicode1"/>
                <a:ea typeface="MS Mincho"/>
                <a:cs typeface="MS Mincho"/>
              </a:rPr>
              <a:t> </a:t>
            </a:r>
            <a:r>
              <a:rPr lang="en-US" sz="12800" dirty="0" err="1" smtClean="0">
                <a:latin typeface="Power Geez Unicode1"/>
                <a:ea typeface="MS Mincho"/>
                <a:cs typeface="MS Mincho"/>
              </a:rPr>
              <a:t>ሰጪ</a:t>
            </a:r>
            <a:r>
              <a:rPr lang="en-US" sz="12800" dirty="0" smtClean="0">
                <a:latin typeface="Power Geez Unicode1"/>
                <a:ea typeface="MS Mincho"/>
                <a:cs typeface="MS Mincho"/>
              </a:rPr>
              <a:t> አ</a:t>
            </a:r>
            <a:r>
              <a:rPr lang="am-ET" sz="12800" dirty="0" smtClean="0">
                <a:latin typeface="Power Geez Unicode1"/>
                <a:ea typeface="MS Mincho"/>
                <a:cs typeface="MS Mincho"/>
              </a:rPr>
              <a:t>ካ</a:t>
            </a:r>
            <a:r>
              <a:rPr lang="en-US" sz="12800" dirty="0" smtClean="0">
                <a:latin typeface="Power Geez Unicode1"/>
                <a:ea typeface="MS Mincho"/>
                <a:cs typeface="MS Mincho"/>
              </a:rPr>
              <a:t>ል  </a:t>
            </a:r>
            <a:r>
              <a:rPr lang="en-US" sz="12800" dirty="0" err="1" smtClean="0">
                <a:solidFill>
                  <a:srgbClr val="FF0000"/>
                </a:solidFill>
                <a:latin typeface="Power Geez Unicode1"/>
                <a:ea typeface="MS Mincho"/>
                <a:cs typeface="MS Mincho"/>
              </a:rPr>
              <a:t>ኃላፊነት</a:t>
            </a:r>
            <a:r>
              <a:rPr lang="en-US" sz="12800" dirty="0" smtClean="0">
                <a:solidFill>
                  <a:srgbClr val="FF0000"/>
                </a:solidFill>
                <a:latin typeface="Power Geez Unicode1"/>
                <a:ea typeface="MS Mincho"/>
                <a:cs typeface="MS Mincho"/>
              </a:rPr>
              <a:t> </a:t>
            </a:r>
            <a:r>
              <a:rPr lang="am-ET" sz="12800" dirty="0" smtClean="0">
                <a:solidFill>
                  <a:srgbClr val="FF0000"/>
                </a:solidFill>
                <a:latin typeface="Power Geez Unicode1"/>
                <a:ea typeface="MS Mincho"/>
                <a:cs typeface="MS Mincho"/>
              </a:rPr>
              <a:t>እ</a:t>
            </a:r>
            <a:r>
              <a:rPr lang="en-US" sz="12800" dirty="0" err="1" smtClean="0">
                <a:solidFill>
                  <a:srgbClr val="FF0000"/>
                </a:solidFill>
                <a:latin typeface="Power Geez Unicode1"/>
                <a:ea typeface="MS Mincho"/>
                <a:cs typeface="MS Mincho"/>
              </a:rPr>
              <a:t>ንዳለበት</a:t>
            </a:r>
            <a:r>
              <a:rPr lang="en-US" sz="12800" dirty="0" smtClean="0">
                <a:solidFill>
                  <a:srgbClr val="FF0000"/>
                </a:solidFill>
                <a:latin typeface="Power Geez Unicode1"/>
                <a:ea typeface="MS Mincho"/>
                <a:cs typeface="MS Mincho"/>
              </a:rPr>
              <a:t> </a:t>
            </a:r>
            <a:r>
              <a:rPr lang="en-US" sz="12800" dirty="0" err="1" smtClean="0">
                <a:latin typeface="Power Geez Unicode1"/>
                <a:ea typeface="MS Mincho"/>
                <a:cs typeface="MS Mincho"/>
              </a:rPr>
              <a:t>የሚገልጽ</a:t>
            </a:r>
            <a:r>
              <a:rPr lang="en-US" sz="12800" dirty="0" smtClean="0">
                <a:latin typeface="Power Geez Unicode1"/>
                <a:ea typeface="MS Mincho"/>
                <a:cs typeface="MS Mincho"/>
              </a:rPr>
              <a:t> </a:t>
            </a:r>
            <a:r>
              <a:rPr lang="en-US" sz="12800" dirty="0" err="1" smtClean="0">
                <a:latin typeface="Power Geez Unicode1"/>
                <a:ea typeface="MS Mincho"/>
                <a:cs typeface="MS Mincho"/>
              </a:rPr>
              <a:t>ቃል</a:t>
            </a:r>
            <a:r>
              <a:rPr lang="en-US" sz="12800" dirty="0" smtClean="0">
                <a:latin typeface="Power Geez Unicode1"/>
                <a:ea typeface="MS Mincho"/>
                <a:cs typeface="MS Mincho"/>
              </a:rPr>
              <a:t> </a:t>
            </a:r>
            <a:r>
              <a:rPr lang="en-US" sz="12800" dirty="0" err="1" smtClean="0">
                <a:latin typeface="Power Geez Unicode1"/>
                <a:ea typeface="MS Mincho"/>
                <a:cs typeface="MS Mincho"/>
              </a:rPr>
              <a:t>ሲሆን</a:t>
            </a:r>
            <a:r>
              <a:rPr lang="en-US" sz="12800" dirty="0" smtClean="0">
                <a:latin typeface="Power Geez Unicode1"/>
                <a:ea typeface="MS Mincho"/>
                <a:cs typeface="MS Mincho"/>
              </a:rPr>
              <a:t> </a:t>
            </a:r>
            <a:r>
              <a:rPr lang="en-US" sz="12800" dirty="0" err="1" smtClean="0">
                <a:latin typeface="Power Geez Unicode1"/>
                <a:ea typeface="MS Mincho"/>
                <a:cs typeface="MS Mincho"/>
              </a:rPr>
              <a:t>ማንኛውም</a:t>
            </a:r>
            <a:r>
              <a:rPr lang="en-US" sz="12800" dirty="0" smtClean="0">
                <a:latin typeface="Power Geez Unicode1"/>
                <a:ea typeface="MS Mincho"/>
                <a:cs typeface="MS Mincho"/>
              </a:rPr>
              <a:t> </a:t>
            </a:r>
            <a:r>
              <a:rPr lang="en-US" sz="12800" dirty="0" err="1" smtClean="0">
                <a:latin typeface="Power Geez Unicode1"/>
                <a:ea typeface="MS Mincho"/>
                <a:cs typeface="MS Mincho"/>
              </a:rPr>
              <a:t>ሰውና</a:t>
            </a:r>
            <a:r>
              <a:rPr lang="en-US" sz="12800" dirty="0" smtClean="0">
                <a:latin typeface="Power Geez Unicode1"/>
                <a:ea typeface="MS Mincho"/>
                <a:cs typeface="MS Mincho"/>
              </a:rPr>
              <a:t> </a:t>
            </a:r>
            <a:r>
              <a:rPr lang="en-US" sz="12800" dirty="0" err="1" smtClean="0">
                <a:latin typeface="Power Geez Unicode1"/>
                <a:ea typeface="MS Mincho"/>
                <a:cs typeface="MS Mincho"/>
              </a:rPr>
              <a:t>ህጋዊ</a:t>
            </a:r>
            <a:r>
              <a:rPr lang="en-US" sz="12800" dirty="0" smtClean="0">
                <a:latin typeface="Power Geez Unicode1"/>
                <a:ea typeface="MS Mincho"/>
                <a:cs typeface="MS Mincho"/>
              </a:rPr>
              <a:t> </a:t>
            </a:r>
            <a:r>
              <a:rPr lang="en-US" sz="12800" dirty="0" err="1" smtClean="0">
                <a:latin typeface="Power Geez Unicode1"/>
                <a:ea typeface="MS Mincho"/>
                <a:cs typeface="MS Mincho"/>
              </a:rPr>
              <a:t>አካል</a:t>
            </a:r>
            <a:r>
              <a:rPr lang="en-US" sz="12800" dirty="0" smtClean="0">
                <a:latin typeface="Power Geez Unicode1"/>
                <a:ea typeface="MS Mincho"/>
                <a:cs typeface="MS Mincho"/>
              </a:rPr>
              <a:t> </a:t>
            </a:r>
            <a:r>
              <a:rPr lang="en-US" sz="12800" dirty="0" err="1" smtClean="0">
                <a:latin typeface="Power Geez Unicode1"/>
                <a:ea typeface="MS Mincho"/>
                <a:cs typeface="MS Mincho"/>
              </a:rPr>
              <a:t>በስራው</a:t>
            </a:r>
            <a:r>
              <a:rPr lang="en-US" sz="12800" dirty="0" smtClean="0">
                <a:latin typeface="Power Geez Unicode1"/>
                <a:ea typeface="MS Mincho"/>
                <a:cs typeface="MS Mincho"/>
              </a:rPr>
              <a:t> </a:t>
            </a:r>
            <a:r>
              <a:rPr lang="en-US" sz="12800" dirty="0" err="1" smtClean="0">
                <a:latin typeface="Power Geez Unicode1"/>
                <a:ea typeface="MS Mincho"/>
                <a:cs typeface="MS Mincho"/>
              </a:rPr>
              <a:t>ውጤት</a:t>
            </a:r>
            <a:r>
              <a:rPr lang="en-US" sz="12800" dirty="0" smtClean="0">
                <a:latin typeface="Power Geez Unicode1"/>
                <a:ea typeface="MS Mincho"/>
                <a:cs typeface="MS Mincho"/>
              </a:rPr>
              <a:t> </a:t>
            </a:r>
            <a:r>
              <a:rPr lang="am-ET" sz="12800" dirty="0" smtClean="0">
                <a:latin typeface="Power Geez Unicode1"/>
                <a:ea typeface="MS Mincho"/>
                <a:cs typeface="MS Mincho"/>
              </a:rPr>
              <a:t>ተለክቶ </a:t>
            </a:r>
            <a:r>
              <a:rPr lang="am-ET" sz="12800" dirty="0">
                <a:solidFill>
                  <a:srgbClr val="00B050"/>
                </a:solidFill>
                <a:latin typeface="Power Geez Unicode1"/>
                <a:ea typeface="MS Mincho"/>
                <a:cs typeface="MS Mincho"/>
              </a:rPr>
              <a:t>በመልካም አፈጻጸሙ የሚበረታታበት</a:t>
            </a:r>
            <a:r>
              <a:rPr lang="am-ET" sz="12800" dirty="0">
                <a:latin typeface="Power Geez Unicode1"/>
                <a:ea typeface="MS Mincho"/>
                <a:cs typeface="MS Mincho"/>
              </a:rPr>
              <a:t> </a:t>
            </a:r>
            <a:r>
              <a:rPr lang="am-ET" sz="12800" dirty="0">
                <a:solidFill>
                  <a:srgbClr val="0070C0"/>
                </a:solidFill>
                <a:latin typeface="Power Geez Unicode1"/>
                <a:ea typeface="MS Mincho"/>
                <a:cs typeface="MS Mincho"/>
              </a:rPr>
              <a:t>ደካማ አፈጻጸም የሚስተካከልበት</a:t>
            </a:r>
            <a:r>
              <a:rPr lang="am-ET" sz="12800" dirty="0">
                <a:latin typeface="Power Geez Unicode1"/>
                <a:ea typeface="MS Mincho"/>
                <a:cs typeface="MS Mincho"/>
              </a:rPr>
              <a:t> </a:t>
            </a:r>
            <a:r>
              <a:rPr lang="am-ET" sz="12800" dirty="0">
                <a:solidFill>
                  <a:srgbClr val="FF0000"/>
                </a:solidFill>
                <a:latin typeface="Power Geez Unicode1"/>
                <a:ea typeface="MS Mincho"/>
                <a:cs typeface="MS Mincho"/>
              </a:rPr>
              <a:t>ወንጀል ከፈጸመ ደግሞ የሚቀጣበት</a:t>
            </a:r>
            <a:r>
              <a:rPr lang="am-ET" sz="12800" dirty="0">
                <a:latin typeface="Power Geez Unicode1"/>
                <a:ea typeface="MS Mincho"/>
                <a:cs typeface="MS Mincho"/>
              </a:rPr>
              <a:t> ሥርዓት ማለት ነው </a:t>
            </a:r>
            <a:r>
              <a:rPr lang="am-ET" sz="12800" dirty="0" smtClean="0">
                <a:latin typeface="Power Geez Unicode1"/>
                <a:ea typeface="MS Mincho"/>
                <a:cs typeface="MS Mincho"/>
              </a:rPr>
              <a:t>::</a:t>
            </a:r>
            <a:endParaRPr lang="en-US" sz="12800" dirty="0" smtClean="0">
              <a:latin typeface="Power Geez Unicode1"/>
              <a:ea typeface="MS Mincho"/>
              <a:cs typeface="MS Mincho"/>
            </a:endParaRPr>
          </a:p>
          <a:p>
            <a:pPr marL="0" marR="0" indent="0" algn="just">
              <a:lnSpc>
                <a:spcPct val="17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400" b="1" dirty="0" smtClean="0">
              <a:latin typeface="Calibri"/>
              <a:ea typeface="Times New Roman"/>
              <a:cs typeface="Times New Roman"/>
            </a:endParaRP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651658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28600"/>
            <a:ext cx="59436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የቀጠለ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90600"/>
            <a:ext cx="8001000" cy="5562600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en-US" sz="3800" dirty="0" err="1" smtClean="0">
                <a:latin typeface="Power Geez Unicode1" pitchFamily="2" charset="0"/>
              </a:rPr>
              <a:t>ተጠያቂው</a:t>
            </a:r>
            <a:r>
              <a:rPr lang="en-US" sz="3800" dirty="0" smtClean="0">
                <a:latin typeface="Power Geez Unicode1" pitchFamily="2" charset="0"/>
              </a:rPr>
              <a:t> </a:t>
            </a:r>
            <a:r>
              <a:rPr lang="en-US" sz="3800" dirty="0" err="1" smtClean="0">
                <a:latin typeface="Power Geez Unicode1" pitchFamily="2" charset="0"/>
              </a:rPr>
              <a:t>ማነው</a:t>
            </a:r>
            <a:r>
              <a:rPr lang="en-US" sz="3800" dirty="0" smtClean="0">
                <a:latin typeface="Power Geez Unicode1" pitchFamily="2" charset="0"/>
              </a:rPr>
              <a:t> / Who is accountable / </a:t>
            </a:r>
            <a:r>
              <a:rPr lang="en-US" sz="3800" dirty="0" err="1" smtClean="0">
                <a:latin typeface="Power Geez Unicode1" pitchFamily="2" charset="0"/>
              </a:rPr>
              <a:t>ማንኛውም</a:t>
            </a:r>
            <a:r>
              <a:rPr lang="en-US" sz="3800" dirty="0" smtClean="0">
                <a:latin typeface="Power Geez Unicode1" pitchFamily="2" charset="0"/>
              </a:rPr>
              <a:t> </a:t>
            </a:r>
            <a:r>
              <a:rPr lang="en-US" sz="3800" dirty="0" err="1" smtClean="0">
                <a:latin typeface="Power Geez Unicode1" pitchFamily="2" charset="0"/>
              </a:rPr>
              <a:t>በህዝብ</a:t>
            </a:r>
            <a:r>
              <a:rPr lang="en-US" sz="3800" dirty="0" smtClean="0">
                <a:latin typeface="Power Geez Unicode1" pitchFamily="2" charset="0"/>
              </a:rPr>
              <a:t> </a:t>
            </a:r>
            <a:r>
              <a:rPr lang="en-US" sz="3800" dirty="0" err="1" smtClean="0">
                <a:latin typeface="Power Geez Unicode1" pitchFamily="2" charset="0"/>
              </a:rPr>
              <a:t>እምነት</a:t>
            </a:r>
            <a:r>
              <a:rPr lang="en-US" sz="3800" dirty="0" smtClean="0">
                <a:latin typeface="Power Geez Unicode1" pitchFamily="2" charset="0"/>
              </a:rPr>
              <a:t> </a:t>
            </a:r>
            <a:r>
              <a:rPr lang="en-US" sz="3800" dirty="0" err="1" smtClean="0">
                <a:latin typeface="Power Geez Unicode1" pitchFamily="2" charset="0"/>
              </a:rPr>
              <a:t>ስልጣን</a:t>
            </a:r>
            <a:r>
              <a:rPr lang="en-US" sz="3800" dirty="0" smtClean="0">
                <a:latin typeface="Power Geez Unicode1" pitchFamily="2" charset="0"/>
              </a:rPr>
              <a:t> </a:t>
            </a:r>
            <a:r>
              <a:rPr lang="en-US" sz="3800" dirty="0" err="1" smtClean="0">
                <a:latin typeface="Power Geez Unicode1" pitchFamily="2" charset="0"/>
              </a:rPr>
              <a:t>የተሰጠው</a:t>
            </a:r>
            <a:r>
              <a:rPr lang="en-US" sz="3800" dirty="0" smtClean="0">
                <a:latin typeface="Power Geez Unicode1" pitchFamily="2" charset="0"/>
              </a:rPr>
              <a:t>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en-US" sz="3800" dirty="0" err="1" smtClean="0">
                <a:latin typeface="Power Geez Unicode1" pitchFamily="2" charset="0"/>
              </a:rPr>
              <a:t>ተጠያቂ</a:t>
            </a:r>
            <a:r>
              <a:rPr lang="en-US" sz="3800" dirty="0" smtClean="0">
                <a:latin typeface="Power Geez Unicode1" pitchFamily="2" charset="0"/>
              </a:rPr>
              <a:t> </a:t>
            </a:r>
            <a:r>
              <a:rPr lang="en-US" sz="3800" dirty="0" err="1" smtClean="0">
                <a:latin typeface="Power Geez Unicode1" pitchFamily="2" charset="0"/>
              </a:rPr>
              <a:t>የሚሆነው</a:t>
            </a:r>
            <a:r>
              <a:rPr lang="en-US" sz="3800" dirty="0" smtClean="0">
                <a:latin typeface="Power Geez Unicode1" pitchFamily="2" charset="0"/>
              </a:rPr>
              <a:t> </a:t>
            </a:r>
            <a:r>
              <a:rPr lang="en-US" sz="3800" dirty="0" err="1" smtClean="0">
                <a:latin typeface="Power Geez Unicode1" pitchFamily="2" charset="0"/>
              </a:rPr>
              <a:t>ለምንድን</a:t>
            </a:r>
            <a:r>
              <a:rPr lang="en-US" sz="3800" dirty="0" smtClean="0">
                <a:latin typeface="Power Geez Unicode1" pitchFamily="2" charset="0"/>
              </a:rPr>
              <a:t> </a:t>
            </a:r>
            <a:r>
              <a:rPr lang="en-US" sz="3800" dirty="0" err="1" smtClean="0">
                <a:latin typeface="Power Geez Unicode1" pitchFamily="2" charset="0"/>
              </a:rPr>
              <a:t>ነው</a:t>
            </a:r>
            <a:r>
              <a:rPr lang="en-US" sz="3800" dirty="0" smtClean="0">
                <a:latin typeface="Power Geez Unicode1" pitchFamily="2" charset="0"/>
              </a:rPr>
              <a:t> /</a:t>
            </a:r>
            <a:r>
              <a:rPr lang="en-US" sz="3800" dirty="0" err="1" smtClean="0">
                <a:latin typeface="Power Geez Unicode1" pitchFamily="2" charset="0"/>
              </a:rPr>
              <a:t>Acountability</a:t>
            </a:r>
            <a:r>
              <a:rPr lang="en-US" sz="3800" dirty="0" smtClean="0">
                <a:latin typeface="Power Geez Unicode1" pitchFamily="2" charset="0"/>
              </a:rPr>
              <a:t> for what / </a:t>
            </a:r>
            <a:r>
              <a:rPr lang="en-US" sz="3800" dirty="0" err="1" smtClean="0">
                <a:latin typeface="Power Geez Unicode1" pitchFamily="2" charset="0"/>
              </a:rPr>
              <a:t>የሚጠበቅበትን</a:t>
            </a:r>
            <a:r>
              <a:rPr lang="en-US" sz="3800" dirty="0" smtClean="0">
                <a:latin typeface="Power Geez Unicode1" pitchFamily="2" charset="0"/>
              </a:rPr>
              <a:t> </a:t>
            </a:r>
            <a:r>
              <a:rPr lang="en-US" sz="3800" dirty="0" err="1" smtClean="0">
                <a:latin typeface="Power Geez Unicode1" pitchFamily="2" charset="0"/>
              </a:rPr>
              <a:t>አገልግሎት</a:t>
            </a:r>
            <a:r>
              <a:rPr lang="en-US" sz="3800" dirty="0" smtClean="0">
                <a:latin typeface="Power Geez Unicode1" pitchFamily="2" charset="0"/>
              </a:rPr>
              <a:t> </a:t>
            </a:r>
            <a:r>
              <a:rPr lang="en-US" sz="3800" dirty="0" err="1" smtClean="0">
                <a:latin typeface="Power Geez Unicode1" pitchFamily="2" charset="0"/>
              </a:rPr>
              <a:t>ባለመስጠቱ</a:t>
            </a:r>
            <a:r>
              <a:rPr lang="en-US" sz="3800" dirty="0" smtClean="0">
                <a:latin typeface="Power Geez Unicode1" pitchFamily="2" charset="0"/>
              </a:rPr>
              <a:t> </a:t>
            </a:r>
            <a:r>
              <a:rPr lang="en-US" sz="3800" dirty="0" err="1" smtClean="0">
                <a:latin typeface="Power Geez Unicode1" pitchFamily="2" charset="0"/>
              </a:rPr>
              <a:t>እና</a:t>
            </a:r>
            <a:r>
              <a:rPr lang="en-US" sz="3800" dirty="0" smtClean="0">
                <a:latin typeface="Power Geez Unicode1" pitchFamily="2" charset="0"/>
              </a:rPr>
              <a:t> </a:t>
            </a:r>
            <a:r>
              <a:rPr lang="en-US" sz="3800" dirty="0" err="1" smtClean="0">
                <a:latin typeface="Power Geez Unicode1" pitchFamily="2" charset="0"/>
              </a:rPr>
              <a:t>እምነት</a:t>
            </a:r>
            <a:r>
              <a:rPr lang="en-US" sz="3800" dirty="0" smtClean="0">
                <a:latin typeface="Power Geez Unicode1" pitchFamily="2" charset="0"/>
              </a:rPr>
              <a:t> </a:t>
            </a:r>
            <a:r>
              <a:rPr lang="en-US" sz="3800" dirty="0" err="1" smtClean="0">
                <a:latin typeface="Power Geez Unicode1" pitchFamily="2" charset="0"/>
              </a:rPr>
              <a:t>በማጉደሉ</a:t>
            </a:r>
            <a:r>
              <a:rPr lang="en-US" sz="3800" dirty="0" smtClean="0">
                <a:latin typeface="Power Geez Unicode1" pitchFamily="2" charset="0"/>
              </a:rPr>
              <a:t>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en-US" sz="3800" dirty="0" err="1" smtClean="0">
                <a:latin typeface="Power Geez Unicode1" pitchFamily="2" charset="0"/>
              </a:rPr>
              <a:t>ተጠያቂነቱ</a:t>
            </a:r>
            <a:r>
              <a:rPr lang="en-US" sz="3800" dirty="0" smtClean="0">
                <a:latin typeface="Power Geez Unicode1" pitchFamily="2" charset="0"/>
              </a:rPr>
              <a:t> </a:t>
            </a:r>
            <a:r>
              <a:rPr lang="en-US" sz="3800" dirty="0" err="1">
                <a:latin typeface="Power Geez Unicode1" pitchFamily="2" charset="0"/>
              </a:rPr>
              <a:t>ለማነው</a:t>
            </a:r>
            <a:r>
              <a:rPr lang="en-US" sz="3800" dirty="0">
                <a:latin typeface="Power Geez Unicode1" pitchFamily="2" charset="0"/>
              </a:rPr>
              <a:t> /For whom is </a:t>
            </a:r>
            <a:r>
              <a:rPr lang="en-US" sz="3800" dirty="0" smtClean="0">
                <a:latin typeface="Power Geez Unicode1" pitchFamily="2" charset="0"/>
              </a:rPr>
              <a:t>s</a:t>
            </a:r>
            <a:r>
              <a:rPr lang="en-US" sz="3800" dirty="0">
                <a:solidFill>
                  <a:prstClr val="black"/>
                </a:solidFill>
                <a:latin typeface="Power Geez Unicode1" pitchFamily="2" charset="0"/>
              </a:rPr>
              <a:t>he</a:t>
            </a:r>
            <a:r>
              <a:rPr lang="en-US" sz="3800" dirty="0" smtClean="0">
                <a:latin typeface="Power Geez Unicode1" pitchFamily="2" charset="0"/>
              </a:rPr>
              <a:t>/he </a:t>
            </a:r>
            <a:r>
              <a:rPr lang="en-US" sz="3800" dirty="0">
                <a:latin typeface="Power Geez Unicode1" pitchFamily="2" charset="0"/>
              </a:rPr>
              <a:t>accountable</a:t>
            </a:r>
            <a:r>
              <a:rPr lang="en-US" sz="3800" dirty="0" smtClean="0">
                <a:latin typeface="Power Geez Unicode1" pitchFamily="2" charset="0"/>
              </a:rPr>
              <a:t>?/ </a:t>
            </a:r>
            <a:r>
              <a:rPr lang="en-US" sz="3800" dirty="0" err="1" smtClean="0">
                <a:latin typeface="Power Geez Unicode1" pitchFamily="2" charset="0"/>
              </a:rPr>
              <a:t>በስልጣን</a:t>
            </a:r>
            <a:r>
              <a:rPr lang="en-US" sz="3800" dirty="0" smtClean="0">
                <a:latin typeface="Power Geez Unicode1" pitchFamily="2" charset="0"/>
              </a:rPr>
              <a:t> </a:t>
            </a:r>
            <a:r>
              <a:rPr lang="en-US" sz="3800" dirty="0" err="1" smtClean="0">
                <a:latin typeface="Power Geez Unicode1" pitchFamily="2" charset="0"/>
              </a:rPr>
              <a:t>ተዋረዱ</a:t>
            </a:r>
            <a:r>
              <a:rPr lang="en-US" sz="3800" dirty="0" smtClean="0">
                <a:latin typeface="Power Geez Unicode1" pitchFamily="2" charset="0"/>
              </a:rPr>
              <a:t> </a:t>
            </a:r>
            <a:r>
              <a:rPr lang="en-US" sz="3800" dirty="0" err="1" smtClean="0">
                <a:latin typeface="Power Geez Unicode1" pitchFamily="2" charset="0"/>
              </a:rPr>
              <a:t>መሰረት</a:t>
            </a:r>
            <a:r>
              <a:rPr lang="en-US" sz="3800" dirty="0" smtClean="0">
                <a:latin typeface="Power Geez Unicode1" pitchFamily="2" charset="0"/>
              </a:rPr>
              <a:t>  </a:t>
            </a:r>
            <a:endParaRPr lang="en-US" sz="3800" dirty="0">
              <a:latin typeface="Power Geez Unicode1" pitchFamily="2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en-US" sz="3800" dirty="0" err="1">
                <a:latin typeface="Power Geez Unicode1" pitchFamily="2" charset="0"/>
              </a:rPr>
              <a:t>የሚጠየቀው</a:t>
            </a:r>
            <a:r>
              <a:rPr lang="en-US" sz="3800" dirty="0">
                <a:latin typeface="Power Geez Unicode1" pitchFamily="2" charset="0"/>
              </a:rPr>
              <a:t> </a:t>
            </a:r>
            <a:r>
              <a:rPr lang="en-US" sz="3800" dirty="0" err="1">
                <a:latin typeface="Power Geez Unicode1" pitchFamily="2" charset="0"/>
              </a:rPr>
              <a:t>እንዴት</a:t>
            </a:r>
            <a:r>
              <a:rPr lang="en-US" sz="3800" dirty="0">
                <a:latin typeface="Power Geez Unicode1" pitchFamily="2" charset="0"/>
              </a:rPr>
              <a:t> </a:t>
            </a:r>
            <a:r>
              <a:rPr lang="en-US" sz="3800" dirty="0" err="1">
                <a:latin typeface="Power Geez Unicode1" pitchFamily="2" charset="0"/>
              </a:rPr>
              <a:t>ነው</a:t>
            </a:r>
            <a:r>
              <a:rPr lang="en-US" sz="3800" dirty="0">
                <a:latin typeface="Power Geez Unicode1" pitchFamily="2" charset="0"/>
              </a:rPr>
              <a:t> /How is that accountability discharged</a:t>
            </a:r>
            <a:r>
              <a:rPr lang="en-US" sz="3800" dirty="0" smtClean="0">
                <a:latin typeface="Power Geez Unicode1" pitchFamily="2" charset="0"/>
              </a:rPr>
              <a:t>?/  </a:t>
            </a:r>
            <a:r>
              <a:rPr lang="en-US" sz="3800" dirty="0" err="1" smtClean="0">
                <a:solidFill>
                  <a:srgbClr val="00B0F0"/>
                </a:solidFill>
                <a:latin typeface="Power Geez Unicode1" pitchFamily="2" charset="0"/>
              </a:rPr>
              <a:t>በህግ</a:t>
            </a:r>
            <a:r>
              <a:rPr lang="en-US" sz="3800" dirty="0" smtClean="0">
                <a:solidFill>
                  <a:srgbClr val="00B0F0"/>
                </a:solidFill>
                <a:latin typeface="Power Geez Unicode1" pitchFamily="2" charset="0"/>
              </a:rPr>
              <a:t> </a:t>
            </a:r>
            <a:r>
              <a:rPr lang="en-US" sz="3800" dirty="0" err="1" smtClean="0">
                <a:solidFill>
                  <a:srgbClr val="00B0F0"/>
                </a:solidFill>
                <a:latin typeface="Power Geez Unicode1" pitchFamily="2" charset="0"/>
              </a:rPr>
              <a:t>ደንብና</a:t>
            </a:r>
            <a:r>
              <a:rPr lang="en-US" sz="3800" dirty="0" smtClean="0">
                <a:solidFill>
                  <a:srgbClr val="00B0F0"/>
                </a:solidFill>
                <a:latin typeface="Power Geez Unicode1" pitchFamily="2" charset="0"/>
              </a:rPr>
              <a:t> </a:t>
            </a:r>
            <a:r>
              <a:rPr lang="en-US" sz="3800" dirty="0" err="1" smtClean="0">
                <a:solidFill>
                  <a:srgbClr val="00B0F0"/>
                </a:solidFill>
                <a:latin typeface="Power Geez Unicode1" pitchFamily="2" charset="0"/>
              </a:rPr>
              <a:t>መመሪያ</a:t>
            </a:r>
            <a:r>
              <a:rPr lang="en-US" sz="3800" dirty="0" smtClean="0">
                <a:solidFill>
                  <a:srgbClr val="00B0F0"/>
                </a:solidFill>
                <a:latin typeface="Power Geez Unicode1" pitchFamily="2" charset="0"/>
              </a:rPr>
              <a:t> </a:t>
            </a:r>
            <a:r>
              <a:rPr lang="en-US" sz="3800" dirty="0" err="1" smtClean="0">
                <a:solidFill>
                  <a:srgbClr val="00B0F0"/>
                </a:solidFill>
                <a:latin typeface="Power Geez Unicode1" pitchFamily="2" charset="0"/>
              </a:rPr>
              <a:t>ለመጠየቅ</a:t>
            </a:r>
            <a:r>
              <a:rPr lang="en-US" sz="3800" dirty="0" smtClean="0">
                <a:solidFill>
                  <a:srgbClr val="00B0F0"/>
                </a:solidFill>
                <a:latin typeface="Power Geez Unicode1" pitchFamily="2" charset="0"/>
              </a:rPr>
              <a:t> </a:t>
            </a:r>
            <a:r>
              <a:rPr lang="en-US" sz="3800" dirty="0" err="1" smtClean="0">
                <a:solidFill>
                  <a:srgbClr val="00B0F0"/>
                </a:solidFill>
                <a:latin typeface="Power Geez Unicode1" pitchFamily="2" charset="0"/>
              </a:rPr>
              <a:t>የሚያስችል</a:t>
            </a:r>
            <a:r>
              <a:rPr lang="en-US" sz="3800" dirty="0" smtClean="0">
                <a:solidFill>
                  <a:srgbClr val="00B0F0"/>
                </a:solidFill>
                <a:latin typeface="Power Geez Unicode1" pitchFamily="2" charset="0"/>
              </a:rPr>
              <a:t> </a:t>
            </a:r>
            <a:r>
              <a:rPr lang="en-US" sz="3800" dirty="0" err="1" smtClean="0">
                <a:solidFill>
                  <a:srgbClr val="00B0F0"/>
                </a:solidFill>
                <a:latin typeface="Power Geez Unicode1" pitchFamily="2" charset="0"/>
              </a:rPr>
              <a:t>ቁጥጥር</a:t>
            </a:r>
            <a:r>
              <a:rPr lang="en-US" sz="3800" dirty="0" smtClean="0">
                <a:solidFill>
                  <a:srgbClr val="00B0F0"/>
                </a:solidFill>
                <a:latin typeface="Power Geez Unicode1" pitchFamily="2" charset="0"/>
              </a:rPr>
              <a:t> </a:t>
            </a:r>
            <a:r>
              <a:rPr lang="en-US" sz="3800" dirty="0" err="1" smtClean="0">
                <a:solidFill>
                  <a:srgbClr val="00B0F0"/>
                </a:solidFill>
                <a:latin typeface="Power Geez Unicode1" pitchFamily="2" charset="0"/>
              </a:rPr>
              <a:t>ስርዓት</a:t>
            </a:r>
            <a:r>
              <a:rPr lang="en-US" sz="3800" dirty="0" smtClean="0">
                <a:solidFill>
                  <a:srgbClr val="00B0F0"/>
                </a:solidFill>
                <a:latin typeface="Power Geez Unicode1" pitchFamily="2" charset="0"/>
              </a:rPr>
              <a:t> </a:t>
            </a:r>
            <a:r>
              <a:rPr lang="en-US" sz="3800" dirty="0" err="1" smtClean="0">
                <a:solidFill>
                  <a:srgbClr val="00B0F0"/>
                </a:solidFill>
                <a:latin typeface="Power Geez Unicode1" pitchFamily="2" charset="0"/>
              </a:rPr>
              <a:t>እና</a:t>
            </a:r>
            <a:r>
              <a:rPr lang="en-US" sz="3800" dirty="0" smtClean="0">
                <a:solidFill>
                  <a:srgbClr val="00B0F0"/>
                </a:solidFill>
                <a:latin typeface="Power Geez Unicode1" pitchFamily="2" charset="0"/>
              </a:rPr>
              <a:t> / watchdog /</a:t>
            </a:r>
          </a:p>
          <a:p>
            <a:pPr marL="0" indent="0">
              <a:lnSpc>
                <a:spcPct val="150000"/>
              </a:lnSpc>
              <a:buNone/>
            </a:pPr>
            <a:endParaRPr lang="en-US" sz="4500" dirty="0"/>
          </a:p>
          <a:p>
            <a:pPr marL="0" indent="0">
              <a:buNone/>
            </a:pPr>
            <a:r>
              <a:rPr lang="am-ET" sz="4500" dirty="0"/>
              <a:t>በመሆኑም </a:t>
            </a:r>
            <a:r>
              <a:rPr lang="am-ET" sz="4500" dirty="0">
                <a:solidFill>
                  <a:srgbClr val="00B050"/>
                </a:solidFill>
              </a:rPr>
              <a:t>ግልጽነትና ተጠያቂነት </a:t>
            </a:r>
            <a:r>
              <a:rPr lang="am-ET" sz="4500" dirty="0"/>
              <a:t>የማይነጣጠሉ </a:t>
            </a:r>
            <a:r>
              <a:rPr lang="am-ET" sz="4500" dirty="0">
                <a:solidFill>
                  <a:srgbClr val="7030A0"/>
                </a:solidFill>
              </a:rPr>
              <a:t>የዲሞክራሲና መልካም አስተዳደር መርሆዎች</a:t>
            </a:r>
            <a:r>
              <a:rPr lang="am-ET" sz="4500" dirty="0"/>
              <a:t> ናቸው ::</a:t>
            </a:r>
          </a:p>
          <a:p>
            <a:pPr marL="514350" indent="-514350">
              <a:buFont typeface="+mj-lt"/>
              <a:buAutoNum type="arabicParenR"/>
            </a:pPr>
            <a:endParaRPr lang="en-US" dirty="0" smtClean="0"/>
          </a:p>
          <a:p>
            <a:pPr marL="514350" indent="-514350">
              <a:buFont typeface="+mj-lt"/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FE5F-B0F4-49A5-A868-FF8008F867E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340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152400"/>
            <a:ext cx="4953000" cy="304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900" dirty="0" err="1">
                <a:solidFill>
                  <a:srgbClr val="4F271C">
                    <a:satMod val="130000"/>
                  </a:srgbClr>
                </a:solidFill>
              </a:rPr>
              <a:t>የቀጠለ</a:t>
            </a:r>
            <a:r>
              <a:rPr lang="en-US" sz="3900" dirty="0">
                <a:solidFill>
                  <a:srgbClr val="4F271C">
                    <a:satMod val="130000"/>
                  </a:srgbClr>
                </a:solidFill>
              </a:rPr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533400"/>
            <a:ext cx="8077200" cy="6019800"/>
          </a:xfrm>
        </p:spPr>
        <p:txBody>
          <a:bodyPr>
            <a:normAutofit fontScale="25000" lnSpcReduction="20000"/>
          </a:bodyPr>
          <a:lstStyle/>
          <a:p>
            <a:pPr marL="285750" marR="0" indent="-285750" algn="just">
              <a:lnSpc>
                <a:spcPct val="170000"/>
              </a:lnSpc>
              <a:spcBef>
                <a:spcPts val="0"/>
              </a:spcBef>
              <a:spcAft>
                <a:spcPts val="1000"/>
              </a:spcAft>
              <a:buBlip>
                <a:blip r:embed="rId2"/>
              </a:buBlip>
              <a:tabLst>
                <a:tab pos="1943100" algn="l"/>
              </a:tabLst>
            </a:pPr>
            <a:r>
              <a:rPr lang="en-US" sz="8600" dirty="0" err="1" smtClean="0">
                <a:latin typeface="Power Geez Unicode1" pitchFamily="2" charset="0"/>
                <a:ea typeface="Times New Roman"/>
                <a:cs typeface="Times New Roman"/>
              </a:rPr>
              <a:t>የፋይናንስ</a:t>
            </a:r>
            <a:r>
              <a:rPr lang="en-US" sz="8600" dirty="0" smtClean="0">
                <a:latin typeface="Power Geez Unicode1" pitchFamily="2" charset="0"/>
                <a:ea typeface="Times New Roman"/>
                <a:cs typeface="Times New Roman"/>
              </a:rPr>
              <a:t> </a:t>
            </a:r>
            <a:r>
              <a:rPr lang="en-US" sz="8600" dirty="0" err="1">
                <a:latin typeface="Power Geez Unicode1" pitchFamily="2" charset="0"/>
                <a:ea typeface="Times New Roman"/>
                <a:cs typeface="Times New Roman"/>
              </a:rPr>
              <a:t>ግልፅነጽና</a:t>
            </a:r>
            <a:r>
              <a:rPr lang="en-US" sz="8600" dirty="0">
                <a:latin typeface="Power Geez Unicode1" pitchFamily="2" charset="0"/>
                <a:ea typeface="Times New Roman"/>
                <a:cs typeface="Times New Roman"/>
              </a:rPr>
              <a:t> </a:t>
            </a:r>
            <a:r>
              <a:rPr lang="en-US" sz="8600" dirty="0" err="1">
                <a:latin typeface="Power Geez Unicode1" pitchFamily="2" charset="0"/>
                <a:ea typeface="Times New Roman"/>
                <a:cs typeface="Times New Roman"/>
              </a:rPr>
              <a:t>ተጠያቂነት</a:t>
            </a:r>
            <a:r>
              <a:rPr lang="en-US" sz="8600" dirty="0">
                <a:latin typeface="Power Geez Unicode1" pitchFamily="2" charset="0"/>
                <a:ea typeface="Times New Roman"/>
                <a:cs typeface="Times New Roman"/>
              </a:rPr>
              <a:t> </a:t>
            </a:r>
            <a:r>
              <a:rPr lang="en-US" sz="8600" dirty="0" err="1" smtClean="0">
                <a:latin typeface="Power Geez Unicode1" pitchFamily="2" charset="0"/>
                <a:ea typeface="Times New Roman"/>
                <a:cs typeface="Times New Roman"/>
              </a:rPr>
              <a:t>ማለት</a:t>
            </a:r>
            <a:r>
              <a:rPr lang="en-US" sz="8600" dirty="0" smtClean="0">
                <a:latin typeface="Power Geez Unicode1" pitchFamily="2" charset="0"/>
                <a:ea typeface="Times New Roman"/>
                <a:cs typeface="Times New Roman"/>
              </a:rPr>
              <a:t> </a:t>
            </a:r>
          </a:p>
          <a:p>
            <a:pPr marL="0" marR="0" indent="0" algn="just">
              <a:lnSpc>
                <a:spcPct val="170000"/>
              </a:lnSpc>
              <a:spcBef>
                <a:spcPts val="0"/>
              </a:spcBef>
              <a:spcAft>
                <a:spcPts val="1000"/>
              </a:spcAft>
              <a:buNone/>
              <a:tabLst>
                <a:tab pos="1943100" algn="l"/>
              </a:tabLst>
            </a:pPr>
            <a:r>
              <a:rPr lang="en-US" sz="8600" dirty="0" err="1" smtClean="0">
                <a:latin typeface="Power Geez Unicode1" pitchFamily="2" charset="0"/>
                <a:ea typeface="Times New Roman"/>
                <a:cs typeface="Times New Roman"/>
              </a:rPr>
              <a:t>በአጠቃላይ</a:t>
            </a:r>
            <a:r>
              <a:rPr lang="en-US" sz="8600" dirty="0" smtClean="0">
                <a:latin typeface="Power Geez Unicode1" pitchFamily="2" charset="0"/>
                <a:ea typeface="Times New Roman"/>
                <a:cs typeface="Times New Roman"/>
              </a:rPr>
              <a:t> </a:t>
            </a:r>
            <a:r>
              <a:rPr lang="en-US" sz="8600" dirty="0" err="1" smtClean="0">
                <a:latin typeface="Power Geez Unicode1" pitchFamily="2" charset="0"/>
                <a:ea typeface="Times New Roman"/>
                <a:cs typeface="Times New Roman"/>
              </a:rPr>
              <a:t>ዜጎች</a:t>
            </a:r>
            <a:r>
              <a:rPr lang="en-US" sz="8600" dirty="0" smtClean="0">
                <a:latin typeface="Power Geez Unicode1" pitchFamily="2" charset="0"/>
                <a:ea typeface="Times New Roman"/>
                <a:cs typeface="Times New Roman"/>
              </a:rPr>
              <a:t> </a:t>
            </a:r>
            <a:r>
              <a:rPr lang="en-US" sz="8600" dirty="0" err="1" smtClean="0">
                <a:latin typeface="Power Geez Unicode1" pitchFamily="2" charset="0"/>
                <a:ea typeface="Times New Roman"/>
                <a:cs typeface="Times New Roman"/>
              </a:rPr>
              <a:t>በመንግስት</a:t>
            </a:r>
            <a:endParaRPr lang="en-US" sz="8600" dirty="0">
              <a:latin typeface="Power Geez Unicode1" pitchFamily="2" charset="0"/>
              <a:ea typeface="Times New Roman"/>
              <a:cs typeface="Times New Roman"/>
            </a:endParaRPr>
          </a:p>
          <a:p>
            <a:pPr marL="285750" marR="0" indent="-285750" algn="just">
              <a:lnSpc>
                <a:spcPct val="170000"/>
              </a:lnSpc>
              <a:spcBef>
                <a:spcPts val="0"/>
              </a:spcBef>
              <a:spcAft>
                <a:spcPts val="1000"/>
              </a:spcAft>
              <a:buFont typeface="Wingdings" pitchFamily="2" charset="2"/>
              <a:buChar char="v"/>
              <a:tabLst>
                <a:tab pos="1943100" algn="l"/>
              </a:tabLst>
            </a:pPr>
            <a:r>
              <a:rPr lang="en-US" sz="8600" dirty="0" err="1" smtClean="0">
                <a:latin typeface="Power Geez Unicode1" pitchFamily="2" charset="0"/>
                <a:ea typeface="Times New Roman"/>
                <a:cs typeface="Times New Roman"/>
              </a:rPr>
              <a:t>በጀትና</a:t>
            </a:r>
            <a:r>
              <a:rPr lang="en-US" sz="8600" dirty="0" smtClean="0">
                <a:latin typeface="Power Geez Unicode1" pitchFamily="2" charset="0"/>
                <a:ea typeface="Times New Roman"/>
                <a:cs typeface="Times New Roman"/>
              </a:rPr>
              <a:t> </a:t>
            </a:r>
            <a:r>
              <a:rPr lang="en-US" sz="8600" dirty="0" err="1" smtClean="0">
                <a:latin typeface="Power Geez Unicode1" pitchFamily="2" charset="0"/>
                <a:ea typeface="Times New Roman"/>
                <a:cs typeface="Times New Roman"/>
              </a:rPr>
              <a:t>ገንዘብ</a:t>
            </a:r>
            <a:r>
              <a:rPr lang="en-US" sz="8600" dirty="0" smtClean="0">
                <a:latin typeface="Power Geez Unicode1" pitchFamily="2" charset="0"/>
                <a:ea typeface="Times New Roman"/>
                <a:cs typeface="Times New Roman"/>
              </a:rPr>
              <a:t>፣</a:t>
            </a:r>
          </a:p>
          <a:p>
            <a:pPr marL="285750" marR="0" indent="-285750" algn="just">
              <a:lnSpc>
                <a:spcPct val="170000"/>
              </a:lnSpc>
              <a:spcBef>
                <a:spcPts val="0"/>
              </a:spcBef>
              <a:spcAft>
                <a:spcPts val="1000"/>
              </a:spcAft>
              <a:buFont typeface="Wingdings" pitchFamily="2" charset="2"/>
              <a:buChar char="v"/>
              <a:tabLst>
                <a:tab pos="1943100" algn="l"/>
              </a:tabLst>
            </a:pPr>
            <a:r>
              <a:rPr lang="en-US" sz="8600" dirty="0" err="1" smtClean="0">
                <a:latin typeface="Power Geez Unicode1" pitchFamily="2" charset="0"/>
                <a:ea typeface="Times New Roman"/>
                <a:cs typeface="Times New Roman"/>
              </a:rPr>
              <a:t>ህግጋት</a:t>
            </a:r>
            <a:r>
              <a:rPr lang="en-US" sz="8600" dirty="0" smtClean="0">
                <a:latin typeface="Power Geez Unicode1" pitchFamily="2" charset="0"/>
                <a:ea typeface="Times New Roman"/>
                <a:cs typeface="Times New Roman"/>
              </a:rPr>
              <a:t>፣</a:t>
            </a:r>
          </a:p>
          <a:p>
            <a:pPr marL="285750" lvl="0" indent="-285750" algn="just">
              <a:lnSpc>
                <a:spcPct val="170000"/>
              </a:lnSpc>
              <a:spcBef>
                <a:spcPts val="0"/>
              </a:spcBef>
              <a:spcAft>
                <a:spcPts val="1000"/>
              </a:spcAft>
              <a:buClr>
                <a:srgbClr val="3891A7"/>
              </a:buClr>
              <a:buFont typeface="Wingdings" pitchFamily="2" charset="2"/>
              <a:buChar char="v"/>
              <a:tabLst>
                <a:tab pos="1943100" algn="l"/>
              </a:tabLst>
            </a:pPr>
            <a:r>
              <a:rPr lang="en-US" sz="8600" dirty="0" smtClean="0">
                <a:latin typeface="Power Geez Unicode1" pitchFamily="2" charset="0"/>
                <a:ea typeface="Times New Roman"/>
                <a:cs typeface="Times New Roman"/>
              </a:rPr>
              <a:t>ተ</a:t>
            </a:r>
            <a:r>
              <a:rPr lang="am-ET" sz="8600" dirty="0" smtClean="0">
                <a:latin typeface="Power Geez Unicode1" pitchFamily="2" charset="0"/>
                <a:ea typeface="Times New Roman"/>
                <a:cs typeface="Times New Roman"/>
              </a:rPr>
              <a:t>ቋ</a:t>
            </a:r>
            <a:r>
              <a:rPr lang="en-US" sz="8600" dirty="0" err="1" smtClean="0">
                <a:latin typeface="Power Geez Unicode1" pitchFamily="2" charset="0"/>
                <a:ea typeface="Times New Roman"/>
                <a:cs typeface="Times New Roman"/>
              </a:rPr>
              <a:t>ማትና</a:t>
            </a:r>
            <a:r>
              <a:rPr lang="en-US" sz="8600" dirty="0">
                <a:solidFill>
                  <a:prstClr val="black"/>
                </a:solidFill>
                <a:latin typeface="Power Geez Unicode1" pitchFamily="2" charset="0"/>
                <a:ea typeface="Times New Roman"/>
                <a:cs typeface="Times New Roman"/>
              </a:rPr>
              <a:t> </a:t>
            </a:r>
            <a:r>
              <a:rPr lang="en-US" sz="8600" dirty="0" err="1" smtClean="0">
                <a:solidFill>
                  <a:prstClr val="black"/>
                </a:solidFill>
                <a:latin typeface="Power Geez Unicode1" pitchFamily="2" charset="0"/>
                <a:ea typeface="Times New Roman"/>
                <a:cs typeface="Times New Roman"/>
              </a:rPr>
              <a:t>እና</a:t>
            </a:r>
            <a:endParaRPr lang="en-US" sz="8600" dirty="0" smtClean="0">
              <a:latin typeface="Power Geez Unicode1" pitchFamily="2" charset="0"/>
              <a:ea typeface="Times New Roman"/>
              <a:cs typeface="Times New Roman"/>
            </a:endParaRPr>
          </a:p>
          <a:p>
            <a:pPr marL="285750" marR="0" indent="-285750" algn="just">
              <a:lnSpc>
                <a:spcPct val="170000"/>
              </a:lnSpc>
              <a:spcBef>
                <a:spcPts val="0"/>
              </a:spcBef>
              <a:spcAft>
                <a:spcPts val="1000"/>
              </a:spcAft>
              <a:buFont typeface="Wingdings" pitchFamily="2" charset="2"/>
              <a:buChar char="v"/>
              <a:tabLst>
                <a:tab pos="1943100" algn="l"/>
              </a:tabLst>
            </a:pPr>
            <a:r>
              <a:rPr lang="en-US" sz="8600" dirty="0" err="1" smtClean="0">
                <a:latin typeface="Power Geez Unicode1" pitchFamily="2" charset="0"/>
                <a:ea typeface="Times New Roman"/>
                <a:cs typeface="Times New Roman"/>
              </a:rPr>
              <a:t>የኢኮኖሚ</a:t>
            </a:r>
            <a:r>
              <a:rPr lang="en-US" sz="8600" dirty="0" smtClean="0">
                <a:latin typeface="Power Geez Unicode1" pitchFamily="2" charset="0"/>
                <a:ea typeface="Times New Roman"/>
                <a:cs typeface="Times New Roman"/>
              </a:rPr>
              <a:t> </a:t>
            </a:r>
            <a:r>
              <a:rPr lang="en-US" sz="8600" dirty="0" err="1">
                <a:latin typeface="Power Geez Unicode1" pitchFamily="2" charset="0"/>
                <a:ea typeface="Times New Roman"/>
                <a:cs typeface="Times New Roman"/>
              </a:rPr>
              <a:t>ማእቀፎች</a:t>
            </a:r>
            <a:r>
              <a:rPr lang="en-US" sz="8600" dirty="0">
                <a:latin typeface="Power Geez Unicode1" pitchFamily="2" charset="0"/>
                <a:ea typeface="Times New Roman"/>
                <a:cs typeface="Times New Roman"/>
              </a:rPr>
              <a:t> </a:t>
            </a:r>
            <a:r>
              <a:rPr lang="en-US" sz="8600" dirty="0" err="1">
                <a:latin typeface="Power Geez Unicode1" pitchFamily="2" charset="0"/>
                <a:ea typeface="Times New Roman"/>
                <a:cs typeface="Times New Roman"/>
              </a:rPr>
              <a:t>ነባራዊ</a:t>
            </a:r>
            <a:r>
              <a:rPr lang="en-US" sz="8600" dirty="0">
                <a:latin typeface="Power Geez Unicode1" pitchFamily="2" charset="0"/>
                <a:ea typeface="Times New Roman"/>
                <a:cs typeface="Times New Roman"/>
              </a:rPr>
              <a:t> </a:t>
            </a:r>
            <a:r>
              <a:rPr lang="en-US" sz="8600" dirty="0" err="1">
                <a:latin typeface="Power Geez Unicode1" pitchFamily="2" charset="0"/>
                <a:ea typeface="Times New Roman"/>
                <a:cs typeface="Times New Roman"/>
              </a:rPr>
              <a:t>ሁኔታ</a:t>
            </a:r>
            <a:r>
              <a:rPr lang="en-US" sz="8600" dirty="0">
                <a:latin typeface="Power Geez Unicode1" pitchFamily="2" charset="0"/>
                <a:ea typeface="Times New Roman"/>
                <a:cs typeface="Times New Roman"/>
              </a:rPr>
              <a:t> </a:t>
            </a:r>
            <a:endParaRPr lang="en-US" sz="8600" dirty="0" smtClean="0">
              <a:latin typeface="Power Geez Unicode1" pitchFamily="2" charset="0"/>
              <a:ea typeface="Times New Roman"/>
              <a:cs typeface="Times New Roman"/>
            </a:endParaRPr>
          </a:p>
          <a:p>
            <a:pPr marL="0" marR="0" indent="0" algn="just">
              <a:lnSpc>
                <a:spcPct val="170000"/>
              </a:lnSpc>
              <a:spcBef>
                <a:spcPts val="0"/>
              </a:spcBef>
              <a:spcAft>
                <a:spcPts val="1000"/>
              </a:spcAft>
              <a:buNone/>
              <a:tabLst>
                <a:tab pos="1943100" algn="l"/>
              </a:tabLst>
            </a:pPr>
            <a:r>
              <a:rPr lang="en-US" sz="8600" dirty="0" err="1" smtClean="0">
                <a:latin typeface="Power Geez Unicode1" pitchFamily="2" charset="0"/>
                <a:ea typeface="Times New Roman"/>
                <a:cs typeface="Times New Roman"/>
              </a:rPr>
              <a:t>ላይ</a:t>
            </a:r>
            <a:r>
              <a:rPr lang="en-US" sz="8600" dirty="0" smtClean="0">
                <a:latin typeface="Power Geez Unicode1" pitchFamily="2" charset="0"/>
                <a:ea typeface="Times New Roman"/>
                <a:cs typeface="Times New Roman"/>
              </a:rPr>
              <a:t> </a:t>
            </a:r>
            <a:r>
              <a:rPr lang="en-US" sz="8600" dirty="0" err="1" smtClean="0">
                <a:latin typeface="Power Geez Unicode1" pitchFamily="2" charset="0"/>
                <a:ea typeface="Times New Roman"/>
                <a:cs typeface="Times New Roman"/>
              </a:rPr>
              <a:t>በተላለፉ</a:t>
            </a:r>
            <a:r>
              <a:rPr lang="en-US" sz="8600" dirty="0" smtClean="0">
                <a:latin typeface="Power Geez Unicode1" pitchFamily="2" charset="0"/>
                <a:ea typeface="Times New Roman"/>
                <a:cs typeface="Times New Roman"/>
              </a:rPr>
              <a:t> </a:t>
            </a:r>
            <a:r>
              <a:rPr lang="en-US" sz="8600" dirty="0" err="1">
                <a:latin typeface="Power Geez Unicode1" pitchFamily="2" charset="0"/>
                <a:ea typeface="Times New Roman"/>
                <a:cs typeface="Times New Roman"/>
              </a:rPr>
              <a:t>የፖሊሲ</a:t>
            </a:r>
            <a:r>
              <a:rPr lang="en-US" sz="8600" dirty="0">
                <a:latin typeface="Power Geez Unicode1" pitchFamily="2" charset="0"/>
                <a:ea typeface="Times New Roman"/>
                <a:cs typeface="Times New Roman"/>
              </a:rPr>
              <a:t> </a:t>
            </a:r>
            <a:r>
              <a:rPr lang="en-US" sz="8600" dirty="0" err="1">
                <a:latin typeface="Power Geez Unicode1" pitchFamily="2" charset="0"/>
                <a:ea typeface="Times New Roman"/>
                <a:cs typeface="Times New Roman"/>
              </a:rPr>
              <a:t>ውሳኔዎች</a:t>
            </a:r>
            <a:r>
              <a:rPr lang="en-US" sz="8600" dirty="0">
                <a:latin typeface="Power Geez Unicode1" pitchFamily="2" charset="0"/>
                <a:ea typeface="Times New Roman"/>
                <a:cs typeface="Times New Roman"/>
              </a:rPr>
              <a:t> </a:t>
            </a:r>
            <a:r>
              <a:rPr lang="en-US" sz="8600" dirty="0" err="1" smtClean="0">
                <a:latin typeface="Power Geez Unicode1" pitchFamily="2" charset="0"/>
                <a:ea typeface="Times New Roman"/>
                <a:cs typeface="Times New Roman"/>
              </a:rPr>
              <a:t>መሠረት</a:t>
            </a:r>
            <a:r>
              <a:rPr lang="en-US" sz="8600" dirty="0" smtClean="0">
                <a:latin typeface="Power Geez Unicode1" pitchFamily="2" charset="0"/>
                <a:ea typeface="Times New Roman"/>
                <a:cs typeface="Times New Roman"/>
              </a:rPr>
              <a:t> </a:t>
            </a:r>
            <a:r>
              <a:rPr lang="en-US" sz="8600" dirty="0" err="1">
                <a:latin typeface="Power Geez Unicode1" pitchFamily="2" charset="0"/>
                <a:ea typeface="Times New Roman"/>
                <a:cs typeface="Times New Roman"/>
              </a:rPr>
              <a:t>የተገኙትን</a:t>
            </a:r>
            <a:r>
              <a:rPr lang="en-US" sz="8600" dirty="0">
                <a:latin typeface="Power Geez Unicode1" pitchFamily="2" charset="0"/>
                <a:ea typeface="Times New Roman"/>
                <a:cs typeface="Times New Roman"/>
              </a:rPr>
              <a:t> </a:t>
            </a:r>
            <a:r>
              <a:rPr lang="en-US" sz="8600" dirty="0" err="1">
                <a:latin typeface="Power Geez Unicode1" pitchFamily="2" charset="0"/>
                <a:ea typeface="Times New Roman"/>
                <a:cs typeface="Times New Roman"/>
              </a:rPr>
              <a:t>ጥሬ</a:t>
            </a:r>
            <a:r>
              <a:rPr lang="en-US" sz="8600" dirty="0">
                <a:latin typeface="Power Geez Unicode1" pitchFamily="2" charset="0"/>
                <a:ea typeface="Times New Roman"/>
                <a:cs typeface="Times New Roman"/>
              </a:rPr>
              <a:t> </a:t>
            </a:r>
            <a:r>
              <a:rPr lang="en-US" sz="8600" dirty="0" err="1">
                <a:latin typeface="Power Geez Unicode1" pitchFamily="2" charset="0"/>
                <a:ea typeface="Times New Roman"/>
                <a:cs typeface="Times New Roman"/>
              </a:rPr>
              <a:t>መረጃዎች</a:t>
            </a:r>
            <a:r>
              <a:rPr lang="en-US" sz="8600" dirty="0">
                <a:latin typeface="Power Geez Unicode1" pitchFamily="2" charset="0"/>
                <a:ea typeface="Times New Roman"/>
                <a:cs typeface="Times New Roman"/>
              </a:rPr>
              <a:t> </a:t>
            </a:r>
            <a:r>
              <a:rPr lang="en-US" sz="8600" dirty="0" err="1">
                <a:latin typeface="Power Geez Unicode1" pitchFamily="2" charset="0"/>
                <a:ea typeface="Times New Roman"/>
                <a:cs typeface="Times New Roman"/>
              </a:rPr>
              <a:t>እና</a:t>
            </a:r>
            <a:r>
              <a:rPr lang="en-US" sz="8600" dirty="0">
                <a:latin typeface="Power Geez Unicode1" pitchFamily="2" charset="0"/>
                <a:ea typeface="Times New Roman"/>
                <a:cs typeface="Times New Roman"/>
              </a:rPr>
              <a:t> </a:t>
            </a:r>
            <a:r>
              <a:rPr lang="en-US" sz="8600" dirty="0" err="1">
                <a:latin typeface="Power Geez Unicode1" pitchFamily="2" charset="0"/>
                <a:ea typeface="Times New Roman"/>
                <a:cs typeface="Times New Roman"/>
              </a:rPr>
              <a:t>የተጠናቀሩ</a:t>
            </a:r>
            <a:r>
              <a:rPr lang="en-US" sz="8600" dirty="0">
                <a:latin typeface="Power Geez Unicode1" pitchFamily="2" charset="0"/>
                <a:ea typeface="Times New Roman"/>
                <a:cs typeface="Times New Roman"/>
              </a:rPr>
              <a:t> </a:t>
            </a:r>
            <a:r>
              <a:rPr lang="en-US" sz="8600" dirty="0" err="1" smtClean="0">
                <a:latin typeface="Power Geez Unicode1" pitchFamily="2" charset="0"/>
                <a:ea typeface="Times New Roman"/>
                <a:cs typeface="Times New Roman"/>
              </a:rPr>
              <a:t>የበጀትና</a:t>
            </a:r>
            <a:r>
              <a:rPr lang="en-US" sz="8600" dirty="0" smtClean="0">
                <a:latin typeface="Power Geez Unicode1" pitchFamily="2" charset="0"/>
                <a:ea typeface="Times New Roman"/>
                <a:cs typeface="Times New Roman"/>
              </a:rPr>
              <a:t> </a:t>
            </a:r>
            <a:r>
              <a:rPr lang="en-US" sz="8600" dirty="0" err="1" smtClean="0">
                <a:latin typeface="Power Geez Unicode1" pitchFamily="2" charset="0"/>
                <a:ea typeface="Times New Roman"/>
                <a:cs typeface="Times New Roman"/>
              </a:rPr>
              <a:t>የአገልግሎት</a:t>
            </a:r>
            <a:r>
              <a:rPr lang="en-US" sz="8600" dirty="0" smtClean="0">
                <a:latin typeface="Power Geez Unicode1" pitchFamily="2" charset="0"/>
                <a:ea typeface="Times New Roman"/>
                <a:cs typeface="Times New Roman"/>
              </a:rPr>
              <a:t> </a:t>
            </a:r>
            <a:r>
              <a:rPr lang="en-US" sz="8600" dirty="0" err="1" smtClean="0">
                <a:latin typeface="Power Geez Unicode1" pitchFamily="2" charset="0"/>
                <a:ea typeface="Times New Roman"/>
                <a:cs typeface="Times New Roman"/>
              </a:rPr>
              <a:t>አሰጣጥ</a:t>
            </a:r>
            <a:r>
              <a:rPr lang="en-US" sz="8600" dirty="0" smtClean="0">
                <a:latin typeface="Power Geez Unicode1" pitchFamily="2" charset="0"/>
                <a:ea typeface="Times New Roman"/>
                <a:cs typeface="Times New Roman"/>
              </a:rPr>
              <a:t> </a:t>
            </a:r>
            <a:r>
              <a:rPr lang="en-US" sz="8600" dirty="0" err="1" smtClean="0">
                <a:latin typeface="Power Geez Unicode1" pitchFamily="2" charset="0"/>
                <a:ea typeface="Times New Roman"/>
                <a:cs typeface="Times New Roman"/>
              </a:rPr>
              <a:t>ደረጃ</a:t>
            </a:r>
            <a:r>
              <a:rPr lang="en-US" sz="8600" dirty="0" smtClean="0">
                <a:latin typeface="Power Geez Unicode1" pitchFamily="2" charset="0"/>
                <a:ea typeface="Times New Roman"/>
                <a:cs typeface="Times New Roman"/>
              </a:rPr>
              <a:t> </a:t>
            </a:r>
            <a:r>
              <a:rPr lang="en-US" sz="8600" dirty="0" err="1" smtClean="0">
                <a:latin typeface="Power Geez Unicode1" pitchFamily="2" charset="0"/>
                <a:ea typeface="Times New Roman"/>
                <a:cs typeface="Times New Roman"/>
              </a:rPr>
              <a:t>መረጃዎችን</a:t>
            </a:r>
            <a:r>
              <a:rPr lang="en-US" sz="8600" dirty="0" smtClean="0">
                <a:latin typeface="Power Geez Unicode1" pitchFamily="2" charset="0"/>
                <a:ea typeface="Times New Roman"/>
                <a:cs typeface="Times New Roman"/>
              </a:rPr>
              <a:t> </a:t>
            </a:r>
            <a:r>
              <a:rPr lang="en-US" sz="8600" dirty="0" err="1">
                <a:latin typeface="Power Geez Unicode1" pitchFamily="2" charset="0"/>
                <a:ea typeface="Times New Roman"/>
                <a:cs typeface="Times New Roman"/>
              </a:rPr>
              <a:t>ለማህበረሰቡ</a:t>
            </a:r>
            <a:r>
              <a:rPr lang="en-US" sz="8600" dirty="0">
                <a:latin typeface="Power Geez Unicode1" pitchFamily="2" charset="0"/>
                <a:ea typeface="Times New Roman"/>
                <a:cs typeface="Times New Roman"/>
              </a:rPr>
              <a:t> </a:t>
            </a:r>
            <a:r>
              <a:rPr lang="en-US" sz="8600" dirty="0" err="1" smtClean="0">
                <a:latin typeface="Power Geez Unicode1" pitchFamily="2" charset="0"/>
                <a:ea typeface="Times New Roman"/>
                <a:cs typeface="Times New Roman"/>
              </a:rPr>
              <a:t>ሊገባ</a:t>
            </a:r>
            <a:r>
              <a:rPr lang="en-US" sz="8600" dirty="0" smtClean="0">
                <a:latin typeface="Power Geez Unicode1" pitchFamily="2" charset="0"/>
                <a:ea typeface="Times New Roman"/>
                <a:cs typeface="Times New Roman"/>
              </a:rPr>
              <a:t> </a:t>
            </a:r>
            <a:r>
              <a:rPr lang="en-US" sz="8600" dirty="0" err="1">
                <a:latin typeface="Power Geez Unicode1" pitchFamily="2" charset="0"/>
                <a:ea typeface="Times New Roman"/>
                <a:cs typeface="Times New Roman"/>
              </a:rPr>
              <a:t>በሚችልና</a:t>
            </a:r>
            <a:r>
              <a:rPr lang="en-US" sz="8600" dirty="0">
                <a:latin typeface="Power Geez Unicode1" pitchFamily="2" charset="0"/>
                <a:ea typeface="Times New Roman"/>
                <a:cs typeface="Times New Roman"/>
              </a:rPr>
              <a:t> </a:t>
            </a:r>
            <a:r>
              <a:rPr lang="en-US" sz="8600" dirty="0" err="1">
                <a:solidFill>
                  <a:srgbClr val="00B050"/>
                </a:solidFill>
                <a:latin typeface="Power Geez Unicode1" pitchFamily="2" charset="0"/>
                <a:ea typeface="Times New Roman"/>
                <a:cs typeface="Times New Roman"/>
              </a:rPr>
              <a:t>ተደራሽ</a:t>
            </a:r>
            <a:r>
              <a:rPr lang="en-US" sz="8000" dirty="0" err="1">
                <a:solidFill>
                  <a:srgbClr val="00B050"/>
                </a:solidFill>
                <a:latin typeface="Power Geez Unicode1" pitchFamily="2" charset="0"/>
                <a:ea typeface="Times New Roman"/>
                <a:cs typeface="Times New Roman"/>
              </a:rPr>
              <a:t>ነት</a:t>
            </a:r>
            <a:r>
              <a:rPr lang="en-US" sz="8000" dirty="0">
                <a:latin typeface="Power Geez Unicode1" pitchFamily="2" charset="0"/>
                <a:ea typeface="Times New Roman"/>
                <a:cs typeface="Times New Roman"/>
              </a:rPr>
              <a:t> </a:t>
            </a:r>
            <a:r>
              <a:rPr lang="en-US" sz="8000" dirty="0" err="1">
                <a:latin typeface="Power Geez Unicode1" pitchFamily="2" charset="0"/>
                <a:ea typeface="Times New Roman"/>
                <a:cs typeface="Times New Roman"/>
              </a:rPr>
              <a:t>ባለው</a:t>
            </a:r>
            <a:r>
              <a:rPr lang="en-US" sz="8000" dirty="0">
                <a:latin typeface="Power Geez Unicode1" pitchFamily="2" charset="0"/>
                <a:ea typeface="Times New Roman"/>
                <a:cs typeface="Times New Roman"/>
              </a:rPr>
              <a:t> </a:t>
            </a:r>
            <a:r>
              <a:rPr lang="en-US" sz="8000" dirty="0" err="1">
                <a:latin typeface="Power Geez Unicode1" pitchFamily="2" charset="0"/>
                <a:ea typeface="Times New Roman"/>
                <a:cs typeface="Times New Roman"/>
              </a:rPr>
              <a:t>መልኩ</a:t>
            </a:r>
            <a:r>
              <a:rPr lang="en-US" sz="8000" dirty="0">
                <a:latin typeface="Power Geez Unicode1" pitchFamily="2" charset="0"/>
                <a:ea typeface="Times New Roman"/>
                <a:cs typeface="Times New Roman"/>
              </a:rPr>
              <a:t> </a:t>
            </a:r>
            <a:r>
              <a:rPr lang="en-US" sz="8000" dirty="0" err="1">
                <a:solidFill>
                  <a:srgbClr val="00B050"/>
                </a:solidFill>
                <a:latin typeface="Power Geez Unicode1" pitchFamily="2" charset="0"/>
                <a:ea typeface="Times New Roman"/>
                <a:cs typeface="Times New Roman"/>
              </a:rPr>
              <a:t>በወቅቱ</a:t>
            </a:r>
            <a:r>
              <a:rPr lang="en-US" sz="8000" dirty="0">
                <a:solidFill>
                  <a:srgbClr val="00B050"/>
                </a:solidFill>
                <a:latin typeface="Power Geez Unicode1" pitchFamily="2" charset="0"/>
                <a:ea typeface="Times New Roman"/>
                <a:cs typeface="Times New Roman"/>
              </a:rPr>
              <a:t> </a:t>
            </a:r>
            <a:r>
              <a:rPr lang="en-US" sz="8000" dirty="0" err="1">
                <a:latin typeface="Power Geez Unicode1" pitchFamily="2" charset="0"/>
                <a:ea typeface="Times New Roman"/>
                <a:cs typeface="Times New Roman"/>
              </a:rPr>
              <a:t>መግለጽ</a:t>
            </a:r>
            <a:r>
              <a:rPr lang="en-US" sz="8000" dirty="0">
                <a:latin typeface="Power Geez Unicode1" pitchFamily="2" charset="0"/>
                <a:ea typeface="Times New Roman"/>
                <a:cs typeface="Times New Roman"/>
              </a:rPr>
              <a:t> </a:t>
            </a:r>
            <a:r>
              <a:rPr lang="en-US" sz="8000" dirty="0" err="1">
                <a:latin typeface="Power Geez Unicode1" pitchFamily="2" charset="0"/>
                <a:ea typeface="Times New Roman"/>
                <a:cs typeface="Times New Roman"/>
              </a:rPr>
              <a:t>ማለት</a:t>
            </a:r>
            <a:r>
              <a:rPr lang="en-US" sz="8000" dirty="0">
                <a:latin typeface="Power Geez Unicode1" pitchFamily="2" charset="0"/>
                <a:ea typeface="Times New Roman"/>
                <a:cs typeface="Times New Roman"/>
              </a:rPr>
              <a:t> </a:t>
            </a:r>
            <a:r>
              <a:rPr lang="en-US" sz="8000" dirty="0" err="1">
                <a:latin typeface="Power Geez Unicode1" pitchFamily="2" charset="0"/>
                <a:ea typeface="Times New Roman"/>
                <a:cs typeface="Times New Roman"/>
              </a:rPr>
              <a:t>ነው</a:t>
            </a:r>
            <a:r>
              <a:rPr lang="en-US" sz="8000" dirty="0" smtClean="0">
                <a:latin typeface="Power Geez Unicode1" pitchFamily="2" charset="0"/>
                <a:ea typeface="Times New Roman"/>
                <a:cs typeface="Times New Roman"/>
              </a:rPr>
              <a:t>፡፡</a:t>
            </a:r>
            <a:endParaRPr lang="en-US" sz="8000" dirty="0">
              <a:latin typeface="Power Geez Unicode1" pitchFamily="2" charset="0"/>
              <a:ea typeface="Times New Roman"/>
              <a:cs typeface="Times New Roman"/>
            </a:endParaRPr>
          </a:p>
          <a:p>
            <a:pPr algn="just"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FE5F-B0F4-49A5-A868-FF8008F867E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590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6938</TotalTime>
  <Words>1197</Words>
  <Application>Microsoft Office PowerPoint</Application>
  <PresentationFormat>On-screen Show (4:3)</PresentationFormat>
  <Paragraphs>168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Solstice</vt:lpstr>
      <vt:lpstr>የፋይናንስ ግልጽነትና ተጠያቂነት  ጽንሰ ሀሳብ፤ የህግ መሰረቶች እና የስርዓቱ መዘርጋት የሚኖረዉ ፋይዳ   አቅራቢ፤ አቶ ወንድሜነህ ልሳነወርቅ  ለፌደራል የመንግስት መ/ቤቶች የፋይናንስ ግልጽነትና ተጠያቂነት ላይ ለግንዛዛቤ ማስጨበጫ  ስልጠና  / Awareness Creation Training on FTA/   የመንግስት ወጪ አስተዳደርና ቁጥጥር ማሻሻያ ዳይሬክቶሬት         </vt:lpstr>
      <vt:lpstr>የመግለጫዉ ይዘት</vt:lpstr>
      <vt:lpstr>ዓላማ 1</vt:lpstr>
      <vt:lpstr>የፋይናንስ ግልጽነትና ተጠያቂነት ጽንሰ ሃሣብ</vt:lpstr>
      <vt:lpstr>SMካU ¾S”Óeƒ ›e}ÇÅ` e`¯ƒ  SÑKÝ vI]Áƒ</vt:lpstr>
      <vt:lpstr>3. የፋይናንስ ግልጽነትና ተጠያቂነት ትርጓሜ</vt:lpstr>
      <vt:lpstr>የቀጠለ…</vt:lpstr>
      <vt:lpstr>የቀጠለ…</vt:lpstr>
      <vt:lpstr>የቀጠለ…</vt:lpstr>
      <vt:lpstr>የቀጠለ…</vt:lpstr>
      <vt:lpstr>የቀጠለ…</vt:lpstr>
      <vt:lpstr>     የፋይናንስ ግልጽነትና ተጠያቂነት ዓላማ  </vt:lpstr>
      <vt:lpstr>ዓላማ 2</vt:lpstr>
      <vt:lpstr>የመግለጫዉ ይዘት</vt:lpstr>
      <vt:lpstr> የፋይናንስ ግልጽነትና ተጠያቂነት ስርአት ለመዘርጋት መሞላት ያለባቸው ቅድመ ሁኔታዎች </vt:lpstr>
      <vt:lpstr>የቀጠለ…</vt:lpstr>
      <vt:lpstr>ስለ መንግስት አሰራር እና የዜጎችን መብትን በተመለከተ በህገ መንግስቱ የተደነገጉ ድንጋጌዎች </vt:lpstr>
      <vt:lpstr>የቀጠለ…</vt:lpstr>
      <vt:lpstr>የቀጠለ…</vt:lpstr>
      <vt:lpstr>የቀጠለ…</vt:lpstr>
      <vt:lpstr>የቀጠለ…</vt:lpstr>
      <vt:lpstr>  የፋይናንስ ግልጽነትና ተጠያቂነት ስርአት መዘርጋት ፋይዳው  </vt:lpstr>
      <vt:lpstr>የቀጠለ…</vt:lpstr>
      <vt:lpstr>የቀጠለ…</vt:lpstr>
      <vt:lpstr>    የተቀናጀ የፋይናንስ ግልጽነትና ተጠያቂነት ስርአት አጀማመር  </vt:lpstr>
      <vt:lpstr>የቀጠለ…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የፋይናንስ ግልጽነትና ተጠያቂነት             ስርአት በኢትጵያ</dc:title>
  <dc:creator>user</dc:creator>
  <cp:lastModifiedBy>Luwam Gebrekedan</cp:lastModifiedBy>
  <cp:revision>998</cp:revision>
  <cp:lastPrinted>2017-11-28T08:20:09Z</cp:lastPrinted>
  <dcterms:created xsi:type="dcterms:W3CDTF">2012-12-26T08:51:43Z</dcterms:created>
  <dcterms:modified xsi:type="dcterms:W3CDTF">2018-02-16T11:34:16Z</dcterms:modified>
</cp:coreProperties>
</file>