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handoutMasterIdLst>
    <p:handoutMasterId r:id="rId29"/>
  </p:handoutMasterIdLst>
  <p:sldIdLst>
    <p:sldId id="364" r:id="rId2"/>
    <p:sldId id="366" r:id="rId3"/>
    <p:sldId id="309" r:id="rId4"/>
    <p:sldId id="336" r:id="rId5"/>
    <p:sldId id="337" r:id="rId6"/>
    <p:sldId id="338" r:id="rId7"/>
    <p:sldId id="327" r:id="rId8"/>
    <p:sldId id="335" r:id="rId9"/>
    <p:sldId id="273" r:id="rId10"/>
    <p:sldId id="328" r:id="rId11"/>
    <p:sldId id="360" r:id="rId12"/>
    <p:sldId id="287" r:id="rId13"/>
    <p:sldId id="313" r:id="rId14"/>
    <p:sldId id="263" r:id="rId15"/>
    <p:sldId id="314" r:id="rId16"/>
    <p:sldId id="272" r:id="rId17"/>
    <p:sldId id="359" r:id="rId18"/>
    <p:sldId id="262" r:id="rId19"/>
    <p:sldId id="357" r:id="rId20"/>
    <p:sldId id="363" r:id="rId21"/>
    <p:sldId id="292" r:id="rId22"/>
    <p:sldId id="358" r:id="rId23"/>
    <p:sldId id="264" r:id="rId24"/>
    <p:sldId id="294" r:id="rId25"/>
    <p:sldId id="285" r:id="rId26"/>
    <p:sldId id="365" r:id="rId27"/>
  </p:sldIdLst>
  <p:sldSz cx="9144000" cy="6858000" type="screen4x3"/>
  <p:notesSz cx="6638925" cy="9893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1453" autoAdjust="0"/>
  </p:normalViewPr>
  <p:slideViewPr>
    <p:cSldViewPr>
      <p:cViewPr>
        <p:scale>
          <a:sx n="100" d="100"/>
          <a:sy n="100" d="100"/>
        </p:scale>
        <p:origin x="558" y="6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877591" cy="49466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59784" y="1"/>
            <a:ext cx="2877591" cy="494666"/>
          </a:xfrm>
          <a:prstGeom prst="rect">
            <a:avLst/>
          </a:prstGeom>
        </p:spPr>
        <p:txBody>
          <a:bodyPr vert="horz" lIns="91440" tIns="45720" rIns="91440" bIns="45720" rtlCol="0"/>
          <a:lstStyle>
            <a:lvl1pPr algn="r">
              <a:defRPr sz="1200"/>
            </a:lvl1pPr>
          </a:lstStyle>
          <a:p>
            <a:fld id="{9E9821A5-7AC6-44D7-8465-72643246A486}" type="datetimeFigureOut">
              <a:rPr lang="en-US" smtClean="0"/>
              <a:t>2/16/2018</a:t>
            </a:fld>
            <a:endParaRPr lang="en-US"/>
          </a:p>
        </p:txBody>
      </p:sp>
      <p:sp>
        <p:nvSpPr>
          <p:cNvPr id="4" name="Footer Placeholder 3"/>
          <p:cNvSpPr>
            <a:spLocks noGrp="1"/>
          </p:cNvSpPr>
          <p:nvPr>
            <p:ph type="ftr" sz="quarter" idx="2"/>
          </p:nvPr>
        </p:nvSpPr>
        <p:spPr>
          <a:xfrm>
            <a:off x="0" y="9397045"/>
            <a:ext cx="2877591" cy="49466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59784" y="9397045"/>
            <a:ext cx="2877591" cy="494666"/>
          </a:xfrm>
          <a:prstGeom prst="rect">
            <a:avLst/>
          </a:prstGeom>
        </p:spPr>
        <p:txBody>
          <a:bodyPr vert="horz" lIns="91440" tIns="45720" rIns="91440" bIns="45720" rtlCol="0" anchor="b"/>
          <a:lstStyle>
            <a:lvl1pPr algn="r">
              <a:defRPr sz="1200"/>
            </a:lvl1pPr>
          </a:lstStyle>
          <a:p>
            <a:fld id="{B5A91E32-532E-40D7-AFB0-B31A858CD9F0}" type="slidenum">
              <a:rPr lang="en-US" smtClean="0"/>
              <a:t>‹#›</a:t>
            </a:fld>
            <a:endParaRPr lang="en-US"/>
          </a:p>
        </p:txBody>
      </p:sp>
    </p:spTree>
    <p:extLst>
      <p:ext uri="{BB962C8B-B14F-4D97-AF65-F5344CB8AC3E}">
        <p14:creationId xmlns:p14="http://schemas.microsoft.com/office/powerpoint/2010/main" val="608877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876867" cy="49466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60524" y="3"/>
            <a:ext cx="2876867" cy="494666"/>
          </a:xfrm>
          <a:prstGeom prst="rect">
            <a:avLst/>
          </a:prstGeom>
        </p:spPr>
        <p:txBody>
          <a:bodyPr vert="horz" lIns="91440" tIns="45720" rIns="91440" bIns="45720" rtlCol="0"/>
          <a:lstStyle>
            <a:lvl1pPr algn="r">
              <a:defRPr sz="1200"/>
            </a:lvl1pPr>
          </a:lstStyle>
          <a:p>
            <a:fld id="{90D81D01-652A-48A5-A8E5-9836E0E8AC90}" type="datetimeFigureOut">
              <a:rPr lang="en-US" smtClean="0"/>
              <a:pPr/>
              <a:t>2/16/2018</a:t>
            </a:fld>
            <a:endParaRPr lang="en-US"/>
          </a:p>
        </p:txBody>
      </p:sp>
      <p:sp>
        <p:nvSpPr>
          <p:cNvPr id="4" name="Slide Image Placeholder 3"/>
          <p:cNvSpPr>
            <a:spLocks noGrp="1" noRot="1" noChangeAspect="1"/>
          </p:cNvSpPr>
          <p:nvPr>
            <p:ph type="sldImg" idx="2"/>
          </p:nvPr>
        </p:nvSpPr>
        <p:spPr>
          <a:xfrm>
            <a:off x="847725" y="742950"/>
            <a:ext cx="4943475" cy="3708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3893" y="4699321"/>
            <a:ext cx="5311140" cy="445198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396921"/>
            <a:ext cx="2876867" cy="49466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60524" y="9396921"/>
            <a:ext cx="2876867" cy="494666"/>
          </a:xfrm>
          <a:prstGeom prst="rect">
            <a:avLst/>
          </a:prstGeom>
        </p:spPr>
        <p:txBody>
          <a:bodyPr vert="horz" lIns="91440" tIns="45720" rIns="91440" bIns="45720" rtlCol="0" anchor="b"/>
          <a:lstStyle>
            <a:lvl1pPr algn="r">
              <a:defRPr sz="1200"/>
            </a:lvl1pPr>
          </a:lstStyle>
          <a:p>
            <a:fld id="{E9FAE822-2497-4B52-B443-5E11D1CD1C05}" type="slidenum">
              <a:rPr lang="en-US" smtClean="0"/>
              <a:pPr/>
              <a:t>‹#›</a:t>
            </a:fld>
            <a:endParaRPr lang="en-US"/>
          </a:p>
        </p:txBody>
      </p:sp>
    </p:spTree>
    <p:extLst>
      <p:ext uri="{BB962C8B-B14F-4D97-AF65-F5344CB8AC3E}">
        <p14:creationId xmlns:p14="http://schemas.microsoft.com/office/powerpoint/2010/main" val="336782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40817E7-0D89-49A3-8A39-1437666CCDEE}" type="datetime1">
              <a:rPr lang="en-US" smtClean="0"/>
              <a:t>2/16/2018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329FE5F-B0F4-49A5-A868-FF8008F867E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224FB9-1706-4520-A134-DBE9B2A5641A}" type="datetime1">
              <a:rPr lang="en-US" smtClean="0"/>
              <a:t>2/16/2018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29FE5F-B0F4-49A5-A868-FF8008F867EA}" type="slidenum">
              <a:rPr lang="en-US" smtClean="0"/>
              <a:pPr/>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BDBAA3-2197-4C36-9EB3-DA9265BE269E}" type="datetime1">
              <a:rPr lang="en-US" smtClean="0"/>
              <a:t>2/16/2018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29FE5F-B0F4-49A5-A868-FF8008F867EA}" type="slidenum">
              <a:rPr lang="en-US" smtClean="0"/>
              <a:pPr/>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EFF58D-61B1-432A-9BB0-E2D16797DC58}" type="datetime1">
              <a:rPr lang="en-US" smtClean="0"/>
              <a:t>2/16/2018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29FE5F-B0F4-49A5-A868-FF8008F867EA}" type="slidenum">
              <a:rPr lang="en-US" smtClean="0"/>
              <a:pPr/>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FE7688F-456C-44E9-8C54-83AF4C54DCC0}" type="datetime1">
              <a:rPr lang="en-US" smtClean="0"/>
              <a:t>2/16/2018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29FE5F-B0F4-49A5-A868-FF8008F867E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2BA52F-EEB7-41BE-B3C2-E751B924416C}" type="datetime1">
              <a:rPr lang="en-US" smtClean="0"/>
              <a:t>2/16/2018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329FE5F-B0F4-49A5-A868-FF8008F867EA}" type="slidenum">
              <a:rPr lang="en-US" smtClean="0"/>
              <a:pPr/>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50762B8-D160-4618-8065-C29FF011EE5C}" type="datetime1">
              <a:rPr lang="en-US" smtClean="0"/>
              <a:t>2/16/2018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329FE5F-B0F4-49A5-A868-FF8008F867EA}" type="slidenum">
              <a:rPr lang="en-US" smtClean="0"/>
              <a:pPr/>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ED6346A-6D3B-466D-902D-121AC1268FFF}" type="datetime1">
              <a:rPr lang="en-US" smtClean="0"/>
              <a:t>2/16/2018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329FE5F-B0F4-49A5-A868-FF8008F867EA}" type="slidenum">
              <a:rPr lang="en-US" smtClean="0"/>
              <a:pPr/>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A54885C-5760-42AC-AC05-BEC493946620}" type="datetime1">
              <a:rPr lang="en-US" smtClean="0"/>
              <a:t>2/16/2018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329FE5F-B0F4-49A5-A868-FF8008F867E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6FB525-099D-468B-B572-67395834AA94}" type="datetime1">
              <a:rPr lang="en-US" smtClean="0"/>
              <a:t>2/16/2018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329FE5F-B0F4-49A5-A868-FF8008F867EA}" type="slidenum">
              <a:rPr lang="en-US" smtClean="0"/>
              <a:pPr/>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31B6C20-2BA1-4C91-B71A-7A48FDB499F0}" type="datetime1">
              <a:rPr lang="en-US" smtClean="0"/>
              <a:t>2/16/2018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329FE5F-B0F4-49A5-A868-FF8008F867E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41AD39F-B939-4E05-A232-22B0A7E3F280}" type="datetime1">
              <a:rPr lang="en-US" smtClean="0"/>
              <a:t>2/16/2018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329FE5F-B0F4-49A5-A868-FF8008F867E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timing>
    <p:tnLst>
      <p:par>
        <p:cTn id="1" dur="indefinite" restart="never" nodeType="tmRoot"/>
      </p:par>
    </p:tnLst>
  </p:timing>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i="1" dirty="0" err="1">
                <a:latin typeface="Visual Geez Unicode" pitchFamily="2" charset="0"/>
              </a:rPr>
              <a:t>የፋይናንስ</a:t>
            </a:r>
            <a:r>
              <a:rPr lang="en-US" sz="2400" i="1" dirty="0">
                <a:latin typeface="Visual Geez Unicode" pitchFamily="2" charset="0"/>
              </a:rPr>
              <a:t> </a:t>
            </a:r>
            <a:r>
              <a:rPr lang="en-US" sz="2400" i="1" dirty="0" err="1">
                <a:latin typeface="Visual Geez Unicode" pitchFamily="2" charset="0"/>
              </a:rPr>
              <a:t>ግልጽነትና</a:t>
            </a:r>
            <a:r>
              <a:rPr lang="en-US" sz="2400" i="1" dirty="0">
                <a:latin typeface="Visual Geez Unicode" pitchFamily="2" charset="0"/>
              </a:rPr>
              <a:t> </a:t>
            </a:r>
            <a:r>
              <a:rPr lang="en-US" sz="2400" i="1" dirty="0" err="1">
                <a:latin typeface="Visual Geez Unicode" pitchFamily="2" charset="0"/>
              </a:rPr>
              <a:t>ተጠያቂነት</a:t>
            </a:r>
            <a:r>
              <a:rPr lang="en-US" sz="2400" i="1" dirty="0">
                <a:latin typeface="Visual Geez Unicode" pitchFamily="2" charset="0"/>
              </a:rPr>
              <a:t> </a:t>
            </a:r>
            <a:r>
              <a:rPr lang="en-US" sz="2400" i="1" dirty="0" err="1" smtClean="0">
                <a:latin typeface="Visual Geez Unicode" pitchFamily="2" charset="0"/>
              </a:rPr>
              <a:t>ጽንሰ</a:t>
            </a:r>
            <a:r>
              <a:rPr lang="en-US" sz="2400" i="1" dirty="0" smtClean="0">
                <a:latin typeface="Visual Geez Unicode" pitchFamily="2" charset="0"/>
              </a:rPr>
              <a:t> </a:t>
            </a:r>
            <a:r>
              <a:rPr lang="en-US" sz="2400" i="1" dirty="0" err="1">
                <a:latin typeface="Visual Geez Unicode" pitchFamily="2" charset="0"/>
              </a:rPr>
              <a:t>ሀሳብ</a:t>
            </a:r>
            <a:r>
              <a:rPr lang="en-US" sz="2400" i="1" dirty="0">
                <a:latin typeface="Visual Geez Unicode" pitchFamily="2" charset="0"/>
              </a:rPr>
              <a:t>፤ </a:t>
            </a:r>
            <a:r>
              <a:rPr lang="en-US" sz="2400" i="1" dirty="0" err="1">
                <a:latin typeface="Visual Geez Unicode" pitchFamily="2" charset="0"/>
              </a:rPr>
              <a:t>የህግ</a:t>
            </a:r>
            <a:r>
              <a:rPr lang="en-US" sz="2400" i="1" dirty="0">
                <a:latin typeface="Visual Geez Unicode" pitchFamily="2" charset="0"/>
              </a:rPr>
              <a:t> </a:t>
            </a:r>
            <a:r>
              <a:rPr lang="en-US" sz="2400" i="1" dirty="0" err="1">
                <a:latin typeface="Visual Geez Unicode" pitchFamily="2" charset="0"/>
              </a:rPr>
              <a:t>መሰረቶች</a:t>
            </a:r>
            <a:r>
              <a:rPr lang="en-US" sz="2400" i="1" dirty="0">
                <a:latin typeface="Visual Geez Unicode" pitchFamily="2" charset="0"/>
              </a:rPr>
              <a:t> </a:t>
            </a:r>
            <a:r>
              <a:rPr lang="en-US" sz="2400" i="1" dirty="0" err="1">
                <a:latin typeface="Visual Geez Unicode" pitchFamily="2" charset="0"/>
              </a:rPr>
              <a:t>እና</a:t>
            </a:r>
            <a:r>
              <a:rPr lang="en-US" sz="2400" i="1" dirty="0">
                <a:latin typeface="Visual Geez Unicode" pitchFamily="2" charset="0"/>
              </a:rPr>
              <a:t> </a:t>
            </a:r>
            <a:r>
              <a:rPr lang="en-US" sz="2400" i="1" dirty="0" err="1">
                <a:latin typeface="Visual Geez Unicode" pitchFamily="2" charset="0"/>
              </a:rPr>
              <a:t>የስርዓቱ</a:t>
            </a:r>
            <a:r>
              <a:rPr lang="en-US" sz="2400" i="1" dirty="0">
                <a:latin typeface="Visual Geez Unicode" pitchFamily="2" charset="0"/>
              </a:rPr>
              <a:t> </a:t>
            </a:r>
            <a:r>
              <a:rPr lang="en-US" sz="2400" i="1" dirty="0" err="1">
                <a:latin typeface="Visual Geez Unicode" pitchFamily="2" charset="0"/>
              </a:rPr>
              <a:t>መዘርጋት</a:t>
            </a:r>
            <a:r>
              <a:rPr lang="en-US" sz="2400" i="1" dirty="0">
                <a:latin typeface="Visual Geez Unicode" pitchFamily="2" charset="0"/>
              </a:rPr>
              <a:t> </a:t>
            </a:r>
            <a:r>
              <a:rPr lang="en-US" sz="2400" i="1" dirty="0" err="1">
                <a:latin typeface="Visual Geez Unicode" pitchFamily="2" charset="0"/>
              </a:rPr>
              <a:t>የሚኖረዉ</a:t>
            </a:r>
            <a:r>
              <a:rPr lang="en-US" sz="2400" i="1" dirty="0">
                <a:latin typeface="Visual Geez Unicode" pitchFamily="2" charset="0"/>
              </a:rPr>
              <a:t> </a:t>
            </a:r>
            <a:r>
              <a:rPr lang="en-US" sz="2400" i="1" dirty="0" err="1">
                <a:latin typeface="Visual Geez Unicode" pitchFamily="2" charset="0"/>
              </a:rPr>
              <a:t>ፋይዳ</a:t>
            </a:r>
            <a:r>
              <a:rPr lang="en-US" sz="2400" i="1" dirty="0">
                <a:latin typeface="Visual Geez Unicode" pitchFamily="2" charset="0"/>
              </a:rPr>
              <a:t> </a:t>
            </a:r>
            <a:endParaRPr lang="en-US" sz="2400" dirty="0">
              <a:latin typeface="Visual Geez Unicode" pitchFamily="2" charset="0"/>
            </a:endParaRPr>
          </a:p>
        </p:txBody>
      </p:sp>
      <p:sp>
        <p:nvSpPr>
          <p:cNvPr id="3" name="Content Placeholder 2"/>
          <p:cNvSpPr>
            <a:spLocks noGrp="1"/>
          </p:cNvSpPr>
          <p:nvPr>
            <p:ph idx="1"/>
          </p:nvPr>
        </p:nvSpPr>
        <p:spPr/>
        <p:txBody>
          <a:bodyPr>
            <a:normAutofit/>
          </a:bodyPr>
          <a:lstStyle/>
          <a:p>
            <a:pPr marL="0" lvl="0" indent="0" algn="ctr">
              <a:lnSpc>
                <a:spcPct val="150000"/>
              </a:lnSpc>
              <a:spcBef>
                <a:spcPts val="0"/>
              </a:spcBef>
              <a:buClr>
                <a:srgbClr val="3891A7"/>
              </a:buClr>
              <a:buNone/>
            </a:pPr>
            <a:r>
              <a:rPr lang="en-US" b="1" i="1" dirty="0"/>
              <a:t/>
            </a:r>
            <a:br>
              <a:rPr lang="en-US" b="1" i="1" dirty="0"/>
            </a:br>
            <a:r>
              <a:rPr lang="en-US" sz="2400" b="1" i="1" dirty="0" err="1" smtClean="0">
                <a:latin typeface="Visual Geez Unicode" pitchFamily="2" charset="0"/>
              </a:rPr>
              <a:t>ለፌዴራል</a:t>
            </a:r>
            <a:r>
              <a:rPr lang="en-US" sz="2400" b="1" i="1" dirty="0" smtClean="0">
                <a:latin typeface="Visual Geez Unicode" pitchFamily="2" charset="0"/>
              </a:rPr>
              <a:t> </a:t>
            </a:r>
            <a:r>
              <a:rPr lang="en-US" sz="2400" b="1" i="1" dirty="0" err="1">
                <a:latin typeface="Visual Geez Unicode" pitchFamily="2" charset="0"/>
              </a:rPr>
              <a:t>የመንግስት</a:t>
            </a:r>
            <a:r>
              <a:rPr lang="en-US" sz="2400" b="1" i="1" dirty="0">
                <a:latin typeface="Visual Geez Unicode" pitchFamily="2" charset="0"/>
              </a:rPr>
              <a:t> </a:t>
            </a:r>
            <a:r>
              <a:rPr lang="en-US" sz="2400" b="1" i="1" dirty="0" smtClean="0">
                <a:latin typeface="Visual Geez Unicode" pitchFamily="2" charset="0"/>
              </a:rPr>
              <a:t>መ/</a:t>
            </a:r>
            <a:r>
              <a:rPr lang="en-US" sz="2400" b="1" i="1" dirty="0" err="1" smtClean="0">
                <a:latin typeface="Visual Geez Unicode" pitchFamily="2" charset="0"/>
              </a:rPr>
              <a:t>ቤቶች</a:t>
            </a:r>
            <a:r>
              <a:rPr lang="en-US" sz="2400" b="1" i="1" dirty="0" smtClean="0">
                <a:latin typeface="Visual Geez Unicode" pitchFamily="2" charset="0"/>
              </a:rPr>
              <a:t> </a:t>
            </a:r>
            <a:r>
              <a:rPr lang="en-US" sz="2400" b="1" i="1" dirty="0" err="1" smtClean="0">
                <a:latin typeface="Visual Geez Unicode" pitchFamily="2" charset="0"/>
              </a:rPr>
              <a:t>በፋይናንስ</a:t>
            </a:r>
            <a:r>
              <a:rPr lang="en-US" sz="2400" b="1" i="1" dirty="0" smtClean="0">
                <a:latin typeface="Visual Geez Unicode" pitchFamily="2" charset="0"/>
              </a:rPr>
              <a:t> </a:t>
            </a:r>
            <a:r>
              <a:rPr lang="en-US" sz="2400" b="1" i="1" dirty="0" err="1">
                <a:latin typeface="Visual Geez Unicode" pitchFamily="2" charset="0"/>
              </a:rPr>
              <a:t>ግልጽነትና</a:t>
            </a:r>
            <a:r>
              <a:rPr lang="en-US" sz="2400" b="1" i="1" dirty="0">
                <a:latin typeface="Visual Geez Unicode" pitchFamily="2" charset="0"/>
              </a:rPr>
              <a:t> </a:t>
            </a:r>
            <a:r>
              <a:rPr lang="en-US" sz="2400" b="1" i="1" dirty="0" err="1">
                <a:latin typeface="Visual Geez Unicode" pitchFamily="2" charset="0"/>
              </a:rPr>
              <a:t>ተጠያቂነት</a:t>
            </a:r>
            <a:r>
              <a:rPr lang="en-US" sz="2400" b="1" i="1" dirty="0">
                <a:latin typeface="Visual Geez Unicode" pitchFamily="2" charset="0"/>
              </a:rPr>
              <a:t> </a:t>
            </a:r>
            <a:r>
              <a:rPr lang="en-US" sz="2400" b="1" i="1" dirty="0" err="1">
                <a:latin typeface="Visual Geez Unicode" pitchFamily="2" charset="0"/>
              </a:rPr>
              <a:t>ላይ</a:t>
            </a:r>
            <a:r>
              <a:rPr lang="en-US" sz="2400" b="1" i="1" dirty="0">
                <a:latin typeface="Visual Geez Unicode" pitchFamily="2" charset="0"/>
              </a:rPr>
              <a:t> </a:t>
            </a:r>
            <a:r>
              <a:rPr lang="en-US" sz="2400" b="1" i="1" dirty="0" err="1" smtClean="0">
                <a:latin typeface="Visual Geez Unicode" pitchFamily="2" charset="0"/>
              </a:rPr>
              <a:t>የተዘጋጀ</a:t>
            </a:r>
            <a:r>
              <a:rPr lang="en-US" sz="2400" b="1" i="1" dirty="0" smtClean="0">
                <a:latin typeface="Visual Geez Unicode" pitchFamily="2" charset="0"/>
              </a:rPr>
              <a:t> </a:t>
            </a:r>
            <a:r>
              <a:rPr lang="en-US" sz="2400" b="1" i="1" dirty="0" err="1" smtClean="0">
                <a:latin typeface="Visual Geez Unicode" pitchFamily="2" charset="0"/>
              </a:rPr>
              <a:t>ግንዛዛቤ</a:t>
            </a:r>
            <a:r>
              <a:rPr lang="en-US" sz="2400" b="1" i="1" dirty="0" smtClean="0">
                <a:latin typeface="Visual Geez Unicode" pitchFamily="2" charset="0"/>
              </a:rPr>
              <a:t> </a:t>
            </a:r>
            <a:r>
              <a:rPr lang="en-US" sz="2400" b="1" i="1" dirty="0" err="1" smtClean="0">
                <a:latin typeface="Visual Geez Unicode" pitchFamily="2" charset="0"/>
              </a:rPr>
              <a:t>ማስጨበጫ</a:t>
            </a:r>
            <a:endParaRPr lang="en-US" sz="2400" b="1" i="1" dirty="0" smtClean="0">
              <a:latin typeface="Visual Geez Unicode" pitchFamily="2" charset="0"/>
            </a:endParaRPr>
          </a:p>
          <a:p>
            <a:pPr marL="0" lvl="0" indent="0" algn="ctr">
              <a:lnSpc>
                <a:spcPct val="150000"/>
              </a:lnSpc>
              <a:spcBef>
                <a:spcPts val="0"/>
              </a:spcBef>
              <a:buClr>
                <a:srgbClr val="3891A7"/>
              </a:buClr>
              <a:buNone/>
            </a:pPr>
            <a:endParaRPr lang="en-US" sz="1800" b="1" i="1" dirty="0" smtClean="0">
              <a:latin typeface="Visual Geez Unicode" pitchFamily="2" charset="0"/>
            </a:endParaRPr>
          </a:p>
          <a:p>
            <a:pPr marL="0" lvl="0" indent="0" algn="ctr">
              <a:lnSpc>
                <a:spcPct val="150000"/>
              </a:lnSpc>
              <a:spcBef>
                <a:spcPts val="0"/>
              </a:spcBef>
              <a:buClr>
                <a:srgbClr val="3891A7"/>
              </a:buClr>
              <a:buNone/>
            </a:pPr>
            <a:r>
              <a:rPr lang="en-US" sz="1800" b="1" i="1" dirty="0" err="1" smtClean="0">
                <a:latin typeface="Visual Geez Unicode" pitchFamily="2" charset="0"/>
              </a:rPr>
              <a:t>የመንግስት</a:t>
            </a:r>
            <a:r>
              <a:rPr lang="en-US" sz="1800" b="1" i="1" dirty="0" smtClean="0">
                <a:latin typeface="Visual Geez Unicode" pitchFamily="2" charset="0"/>
              </a:rPr>
              <a:t> </a:t>
            </a:r>
            <a:r>
              <a:rPr lang="en-US" sz="1800" b="1" i="1" dirty="0" err="1">
                <a:latin typeface="Visual Geez Unicode" pitchFamily="2" charset="0"/>
              </a:rPr>
              <a:t>ወጪ</a:t>
            </a:r>
            <a:r>
              <a:rPr lang="en-US" sz="1800" b="1" i="1" dirty="0">
                <a:latin typeface="Visual Geez Unicode" pitchFamily="2" charset="0"/>
              </a:rPr>
              <a:t> </a:t>
            </a:r>
            <a:r>
              <a:rPr lang="en-US" sz="1800" b="1" i="1" dirty="0" err="1">
                <a:latin typeface="Visual Geez Unicode" pitchFamily="2" charset="0"/>
              </a:rPr>
              <a:t>አስተዳደርና</a:t>
            </a:r>
            <a:r>
              <a:rPr lang="en-US" sz="1800" b="1" i="1" dirty="0">
                <a:latin typeface="Visual Geez Unicode" pitchFamily="2" charset="0"/>
              </a:rPr>
              <a:t> </a:t>
            </a:r>
            <a:r>
              <a:rPr lang="en-US" sz="1800" b="1" i="1" dirty="0" err="1">
                <a:latin typeface="Visual Geez Unicode" pitchFamily="2" charset="0"/>
              </a:rPr>
              <a:t>ቁጥጥር</a:t>
            </a:r>
            <a:r>
              <a:rPr lang="en-US" sz="1800" b="1" i="1" dirty="0">
                <a:latin typeface="Visual Geez Unicode" pitchFamily="2" charset="0"/>
              </a:rPr>
              <a:t> </a:t>
            </a:r>
            <a:r>
              <a:rPr lang="en-US" sz="1800" b="1" i="1" dirty="0" err="1">
                <a:latin typeface="Visual Geez Unicode" pitchFamily="2" charset="0"/>
              </a:rPr>
              <a:t>ማሻሻያ</a:t>
            </a:r>
            <a:r>
              <a:rPr lang="en-US" sz="1800" b="1" i="1" dirty="0">
                <a:latin typeface="Visual Geez Unicode" pitchFamily="2" charset="0"/>
              </a:rPr>
              <a:t> </a:t>
            </a:r>
            <a:r>
              <a:rPr lang="en-US" sz="1800" b="1" i="1" dirty="0" err="1" smtClean="0">
                <a:latin typeface="Visual Geez Unicode" pitchFamily="2" charset="0"/>
              </a:rPr>
              <a:t>ዳይሬክቶሬት</a:t>
            </a:r>
            <a:endParaRPr lang="en-US" sz="1800" b="1" i="1" dirty="0" smtClean="0">
              <a:latin typeface="Visual Geez Unicode" pitchFamily="2" charset="0"/>
            </a:endParaRPr>
          </a:p>
          <a:p>
            <a:pPr marL="0" indent="0" algn="ctr">
              <a:lnSpc>
                <a:spcPct val="150000"/>
              </a:lnSpc>
              <a:spcBef>
                <a:spcPts val="0"/>
              </a:spcBef>
              <a:buClr>
                <a:srgbClr val="3891A7"/>
              </a:buClr>
              <a:buNone/>
            </a:pPr>
            <a:endParaRPr lang="en-US" sz="1800" b="1" i="1" dirty="0" smtClean="0">
              <a:latin typeface="Visual Geez Unicode" pitchFamily="2" charset="0"/>
            </a:endParaRPr>
          </a:p>
          <a:p>
            <a:pPr marL="0" indent="0" algn="r">
              <a:lnSpc>
                <a:spcPct val="150000"/>
              </a:lnSpc>
              <a:spcBef>
                <a:spcPts val="0"/>
              </a:spcBef>
              <a:buClr>
                <a:srgbClr val="3891A7"/>
              </a:buClr>
              <a:buNone/>
            </a:pPr>
            <a:r>
              <a:rPr lang="en-US" sz="1800" b="1" i="1" dirty="0" err="1" smtClean="0">
                <a:latin typeface="Visual Geez Unicode" pitchFamily="2" charset="0"/>
              </a:rPr>
              <a:t>አቅራቢ</a:t>
            </a:r>
            <a:r>
              <a:rPr lang="en-US" sz="1800" b="1" i="1" dirty="0">
                <a:latin typeface="Visual Geez Unicode" pitchFamily="2" charset="0"/>
              </a:rPr>
              <a:t>፤ </a:t>
            </a:r>
            <a:r>
              <a:rPr lang="en-US" sz="1800" b="1" i="1" dirty="0" err="1">
                <a:latin typeface="Visual Geez Unicode" pitchFamily="2" charset="0"/>
              </a:rPr>
              <a:t>አቶ</a:t>
            </a:r>
            <a:r>
              <a:rPr lang="en-US" sz="1800" b="1" i="1" dirty="0">
                <a:latin typeface="Visual Geez Unicode" pitchFamily="2" charset="0"/>
              </a:rPr>
              <a:t> </a:t>
            </a:r>
            <a:r>
              <a:rPr lang="en-US" sz="1800" b="1" i="1" dirty="0" err="1">
                <a:latin typeface="Visual Geez Unicode" pitchFamily="2" charset="0"/>
              </a:rPr>
              <a:t>ወንድሜነህ</a:t>
            </a:r>
            <a:r>
              <a:rPr lang="en-US" sz="1800" b="1" i="1" dirty="0">
                <a:latin typeface="Visual Geez Unicode" pitchFamily="2" charset="0"/>
              </a:rPr>
              <a:t> </a:t>
            </a:r>
            <a:r>
              <a:rPr lang="en-US" sz="1800" b="1" i="1" dirty="0" err="1">
                <a:latin typeface="Visual Geez Unicode" pitchFamily="2" charset="0"/>
              </a:rPr>
              <a:t>ልሳነወርቅ</a:t>
            </a:r>
            <a:endParaRPr lang="en-US" sz="1800" b="1" i="1" dirty="0" smtClean="0">
              <a:latin typeface="Visual Geez Unicode" pitchFamily="2" charset="0"/>
            </a:endParaRPr>
          </a:p>
          <a:p>
            <a:pPr marL="0" indent="0" algn="r">
              <a:lnSpc>
                <a:spcPct val="150000"/>
              </a:lnSpc>
              <a:spcBef>
                <a:spcPts val="0"/>
              </a:spcBef>
              <a:buClr>
                <a:srgbClr val="3891A7"/>
              </a:buClr>
              <a:buNone/>
            </a:pPr>
            <a:r>
              <a:rPr lang="en-US" sz="1800" b="1" i="1" dirty="0" err="1" smtClean="0">
                <a:latin typeface="Visual Geez Unicode" pitchFamily="2" charset="0"/>
              </a:rPr>
              <a:t>ህዳር</a:t>
            </a:r>
            <a:r>
              <a:rPr lang="en-US" sz="1800" b="1" i="1" dirty="0" smtClean="0">
                <a:latin typeface="Visual Geez Unicode" pitchFamily="2" charset="0"/>
              </a:rPr>
              <a:t>  2010 </a:t>
            </a:r>
            <a:r>
              <a:rPr lang="en-US" sz="1800" b="1" i="1" dirty="0" err="1">
                <a:latin typeface="Visual Geez Unicode" pitchFamily="2" charset="0"/>
              </a:rPr>
              <a:t>ዓ.ም</a:t>
            </a:r>
            <a:endParaRPr lang="en-US" sz="1800" b="1" i="1" dirty="0">
              <a:latin typeface="Visual Geez Unicode" pitchFamily="2" charset="0"/>
            </a:endParaRPr>
          </a:p>
          <a:p>
            <a:pPr marL="0" lvl="0" indent="0" algn="ctr">
              <a:lnSpc>
                <a:spcPct val="150000"/>
              </a:lnSpc>
              <a:spcBef>
                <a:spcPts val="450"/>
              </a:spcBef>
              <a:spcAft>
                <a:spcPts val="450"/>
              </a:spcAft>
              <a:buClr>
                <a:srgbClr val="3891A7"/>
              </a:buClr>
              <a:buNone/>
            </a:pPr>
            <a:endParaRPr lang="en-US" i="1" dirty="0" smtClean="0">
              <a:latin typeface="Nyala"/>
            </a:endParaRPr>
          </a:p>
          <a:p>
            <a:pPr marL="0" lvl="0" indent="0" algn="ctr">
              <a:lnSpc>
                <a:spcPct val="150000"/>
              </a:lnSpc>
              <a:spcBef>
                <a:spcPts val="450"/>
              </a:spcBef>
              <a:spcAft>
                <a:spcPts val="450"/>
              </a:spcAft>
              <a:buClr>
                <a:srgbClr val="3891A7"/>
              </a:buClr>
              <a:buNone/>
            </a:pPr>
            <a:endParaRPr lang="en-US" b="1"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1</a:t>
            </a:fld>
            <a:endParaRPr lang="en-US"/>
          </a:p>
        </p:txBody>
      </p:sp>
    </p:spTree>
    <p:extLst>
      <p:ext uri="{BB962C8B-B14F-4D97-AF65-F5344CB8AC3E}">
        <p14:creationId xmlns:p14="http://schemas.microsoft.com/office/powerpoint/2010/main" val="91561168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52400"/>
            <a:ext cx="4953000" cy="304800"/>
          </a:xfrm>
        </p:spPr>
        <p:txBody>
          <a:bodyPr>
            <a:normAutofit fontScale="90000"/>
          </a:bodyPr>
          <a:lstStyle/>
          <a:p>
            <a:pPr algn="ctr"/>
            <a:r>
              <a:rPr lang="en-US" sz="3900" dirty="0" err="1">
                <a:solidFill>
                  <a:srgbClr val="4F271C">
                    <a:satMod val="130000"/>
                  </a:srgbClr>
                </a:solidFill>
              </a:rPr>
              <a:t>የቀጠለ</a:t>
            </a:r>
            <a:r>
              <a:rPr lang="en-US" sz="3900" dirty="0">
                <a:solidFill>
                  <a:srgbClr val="4F271C">
                    <a:satMod val="130000"/>
                  </a:srgbClr>
                </a:solidFill>
              </a:rPr>
              <a:t>…</a:t>
            </a:r>
            <a:endParaRPr lang="en-US" dirty="0"/>
          </a:p>
        </p:txBody>
      </p:sp>
      <p:sp>
        <p:nvSpPr>
          <p:cNvPr id="3" name="Content Placeholder 2"/>
          <p:cNvSpPr>
            <a:spLocks noGrp="1"/>
          </p:cNvSpPr>
          <p:nvPr>
            <p:ph idx="1"/>
          </p:nvPr>
        </p:nvSpPr>
        <p:spPr>
          <a:xfrm>
            <a:off x="990600" y="533400"/>
            <a:ext cx="8077200" cy="6019800"/>
          </a:xfrm>
        </p:spPr>
        <p:txBody>
          <a:bodyPr>
            <a:normAutofit fontScale="25000" lnSpcReduction="20000"/>
          </a:bodyPr>
          <a:lstStyle/>
          <a:p>
            <a:pPr marL="457200" marR="0" indent="-457200" algn="just">
              <a:lnSpc>
                <a:spcPct val="170000"/>
              </a:lnSpc>
              <a:spcBef>
                <a:spcPts val="0"/>
              </a:spcBef>
              <a:spcAft>
                <a:spcPts val="1000"/>
              </a:spcAft>
              <a:buBlip>
                <a:blip r:embed="rId2"/>
              </a:buBlip>
              <a:tabLst>
                <a:tab pos="1943100" algn="l"/>
              </a:tabLst>
            </a:pPr>
            <a:r>
              <a:rPr lang="en-US" sz="8600" dirty="0" err="1" smtClean="0">
                <a:latin typeface="Power Geez Unicode1" pitchFamily="2" charset="0"/>
                <a:ea typeface="Times New Roman"/>
                <a:cs typeface="Times New Roman"/>
              </a:rPr>
              <a:t>የፋይናንስ</a:t>
            </a:r>
            <a:r>
              <a:rPr lang="en-US" sz="8600" dirty="0" smtClean="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ግልፅነጽና</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ተጠያቂነት</a:t>
            </a:r>
            <a:r>
              <a:rPr lang="en-US" sz="8600" dirty="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ማለት</a:t>
            </a:r>
            <a:r>
              <a:rPr lang="en-US" sz="8600" dirty="0" smtClean="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በአጠቃላይ</a:t>
            </a:r>
            <a:r>
              <a:rPr lang="en-US" sz="8600" dirty="0" smtClean="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ዜጎች</a:t>
            </a:r>
            <a:r>
              <a:rPr lang="en-US" sz="8600" dirty="0" smtClean="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በመንግስት</a:t>
            </a:r>
            <a:endParaRPr lang="en-US" sz="8600" dirty="0">
              <a:latin typeface="Power Geez Unicode1" pitchFamily="2" charset="0"/>
              <a:ea typeface="Times New Roman"/>
              <a:cs typeface="Times New Roman"/>
            </a:endParaRPr>
          </a:p>
          <a:p>
            <a:pPr marL="857250" marR="0" indent="-857250" algn="just">
              <a:lnSpc>
                <a:spcPct val="170000"/>
              </a:lnSpc>
              <a:spcBef>
                <a:spcPts val="0"/>
              </a:spcBef>
              <a:spcAft>
                <a:spcPts val="1000"/>
              </a:spcAft>
              <a:buFont typeface="Wingdings" pitchFamily="2" charset="2"/>
              <a:buChar char="v"/>
              <a:tabLst>
                <a:tab pos="1943100" algn="l"/>
              </a:tabLst>
            </a:pPr>
            <a:r>
              <a:rPr lang="en-US" sz="8600" dirty="0" err="1" smtClean="0">
                <a:latin typeface="Power Geez Unicode1" pitchFamily="2" charset="0"/>
                <a:ea typeface="Times New Roman"/>
                <a:cs typeface="Times New Roman"/>
              </a:rPr>
              <a:t>በጀትና</a:t>
            </a:r>
            <a:r>
              <a:rPr lang="en-US" sz="8600" dirty="0" smtClean="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ገንዘብ</a:t>
            </a:r>
            <a:r>
              <a:rPr lang="en-US" sz="8600" dirty="0" smtClean="0">
                <a:latin typeface="Power Geez Unicode1" pitchFamily="2" charset="0"/>
                <a:ea typeface="Times New Roman"/>
                <a:cs typeface="Times New Roman"/>
              </a:rPr>
              <a:t>፣</a:t>
            </a:r>
          </a:p>
          <a:p>
            <a:pPr marL="857250" marR="0" indent="-857250" algn="just">
              <a:lnSpc>
                <a:spcPct val="170000"/>
              </a:lnSpc>
              <a:spcBef>
                <a:spcPts val="0"/>
              </a:spcBef>
              <a:spcAft>
                <a:spcPts val="1000"/>
              </a:spcAft>
              <a:buFont typeface="Wingdings" pitchFamily="2" charset="2"/>
              <a:buChar char="v"/>
              <a:tabLst>
                <a:tab pos="1943100" algn="l"/>
              </a:tabLst>
            </a:pPr>
            <a:r>
              <a:rPr lang="en-US" sz="8600" dirty="0" err="1" smtClean="0">
                <a:latin typeface="Power Geez Unicode1" pitchFamily="2" charset="0"/>
                <a:ea typeface="Times New Roman"/>
                <a:cs typeface="Times New Roman"/>
              </a:rPr>
              <a:t>ህግጋት</a:t>
            </a:r>
            <a:r>
              <a:rPr lang="en-US" sz="8600" dirty="0" smtClean="0">
                <a:latin typeface="Power Geez Unicode1" pitchFamily="2" charset="0"/>
                <a:ea typeface="Times New Roman"/>
                <a:cs typeface="Times New Roman"/>
              </a:rPr>
              <a:t>፣</a:t>
            </a:r>
          </a:p>
          <a:p>
            <a:pPr marL="857250" lvl="0" indent="-857250" algn="just">
              <a:lnSpc>
                <a:spcPct val="170000"/>
              </a:lnSpc>
              <a:spcBef>
                <a:spcPts val="0"/>
              </a:spcBef>
              <a:spcAft>
                <a:spcPts val="1000"/>
              </a:spcAft>
              <a:buClr>
                <a:srgbClr val="3891A7"/>
              </a:buClr>
              <a:buFont typeface="Wingdings" pitchFamily="2" charset="2"/>
              <a:buChar char="v"/>
              <a:tabLst>
                <a:tab pos="1943100" algn="l"/>
              </a:tabLst>
            </a:pPr>
            <a:r>
              <a:rPr lang="en-US" sz="8600" dirty="0" smtClean="0">
                <a:latin typeface="Power Geez Unicode1" pitchFamily="2" charset="0"/>
                <a:ea typeface="Times New Roman"/>
                <a:cs typeface="Times New Roman"/>
              </a:rPr>
              <a:t>ተ</a:t>
            </a:r>
            <a:r>
              <a:rPr lang="am-ET" sz="8600" dirty="0" smtClean="0">
                <a:latin typeface="Power Geez Unicode1" pitchFamily="2" charset="0"/>
                <a:ea typeface="Times New Roman"/>
                <a:cs typeface="Times New Roman"/>
              </a:rPr>
              <a:t>ቋ</a:t>
            </a:r>
            <a:r>
              <a:rPr lang="en-US" sz="8600" dirty="0" err="1" smtClean="0">
                <a:latin typeface="Power Geez Unicode1" pitchFamily="2" charset="0"/>
                <a:ea typeface="Times New Roman"/>
                <a:cs typeface="Times New Roman"/>
              </a:rPr>
              <a:t>ማትና</a:t>
            </a:r>
            <a:r>
              <a:rPr lang="en-US" sz="8600" dirty="0">
                <a:solidFill>
                  <a:prstClr val="black"/>
                </a:solidFill>
                <a:latin typeface="Power Geez Unicode1" pitchFamily="2" charset="0"/>
                <a:ea typeface="Times New Roman"/>
                <a:cs typeface="Times New Roman"/>
              </a:rPr>
              <a:t> </a:t>
            </a:r>
            <a:r>
              <a:rPr lang="en-US" sz="8600" dirty="0" err="1" smtClean="0">
                <a:solidFill>
                  <a:prstClr val="black"/>
                </a:solidFill>
                <a:latin typeface="Power Geez Unicode1" pitchFamily="2" charset="0"/>
                <a:ea typeface="Times New Roman"/>
                <a:cs typeface="Times New Roman"/>
              </a:rPr>
              <a:t>እና</a:t>
            </a:r>
            <a:endParaRPr lang="en-US" sz="8600" dirty="0" smtClean="0">
              <a:latin typeface="Power Geez Unicode1" pitchFamily="2" charset="0"/>
              <a:ea typeface="Times New Roman"/>
              <a:cs typeface="Times New Roman"/>
            </a:endParaRPr>
          </a:p>
          <a:p>
            <a:pPr marL="857250" marR="0" indent="-857250" algn="just">
              <a:lnSpc>
                <a:spcPct val="170000"/>
              </a:lnSpc>
              <a:spcBef>
                <a:spcPts val="0"/>
              </a:spcBef>
              <a:spcAft>
                <a:spcPts val="1000"/>
              </a:spcAft>
              <a:buFont typeface="Wingdings" pitchFamily="2" charset="2"/>
              <a:buChar char="v"/>
              <a:tabLst>
                <a:tab pos="1943100" algn="l"/>
              </a:tabLst>
            </a:pPr>
            <a:r>
              <a:rPr lang="en-US" sz="8600" dirty="0" err="1" smtClean="0">
                <a:latin typeface="Power Geez Unicode1" pitchFamily="2" charset="0"/>
                <a:ea typeface="Times New Roman"/>
                <a:cs typeface="Times New Roman"/>
              </a:rPr>
              <a:t>የኢኮኖሚ</a:t>
            </a:r>
            <a:r>
              <a:rPr lang="en-US" sz="8600" dirty="0" smtClean="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ማእቀፎች</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ነባራዊ</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ሁኔታ</a:t>
            </a:r>
            <a:r>
              <a:rPr lang="en-US" sz="8600" dirty="0">
                <a:latin typeface="Power Geez Unicode1" pitchFamily="2" charset="0"/>
                <a:ea typeface="Times New Roman"/>
                <a:cs typeface="Times New Roman"/>
              </a:rPr>
              <a:t> </a:t>
            </a:r>
            <a:endParaRPr lang="en-US" sz="8600" dirty="0" smtClean="0">
              <a:latin typeface="Power Geez Unicode1" pitchFamily="2" charset="0"/>
              <a:ea typeface="Times New Roman"/>
              <a:cs typeface="Times New Roman"/>
            </a:endParaRPr>
          </a:p>
          <a:p>
            <a:pPr marL="0" marR="0" indent="0" algn="just">
              <a:lnSpc>
                <a:spcPct val="170000"/>
              </a:lnSpc>
              <a:spcBef>
                <a:spcPts val="0"/>
              </a:spcBef>
              <a:spcAft>
                <a:spcPts val="1000"/>
              </a:spcAft>
              <a:buNone/>
              <a:tabLst>
                <a:tab pos="1943100" algn="l"/>
              </a:tabLst>
            </a:pPr>
            <a:r>
              <a:rPr lang="en-US" sz="8600" dirty="0" err="1" smtClean="0">
                <a:latin typeface="Power Geez Unicode1" pitchFamily="2" charset="0"/>
                <a:ea typeface="Times New Roman"/>
                <a:cs typeface="Times New Roman"/>
              </a:rPr>
              <a:t>ላይ</a:t>
            </a:r>
            <a:r>
              <a:rPr lang="en-US" sz="8600" dirty="0" smtClean="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በተላለፉ</a:t>
            </a:r>
            <a:r>
              <a:rPr lang="en-US" sz="8600" dirty="0" smtClean="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የፖሊሲ</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ውሳኔዎች</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መሰረት</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የተገኙትን</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ጥሬ</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መረጃዎች</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እና</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የተጠናቀሩ</a:t>
            </a:r>
            <a:r>
              <a:rPr lang="en-US" sz="8600" dirty="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የበጀትና</a:t>
            </a:r>
            <a:r>
              <a:rPr lang="en-US" sz="8600" dirty="0" smtClean="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የአገልግሎት</a:t>
            </a:r>
            <a:r>
              <a:rPr lang="en-US" sz="8600" dirty="0" smtClean="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አሰጣጥ</a:t>
            </a:r>
            <a:r>
              <a:rPr lang="en-US" sz="8600" dirty="0" smtClean="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ደረጃ</a:t>
            </a:r>
            <a:r>
              <a:rPr lang="en-US" sz="8600" dirty="0" smtClean="0">
                <a:latin typeface="Power Geez Unicode1" pitchFamily="2" charset="0"/>
                <a:ea typeface="Times New Roman"/>
                <a:cs typeface="Times New Roman"/>
              </a:rPr>
              <a:t> </a:t>
            </a:r>
            <a:r>
              <a:rPr lang="en-US" sz="8600" dirty="0" err="1" smtClean="0">
                <a:latin typeface="Power Geez Unicode1" pitchFamily="2" charset="0"/>
                <a:ea typeface="Times New Roman"/>
                <a:cs typeface="Times New Roman"/>
              </a:rPr>
              <a:t>መረጃዎችን</a:t>
            </a:r>
            <a:r>
              <a:rPr lang="en-US" sz="8600" dirty="0" smtClean="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ለማህበረሰቡ</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ሊገባዉ</a:t>
            </a:r>
            <a:r>
              <a:rPr lang="en-US" sz="8600" dirty="0">
                <a:latin typeface="Power Geez Unicode1" pitchFamily="2" charset="0"/>
                <a:ea typeface="Times New Roman"/>
                <a:cs typeface="Times New Roman"/>
              </a:rPr>
              <a:t> </a:t>
            </a:r>
            <a:r>
              <a:rPr lang="en-US" sz="8600" dirty="0" err="1">
                <a:latin typeface="Power Geez Unicode1" pitchFamily="2" charset="0"/>
                <a:ea typeface="Times New Roman"/>
                <a:cs typeface="Times New Roman"/>
              </a:rPr>
              <a:t>በሚችልና</a:t>
            </a:r>
            <a:r>
              <a:rPr lang="en-US" sz="8600" dirty="0">
                <a:latin typeface="Power Geez Unicode1" pitchFamily="2" charset="0"/>
                <a:ea typeface="Times New Roman"/>
                <a:cs typeface="Times New Roman"/>
              </a:rPr>
              <a:t> </a:t>
            </a:r>
            <a:r>
              <a:rPr lang="en-US" sz="8600" dirty="0" err="1">
                <a:solidFill>
                  <a:srgbClr val="00B050"/>
                </a:solidFill>
                <a:latin typeface="Power Geez Unicode1" pitchFamily="2" charset="0"/>
                <a:ea typeface="Times New Roman"/>
                <a:cs typeface="Times New Roman"/>
              </a:rPr>
              <a:t>ተደራሽ</a:t>
            </a:r>
            <a:r>
              <a:rPr lang="en-US" sz="8000" dirty="0" err="1">
                <a:solidFill>
                  <a:srgbClr val="00B050"/>
                </a:solidFill>
                <a:latin typeface="Power Geez Unicode1" pitchFamily="2" charset="0"/>
                <a:ea typeface="Times New Roman"/>
                <a:cs typeface="Times New Roman"/>
              </a:rPr>
              <a:t>ነት</a:t>
            </a:r>
            <a:r>
              <a:rPr lang="en-US" sz="8000" dirty="0">
                <a:latin typeface="Power Geez Unicode1" pitchFamily="2" charset="0"/>
                <a:ea typeface="Times New Roman"/>
                <a:cs typeface="Times New Roman"/>
              </a:rPr>
              <a:t> </a:t>
            </a:r>
            <a:r>
              <a:rPr lang="en-US" sz="8000" dirty="0" err="1">
                <a:latin typeface="Power Geez Unicode1" pitchFamily="2" charset="0"/>
                <a:ea typeface="Times New Roman"/>
                <a:cs typeface="Times New Roman"/>
              </a:rPr>
              <a:t>ባለው</a:t>
            </a:r>
            <a:r>
              <a:rPr lang="en-US" sz="8000" dirty="0">
                <a:latin typeface="Power Geez Unicode1" pitchFamily="2" charset="0"/>
                <a:ea typeface="Times New Roman"/>
                <a:cs typeface="Times New Roman"/>
              </a:rPr>
              <a:t> </a:t>
            </a:r>
            <a:r>
              <a:rPr lang="en-US" sz="8000" dirty="0" err="1">
                <a:latin typeface="Power Geez Unicode1" pitchFamily="2" charset="0"/>
                <a:ea typeface="Times New Roman"/>
                <a:cs typeface="Times New Roman"/>
              </a:rPr>
              <a:t>መልኩ</a:t>
            </a:r>
            <a:r>
              <a:rPr lang="en-US" sz="8000" dirty="0">
                <a:latin typeface="Power Geez Unicode1" pitchFamily="2" charset="0"/>
                <a:ea typeface="Times New Roman"/>
                <a:cs typeface="Times New Roman"/>
              </a:rPr>
              <a:t> </a:t>
            </a:r>
            <a:r>
              <a:rPr lang="en-US" sz="8000" dirty="0" err="1">
                <a:solidFill>
                  <a:srgbClr val="00B050"/>
                </a:solidFill>
                <a:latin typeface="Power Geez Unicode1" pitchFamily="2" charset="0"/>
                <a:ea typeface="Times New Roman"/>
                <a:cs typeface="Times New Roman"/>
              </a:rPr>
              <a:t>በወቅቱ</a:t>
            </a:r>
            <a:r>
              <a:rPr lang="en-US" sz="8000" dirty="0">
                <a:solidFill>
                  <a:srgbClr val="00B050"/>
                </a:solidFill>
                <a:latin typeface="Power Geez Unicode1" pitchFamily="2" charset="0"/>
                <a:ea typeface="Times New Roman"/>
                <a:cs typeface="Times New Roman"/>
              </a:rPr>
              <a:t> </a:t>
            </a:r>
            <a:r>
              <a:rPr lang="en-US" sz="8000" dirty="0" err="1">
                <a:latin typeface="Power Geez Unicode1" pitchFamily="2" charset="0"/>
                <a:ea typeface="Times New Roman"/>
                <a:cs typeface="Times New Roman"/>
              </a:rPr>
              <a:t>መግለጽ</a:t>
            </a:r>
            <a:r>
              <a:rPr lang="en-US" sz="8000" dirty="0">
                <a:latin typeface="Power Geez Unicode1" pitchFamily="2" charset="0"/>
                <a:ea typeface="Times New Roman"/>
                <a:cs typeface="Times New Roman"/>
              </a:rPr>
              <a:t> </a:t>
            </a:r>
            <a:r>
              <a:rPr lang="en-US" sz="8000" dirty="0" err="1">
                <a:latin typeface="Power Geez Unicode1" pitchFamily="2" charset="0"/>
                <a:ea typeface="Times New Roman"/>
                <a:cs typeface="Times New Roman"/>
              </a:rPr>
              <a:t>ማለት</a:t>
            </a:r>
            <a:r>
              <a:rPr lang="en-US" sz="8000" dirty="0">
                <a:latin typeface="Power Geez Unicode1" pitchFamily="2" charset="0"/>
                <a:ea typeface="Times New Roman"/>
                <a:cs typeface="Times New Roman"/>
              </a:rPr>
              <a:t> </a:t>
            </a:r>
            <a:r>
              <a:rPr lang="en-US" sz="8000" dirty="0" err="1">
                <a:latin typeface="Power Geez Unicode1" pitchFamily="2" charset="0"/>
                <a:ea typeface="Times New Roman"/>
                <a:cs typeface="Times New Roman"/>
              </a:rPr>
              <a:t>ነው</a:t>
            </a:r>
            <a:r>
              <a:rPr lang="en-US" sz="8000" dirty="0" smtClean="0">
                <a:latin typeface="Power Geez Unicode1" pitchFamily="2" charset="0"/>
                <a:ea typeface="Times New Roman"/>
                <a:cs typeface="Times New Roman"/>
              </a:rPr>
              <a:t>፡፡</a:t>
            </a:r>
            <a:endParaRPr lang="en-US" sz="8000" dirty="0">
              <a:latin typeface="Power Geez Unicode1" pitchFamily="2" charset="0"/>
              <a:ea typeface="Times New Roman"/>
              <a:cs typeface="Times New Roman"/>
            </a:endParaRPr>
          </a:p>
          <a:p>
            <a:pPr algn="just">
              <a:lnSpc>
                <a:spcPct val="120000"/>
              </a:lnSpc>
            </a:pPr>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10</a:t>
            </a:fld>
            <a:endParaRPr lang="en-US"/>
          </a:p>
        </p:txBody>
      </p:sp>
    </p:spTree>
    <p:extLst>
      <p:ext uri="{BB962C8B-B14F-4D97-AF65-F5344CB8AC3E}">
        <p14:creationId xmlns:p14="http://schemas.microsoft.com/office/powerpoint/2010/main" val="422625903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077200" cy="381000"/>
          </a:xfrm>
        </p:spPr>
        <p:txBody>
          <a:bodyPr>
            <a:normAutofit fontScale="90000"/>
          </a:bodyPr>
          <a:lstStyle/>
          <a:p>
            <a:pPr algn="ctr"/>
            <a:r>
              <a:rPr lang="en-US" sz="3900" dirty="0" err="1">
                <a:solidFill>
                  <a:srgbClr val="4F271C">
                    <a:satMod val="130000"/>
                  </a:srgbClr>
                </a:solidFill>
              </a:rPr>
              <a:t>የቀጠለ</a:t>
            </a:r>
            <a:r>
              <a:rPr lang="en-US" sz="3900" dirty="0">
                <a:solidFill>
                  <a:srgbClr val="4F271C">
                    <a:satMod val="130000"/>
                  </a:srgbClr>
                </a:solidFill>
              </a:rPr>
              <a:t>…</a:t>
            </a:r>
            <a:endParaRPr lang="en-US" dirty="0"/>
          </a:p>
        </p:txBody>
      </p:sp>
      <p:sp>
        <p:nvSpPr>
          <p:cNvPr id="3" name="Content Placeholder 2"/>
          <p:cNvSpPr>
            <a:spLocks noGrp="1"/>
          </p:cNvSpPr>
          <p:nvPr>
            <p:ph idx="1"/>
          </p:nvPr>
        </p:nvSpPr>
        <p:spPr>
          <a:xfrm>
            <a:off x="990600" y="533400"/>
            <a:ext cx="8077200" cy="6096000"/>
          </a:xfrm>
        </p:spPr>
        <p:txBody>
          <a:bodyPr>
            <a:noAutofit/>
          </a:bodyPr>
          <a:lstStyle/>
          <a:p>
            <a:pPr algn="just"/>
            <a:r>
              <a:rPr lang="en-US" sz="2400" dirty="0" err="1">
                <a:latin typeface="Power Geez Unicode1"/>
                <a:ea typeface="MS Mincho"/>
                <a:cs typeface="MS Mincho"/>
              </a:rPr>
              <a:t>በአጠቃላይ</a:t>
            </a:r>
            <a:r>
              <a:rPr lang="en-US" sz="2400" dirty="0">
                <a:latin typeface="Power Geez Unicode1"/>
                <a:ea typeface="MS Mincho"/>
                <a:cs typeface="MS Mincho"/>
              </a:rPr>
              <a:t> </a:t>
            </a:r>
            <a:r>
              <a:rPr lang="am-ET" sz="2400" dirty="0">
                <a:latin typeface="Power Geez Unicode1"/>
                <a:ea typeface="MS Mincho"/>
                <a:cs typeface="MS Mincho"/>
              </a:rPr>
              <a:t>በጀት መንግስት ቅድሚያ ለሚሰጣቸው የልማት ስራዎች ትኩረት ሰጥተን የምናዘጋጀው የፓለቲካ መሳሪያ ነው ፤</a:t>
            </a:r>
          </a:p>
          <a:p>
            <a:pPr algn="just"/>
            <a:r>
              <a:rPr lang="am-ET" sz="2400" dirty="0">
                <a:latin typeface="Power Geez Unicode1"/>
                <a:ea typeface="MS Mincho"/>
                <a:cs typeface="MS Mincho"/>
              </a:rPr>
              <a:t>ውጤታማ የሆነ የፋይናንስ ግልጽነትና ተጠያቂነት ስርዓት መኖሩ መንግስት ለዜጎች የገባውን ቃል መጠበቅና ግዴታውንም መወጣት ያስችለዋል፤</a:t>
            </a:r>
          </a:p>
          <a:p>
            <a:pPr algn="just"/>
            <a:r>
              <a:rPr lang="am-ET" sz="2400" dirty="0">
                <a:latin typeface="Power Geez Unicode1"/>
                <a:ea typeface="MS Mincho"/>
                <a:cs typeface="MS Mincho"/>
              </a:rPr>
              <a:t>የፋይናንስ ግልጽነትና ተጠያቂነት በሌለበት ዜጎች ጥቅም ላይ የዋለውን ሀብትና በመንግስት በጀት ቃል የተገባውን የአገልግሎት አቅርቦት ደረጃ መከታተልና መጠየቅ አይችሉም፤በዚህም ዜጎች በመንግስታቸው ላይ ያላቸው እምነት እየተሸረሸረ ሄዶ የኢኮኖሚ እድገትና ማህበራዊ መረጋጋትን እስከማሳጣት ይሄዳል፤</a:t>
            </a:r>
          </a:p>
          <a:p>
            <a:pPr algn="just"/>
            <a:r>
              <a:rPr lang="am-ET" sz="2400" dirty="0">
                <a:latin typeface="Power Geez Unicode1"/>
                <a:ea typeface="MS Mincho"/>
                <a:cs typeface="MS Mincho"/>
              </a:rPr>
              <a:t>ስለዚህ የፋይናንስ ግልጽነትና ተጠያቂ ለውጤታማ የመንግስት ፋይናንስ አስተዳደር መሰረት በመሆኑ የመንግስት ፋይናንስ አስተዳደር ማሻሻያ ቁልፍ ሆኖ መተግበር ይኖርበታል ፤</a:t>
            </a:r>
          </a:p>
          <a:p>
            <a:pPr marL="82296" indent="0">
              <a:buNone/>
            </a:pPr>
            <a:endParaRPr lang="en-US" sz="2400" dirty="0">
              <a:latin typeface="Power Geez Unicode1"/>
              <a:ea typeface="MS Mincho"/>
              <a:cs typeface="MS Mincho"/>
            </a:endParaRPr>
          </a:p>
        </p:txBody>
      </p:sp>
      <p:sp>
        <p:nvSpPr>
          <p:cNvPr id="4" name="Slide Number Placeholder 3"/>
          <p:cNvSpPr>
            <a:spLocks noGrp="1"/>
          </p:cNvSpPr>
          <p:nvPr>
            <p:ph type="sldNum" sz="quarter" idx="12"/>
          </p:nvPr>
        </p:nvSpPr>
        <p:spPr/>
        <p:txBody>
          <a:bodyPr/>
          <a:lstStyle/>
          <a:p>
            <a:fld id="{8329FE5F-B0F4-49A5-A868-FF8008F867EA}" type="slidenum">
              <a:rPr lang="en-US" smtClean="0"/>
              <a:pPr/>
              <a:t>11</a:t>
            </a:fld>
            <a:endParaRPr lang="en-US"/>
          </a:p>
        </p:txBody>
      </p:sp>
    </p:spTree>
    <p:extLst>
      <p:ext uri="{BB962C8B-B14F-4D97-AF65-F5344CB8AC3E}">
        <p14:creationId xmlns:p14="http://schemas.microsoft.com/office/powerpoint/2010/main" val="69041908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924800" cy="609600"/>
          </a:xfrm>
        </p:spPr>
        <p:txBody>
          <a:bodyPr>
            <a:normAutofit/>
          </a:bodyPr>
          <a:lstStyle/>
          <a:p>
            <a:pPr algn="ctr"/>
            <a:r>
              <a:rPr lang="en-US" sz="3200" b="1" dirty="0" err="1" smtClean="0">
                <a:solidFill>
                  <a:prstClr val="black"/>
                </a:solidFill>
                <a:latin typeface="Power Geez Unicode1" pitchFamily="2" charset="0"/>
              </a:rPr>
              <a:t>ዓላማ</a:t>
            </a:r>
            <a:endParaRPr lang="en-US" sz="3200" b="1" dirty="0">
              <a:latin typeface="Power Geez Unicode1" pitchFamily="2" charset="0"/>
            </a:endParaRPr>
          </a:p>
        </p:txBody>
      </p:sp>
      <p:sp>
        <p:nvSpPr>
          <p:cNvPr id="3" name="Content Placeholder 2"/>
          <p:cNvSpPr>
            <a:spLocks noGrp="1"/>
          </p:cNvSpPr>
          <p:nvPr>
            <p:ph idx="1"/>
          </p:nvPr>
        </p:nvSpPr>
        <p:spPr>
          <a:xfrm>
            <a:off x="990600" y="990600"/>
            <a:ext cx="8001000" cy="5638800"/>
          </a:xfrm>
        </p:spPr>
        <p:txBody>
          <a:bodyPr>
            <a:normAutofit/>
          </a:bodyPr>
          <a:lstStyle/>
          <a:p>
            <a:pPr marL="0" lvl="0" indent="0" algn="ctr">
              <a:buNone/>
            </a:pPr>
            <a:r>
              <a:rPr lang="en-US" sz="3600" dirty="0" err="1" smtClean="0">
                <a:solidFill>
                  <a:prstClr val="black"/>
                </a:solidFill>
                <a:latin typeface="Power Geez Unicode1" pitchFamily="2" charset="0"/>
              </a:rPr>
              <a:t>የፋይናንስ</a:t>
            </a:r>
            <a:r>
              <a:rPr lang="en-US" sz="3600" dirty="0" smtClean="0">
                <a:solidFill>
                  <a:prstClr val="black"/>
                </a:solidFill>
                <a:latin typeface="Power Geez Unicode1" pitchFamily="2" charset="0"/>
              </a:rPr>
              <a:t> </a:t>
            </a:r>
            <a:r>
              <a:rPr lang="en-US" sz="3600" dirty="0" err="1">
                <a:solidFill>
                  <a:prstClr val="black"/>
                </a:solidFill>
                <a:latin typeface="Power Geez Unicode1" pitchFamily="2" charset="0"/>
              </a:rPr>
              <a:t>ግልጽነት</a:t>
            </a:r>
            <a:r>
              <a:rPr lang="en-US" sz="3600" dirty="0">
                <a:solidFill>
                  <a:prstClr val="black"/>
                </a:solidFill>
                <a:latin typeface="Power Geez Unicode1" pitchFamily="2" charset="0"/>
              </a:rPr>
              <a:t> </a:t>
            </a:r>
            <a:r>
              <a:rPr lang="en-US" sz="3600" dirty="0" err="1">
                <a:solidFill>
                  <a:prstClr val="black"/>
                </a:solidFill>
                <a:latin typeface="Power Geez Unicode1" pitchFamily="2" charset="0"/>
              </a:rPr>
              <a:t>እና</a:t>
            </a:r>
            <a:r>
              <a:rPr lang="en-US" sz="3600" dirty="0">
                <a:solidFill>
                  <a:prstClr val="black"/>
                </a:solidFill>
                <a:latin typeface="Power Geez Unicode1" pitchFamily="2" charset="0"/>
              </a:rPr>
              <a:t> </a:t>
            </a:r>
            <a:r>
              <a:rPr lang="en-US" sz="3600" dirty="0" smtClean="0">
                <a:solidFill>
                  <a:prstClr val="black"/>
                </a:solidFill>
                <a:latin typeface="Power Geez Unicode1" pitchFamily="2" charset="0"/>
              </a:rPr>
              <a:t>ተጠያቂነት </a:t>
            </a:r>
            <a:r>
              <a:rPr lang="en-US" sz="3600" dirty="0" err="1" smtClean="0">
                <a:solidFill>
                  <a:prstClr val="black"/>
                </a:solidFill>
                <a:latin typeface="Power Geez Unicode1" pitchFamily="2" charset="0"/>
              </a:rPr>
              <a:t>አሰራር</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ስርአትን</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ለመዘርጋት</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በቅድሚያ</a:t>
            </a:r>
            <a:r>
              <a:rPr lang="en-US" sz="3600" dirty="0" smtClean="0">
                <a:solidFill>
                  <a:prstClr val="black"/>
                </a:solidFill>
                <a:latin typeface="Power Geez Unicode1" pitchFamily="2" charset="0"/>
              </a:rPr>
              <a:t> መ</a:t>
            </a:r>
            <a:r>
              <a:rPr lang="am-ET" sz="3600" dirty="0" smtClean="0">
                <a:solidFill>
                  <a:prstClr val="black"/>
                </a:solidFill>
                <a:latin typeface="Nyala"/>
              </a:rPr>
              <a:t>ሟ</a:t>
            </a:r>
            <a:r>
              <a:rPr lang="en-US" sz="3600" dirty="0" err="1" smtClean="0">
                <a:solidFill>
                  <a:prstClr val="black"/>
                </a:solidFill>
                <a:latin typeface="Power Geez Unicode1" pitchFamily="2" charset="0"/>
              </a:rPr>
              <a:t>ላት</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የሚገባቸውን</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መሰረታዊ</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ነገሮች</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በመገንዘብ</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ያለንበትን</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ተጨባጭ</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ሁኔታ</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በመገምገም</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በፋይናንስ</a:t>
            </a:r>
            <a:r>
              <a:rPr lang="en-US" sz="3600" dirty="0" smtClean="0">
                <a:solidFill>
                  <a:prstClr val="black"/>
                </a:solidFill>
                <a:latin typeface="Power Geez Unicode1" pitchFamily="2" charset="0"/>
              </a:rPr>
              <a:t> </a:t>
            </a:r>
            <a:r>
              <a:rPr lang="en-US" sz="3600" dirty="0" err="1">
                <a:solidFill>
                  <a:prstClr val="black"/>
                </a:solidFill>
                <a:latin typeface="Power Geez Unicode1" pitchFamily="2" charset="0"/>
              </a:rPr>
              <a:t>ግልጽነት</a:t>
            </a:r>
            <a:r>
              <a:rPr lang="en-US" sz="3600" dirty="0">
                <a:solidFill>
                  <a:prstClr val="black"/>
                </a:solidFill>
                <a:latin typeface="Power Geez Unicode1" pitchFamily="2" charset="0"/>
              </a:rPr>
              <a:t> </a:t>
            </a:r>
            <a:r>
              <a:rPr lang="en-US" sz="3600" dirty="0" err="1">
                <a:solidFill>
                  <a:prstClr val="black"/>
                </a:solidFill>
                <a:latin typeface="Power Geez Unicode1" pitchFamily="2" charset="0"/>
              </a:rPr>
              <a:t>እና</a:t>
            </a:r>
            <a:r>
              <a:rPr lang="en-US" sz="3600" dirty="0">
                <a:solidFill>
                  <a:prstClr val="black"/>
                </a:solidFill>
                <a:latin typeface="Power Geez Unicode1" pitchFamily="2" charset="0"/>
              </a:rPr>
              <a:t> ተጠያቂነት </a:t>
            </a:r>
            <a:r>
              <a:rPr lang="en-US" sz="3600" dirty="0" err="1" smtClean="0">
                <a:solidFill>
                  <a:prstClr val="black"/>
                </a:solidFill>
                <a:latin typeface="Power Geez Unicode1" pitchFamily="2" charset="0"/>
              </a:rPr>
              <a:t>ሥርዐት</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ሊገኙ</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የሚገባቸውን</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ጠቀሜታዎች</a:t>
            </a:r>
            <a:r>
              <a:rPr lang="en-US" sz="3600" dirty="0" smtClean="0">
                <a:solidFill>
                  <a:prstClr val="black"/>
                </a:solidFill>
                <a:latin typeface="Power Geez Unicode1" pitchFamily="2" charset="0"/>
              </a:rPr>
              <a:t> </a:t>
            </a:r>
            <a:r>
              <a:rPr lang="en-US" sz="3600" dirty="0" err="1" smtClean="0">
                <a:solidFill>
                  <a:prstClr val="black"/>
                </a:solidFill>
                <a:latin typeface="Power Geez Unicode1" pitchFamily="2" charset="0"/>
              </a:rPr>
              <a:t>መረዳት</a:t>
            </a:r>
            <a:r>
              <a:rPr lang="en-US" sz="3600" dirty="0" smtClean="0">
                <a:solidFill>
                  <a:prstClr val="black"/>
                </a:solidFill>
                <a:latin typeface="Power Geez Unicode1" pitchFamily="2" charset="0"/>
              </a:rPr>
              <a:t>፡፡</a:t>
            </a:r>
          </a:p>
          <a:p>
            <a:pPr algn="just"/>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12</a:t>
            </a:fld>
            <a:endParaRPr lang="en-US"/>
          </a:p>
        </p:txBody>
      </p:sp>
    </p:spTree>
    <p:extLst>
      <p:ext uri="{BB962C8B-B14F-4D97-AF65-F5344CB8AC3E}">
        <p14:creationId xmlns:p14="http://schemas.microsoft.com/office/powerpoint/2010/main" val="21539177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76200"/>
            <a:ext cx="5029200" cy="457200"/>
          </a:xfrm>
        </p:spPr>
        <p:txBody>
          <a:bodyPr>
            <a:normAutofit fontScale="90000"/>
          </a:bodyPr>
          <a:lstStyle/>
          <a:p>
            <a:pPr algn="ctr"/>
            <a:r>
              <a:rPr lang="en-US" sz="3200" b="1" dirty="0" err="1" smtClean="0">
                <a:solidFill>
                  <a:prstClr val="black"/>
                </a:solidFill>
                <a:latin typeface="Power Geez Unicode1" pitchFamily="2" charset="0"/>
              </a:rPr>
              <a:t>የመግለጫዉ</a:t>
            </a:r>
            <a:r>
              <a:rPr lang="en-US" sz="3200" b="1" dirty="0" smtClean="0">
                <a:solidFill>
                  <a:prstClr val="black"/>
                </a:solidFill>
                <a:latin typeface="Power Geez Unicode1" pitchFamily="2" charset="0"/>
              </a:rPr>
              <a:t> </a:t>
            </a:r>
            <a:r>
              <a:rPr lang="en-US" sz="3200" b="1" dirty="0" err="1" smtClean="0">
                <a:solidFill>
                  <a:prstClr val="black"/>
                </a:solidFill>
                <a:latin typeface="Power Geez Unicode1" pitchFamily="2" charset="0"/>
              </a:rPr>
              <a:t>ይዘት</a:t>
            </a:r>
            <a:endParaRPr lang="en-US" sz="3200" b="1" dirty="0">
              <a:latin typeface="Power Geez Unicode1" pitchFamily="2" charset="0"/>
            </a:endParaRPr>
          </a:p>
        </p:txBody>
      </p:sp>
      <p:sp>
        <p:nvSpPr>
          <p:cNvPr id="3" name="Content Placeholder 2"/>
          <p:cNvSpPr>
            <a:spLocks noGrp="1"/>
          </p:cNvSpPr>
          <p:nvPr>
            <p:ph idx="1"/>
          </p:nvPr>
        </p:nvSpPr>
        <p:spPr>
          <a:xfrm>
            <a:off x="990600" y="533400"/>
            <a:ext cx="8077200" cy="6019800"/>
          </a:xfrm>
        </p:spPr>
        <p:txBody>
          <a:bodyPr>
            <a:noAutofit/>
          </a:bodyPr>
          <a:lstStyle/>
          <a:p>
            <a:pPr marL="342900" lvl="0" indent="-342900">
              <a:lnSpc>
                <a:spcPct val="150000"/>
              </a:lnSpc>
              <a:spcBef>
                <a:spcPts val="450"/>
              </a:spcBef>
              <a:spcAft>
                <a:spcPts val="450"/>
              </a:spcAft>
              <a:buClr>
                <a:srgbClr val="3891A7"/>
              </a:buClr>
              <a:buFont typeface="Wingdings"/>
              <a:buChar char=""/>
            </a:pPr>
            <a:r>
              <a:rPr lang="en-US" dirty="0" err="1" smtClean="0">
                <a:solidFill>
                  <a:prstClr val="black"/>
                </a:solidFill>
                <a:latin typeface="Power Geez Unicode1" pitchFamily="2" charset="0"/>
                <a:ea typeface="+mj-ea"/>
                <a:cs typeface="+mj-cs"/>
              </a:rPr>
              <a:t>የፋይናንስ</a:t>
            </a:r>
            <a:r>
              <a:rPr lang="en-US" dirty="0" smtClean="0">
                <a:solidFill>
                  <a:prstClr val="black"/>
                </a:solidFill>
                <a:latin typeface="Power Geez Unicode1" pitchFamily="2" charset="0"/>
                <a:ea typeface="+mj-ea"/>
                <a:cs typeface="+mj-cs"/>
              </a:rPr>
              <a:t> </a:t>
            </a:r>
            <a:r>
              <a:rPr lang="en-US" dirty="0" err="1">
                <a:solidFill>
                  <a:prstClr val="black"/>
                </a:solidFill>
                <a:latin typeface="Power Geez Unicode1" pitchFamily="2" charset="0"/>
                <a:ea typeface="+mj-ea"/>
                <a:cs typeface="+mj-cs"/>
              </a:rPr>
              <a:t>ግልጽነትና</a:t>
            </a:r>
            <a:r>
              <a:rPr lang="en-US" dirty="0">
                <a:solidFill>
                  <a:prstClr val="black"/>
                </a:solidFill>
                <a:latin typeface="Power Geez Unicode1" pitchFamily="2" charset="0"/>
                <a:ea typeface="+mj-ea"/>
                <a:cs typeface="+mj-cs"/>
              </a:rPr>
              <a:t> ተጠያቂነት </a:t>
            </a:r>
            <a:r>
              <a:rPr lang="en-US" dirty="0" err="1">
                <a:solidFill>
                  <a:prstClr val="black"/>
                </a:solidFill>
                <a:latin typeface="Power Geez Unicode1" pitchFamily="2" charset="0"/>
                <a:ea typeface="+mj-ea"/>
                <a:cs typeface="+mj-cs"/>
              </a:rPr>
              <a:t>ስርአት</a:t>
            </a:r>
            <a:r>
              <a:rPr lang="en-US" dirty="0">
                <a:solidFill>
                  <a:prstClr val="black"/>
                </a:solidFill>
                <a:latin typeface="Power Geez Unicode1" pitchFamily="2" charset="0"/>
                <a:ea typeface="+mj-ea"/>
                <a:cs typeface="+mj-cs"/>
              </a:rPr>
              <a:t> </a:t>
            </a:r>
            <a:r>
              <a:rPr lang="en-US" dirty="0" err="1">
                <a:solidFill>
                  <a:prstClr val="black"/>
                </a:solidFill>
                <a:latin typeface="Power Geez Unicode1" pitchFamily="2" charset="0"/>
                <a:ea typeface="+mj-ea"/>
                <a:cs typeface="+mj-cs"/>
              </a:rPr>
              <a:t>ለመዘርጋት</a:t>
            </a:r>
            <a:r>
              <a:rPr lang="en-US" dirty="0">
                <a:solidFill>
                  <a:prstClr val="black"/>
                </a:solidFill>
                <a:latin typeface="Power Geez Unicode1" pitchFamily="2" charset="0"/>
                <a:ea typeface="+mj-ea"/>
                <a:cs typeface="+mj-cs"/>
              </a:rPr>
              <a:t> </a:t>
            </a:r>
            <a:r>
              <a:rPr lang="en-US" dirty="0" smtClean="0">
                <a:solidFill>
                  <a:prstClr val="black"/>
                </a:solidFill>
                <a:latin typeface="Power Geez Unicode1" pitchFamily="2" charset="0"/>
                <a:ea typeface="+mj-ea"/>
                <a:cs typeface="+mj-cs"/>
              </a:rPr>
              <a:t>መ</a:t>
            </a:r>
            <a:r>
              <a:rPr lang="am-ET" dirty="0" smtClean="0">
                <a:solidFill>
                  <a:prstClr val="black"/>
                </a:solidFill>
                <a:latin typeface="Nyala"/>
                <a:ea typeface="+mj-ea"/>
                <a:cs typeface="+mj-cs"/>
              </a:rPr>
              <a:t>ሟ</a:t>
            </a:r>
            <a:r>
              <a:rPr lang="en-US" dirty="0" err="1" smtClean="0">
                <a:solidFill>
                  <a:prstClr val="black"/>
                </a:solidFill>
                <a:latin typeface="Power Geez Unicode1" pitchFamily="2" charset="0"/>
                <a:ea typeface="+mj-ea"/>
                <a:cs typeface="+mj-cs"/>
              </a:rPr>
              <a:t>ላት</a:t>
            </a:r>
            <a:r>
              <a:rPr lang="en-US" dirty="0" smtClean="0">
                <a:solidFill>
                  <a:prstClr val="black"/>
                </a:solidFill>
                <a:latin typeface="Power Geez Unicode1" pitchFamily="2" charset="0"/>
                <a:ea typeface="+mj-ea"/>
                <a:cs typeface="+mj-cs"/>
              </a:rPr>
              <a:t> </a:t>
            </a:r>
            <a:r>
              <a:rPr lang="en-US" dirty="0" err="1">
                <a:solidFill>
                  <a:prstClr val="black"/>
                </a:solidFill>
                <a:latin typeface="Power Geez Unicode1" pitchFamily="2" charset="0"/>
                <a:ea typeface="+mj-ea"/>
                <a:cs typeface="+mj-cs"/>
              </a:rPr>
              <a:t>ያለባቸው</a:t>
            </a:r>
            <a:r>
              <a:rPr lang="en-US" dirty="0">
                <a:solidFill>
                  <a:prstClr val="black"/>
                </a:solidFill>
                <a:latin typeface="Power Geez Unicode1" pitchFamily="2" charset="0"/>
                <a:ea typeface="+mj-ea"/>
                <a:cs typeface="+mj-cs"/>
              </a:rPr>
              <a:t> </a:t>
            </a:r>
            <a:r>
              <a:rPr lang="en-US" dirty="0" err="1">
                <a:solidFill>
                  <a:prstClr val="black"/>
                </a:solidFill>
                <a:latin typeface="Power Geez Unicode1" pitchFamily="2" charset="0"/>
                <a:ea typeface="+mj-ea"/>
                <a:cs typeface="+mj-cs"/>
              </a:rPr>
              <a:t>ቅድመ</a:t>
            </a:r>
            <a:r>
              <a:rPr lang="en-US" dirty="0">
                <a:solidFill>
                  <a:prstClr val="black"/>
                </a:solidFill>
                <a:latin typeface="Power Geez Unicode1" pitchFamily="2" charset="0"/>
                <a:ea typeface="+mj-ea"/>
                <a:cs typeface="+mj-cs"/>
              </a:rPr>
              <a:t> </a:t>
            </a:r>
            <a:r>
              <a:rPr lang="en-US" dirty="0" err="1" smtClean="0">
                <a:solidFill>
                  <a:prstClr val="black"/>
                </a:solidFill>
                <a:latin typeface="Power Geez Unicode1" pitchFamily="2" charset="0"/>
                <a:ea typeface="+mj-ea"/>
                <a:cs typeface="+mj-cs"/>
              </a:rPr>
              <a:t>ሁኔታዎች</a:t>
            </a:r>
            <a:r>
              <a:rPr lang="en-US" dirty="0" smtClean="0">
                <a:solidFill>
                  <a:prstClr val="black"/>
                </a:solidFill>
                <a:latin typeface="Power Geez Unicode1" pitchFamily="2" charset="0"/>
                <a:ea typeface="+mj-ea"/>
                <a:cs typeface="+mj-cs"/>
              </a:rPr>
              <a:t>፣</a:t>
            </a:r>
            <a:endParaRPr lang="en-US" dirty="0">
              <a:solidFill>
                <a:prstClr val="black"/>
              </a:solidFill>
              <a:latin typeface="Power Geez Unicode1" pitchFamily="2" charset="0"/>
              <a:ea typeface="+mj-ea"/>
              <a:cs typeface="+mj-cs"/>
            </a:endParaRPr>
          </a:p>
          <a:p>
            <a:pPr marL="342900" lvl="0" indent="-342900">
              <a:lnSpc>
                <a:spcPct val="150000"/>
              </a:lnSpc>
              <a:spcBef>
                <a:spcPts val="450"/>
              </a:spcBef>
              <a:spcAft>
                <a:spcPts val="450"/>
              </a:spcAft>
              <a:buClr>
                <a:srgbClr val="3891A7"/>
              </a:buClr>
              <a:buFont typeface="Wingdings"/>
              <a:buChar char=""/>
            </a:pPr>
            <a:r>
              <a:rPr lang="en-US" dirty="0" err="1" smtClean="0">
                <a:solidFill>
                  <a:prstClr val="black"/>
                </a:solidFill>
                <a:latin typeface="Power Geez Unicode1" pitchFamily="2" charset="0"/>
                <a:ea typeface="+mj-ea"/>
                <a:cs typeface="+mj-cs"/>
              </a:rPr>
              <a:t>የተቀናጀ</a:t>
            </a:r>
            <a:r>
              <a:rPr lang="en-US" dirty="0" smtClean="0">
                <a:solidFill>
                  <a:prstClr val="black"/>
                </a:solidFill>
                <a:latin typeface="Power Geez Unicode1" pitchFamily="2" charset="0"/>
                <a:ea typeface="+mj-ea"/>
                <a:cs typeface="+mj-cs"/>
              </a:rPr>
              <a:t> </a:t>
            </a:r>
            <a:r>
              <a:rPr lang="en-US" dirty="0" err="1">
                <a:solidFill>
                  <a:prstClr val="black"/>
                </a:solidFill>
                <a:latin typeface="Power Geez Unicode1" pitchFamily="2" charset="0"/>
                <a:ea typeface="+mj-ea"/>
                <a:cs typeface="+mj-cs"/>
              </a:rPr>
              <a:t>የፋይናንስ</a:t>
            </a:r>
            <a:r>
              <a:rPr lang="en-US" dirty="0">
                <a:solidFill>
                  <a:prstClr val="black"/>
                </a:solidFill>
                <a:latin typeface="Power Geez Unicode1" pitchFamily="2" charset="0"/>
                <a:ea typeface="+mj-ea"/>
                <a:cs typeface="+mj-cs"/>
              </a:rPr>
              <a:t> </a:t>
            </a:r>
            <a:r>
              <a:rPr lang="en-US" dirty="0" err="1">
                <a:solidFill>
                  <a:prstClr val="black"/>
                </a:solidFill>
                <a:latin typeface="Power Geez Unicode1" pitchFamily="2" charset="0"/>
                <a:ea typeface="+mj-ea"/>
                <a:cs typeface="+mj-cs"/>
              </a:rPr>
              <a:t>ግልጽነትና</a:t>
            </a:r>
            <a:r>
              <a:rPr lang="en-US" dirty="0">
                <a:solidFill>
                  <a:prstClr val="black"/>
                </a:solidFill>
                <a:latin typeface="Power Geez Unicode1" pitchFamily="2" charset="0"/>
                <a:ea typeface="+mj-ea"/>
                <a:cs typeface="+mj-cs"/>
              </a:rPr>
              <a:t> ተጠያቂነት </a:t>
            </a:r>
            <a:r>
              <a:rPr lang="en-US" dirty="0" err="1">
                <a:solidFill>
                  <a:prstClr val="black"/>
                </a:solidFill>
                <a:latin typeface="Power Geez Unicode1" pitchFamily="2" charset="0"/>
                <a:ea typeface="+mj-ea"/>
                <a:cs typeface="+mj-cs"/>
              </a:rPr>
              <a:t>ስርአት</a:t>
            </a:r>
            <a:r>
              <a:rPr lang="en-US" dirty="0">
                <a:solidFill>
                  <a:prstClr val="black"/>
                </a:solidFill>
                <a:latin typeface="Power Geez Unicode1" pitchFamily="2" charset="0"/>
                <a:ea typeface="+mj-ea"/>
                <a:cs typeface="+mj-cs"/>
              </a:rPr>
              <a:t> </a:t>
            </a:r>
            <a:r>
              <a:rPr lang="en-US" dirty="0" err="1" smtClean="0">
                <a:solidFill>
                  <a:prstClr val="black"/>
                </a:solidFill>
                <a:latin typeface="Power Geez Unicode1" pitchFamily="2" charset="0"/>
                <a:ea typeface="+mj-ea"/>
                <a:cs typeface="+mj-cs"/>
              </a:rPr>
              <a:t>አጀማመር</a:t>
            </a:r>
            <a:r>
              <a:rPr lang="en-US" dirty="0" smtClean="0">
                <a:solidFill>
                  <a:prstClr val="black"/>
                </a:solidFill>
                <a:latin typeface="Power Geez Unicode1" pitchFamily="2" charset="0"/>
                <a:ea typeface="+mj-ea"/>
                <a:cs typeface="+mj-cs"/>
              </a:rPr>
              <a:t>፣</a:t>
            </a:r>
            <a:endParaRPr lang="en-US" dirty="0">
              <a:solidFill>
                <a:prstClr val="black"/>
              </a:solidFill>
              <a:latin typeface="Power Geez Unicode1" pitchFamily="2" charset="0"/>
              <a:ea typeface="+mj-ea"/>
              <a:cs typeface="+mj-cs"/>
            </a:endParaRPr>
          </a:p>
          <a:p>
            <a:pPr marL="342900" lvl="0" indent="-342900">
              <a:lnSpc>
                <a:spcPct val="150000"/>
              </a:lnSpc>
              <a:spcBef>
                <a:spcPts val="450"/>
              </a:spcBef>
              <a:spcAft>
                <a:spcPts val="450"/>
              </a:spcAft>
              <a:buClr>
                <a:srgbClr val="3891A7"/>
              </a:buClr>
              <a:buFont typeface="Wingdings"/>
              <a:buChar char=""/>
            </a:pPr>
            <a:r>
              <a:rPr lang="en-US" dirty="0" err="1" smtClean="0">
                <a:solidFill>
                  <a:prstClr val="black"/>
                </a:solidFill>
                <a:latin typeface="Power Geez Unicode1" pitchFamily="2" charset="0"/>
                <a:ea typeface="+mj-ea"/>
                <a:cs typeface="+mj-cs"/>
              </a:rPr>
              <a:t>የፋይናንስ</a:t>
            </a:r>
            <a:r>
              <a:rPr lang="en-US" dirty="0" smtClean="0">
                <a:solidFill>
                  <a:prstClr val="black"/>
                </a:solidFill>
                <a:latin typeface="Power Geez Unicode1" pitchFamily="2" charset="0"/>
                <a:ea typeface="+mj-ea"/>
                <a:cs typeface="+mj-cs"/>
              </a:rPr>
              <a:t> </a:t>
            </a:r>
            <a:r>
              <a:rPr lang="en-US" dirty="0" err="1" smtClean="0">
                <a:solidFill>
                  <a:prstClr val="black"/>
                </a:solidFill>
                <a:latin typeface="Power Geez Unicode1" pitchFamily="2" charset="0"/>
                <a:ea typeface="+mj-ea"/>
                <a:cs typeface="+mj-cs"/>
              </a:rPr>
              <a:t>ግልጽነትና</a:t>
            </a:r>
            <a:r>
              <a:rPr lang="en-US" dirty="0" smtClean="0">
                <a:solidFill>
                  <a:prstClr val="black"/>
                </a:solidFill>
                <a:latin typeface="Power Geez Unicode1" pitchFamily="2" charset="0"/>
                <a:ea typeface="+mj-ea"/>
                <a:cs typeface="+mj-cs"/>
              </a:rPr>
              <a:t> </a:t>
            </a:r>
            <a:r>
              <a:rPr lang="en-US" dirty="0" err="1" smtClean="0">
                <a:solidFill>
                  <a:prstClr val="black"/>
                </a:solidFill>
                <a:latin typeface="Power Geez Unicode1" pitchFamily="2" charset="0"/>
                <a:ea typeface="+mj-ea"/>
                <a:cs typeface="+mj-cs"/>
              </a:rPr>
              <a:t>ተጠያቂነት</a:t>
            </a:r>
            <a:r>
              <a:rPr lang="en-US" dirty="0" smtClean="0">
                <a:solidFill>
                  <a:prstClr val="black"/>
                </a:solidFill>
                <a:latin typeface="Power Geez Unicode1" pitchFamily="2" charset="0"/>
                <a:ea typeface="+mj-ea"/>
                <a:cs typeface="+mj-cs"/>
              </a:rPr>
              <a:t> </a:t>
            </a:r>
            <a:r>
              <a:rPr lang="en-US" dirty="0" err="1" smtClean="0">
                <a:solidFill>
                  <a:prstClr val="black"/>
                </a:solidFill>
                <a:latin typeface="Power Geez Unicode1" pitchFamily="2" charset="0"/>
                <a:ea typeface="+mj-ea"/>
                <a:cs typeface="+mj-cs"/>
              </a:rPr>
              <a:t>ስርአት</a:t>
            </a:r>
            <a:r>
              <a:rPr lang="en-US" dirty="0" smtClean="0">
                <a:solidFill>
                  <a:prstClr val="black"/>
                </a:solidFill>
                <a:latin typeface="Power Geez Unicode1" pitchFamily="2" charset="0"/>
                <a:ea typeface="+mj-ea"/>
                <a:cs typeface="+mj-cs"/>
              </a:rPr>
              <a:t> </a:t>
            </a:r>
            <a:r>
              <a:rPr lang="en-US" dirty="0" err="1" smtClean="0">
                <a:solidFill>
                  <a:prstClr val="black"/>
                </a:solidFill>
                <a:latin typeface="Power Geez Unicode1" pitchFamily="2" charset="0"/>
                <a:ea typeface="+mj-ea"/>
                <a:cs typeface="+mj-cs"/>
              </a:rPr>
              <a:t>መዘርጋት</a:t>
            </a:r>
            <a:r>
              <a:rPr lang="en-US" dirty="0" smtClean="0">
                <a:solidFill>
                  <a:prstClr val="black"/>
                </a:solidFill>
                <a:latin typeface="Power Geez Unicode1" pitchFamily="2" charset="0"/>
                <a:ea typeface="+mj-ea"/>
                <a:cs typeface="+mj-cs"/>
              </a:rPr>
              <a:t> </a:t>
            </a:r>
            <a:r>
              <a:rPr lang="en-US" dirty="0" err="1" smtClean="0">
                <a:solidFill>
                  <a:prstClr val="black"/>
                </a:solidFill>
                <a:latin typeface="Power Geez Unicode1" pitchFamily="2" charset="0"/>
                <a:ea typeface="+mj-ea"/>
                <a:cs typeface="+mj-cs"/>
              </a:rPr>
              <a:t>ፋይዳው</a:t>
            </a:r>
            <a:endParaRPr lang="en-US" dirty="0" smtClean="0">
              <a:solidFill>
                <a:prstClr val="black"/>
              </a:solidFill>
              <a:latin typeface="Power Geez Unicode1" pitchFamily="2" charset="0"/>
              <a:ea typeface="+mj-ea"/>
              <a:cs typeface="+mj-cs"/>
            </a:endParaRPr>
          </a:p>
          <a:p>
            <a:pPr marL="0" indent="0">
              <a:buNone/>
            </a:pPr>
            <a:r>
              <a:rPr lang="en-US" dirty="0">
                <a:solidFill>
                  <a:prstClr val="black"/>
                </a:solidFill>
                <a:latin typeface="Power Geez Unicode1" pitchFamily="2" charset="0"/>
                <a:ea typeface="+mj-ea"/>
                <a:cs typeface="+mj-cs"/>
              </a:rPr>
              <a:t/>
            </a:r>
            <a:br>
              <a:rPr lang="en-US" dirty="0">
                <a:solidFill>
                  <a:prstClr val="black"/>
                </a:solidFill>
                <a:latin typeface="Power Geez Unicode1" pitchFamily="2" charset="0"/>
                <a:ea typeface="+mj-ea"/>
                <a:cs typeface="+mj-cs"/>
              </a:rPr>
            </a:br>
            <a:r>
              <a:rPr lang="en-US" i="1" dirty="0">
                <a:solidFill>
                  <a:prstClr val="black"/>
                </a:solidFill>
                <a:latin typeface="Power Geez Unicode1" pitchFamily="2" charset="0"/>
                <a:ea typeface="+mj-ea"/>
                <a:cs typeface="+mj-cs"/>
              </a:rPr>
              <a:t/>
            </a:r>
            <a:br>
              <a:rPr lang="en-US" i="1" dirty="0">
                <a:solidFill>
                  <a:prstClr val="black"/>
                </a:solidFill>
                <a:latin typeface="Power Geez Unicode1" pitchFamily="2" charset="0"/>
                <a:ea typeface="+mj-ea"/>
                <a:cs typeface="+mj-cs"/>
              </a:rPr>
            </a:br>
            <a:endParaRPr lang="en-US" dirty="0">
              <a:latin typeface="Power Geez Unicode1" pitchFamily="2" charset="0"/>
            </a:endParaRPr>
          </a:p>
        </p:txBody>
      </p:sp>
      <p:sp>
        <p:nvSpPr>
          <p:cNvPr id="4" name="Slide Number Placeholder 3"/>
          <p:cNvSpPr>
            <a:spLocks noGrp="1"/>
          </p:cNvSpPr>
          <p:nvPr>
            <p:ph type="sldNum" sz="quarter" idx="12"/>
          </p:nvPr>
        </p:nvSpPr>
        <p:spPr/>
        <p:txBody>
          <a:bodyPr/>
          <a:lstStyle/>
          <a:p>
            <a:fld id="{8329FE5F-B0F4-49A5-A868-FF8008F867EA}" type="slidenum">
              <a:rPr lang="en-US" smtClean="0"/>
              <a:pPr/>
              <a:t>13</a:t>
            </a:fld>
            <a:endParaRPr lang="en-US"/>
          </a:p>
        </p:txBody>
      </p:sp>
    </p:spTree>
    <p:extLst>
      <p:ext uri="{BB962C8B-B14F-4D97-AF65-F5344CB8AC3E}">
        <p14:creationId xmlns:p14="http://schemas.microsoft.com/office/powerpoint/2010/main" val="3410825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077200" cy="762000"/>
          </a:xfrm>
        </p:spPr>
        <p:txBody>
          <a:bodyPr>
            <a:normAutofit fontScale="90000"/>
          </a:bodyPr>
          <a:lstStyle/>
          <a:p>
            <a:pPr marL="342900" lvl="0" indent="-342900" algn="ctr">
              <a:spcBef>
                <a:spcPct val="20000"/>
              </a:spcBef>
            </a:pPr>
            <a:r>
              <a:rPr lang="en-US" sz="3300" b="1" i="1" u="sng" dirty="0" smtClean="0">
                <a:solidFill>
                  <a:prstClr val="black"/>
                </a:solidFill>
                <a:ea typeface="+mn-ea"/>
                <a:cs typeface="+mn-cs"/>
              </a:rPr>
              <a:t/>
            </a:r>
            <a:br>
              <a:rPr lang="en-US" sz="3300" b="1" i="1" u="sng" dirty="0" smtClean="0">
                <a:solidFill>
                  <a:prstClr val="black"/>
                </a:solidFill>
                <a:ea typeface="+mn-ea"/>
                <a:cs typeface="+mn-cs"/>
              </a:rPr>
            </a:br>
            <a:r>
              <a:rPr lang="en-US" sz="2700" b="1" i="1" u="sng" dirty="0" err="1" smtClean="0">
                <a:solidFill>
                  <a:prstClr val="black"/>
                </a:solidFill>
                <a:latin typeface="Power Geez Unicode1" pitchFamily="2" charset="0"/>
                <a:ea typeface="+mn-ea"/>
                <a:cs typeface="+mn-cs"/>
              </a:rPr>
              <a:t>የፋይናንስ</a:t>
            </a:r>
            <a:r>
              <a:rPr lang="en-US" sz="2700" b="1" i="1" u="sng" dirty="0" smtClean="0">
                <a:solidFill>
                  <a:prstClr val="black"/>
                </a:solidFill>
                <a:latin typeface="Power Geez Unicode1" pitchFamily="2" charset="0"/>
                <a:ea typeface="+mn-ea"/>
                <a:cs typeface="+mn-cs"/>
              </a:rPr>
              <a:t> </a:t>
            </a:r>
            <a:r>
              <a:rPr lang="en-US" sz="2700" b="1" i="1" u="sng" dirty="0" err="1">
                <a:solidFill>
                  <a:prstClr val="black"/>
                </a:solidFill>
                <a:latin typeface="Power Geez Unicode1" pitchFamily="2" charset="0"/>
                <a:ea typeface="+mn-ea"/>
                <a:cs typeface="+mn-cs"/>
              </a:rPr>
              <a:t>ግልጽነትና</a:t>
            </a:r>
            <a:r>
              <a:rPr lang="en-US" sz="2700" b="1" i="1" u="sng" dirty="0">
                <a:solidFill>
                  <a:prstClr val="black"/>
                </a:solidFill>
                <a:latin typeface="Power Geez Unicode1" pitchFamily="2" charset="0"/>
                <a:ea typeface="+mn-ea"/>
                <a:cs typeface="+mn-cs"/>
              </a:rPr>
              <a:t> ተጠያቂነት </a:t>
            </a:r>
            <a:r>
              <a:rPr lang="en-US" sz="2700" b="1" i="1" u="sng" dirty="0" err="1">
                <a:solidFill>
                  <a:prstClr val="black"/>
                </a:solidFill>
                <a:latin typeface="Power Geez Unicode1" pitchFamily="2" charset="0"/>
                <a:ea typeface="+mn-ea"/>
                <a:cs typeface="+mn-cs"/>
              </a:rPr>
              <a:t>ስርአት</a:t>
            </a:r>
            <a:r>
              <a:rPr lang="en-US" sz="2700" b="1" i="1" u="sng" dirty="0">
                <a:solidFill>
                  <a:prstClr val="black"/>
                </a:solidFill>
                <a:latin typeface="Power Geez Unicode1" pitchFamily="2" charset="0"/>
                <a:ea typeface="+mn-ea"/>
                <a:cs typeface="+mn-cs"/>
              </a:rPr>
              <a:t> </a:t>
            </a:r>
            <a:r>
              <a:rPr lang="en-US" sz="2700" b="1" i="1" u="sng" dirty="0" err="1">
                <a:solidFill>
                  <a:prstClr val="black"/>
                </a:solidFill>
                <a:latin typeface="Power Geez Unicode1" pitchFamily="2" charset="0"/>
                <a:ea typeface="+mn-ea"/>
                <a:cs typeface="+mn-cs"/>
              </a:rPr>
              <a:t>ለመዘርጋት</a:t>
            </a:r>
            <a:r>
              <a:rPr lang="en-US" sz="2700" b="1" i="1" u="sng" dirty="0">
                <a:solidFill>
                  <a:prstClr val="black"/>
                </a:solidFill>
                <a:latin typeface="Power Geez Unicode1" pitchFamily="2" charset="0"/>
                <a:ea typeface="+mn-ea"/>
                <a:cs typeface="+mn-cs"/>
              </a:rPr>
              <a:t> </a:t>
            </a:r>
            <a:r>
              <a:rPr lang="en-US" sz="2700" b="1" i="1" u="sng" dirty="0" err="1">
                <a:solidFill>
                  <a:prstClr val="black"/>
                </a:solidFill>
                <a:latin typeface="Power Geez Unicode1" pitchFamily="2" charset="0"/>
                <a:ea typeface="+mn-ea"/>
                <a:cs typeface="+mn-cs"/>
              </a:rPr>
              <a:t>መሞላት</a:t>
            </a:r>
            <a:r>
              <a:rPr lang="en-US" sz="2700" b="1" i="1" u="sng" dirty="0">
                <a:solidFill>
                  <a:prstClr val="black"/>
                </a:solidFill>
                <a:latin typeface="Power Geez Unicode1" pitchFamily="2" charset="0"/>
                <a:ea typeface="+mn-ea"/>
                <a:cs typeface="+mn-cs"/>
              </a:rPr>
              <a:t> </a:t>
            </a:r>
            <a:r>
              <a:rPr lang="en-US" sz="2700" b="1" i="1" u="sng" dirty="0" err="1">
                <a:solidFill>
                  <a:prstClr val="black"/>
                </a:solidFill>
                <a:latin typeface="Power Geez Unicode1" pitchFamily="2" charset="0"/>
                <a:ea typeface="+mn-ea"/>
                <a:cs typeface="+mn-cs"/>
              </a:rPr>
              <a:t>ያለባቸው</a:t>
            </a:r>
            <a:r>
              <a:rPr lang="en-US" sz="2700" b="1" i="1" u="sng" dirty="0">
                <a:solidFill>
                  <a:prstClr val="black"/>
                </a:solidFill>
                <a:latin typeface="Power Geez Unicode1" pitchFamily="2" charset="0"/>
                <a:ea typeface="+mn-ea"/>
                <a:cs typeface="+mn-cs"/>
              </a:rPr>
              <a:t> </a:t>
            </a:r>
            <a:r>
              <a:rPr lang="en-US" sz="2700" b="1" i="1" u="sng" dirty="0" err="1">
                <a:solidFill>
                  <a:prstClr val="black"/>
                </a:solidFill>
                <a:latin typeface="Power Geez Unicode1" pitchFamily="2" charset="0"/>
                <a:ea typeface="+mn-ea"/>
                <a:cs typeface="+mn-cs"/>
              </a:rPr>
              <a:t>ቅድመ</a:t>
            </a:r>
            <a:r>
              <a:rPr lang="en-US" sz="2700" b="1" i="1" u="sng" dirty="0">
                <a:solidFill>
                  <a:prstClr val="black"/>
                </a:solidFill>
                <a:latin typeface="Power Geez Unicode1" pitchFamily="2" charset="0"/>
                <a:ea typeface="+mn-ea"/>
                <a:cs typeface="+mn-cs"/>
              </a:rPr>
              <a:t> </a:t>
            </a:r>
            <a:r>
              <a:rPr lang="en-US" sz="2700" b="1" i="1" u="sng" dirty="0" err="1">
                <a:solidFill>
                  <a:prstClr val="black"/>
                </a:solidFill>
                <a:latin typeface="Power Geez Unicode1" pitchFamily="2" charset="0"/>
                <a:ea typeface="+mn-ea"/>
                <a:cs typeface="+mn-cs"/>
              </a:rPr>
              <a:t>ሁኔታዎች</a:t>
            </a:r>
            <a:r>
              <a:rPr lang="en-US" sz="2700" i="1" dirty="0">
                <a:solidFill>
                  <a:prstClr val="black"/>
                </a:solidFill>
                <a:latin typeface="Power Geez Unicode1" pitchFamily="2" charset="0"/>
                <a:ea typeface="+mn-ea"/>
                <a:cs typeface="+mn-cs"/>
              </a:rPr>
              <a:t/>
            </a:r>
            <a:br>
              <a:rPr lang="en-US" sz="2700" i="1" dirty="0">
                <a:solidFill>
                  <a:prstClr val="black"/>
                </a:solidFill>
                <a:latin typeface="Power Geez Unicode1" pitchFamily="2" charset="0"/>
                <a:ea typeface="+mn-ea"/>
                <a:cs typeface="+mn-cs"/>
              </a:rPr>
            </a:br>
            <a:endParaRPr lang="en-US" sz="2700" dirty="0">
              <a:latin typeface="Power Geez Unicode1" pitchFamily="2" charset="0"/>
            </a:endParaRPr>
          </a:p>
        </p:txBody>
      </p:sp>
      <p:sp>
        <p:nvSpPr>
          <p:cNvPr id="3" name="Content Placeholder 2"/>
          <p:cNvSpPr>
            <a:spLocks noGrp="1"/>
          </p:cNvSpPr>
          <p:nvPr>
            <p:ph idx="1"/>
          </p:nvPr>
        </p:nvSpPr>
        <p:spPr>
          <a:xfrm>
            <a:off x="990600" y="914400"/>
            <a:ext cx="8077200" cy="5791200"/>
          </a:xfrm>
        </p:spPr>
        <p:txBody>
          <a:bodyPr>
            <a:normAutofit lnSpcReduction="10000"/>
          </a:bodyPr>
          <a:lstStyle/>
          <a:p>
            <a:pPr marL="514350" lvl="0" indent="-514350" algn="just">
              <a:lnSpc>
                <a:spcPct val="150000"/>
              </a:lnSpc>
              <a:buFont typeface="+mj-lt"/>
              <a:buAutoNum type="arabicPeriod"/>
            </a:pPr>
            <a:r>
              <a:rPr lang="en-US" sz="2800" dirty="0" err="1" smtClean="0">
                <a:latin typeface="Power Geez Unicode1" pitchFamily="2" charset="0"/>
              </a:rPr>
              <a:t>የሀገሪቱን</a:t>
            </a:r>
            <a:r>
              <a:rPr lang="en-US" sz="2800" dirty="0" smtClean="0">
                <a:latin typeface="Power Geez Unicode1" pitchFamily="2" charset="0"/>
              </a:rPr>
              <a:t> </a:t>
            </a:r>
            <a:r>
              <a:rPr lang="en-US" sz="2800" dirty="0" err="1" smtClean="0">
                <a:latin typeface="Power Geez Unicode1" pitchFamily="2" charset="0"/>
              </a:rPr>
              <a:t>አጠቃላይ</a:t>
            </a:r>
            <a:r>
              <a:rPr lang="en-US" sz="2800" dirty="0" smtClean="0">
                <a:latin typeface="Power Geez Unicode1" pitchFamily="2" charset="0"/>
              </a:rPr>
              <a:t> </a:t>
            </a:r>
            <a:r>
              <a:rPr lang="en-US" sz="2800" dirty="0" err="1" smtClean="0">
                <a:latin typeface="Power Geez Unicode1" pitchFamily="2" charset="0"/>
              </a:rPr>
              <a:t>የልማት</a:t>
            </a:r>
            <a:r>
              <a:rPr lang="en-US" sz="2800" dirty="0" smtClean="0">
                <a:latin typeface="Power Geez Unicode1" pitchFamily="2" charset="0"/>
              </a:rPr>
              <a:t> </a:t>
            </a:r>
            <a:r>
              <a:rPr lang="en-US" sz="2800" dirty="0" err="1" smtClean="0">
                <a:latin typeface="Power Geez Unicode1" pitchFamily="2" charset="0"/>
              </a:rPr>
              <a:t>አጀንዳ</a:t>
            </a:r>
            <a:r>
              <a:rPr lang="en-US" sz="2800" dirty="0" smtClean="0">
                <a:latin typeface="Power Geez Unicode1" pitchFamily="2" charset="0"/>
              </a:rPr>
              <a:t> </a:t>
            </a:r>
            <a:r>
              <a:rPr lang="en-US" sz="2800" dirty="0" err="1" smtClean="0">
                <a:latin typeface="Power Geez Unicode1" pitchFamily="2" charset="0"/>
              </a:rPr>
              <a:t>የማስፈፀም</a:t>
            </a:r>
            <a:r>
              <a:rPr lang="en-US" sz="2800" dirty="0" smtClean="0">
                <a:latin typeface="Power Geez Unicode1" pitchFamily="2" charset="0"/>
              </a:rPr>
              <a:t> </a:t>
            </a:r>
            <a:r>
              <a:rPr lang="en-US" sz="2800" dirty="0" err="1" smtClean="0">
                <a:latin typeface="Power Geez Unicode1" pitchFamily="2" charset="0"/>
              </a:rPr>
              <a:t>ኃላፊነት</a:t>
            </a:r>
            <a:r>
              <a:rPr lang="en-US" sz="2800" dirty="0" smtClean="0">
                <a:latin typeface="Power Geez Unicode1" pitchFamily="2" charset="0"/>
              </a:rPr>
              <a:t> </a:t>
            </a:r>
            <a:r>
              <a:rPr lang="en-US" sz="2800" dirty="0" err="1" smtClean="0">
                <a:latin typeface="Power Geez Unicode1" pitchFamily="2" charset="0"/>
              </a:rPr>
              <a:t>የተጣለበት</a:t>
            </a:r>
            <a:r>
              <a:rPr lang="en-US" sz="2800" dirty="0">
                <a:latin typeface="Power Geez Unicode1" pitchFamily="2" charset="0"/>
              </a:rPr>
              <a:t> </a:t>
            </a:r>
            <a:r>
              <a:rPr lang="en-US" sz="2800" dirty="0" err="1" smtClean="0">
                <a:latin typeface="Power Geez Unicode1" pitchFamily="2" charset="0"/>
              </a:rPr>
              <a:t>ፖለቲካ</a:t>
            </a:r>
            <a:r>
              <a:rPr lang="en-US" sz="2800" dirty="0" smtClean="0">
                <a:latin typeface="Power Geez Unicode1" pitchFamily="2" charset="0"/>
              </a:rPr>
              <a:t> </a:t>
            </a:r>
            <a:r>
              <a:rPr lang="en-US" sz="2800" dirty="0" err="1" smtClean="0">
                <a:latin typeface="Power Geez Unicode1" pitchFamily="2" charset="0"/>
              </a:rPr>
              <a:t>አመራር</a:t>
            </a:r>
            <a:r>
              <a:rPr lang="en-US" sz="2800" dirty="0" smtClean="0">
                <a:latin typeface="Power Geez Unicode1" pitchFamily="2" charset="0"/>
              </a:rPr>
              <a:t> </a:t>
            </a:r>
            <a:r>
              <a:rPr lang="en-US" sz="2800" dirty="0" err="1" smtClean="0">
                <a:latin typeface="Power Geez Unicode1" pitchFamily="2" charset="0"/>
              </a:rPr>
              <a:t>ቁርጠኝነት</a:t>
            </a:r>
            <a:r>
              <a:rPr lang="en-US" sz="2800" dirty="0" smtClean="0">
                <a:latin typeface="Power Geez Unicode1" pitchFamily="2" charset="0"/>
              </a:rPr>
              <a:t>፡፡</a:t>
            </a:r>
          </a:p>
          <a:p>
            <a:pPr marL="457200" indent="-457200" algn="just">
              <a:lnSpc>
                <a:spcPct val="150000"/>
              </a:lnSpc>
            </a:pPr>
            <a:r>
              <a:rPr lang="en-US" sz="2800" dirty="0" err="1" smtClean="0">
                <a:latin typeface="Power Geez Unicode1" pitchFamily="2" charset="0"/>
              </a:rPr>
              <a:t>የፖለቲካ</a:t>
            </a:r>
            <a:r>
              <a:rPr lang="en-US" sz="2800" dirty="0" smtClean="0">
                <a:latin typeface="Power Geez Unicode1" pitchFamily="2" charset="0"/>
              </a:rPr>
              <a:t> </a:t>
            </a:r>
            <a:r>
              <a:rPr lang="en-US" sz="2800" dirty="0" err="1" smtClean="0">
                <a:latin typeface="Power Geez Unicode1" pitchFamily="2" charset="0"/>
              </a:rPr>
              <a:t>ቁርጠኝነት</a:t>
            </a:r>
            <a:r>
              <a:rPr lang="en-US" sz="2800" dirty="0" smtClean="0">
                <a:latin typeface="Power Geez Unicode1" pitchFamily="2" charset="0"/>
              </a:rPr>
              <a:t> </a:t>
            </a:r>
            <a:r>
              <a:rPr lang="en-US" sz="2800" dirty="0" err="1" smtClean="0">
                <a:latin typeface="Power Geez Unicode1" pitchFamily="2" charset="0"/>
              </a:rPr>
              <a:t>አለ</a:t>
            </a:r>
            <a:r>
              <a:rPr lang="en-US" sz="2800" dirty="0" smtClean="0">
                <a:latin typeface="Power Geez Unicode1" pitchFamily="2" charset="0"/>
              </a:rPr>
              <a:t> </a:t>
            </a:r>
            <a:r>
              <a:rPr lang="en-US" sz="2800" dirty="0" err="1" smtClean="0">
                <a:latin typeface="Power Geez Unicode1" pitchFamily="2" charset="0"/>
              </a:rPr>
              <a:t>ሲባል</a:t>
            </a:r>
            <a:r>
              <a:rPr lang="en-US" sz="2800" dirty="0" smtClean="0">
                <a:latin typeface="Power Geez Unicode1" pitchFamily="2" charset="0"/>
              </a:rPr>
              <a:t> </a:t>
            </a:r>
            <a:r>
              <a:rPr lang="en-US" sz="2800" dirty="0" err="1" smtClean="0">
                <a:latin typeface="Power Geez Unicode1" pitchFamily="2" charset="0"/>
              </a:rPr>
              <a:t>መገለጫዎች</a:t>
            </a:r>
            <a:r>
              <a:rPr lang="en-US" sz="2800" dirty="0" smtClean="0">
                <a:latin typeface="Power Geez Unicode1" pitchFamily="2" charset="0"/>
              </a:rPr>
              <a:t> </a:t>
            </a:r>
            <a:r>
              <a:rPr lang="en-US" sz="2800" dirty="0" err="1" smtClean="0">
                <a:latin typeface="Power Geez Unicode1" pitchFamily="2" charset="0"/>
              </a:rPr>
              <a:t>አሉት</a:t>
            </a:r>
            <a:r>
              <a:rPr lang="en-US" sz="2800" dirty="0" smtClean="0">
                <a:latin typeface="Power Geez Unicode1" pitchFamily="2" charset="0"/>
              </a:rPr>
              <a:t> ፡-</a:t>
            </a:r>
          </a:p>
          <a:p>
            <a:pPr marL="0" lvl="0" indent="0" algn="just">
              <a:lnSpc>
                <a:spcPct val="150000"/>
              </a:lnSpc>
              <a:buNone/>
            </a:pPr>
            <a:r>
              <a:rPr lang="en-US" sz="2800" b="1" dirty="0" err="1" smtClean="0">
                <a:latin typeface="Power Geez Unicode1" pitchFamily="2" charset="0"/>
              </a:rPr>
              <a:t>አንደኛው</a:t>
            </a:r>
            <a:r>
              <a:rPr lang="en-US" sz="2800" b="1" dirty="0" smtClean="0">
                <a:latin typeface="Power Geez Unicode1" pitchFamily="2" charset="0"/>
              </a:rPr>
              <a:t>፡- </a:t>
            </a:r>
            <a:r>
              <a:rPr lang="en-US" sz="2800" dirty="0" err="1" smtClean="0">
                <a:latin typeface="Power Geez Unicode1" pitchFamily="2" charset="0"/>
              </a:rPr>
              <a:t>መንግስታዊ</a:t>
            </a:r>
            <a:r>
              <a:rPr lang="en-US" sz="2800" dirty="0" smtClean="0">
                <a:latin typeface="Power Geez Unicode1" pitchFamily="2" charset="0"/>
              </a:rPr>
              <a:t>  </a:t>
            </a:r>
            <a:r>
              <a:rPr lang="en-US" sz="2800" dirty="0" err="1" smtClean="0">
                <a:latin typeface="Power Geez Unicode1" pitchFamily="2" charset="0"/>
              </a:rPr>
              <a:t>ሥርዓቱ</a:t>
            </a:r>
            <a:r>
              <a:rPr lang="en-US" sz="2800" dirty="0" smtClean="0">
                <a:latin typeface="Power Geez Unicode1" pitchFamily="2" charset="0"/>
              </a:rPr>
              <a:t>  </a:t>
            </a:r>
            <a:r>
              <a:rPr lang="en-US" sz="2800" dirty="0" err="1" smtClean="0">
                <a:latin typeface="Power Geez Unicode1" pitchFamily="2" charset="0"/>
              </a:rPr>
              <a:t>ጥብቅ</a:t>
            </a:r>
            <a:r>
              <a:rPr lang="en-US" sz="2800" dirty="0" smtClean="0">
                <a:latin typeface="Power Geez Unicode1" pitchFamily="2" charset="0"/>
              </a:rPr>
              <a:t> </a:t>
            </a:r>
            <a:r>
              <a:rPr lang="en-US" sz="2800" dirty="0" err="1" smtClean="0">
                <a:latin typeface="Power Geez Unicode1" pitchFamily="2" charset="0"/>
              </a:rPr>
              <a:t>የክትትልና</a:t>
            </a:r>
            <a:r>
              <a:rPr lang="en-US" sz="2800" dirty="0" smtClean="0">
                <a:latin typeface="Power Geez Unicode1" pitchFamily="2" charset="0"/>
              </a:rPr>
              <a:t>  </a:t>
            </a:r>
          </a:p>
          <a:p>
            <a:pPr marL="0" lvl="0" indent="0" algn="just">
              <a:lnSpc>
                <a:spcPct val="150000"/>
              </a:lnSpc>
              <a:buNone/>
            </a:pPr>
            <a:r>
              <a:rPr lang="en-US" sz="2800" dirty="0">
                <a:latin typeface="Power Geez Unicode1" pitchFamily="2" charset="0"/>
              </a:rPr>
              <a:t> </a:t>
            </a:r>
            <a:r>
              <a:rPr lang="en-US" sz="2800" dirty="0" smtClean="0">
                <a:latin typeface="Power Geez Unicode1" pitchFamily="2" charset="0"/>
              </a:rPr>
              <a:t>           </a:t>
            </a:r>
            <a:r>
              <a:rPr lang="en-US" sz="2800" dirty="0" err="1" smtClean="0">
                <a:latin typeface="Power Geez Unicode1" pitchFamily="2" charset="0"/>
              </a:rPr>
              <a:t>ቁጥጥር</a:t>
            </a:r>
            <a:r>
              <a:rPr lang="en-US" sz="2800" dirty="0" smtClean="0">
                <a:latin typeface="Power Geez Unicode1" pitchFamily="2" charset="0"/>
              </a:rPr>
              <a:t> </a:t>
            </a:r>
            <a:r>
              <a:rPr lang="en-US" sz="2800" dirty="0" err="1" smtClean="0">
                <a:latin typeface="Power Geez Unicode1" pitchFamily="2" charset="0"/>
              </a:rPr>
              <a:t>ስርዓት</a:t>
            </a:r>
            <a:r>
              <a:rPr lang="en-US" sz="2800" dirty="0" smtClean="0">
                <a:latin typeface="Power Geez Unicode1" pitchFamily="2" charset="0"/>
              </a:rPr>
              <a:t> </a:t>
            </a:r>
            <a:r>
              <a:rPr lang="en-US" sz="2800" dirty="0" err="1" smtClean="0">
                <a:latin typeface="Power Geez Unicode1" pitchFamily="2" charset="0"/>
              </a:rPr>
              <a:t>መዘርጋት</a:t>
            </a:r>
            <a:r>
              <a:rPr lang="en-US" sz="2800" dirty="0" smtClean="0">
                <a:latin typeface="Power Geez Unicode1" pitchFamily="2" charset="0"/>
              </a:rPr>
              <a:t> </a:t>
            </a:r>
            <a:r>
              <a:rPr lang="en-US" sz="2800" dirty="0" err="1" smtClean="0">
                <a:latin typeface="Power Geez Unicode1" pitchFamily="2" charset="0"/>
              </a:rPr>
              <a:t>አለበት</a:t>
            </a:r>
            <a:r>
              <a:rPr lang="en-US" sz="2800" dirty="0" smtClean="0">
                <a:latin typeface="Power Geez Unicode1" pitchFamily="2" charset="0"/>
              </a:rPr>
              <a:t>፡፡ </a:t>
            </a:r>
          </a:p>
          <a:p>
            <a:pPr marL="0" lvl="0" indent="0" algn="just">
              <a:lnSpc>
                <a:spcPct val="150000"/>
              </a:lnSpc>
              <a:buNone/>
            </a:pPr>
            <a:r>
              <a:rPr lang="en-US" sz="2800" b="1" dirty="0" err="1" smtClean="0">
                <a:latin typeface="Power Geez Unicode1" pitchFamily="2" charset="0"/>
              </a:rPr>
              <a:t>ሁለተኛው</a:t>
            </a:r>
            <a:r>
              <a:rPr lang="en-US" sz="2800" b="1" dirty="0" smtClean="0">
                <a:latin typeface="Power Geez Unicode1" pitchFamily="2" charset="0"/>
              </a:rPr>
              <a:t>፡-</a:t>
            </a:r>
            <a:r>
              <a:rPr lang="en-US" sz="2800" dirty="0" err="1" smtClean="0">
                <a:latin typeface="Power Geez Unicode1" pitchFamily="2" charset="0"/>
              </a:rPr>
              <a:t>በግልጽነትና</a:t>
            </a:r>
            <a:r>
              <a:rPr lang="en-US" sz="2800" dirty="0" smtClean="0">
                <a:latin typeface="Power Geez Unicode1" pitchFamily="2" charset="0"/>
              </a:rPr>
              <a:t>  </a:t>
            </a:r>
            <a:r>
              <a:rPr lang="en-US" sz="2800" dirty="0" err="1" smtClean="0">
                <a:latin typeface="Power Geez Unicode1" pitchFamily="2" charset="0"/>
              </a:rPr>
              <a:t>በተጠያቂነት</a:t>
            </a:r>
            <a:r>
              <a:rPr lang="en-US" sz="2800" dirty="0" smtClean="0">
                <a:latin typeface="Power Geez Unicode1" pitchFamily="2" charset="0"/>
              </a:rPr>
              <a:t>  </a:t>
            </a:r>
            <a:r>
              <a:rPr lang="en-US" sz="2800" dirty="0" err="1" smtClean="0">
                <a:latin typeface="Power Geez Unicode1" pitchFamily="2" charset="0"/>
              </a:rPr>
              <a:t>ላይ</a:t>
            </a:r>
            <a:r>
              <a:rPr lang="en-US" sz="2800" dirty="0" smtClean="0">
                <a:latin typeface="Power Geez Unicode1" pitchFamily="2" charset="0"/>
              </a:rPr>
              <a:t>  </a:t>
            </a:r>
            <a:r>
              <a:rPr lang="en-US" sz="2800" dirty="0" err="1" smtClean="0">
                <a:latin typeface="Power Geez Unicode1" pitchFamily="2" charset="0"/>
              </a:rPr>
              <a:t>የተመሰረተ</a:t>
            </a:r>
            <a:r>
              <a:rPr lang="en-US" sz="2800" dirty="0" smtClean="0">
                <a:latin typeface="Power Geez Unicode1" pitchFamily="2" charset="0"/>
              </a:rPr>
              <a:t> </a:t>
            </a:r>
            <a:r>
              <a:rPr lang="en-US" sz="2800" dirty="0" err="1" smtClean="0">
                <a:latin typeface="Power Geez Unicode1" pitchFamily="2" charset="0"/>
              </a:rPr>
              <a:t>አሳታፊ</a:t>
            </a:r>
            <a:r>
              <a:rPr lang="en-US" sz="2800" dirty="0" smtClean="0">
                <a:latin typeface="Power Geez Unicode1" pitchFamily="2" charset="0"/>
              </a:rPr>
              <a:t> </a:t>
            </a:r>
            <a:r>
              <a:rPr lang="en-US" sz="2800" dirty="0" err="1" smtClean="0">
                <a:latin typeface="Power Geez Unicode1" pitchFamily="2" charset="0"/>
              </a:rPr>
              <a:t>መልካም</a:t>
            </a:r>
            <a:r>
              <a:rPr lang="en-US" sz="2800" dirty="0" smtClean="0">
                <a:latin typeface="Power Geez Unicode1" pitchFamily="2" charset="0"/>
              </a:rPr>
              <a:t> </a:t>
            </a:r>
            <a:r>
              <a:rPr lang="en-US" sz="2800" dirty="0" err="1" smtClean="0">
                <a:latin typeface="Power Geez Unicode1" pitchFamily="2" charset="0"/>
              </a:rPr>
              <a:t>አስተዳደርን</a:t>
            </a:r>
            <a:r>
              <a:rPr lang="en-US" sz="2800" dirty="0" smtClean="0">
                <a:latin typeface="Power Geez Unicode1" pitchFamily="2" charset="0"/>
              </a:rPr>
              <a:t> </a:t>
            </a:r>
            <a:r>
              <a:rPr lang="en-US" sz="2800" dirty="0" err="1" smtClean="0">
                <a:latin typeface="Power Geez Unicode1" pitchFamily="2" charset="0"/>
              </a:rPr>
              <a:t>ማስፈን</a:t>
            </a:r>
            <a:r>
              <a:rPr lang="en-US" sz="2800" dirty="0" smtClean="0">
                <a:latin typeface="Power Geez Unicode1" pitchFamily="2" charset="0"/>
              </a:rPr>
              <a:t> </a:t>
            </a:r>
            <a:r>
              <a:rPr lang="en-US" sz="2800" dirty="0" err="1" smtClean="0">
                <a:latin typeface="Power Geez Unicode1" pitchFamily="2" charset="0"/>
              </a:rPr>
              <a:t>ይኖርበታል</a:t>
            </a:r>
            <a:r>
              <a:rPr lang="en-US" sz="2800" dirty="0" smtClean="0">
                <a:latin typeface="Power Geez Unicode1" pitchFamily="2" charset="0"/>
              </a:rPr>
              <a:t>፡፡</a:t>
            </a:r>
          </a:p>
          <a:p>
            <a:pPr>
              <a:buNone/>
            </a:pPr>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14</a:t>
            </a:fld>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5181600" cy="457200"/>
          </a:xfrm>
        </p:spPr>
        <p:txBody>
          <a:bodyPr>
            <a:normAutofit fontScale="90000"/>
          </a:bodyPr>
          <a:lstStyle/>
          <a:p>
            <a:pPr algn="ctr"/>
            <a:r>
              <a:rPr lang="en-US" sz="2800" dirty="0" err="1" smtClean="0">
                <a:latin typeface="Power Geez Unicode1" pitchFamily="2" charset="0"/>
              </a:rPr>
              <a:t>የቀጠለ</a:t>
            </a:r>
            <a:r>
              <a:rPr lang="en-US" sz="2800" dirty="0" smtClean="0">
                <a:latin typeface="Power Geez Unicode1" pitchFamily="2" charset="0"/>
              </a:rPr>
              <a:t>…</a:t>
            </a:r>
            <a:endParaRPr lang="en-US" sz="2800" dirty="0">
              <a:latin typeface="Power Geez Unicode1" pitchFamily="2" charset="0"/>
            </a:endParaRPr>
          </a:p>
        </p:txBody>
      </p:sp>
      <p:sp>
        <p:nvSpPr>
          <p:cNvPr id="3" name="Content Placeholder 2"/>
          <p:cNvSpPr>
            <a:spLocks noGrp="1"/>
          </p:cNvSpPr>
          <p:nvPr>
            <p:ph idx="1"/>
          </p:nvPr>
        </p:nvSpPr>
        <p:spPr>
          <a:xfrm>
            <a:off x="990600" y="1066800"/>
            <a:ext cx="8077200" cy="5486400"/>
          </a:xfrm>
        </p:spPr>
        <p:txBody>
          <a:bodyPr>
            <a:normAutofit fontScale="85000" lnSpcReduction="10000"/>
          </a:bodyPr>
          <a:lstStyle/>
          <a:p>
            <a:pPr marL="0" lvl="0" indent="0" algn="just">
              <a:lnSpc>
                <a:spcPct val="170000"/>
              </a:lnSpc>
              <a:spcBef>
                <a:spcPts val="0"/>
              </a:spcBef>
              <a:buNone/>
            </a:pPr>
            <a:r>
              <a:rPr lang="en-US" sz="3100" dirty="0" smtClean="0">
                <a:latin typeface="Power Geez Unicode1" pitchFamily="2" charset="0"/>
                <a:ea typeface="Times New Roman"/>
                <a:cs typeface="Power Geez Unicode1"/>
              </a:rPr>
              <a:t>2. </a:t>
            </a:r>
            <a:r>
              <a:rPr lang="en-US" sz="3100" dirty="0" err="1" smtClean="0">
                <a:latin typeface="Power Geez Unicode1" pitchFamily="2" charset="0"/>
                <a:ea typeface="Times New Roman"/>
                <a:cs typeface="Power Geez Unicode1"/>
              </a:rPr>
              <a:t>የማህበረሰቡ</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እንዲሁም</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የአመራሩ</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ሙስና</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እና</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ብልሹ</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አሰራርን</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ለመዋጋት</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ያለው</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ቁርጠኝነት</a:t>
            </a:r>
            <a:r>
              <a:rPr lang="en-US" sz="3100" dirty="0" smtClean="0">
                <a:latin typeface="Power Geez Unicode1" pitchFamily="2" charset="0"/>
                <a:ea typeface="Times New Roman"/>
                <a:cs typeface="Power Geez Unicode1"/>
              </a:rPr>
              <a:t>፣ </a:t>
            </a:r>
          </a:p>
          <a:p>
            <a:pPr marL="0" lvl="0" indent="0" algn="just">
              <a:lnSpc>
                <a:spcPct val="170000"/>
              </a:lnSpc>
              <a:spcBef>
                <a:spcPts val="0"/>
              </a:spcBef>
              <a:buNone/>
            </a:pPr>
            <a:r>
              <a:rPr lang="en-US" sz="3100" dirty="0" smtClean="0">
                <a:latin typeface="Power Geez Unicode1" pitchFamily="2" charset="0"/>
                <a:ea typeface="Times New Roman"/>
                <a:cs typeface="Power Geez Unicode1"/>
              </a:rPr>
              <a:t>3. </a:t>
            </a:r>
            <a:r>
              <a:rPr lang="en-US" sz="3100" dirty="0" err="1" smtClean="0">
                <a:latin typeface="Power Geez Unicode1" pitchFamily="2" charset="0"/>
                <a:ea typeface="Times New Roman"/>
                <a:cs typeface="Power Geez Unicode1"/>
              </a:rPr>
              <a:t>አስገዳጅ</a:t>
            </a:r>
            <a:r>
              <a:rPr lang="en-US" sz="3100" dirty="0" smtClean="0">
                <a:latin typeface="Power Geez Unicode1" pitchFamily="2" charset="0"/>
                <a:ea typeface="Times New Roman"/>
                <a:cs typeface="Power Geez Unicode1"/>
              </a:rPr>
              <a:t> </a:t>
            </a:r>
            <a:r>
              <a:rPr lang="en-US" sz="3100" dirty="0" err="1">
                <a:latin typeface="Power Geez Unicode1" pitchFamily="2" charset="0"/>
                <a:ea typeface="Times New Roman"/>
                <a:cs typeface="Power Geez Unicode1"/>
              </a:rPr>
              <a:t>የህግ</a:t>
            </a:r>
            <a:r>
              <a:rPr lang="en-US" sz="3100" dirty="0">
                <a:latin typeface="Power Geez Unicode1" pitchFamily="2" charset="0"/>
                <a:ea typeface="Times New Roman"/>
                <a:cs typeface="Power Geez Unicode1"/>
              </a:rPr>
              <a:t> </a:t>
            </a:r>
            <a:r>
              <a:rPr lang="en-US" sz="3100" dirty="0" err="1">
                <a:latin typeface="Power Geez Unicode1" pitchFamily="2" charset="0"/>
                <a:ea typeface="Times New Roman"/>
                <a:cs typeface="Power Geez Unicode1"/>
              </a:rPr>
              <a:t>ማእቀፍ</a:t>
            </a:r>
            <a:r>
              <a:rPr lang="en-US" sz="3100" dirty="0">
                <a:latin typeface="Power Geez Unicode1" pitchFamily="2" charset="0"/>
                <a:ea typeface="Times New Roman"/>
                <a:cs typeface="Power Geez Unicode1"/>
              </a:rPr>
              <a:t> </a:t>
            </a:r>
            <a:r>
              <a:rPr lang="en-US" sz="3100" dirty="0" err="1">
                <a:latin typeface="Power Geez Unicode1" pitchFamily="2" charset="0"/>
                <a:ea typeface="Times New Roman"/>
                <a:cs typeface="Power Geez Unicode1"/>
              </a:rPr>
              <a:t>እና</a:t>
            </a:r>
            <a:r>
              <a:rPr lang="en-US" sz="3100" dirty="0">
                <a:latin typeface="Power Geez Unicode1" pitchFamily="2" charset="0"/>
                <a:ea typeface="Times New Roman"/>
                <a:cs typeface="Power Geez Unicode1"/>
              </a:rPr>
              <a:t>  </a:t>
            </a:r>
            <a:r>
              <a:rPr lang="en-US" sz="3100" dirty="0" err="1">
                <a:latin typeface="Power Geez Unicode1" pitchFamily="2" charset="0"/>
                <a:ea typeface="Times New Roman"/>
                <a:cs typeface="Power Geez Unicode1"/>
              </a:rPr>
              <a:t>ጠንካራ</a:t>
            </a:r>
            <a:r>
              <a:rPr lang="en-US" sz="3100" dirty="0">
                <a:latin typeface="Power Geez Unicode1" pitchFamily="2" charset="0"/>
                <a:ea typeface="Times New Roman"/>
                <a:cs typeface="Power Geez Unicode1"/>
              </a:rPr>
              <a:t> </a:t>
            </a:r>
            <a:r>
              <a:rPr lang="en-US" sz="3100" dirty="0" err="1">
                <a:latin typeface="Power Geez Unicode1" pitchFamily="2" charset="0"/>
                <a:ea typeface="Times New Roman"/>
                <a:cs typeface="Power Geez Unicode1"/>
              </a:rPr>
              <a:t>ህግ</a:t>
            </a:r>
            <a:r>
              <a:rPr lang="en-US" sz="3100" dirty="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ተርጉዋሚ</a:t>
            </a:r>
            <a:r>
              <a:rPr lang="en-US" sz="3100" dirty="0" smtClean="0">
                <a:latin typeface="Power Geez Unicode1" pitchFamily="2" charset="0"/>
                <a:ea typeface="Times New Roman"/>
                <a:cs typeface="Power Geez Unicode1"/>
              </a:rPr>
              <a:t> </a:t>
            </a:r>
            <a:r>
              <a:rPr lang="en-US" sz="3100" dirty="0" err="1" smtClean="0">
                <a:latin typeface="Power Geez Unicode1" pitchFamily="2" charset="0"/>
                <a:ea typeface="Times New Roman"/>
                <a:cs typeface="Power Geez Unicode1"/>
              </a:rPr>
              <a:t>አካላት</a:t>
            </a:r>
            <a:r>
              <a:rPr lang="en-US" sz="3800" dirty="0" smtClean="0">
                <a:latin typeface="Power Geez Unicode1" pitchFamily="2" charset="0"/>
                <a:ea typeface="Times New Roman"/>
                <a:cs typeface="Power Geez Unicode1"/>
              </a:rPr>
              <a:t>፡፡</a:t>
            </a:r>
            <a:endParaRPr lang="en-US" sz="3800" dirty="0">
              <a:latin typeface="Power Geez Unicode1" pitchFamily="2" charset="0"/>
              <a:ea typeface="Times New Roman"/>
              <a:cs typeface="Times New Roman"/>
            </a:endParaRPr>
          </a:p>
          <a:p>
            <a:pPr marL="0" lvl="0" indent="0" algn="just">
              <a:lnSpc>
                <a:spcPct val="170000"/>
              </a:lnSpc>
              <a:spcBef>
                <a:spcPts val="0"/>
              </a:spcBef>
              <a:buNone/>
            </a:pPr>
            <a:r>
              <a:rPr lang="en-US" sz="3100" dirty="0">
                <a:latin typeface="Power Geez Unicode1" pitchFamily="2" charset="0"/>
                <a:ea typeface="Times New Roman"/>
                <a:cs typeface="Power Geez Unicode1"/>
              </a:rPr>
              <a:t>4</a:t>
            </a:r>
            <a:r>
              <a:rPr lang="en-US" sz="3800" dirty="0" smtClean="0">
                <a:latin typeface="Power Geez Unicode1" pitchFamily="2" charset="0"/>
                <a:ea typeface="Times New Roman"/>
                <a:cs typeface="Times New Roman"/>
              </a:rPr>
              <a:t>. </a:t>
            </a:r>
            <a:r>
              <a:rPr lang="en-US" sz="3100" dirty="0" err="1" smtClean="0">
                <a:latin typeface="Power Geez Unicode1" pitchFamily="2" charset="0"/>
                <a:ea typeface="Times New Roman"/>
                <a:cs typeface="Power Geez Unicode1"/>
              </a:rPr>
              <a:t>የዜጎች</a:t>
            </a:r>
            <a:r>
              <a:rPr lang="en-US" sz="3100" dirty="0" smtClean="0">
                <a:latin typeface="Power Geez Unicode1" pitchFamily="2" charset="0"/>
                <a:ea typeface="Times New Roman"/>
                <a:cs typeface="Power Geez Unicode1"/>
              </a:rPr>
              <a:t> </a:t>
            </a:r>
            <a:r>
              <a:rPr lang="en-US" sz="3100" dirty="0" err="1">
                <a:latin typeface="Power Geez Unicode1" pitchFamily="2" charset="0"/>
                <a:ea typeface="Times New Roman"/>
                <a:cs typeface="Power Geez Unicode1"/>
              </a:rPr>
              <a:t>ንቁ</a:t>
            </a:r>
            <a:r>
              <a:rPr lang="en-US" sz="3100" dirty="0">
                <a:latin typeface="Power Geez Unicode1" pitchFamily="2" charset="0"/>
                <a:ea typeface="Times New Roman"/>
                <a:cs typeface="Power Geez Unicode1"/>
              </a:rPr>
              <a:t> </a:t>
            </a:r>
            <a:r>
              <a:rPr lang="en-US" sz="3100" dirty="0" err="1">
                <a:latin typeface="Power Geez Unicode1" pitchFamily="2" charset="0"/>
                <a:ea typeface="Times New Roman"/>
                <a:cs typeface="Power Geez Unicode1"/>
              </a:rPr>
              <a:t>ተሳትፎ</a:t>
            </a:r>
            <a:r>
              <a:rPr lang="en-US" sz="3100" dirty="0">
                <a:latin typeface="Power Geez Unicode1" pitchFamily="2" charset="0"/>
                <a:ea typeface="Times New Roman"/>
                <a:cs typeface="Power Geez Unicode1"/>
              </a:rPr>
              <a:t> </a:t>
            </a:r>
            <a:r>
              <a:rPr lang="en-US" sz="3100" dirty="0" smtClean="0">
                <a:latin typeface="Power Geez Unicode1" pitchFamily="2" charset="0"/>
                <a:ea typeface="Times New Roman"/>
                <a:cs typeface="Power Geez Unicode1"/>
              </a:rPr>
              <a:t>፡፡</a:t>
            </a:r>
            <a:endParaRPr lang="en-US" sz="3100" dirty="0">
              <a:latin typeface="Power Geez Unicode1" pitchFamily="2" charset="0"/>
              <a:ea typeface="Times New Roman"/>
              <a:cs typeface="Times New Roman"/>
            </a:endParaRPr>
          </a:p>
          <a:p>
            <a:pPr marL="0" lvl="0" indent="0" algn="just">
              <a:lnSpc>
                <a:spcPct val="170000"/>
              </a:lnSpc>
              <a:spcBef>
                <a:spcPts val="0"/>
              </a:spcBef>
              <a:buNone/>
            </a:pPr>
            <a:r>
              <a:rPr lang="en-US" sz="3100" dirty="0" smtClean="0">
                <a:latin typeface="Power Geez Unicode1" pitchFamily="2" charset="0"/>
                <a:ea typeface="Times New Roman"/>
                <a:cs typeface="Times New Roman"/>
              </a:rPr>
              <a:t>5. </a:t>
            </a:r>
            <a:r>
              <a:rPr lang="en-US" sz="3100" dirty="0" err="1" smtClean="0">
                <a:latin typeface="Power Geez Unicode1" pitchFamily="2" charset="0"/>
                <a:ea typeface="Times New Roman"/>
                <a:cs typeface="Times New Roman"/>
              </a:rPr>
              <a:t>መረጃ</a:t>
            </a:r>
            <a:r>
              <a:rPr lang="en-US" sz="3100" dirty="0" smtClean="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የመስጠት</a:t>
            </a:r>
            <a:r>
              <a:rPr lang="en-US" sz="3100" dirty="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አቅም</a:t>
            </a:r>
            <a:r>
              <a:rPr lang="en-US" sz="3100" dirty="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ውሱንነትን</a:t>
            </a:r>
            <a:r>
              <a:rPr lang="en-US" sz="3100" dirty="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ችግር</a:t>
            </a:r>
            <a:r>
              <a:rPr lang="en-US" sz="3100" dirty="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መፍታት</a:t>
            </a:r>
            <a:r>
              <a:rPr lang="en-US" sz="3100" dirty="0" smtClean="0">
                <a:latin typeface="Power Geez Unicode1" pitchFamily="2" charset="0"/>
                <a:ea typeface="Times New Roman"/>
                <a:cs typeface="Times New Roman"/>
              </a:rPr>
              <a:t>፡፡</a:t>
            </a:r>
          </a:p>
          <a:p>
            <a:pPr marL="0" lvl="0" indent="0" algn="just">
              <a:lnSpc>
                <a:spcPct val="170000"/>
              </a:lnSpc>
              <a:spcBef>
                <a:spcPts val="0"/>
              </a:spcBef>
              <a:buNone/>
            </a:pPr>
            <a:r>
              <a:rPr lang="en-US" sz="3100" dirty="0" smtClean="0">
                <a:latin typeface="Power Geez Unicode1" pitchFamily="2" charset="0"/>
                <a:ea typeface="Times New Roman"/>
                <a:cs typeface="Times New Roman"/>
              </a:rPr>
              <a:t>6. </a:t>
            </a:r>
            <a:r>
              <a:rPr lang="en-US" sz="3100" dirty="0" err="1" smtClean="0">
                <a:latin typeface="Power Geez Unicode1" pitchFamily="2" charset="0"/>
                <a:ea typeface="Times New Roman"/>
                <a:cs typeface="Times New Roman"/>
              </a:rPr>
              <a:t>የመገናኛ</a:t>
            </a:r>
            <a:r>
              <a:rPr lang="en-US" sz="3100" dirty="0" smtClean="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ብዙሃን</a:t>
            </a:r>
            <a:r>
              <a:rPr lang="en-US" sz="3100" dirty="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እና</a:t>
            </a:r>
            <a:r>
              <a:rPr lang="en-US" sz="3100" dirty="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ሃሳብን</a:t>
            </a:r>
            <a:r>
              <a:rPr lang="en-US" sz="3100" dirty="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በነጻነት</a:t>
            </a:r>
            <a:r>
              <a:rPr lang="en-US" sz="3100" dirty="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የመግለጽ</a:t>
            </a:r>
            <a:r>
              <a:rPr lang="en-US" sz="3100" dirty="0">
                <a:latin typeface="Power Geez Unicode1" pitchFamily="2" charset="0"/>
                <a:ea typeface="Times New Roman"/>
                <a:cs typeface="Times New Roman"/>
              </a:rPr>
              <a:t> </a:t>
            </a:r>
            <a:r>
              <a:rPr lang="en-US" sz="3100" dirty="0" err="1">
                <a:latin typeface="Power Geez Unicode1" pitchFamily="2" charset="0"/>
                <a:ea typeface="Times New Roman"/>
                <a:cs typeface="Times New Roman"/>
              </a:rPr>
              <a:t>መብት</a:t>
            </a:r>
            <a:r>
              <a:rPr lang="en-US" sz="3100" dirty="0">
                <a:latin typeface="Power Geez Unicode1" pitchFamily="2" charset="0"/>
                <a:ea typeface="Times New Roman"/>
                <a:cs typeface="Times New Roman"/>
              </a:rPr>
              <a:t>፡፡</a:t>
            </a:r>
          </a:p>
          <a:p>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15</a:t>
            </a:fld>
            <a:endParaRPr lang="en-US"/>
          </a:p>
        </p:txBody>
      </p:sp>
    </p:spTree>
    <p:extLst>
      <p:ext uri="{BB962C8B-B14F-4D97-AF65-F5344CB8AC3E}">
        <p14:creationId xmlns:p14="http://schemas.microsoft.com/office/powerpoint/2010/main" val="3542579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077200" cy="914400"/>
          </a:xfrm>
        </p:spPr>
        <p:txBody>
          <a:bodyPr>
            <a:normAutofit fontScale="90000"/>
          </a:bodyPr>
          <a:lstStyle/>
          <a:p>
            <a:pPr marL="342900" lvl="0" indent="-342900" algn="ctr">
              <a:spcBef>
                <a:spcPct val="20000"/>
              </a:spcBef>
            </a:pPr>
            <a:r>
              <a:rPr lang="en-US" sz="2000" b="1" i="1" u="sng" dirty="0" smtClean="0">
                <a:solidFill>
                  <a:prstClr val="black"/>
                </a:solidFill>
                <a:ea typeface="+mn-ea"/>
                <a:cs typeface="+mn-cs"/>
              </a:rPr>
              <a:t/>
            </a:r>
            <a:br>
              <a:rPr lang="en-US" sz="2000" b="1" i="1" u="sng" dirty="0" smtClean="0">
                <a:solidFill>
                  <a:prstClr val="black"/>
                </a:solidFill>
                <a:ea typeface="+mn-ea"/>
                <a:cs typeface="+mn-cs"/>
              </a:rPr>
            </a:br>
            <a:r>
              <a:rPr lang="en-US" sz="2000" b="1" i="1" u="sng" dirty="0">
                <a:solidFill>
                  <a:prstClr val="black"/>
                </a:solidFill>
                <a:ea typeface="+mn-ea"/>
                <a:cs typeface="+mn-cs"/>
              </a:rPr>
              <a:t/>
            </a:r>
            <a:br>
              <a:rPr lang="en-US" sz="2000" b="1" i="1" u="sng" dirty="0">
                <a:solidFill>
                  <a:prstClr val="black"/>
                </a:solidFill>
                <a:ea typeface="+mn-ea"/>
                <a:cs typeface="+mn-cs"/>
              </a:rPr>
            </a:br>
            <a:r>
              <a:rPr lang="en-US" sz="3600" dirty="0" smtClean="0"/>
              <a:t>  </a:t>
            </a:r>
            <a:r>
              <a:rPr lang="en-US" sz="3100" dirty="0" err="1">
                <a:latin typeface="Power Geez Unicode1" pitchFamily="2" charset="0"/>
              </a:rPr>
              <a:t>የተቀናጀ</a:t>
            </a:r>
            <a:r>
              <a:rPr lang="en-US" sz="3100" dirty="0">
                <a:latin typeface="Power Geez Unicode1" pitchFamily="2" charset="0"/>
              </a:rPr>
              <a:t> </a:t>
            </a:r>
            <a:r>
              <a:rPr lang="en-US" sz="3100" dirty="0" err="1">
                <a:latin typeface="Power Geez Unicode1" pitchFamily="2" charset="0"/>
              </a:rPr>
              <a:t>የፋይናንስ</a:t>
            </a:r>
            <a:r>
              <a:rPr lang="en-US" sz="3100" dirty="0">
                <a:latin typeface="Power Geez Unicode1" pitchFamily="2" charset="0"/>
              </a:rPr>
              <a:t> </a:t>
            </a:r>
            <a:r>
              <a:rPr lang="en-US" sz="3100" dirty="0" err="1">
                <a:latin typeface="Power Geez Unicode1" pitchFamily="2" charset="0"/>
              </a:rPr>
              <a:t>ግልጽነትና</a:t>
            </a:r>
            <a:r>
              <a:rPr lang="en-US" sz="3100" dirty="0">
                <a:latin typeface="Power Geez Unicode1" pitchFamily="2" charset="0"/>
              </a:rPr>
              <a:t> ተጠያቂነት </a:t>
            </a:r>
            <a:r>
              <a:rPr lang="en-US" sz="3100" dirty="0" err="1">
                <a:latin typeface="Power Geez Unicode1" pitchFamily="2" charset="0"/>
              </a:rPr>
              <a:t>ስርአት</a:t>
            </a:r>
            <a:r>
              <a:rPr lang="en-US" sz="3100" dirty="0">
                <a:latin typeface="Power Geez Unicode1" pitchFamily="2" charset="0"/>
              </a:rPr>
              <a:t> </a:t>
            </a:r>
            <a:r>
              <a:rPr lang="en-US" sz="3100" dirty="0" err="1">
                <a:latin typeface="Power Geez Unicode1" pitchFamily="2" charset="0"/>
              </a:rPr>
              <a:t>አጀማመር</a:t>
            </a:r>
            <a:r>
              <a:rPr lang="en-US" sz="3100" dirty="0">
                <a:latin typeface="Power Geez Unicode1" pitchFamily="2" charset="0"/>
              </a:rPr>
              <a:t> </a:t>
            </a:r>
            <a:br>
              <a:rPr lang="en-US" sz="3100" dirty="0">
                <a:latin typeface="Power Geez Unicode1" pitchFamily="2" charset="0"/>
              </a:rPr>
            </a:br>
            <a:endParaRPr lang="en-US" sz="3100" dirty="0">
              <a:latin typeface="Power Geez Unicode1" pitchFamily="2" charset="0"/>
            </a:endParaRPr>
          </a:p>
        </p:txBody>
      </p:sp>
      <p:sp>
        <p:nvSpPr>
          <p:cNvPr id="3" name="Content Placeholder 2"/>
          <p:cNvSpPr>
            <a:spLocks noGrp="1"/>
          </p:cNvSpPr>
          <p:nvPr>
            <p:ph idx="1"/>
          </p:nvPr>
        </p:nvSpPr>
        <p:spPr>
          <a:xfrm>
            <a:off x="228600" y="990600"/>
            <a:ext cx="8839200" cy="5791200"/>
          </a:xfrm>
        </p:spPr>
        <p:txBody>
          <a:bodyPr>
            <a:normAutofit fontScale="25000" lnSpcReduction="20000"/>
          </a:bodyPr>
          <a:lstStyle/>
          <a:p>
            <a:pPr marL="342900" lvl="0" indent="-342900" algn="just">
              <a:lnSpc>
                <a:spcPct val="170000"/>
              </a:lnSpc>
              <a:spcBef>
                <a:spcPts val="450"/>
              </a:spcBef>
              <a:spcAft>
                <a:spcPts val="450"/>
              </a:spcAft>
              <a:buClr>
                <a:srgbClr val="3891A7"/>
              </a:buClr>
              <a:buFont typeface="Wingdings"/>
              <a:buChar char=""/>
            </a:pPr>
            <a:r>
              <a:rPr lang="en-US" sz="11200" dirty="0" err="1" smtClean="0">
                <a:solidFill>
                  <a:prstClr val="black"/>
                </a:solidFill>
                <a:latin typeface="Power Geez Unicode1" pitchFamily="2" charset="0"/>
              </a:rPr>
              <a:t>የድህነት</a:t>
            </a:r>
            <a:r>
              <a:rPr lang="en-US" sz="11200" dirty="0" smtClean="0">
                <a:solidFill>
                  <a:prstClr val="black"/>
                </a:solidFill>
                <a:latin typeface="Power Geez Unicode1" pitchFamily="2" charset="0"/>
              </a:rPr>
              <a:t> </a:t>
            </a:r>
            <a:r>
              <a:rPr lang="en-US" sz="11200" dirty="0" err="1">
                <a:solidFill>
                  <a:prstClr val="black"/>
                </a:solidFill>
                <a:latin typeface="Power Geez Unicode1" pitchFamily="2" charset="0"/>
              </a:rPr>
              <a:t>ቅነሳ</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ፕሮግራሙን</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ለማፋጠን</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የኢትዮጵያ</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መንግስት</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ከልማት</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አጋሮች</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ጋር</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በመተባበር</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ልማትን</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በዘላቂነት</a:t>
            </a:r>
            <a:r>
              <a:rPr lang="en-US" sz="11200" dirty="0">
                <a:solidFill>
                  <a:prstClr val="black"/>
                </a:solidFill>
                <a:latin typeface="Power Geez Unicode1" pitchFamily="2" charset="0"/>
              </a:rPr>
              <a:t> </a:t>
            </a:r>
            <a:r>
              <a:rPr lang="en-US" sz="11200" dirty="0" err="1" smtClean="0">
                <a:solidFill>
                  <a:prstClr val="black"/>
                </a:solidFill>
                <a:latin typeface="Power Geez Unicode1" pitchFamily="2" charset="0"/>
              </a:rPr>
              <a:t>እንዲቀጥል</a:t>
            </a:r>
            <a:r>
              <a:rPr lang="en-US" sz="11200" dirty="0" smtClean="0">
                <a:solidFill>
                  <a:prstClr val="black"/>
                </a:solidFill>
                <a:latin typeface="Power Geez Unicode1" pitchFamily="2" charset="0"/>
              </a:rPr>
              <a:t>፤ </a:t>
            </a:r>
            <a:r>
              <a:rPr lang="en-US" sz="11200" dirty="0" err="1" smtClean="0">
                <a:solidFill>
                  <a:prstClr val="black"/>
                </a:solidFill>
                <a:latin typeface="Power Geez Unicode1" pitchFamily="2" charset="0"/>
              </a:rPr>
              <a:t>በመላው</a:t>
            </a:r>
            <a:r>
              <a:rPr lang="en-US" sz="11200" dirty="0" smtClean="0">
                <a:solidFill>
                  <a:prstClr val="black"/>
                </a:solidFill>
                <a:latin typeface="Power Geez Unicode1" pitchFamily="2" charset="0"/>
              </a:rPr>
              <a:t> </a:t>
            </a:r>
            <a:r>
              <a:rPr lang="en-US" sz="11200" dirty="0" err="1">
                <a:solidFill>
                  <a:prstClr val="black"/>
                </a:solidFill>
                <a:latin typeface="Power Geez Unicode1" pitchFamily="2" charset="0"/>
              </a:rPr>
              <a:t>የሀገሪቱ</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ክልሎች</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ለመሰረታዊ</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አገልግሎቶች</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ከለላ</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ለመስጠት</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ፕሮግራም</a:t>
            </a:r>
            <a:r>
              <a:rPr lang="en-US" sz="11200" dirty="0">
                <a:solidFill>
                  <a:prstClr val="black"/>
                </a:solidFill>
                <a:latin typeface="Power Geez Unicode1" pitchFamily="2" charset="0"/>
              </a:rPr>
              <a:t> </a:t>
            </a:r>
            <a:r>
              <a:rPr lang="en-US" sz="11200" dirty="0" err="1" smtClean="0">
                <a:solidFill>
                  <a:prstClr val="black"/>
                </a:solidFill>
                <a:latin typeface="Power Geez Unicode1" pitchFamily="2" charset="0"/>
              </a:rPr>
              <a:t>በመቅረጽ</a:t>
            </a:r>
            <a:r>
              <a:rPr lang="en-US" sz="11200" dirty="0" smtClean="0">
                <a:solidFill>
                  <a:prstClr val="black"/>
                </a:solidFill>
                <a:latin typeface="Power Geez Unicode1" pitchFamily="2" charset="0"/>
              </a:rPr>
              <a:t> </a:t>
            </a:r>
            <a:r>
              <a:rPr lang="en-US" sz="11200" dirty="0" err="1" smtClean="0">
                <a:solidFill>
                  <a:prstClr val="black"/>
                </a:solidFill>
                <a:latin typeface="Power Geez Unicode1" pitchFamily="2" charset="0"/>
              </a:rPr>
              <a:t>እየተተገበረ</a:t>
            </a:r>
            <a:r>
              <a:rPr lang="en-US" sz="11200" dirty="0" smtClean="0">
                <a:solidFill>
                  <a:prstClr val="black"/>
                </a:solidFill>
                <a:latin typeface="Power Geez Unicode1" pitchFamily="2" charset="0"/>
              </a:rPr>
              <a:t> </a:t>
            </a:r>
            <a:r>
              <a:rPr lang="en-US" sz="11200" dirty="0" err="1" smtClean="0">
                <a:solidFill>
                  <a:prstClr val="black"/>
                </a:solidFill>
                <a:latin typeface="Power Geez Unicode1" pitchFamily="2" charset="0"/>
              </a:rPr>
              <a:t>ይገኛል</a:t>
            </a:r>
            <a:r>
              <a:rPr lang="en-US" sz="11200" dirty="0" smtClean="0">
                <a:solidFill>
                  <a:prstClr val="black"/>
                </a:solidFill>
                <a:latin typeface="Power Geez Unicode1" pitchFamily="2" charset="0"/>
              </a:rPr>
              <a:t>፡፡</a:t>
            </a:r>
          </a:p>
          <a:p>
            <a:pPr marL="342900" lvl="0" indent="-342900" algn="just">
              <a:lnSpc>
                <a:spcPct val="170000"/>
              </a:lnSpc>
              <a:spcBef>
                <a:spcPts val="450"/>
              </a:spcBef>
              <a:spcAft>
                <a:spcPts val="450"/>
              </a:spcAft>
              <a:buClr>
                <a:srgbClr val="3891A7"/>
              </a:buClr>
              <a:buFont typeface="Wingdings"/>
              <a:buChar char=""/>
            </a:pPr>
            <a:r>
              <a:rPr lang="en-US" sz="11200" dirty="0" err="1" smtClean="0">
                <a:solidFill>
                  <a:prstClr val="black"/>
                </a:solidFill>
                <a:latin typeface="Power Geez Unicode1" pitchFamily="2" charset="0"/>
              </a:rPr>
              <a:t>የመሰረታዊ</a:t>
            </a:r>
            <a:r>
              <a:rPr lang="en-US" sz="11200" dirty="0" smtClean="0">
                <a:solidFill>
                  <a:prstClr val="black"/>
                </a:solidFill>
                <a:latin typeface="Power Geez Unicode1" pitchFamily="2" charset="0"/>
              </a:rPr>
              <a:t> </a:t>
            </a:r>
            <a:r>
              <a:rPr lang="en-US" sz="11200" dirty="0" err="1">
                <a:solidFill>
                  <a:prstClr val="black"/>
                </a:solidFill>
                <a:latin typeface="Power Geez Unicode1" pitchFamily="2" charset="0"/>
              </a:rPr>
              <a:t>አገልግሎቶች</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ከለላ</a:t>
            </a:r>
            <a:r>
              <a:rPr lang="en-US" sz="11200" dirty="0">
                <a:solidFill>
                  <a:prstClr val="black"/>
                </a:solidFill>
                <a:latin typeface="Power Geez Unicode1" pitchFamily="2" charset="0"/>
              </a:rPr>
              <a:t> </a:t>
            </a:r>
            <a:r>
              <a:rPr lang="en-US" sz="11200" dirty="0" err="1" smtClean="0">
                <a:solidFill>
                  <a:prstClr val="black"/>
                </a:solidFill>
                <a:latin typeface="Power Geez Unicode1" pitchFamily="2" charset="0"/>
              </a:rPr>
              <a:t>አንድ</a:t>
            </a:r>
            <a:r>
              <a:rPr lang="en-US" sz="11200" dirty="0" smtClean="0">
                <a:solidFill>
                  <a:prstClr val="black"/>
                </a:solidFill>
                <a:latin typeface="Power Geez Unicode1" pitchFamily="2" charset="0"/>
              </a:rPr>
              <a:t>/PBS i/ </a:t>
            </a:r>
            <a:r>
              <a:rPr lang="en-US" sz="11200" dirty="0" err="1" smtClean="0">
                <a:solidFill>
                  <a:prstClr val="black"/>
                </a:solidFill>
                <a:latin typeface="Power Geez Unicode1" pitchFamily="2" charset="0"/>
              </a:rPr>
              <a:t>የፋይናንስ</a:t>
            </a:r>
            <a:r>
              <a:rPr lang="en-US" sz="11200" dirty="0" smtClean="0">
                <a:solidFill>
                  <a:prstClr val="black"/>
                </a:solidFill>
                <a:latin typeface="Power Geez Unicode1" pitchFamily="2" charset="0"/>
              </a:rPr>
              <a:t> </a:t>
            </a:r>
            <a:r>
              <a:rPr lang="en-US" sz="11200" dirty="0" err="1">
                <a:solidFill>
                  <a:prstClr val="black"/>
                </a:solidFill>
                <a:latin typeface="Power Geez Unicode1" pitchFamily="2" charset="0"/>
              </a:rPr>
              <a:t>ግልጽነትና</a:t>
            </a:r>
            <a:r>
              <a:rPr lang="en-US" sz="11200" dirty="0">
                <a:solidFill>
                  <a:prstClr val="black"/>
                </a:solidFill>
                <a:latin typeface="Power Geez Unicode1" pitchFamily="2" charset="0"/>
              </a:rPr>
              <a:t> </a:t>
            </a:r>
            <a:r>
              <a:rPr lang="en-US" sz="11200" dirty="0" err="1" smtClean="0">
                <a:solidFill>
                  <a:prstClr val="black"/>
                </a:solidFill>
                <a:latin typeface="Power Geez Unicode1" pitchFamily="2" charset="0"/>
              </a:rPr>
              <a:t>ተጠያቂነት</a:t>
            </a:r>
            <a:r>
              <a:rPr lang="en-US" sz="11200" dirty="0" smtClean="0">
                <a:solidFill>
                  <a:prstClr val="black"/>
                </a:solidFill>
                <a:latin typeface="Power Geez Unicode1" pitchFamily="2" charset="0"/>
              </a:rPr>
              <a:t> </a:t>
            </a:r>
            <a:r>
              <a:rPr lang="en-US" sz="11200" dirty="0" err="1" smtClean="0">
                <a:solidFill>
                  <a:prstClr val="black"/>
                </a:solidFill>
                <a:latin typeface="Power Geez Unicode1" pitchFamily="2" charset="0"/>
              </a:rPr>
              <a:t>ግንዛቤ</a:t>
            </a:r>
            <a:r>
              <a:rPr lang="en-US" sz="11200" dirty="0" smtClean="0">
                <a:solidFill>
                  <a:prstClr val="black"/>
                </a:solidFill>
                <a:latin typeface="Power Geez Unicode1" pitchFamily="2" charset="0"/>
              </a:rPr>
              <a:t> </a:t>
            </a:r>
            <a:r>
              <a:rPr lang="en-US" sz="11200" dirty="0" err="1" smtClean="0">
                <a:solidFill>
                  <a:prstClr val="black"/>
                </a:solidFill>
                <a:latin typeface="Power Geez Unicode1" pitchFamily="2" charset="0"/>
              </a:rPr>
              <a:t>ዳሰሳ</a:t>
            </a:r>
            <a:r>
              <a:rPr lang="en-US" sz="11200" dirty="0" smtClean="0">
                <a:solidFill>
                  <a:prstClr val="black"/>
                </a:solidFill>
                <a:latin typeface="Power Geez Unicode1" pitchFamily="2" charset="0"/>
              </a:rPr>
              <a:t> </a:t>
            </a:r>
            <a:r>
              <a:rPr lang="en-US" sz="11200" dirty="0" err="1" smtClean="0">
                <a:solidFill>
                  <a:prstClr val="black"/>
                </a:solidFill>
                <a:latin typeface="Power Geez Unicode1" pitchFamily="2" charset="0"/>
              </a:rPr>
              <a:t>ጥናት</a:t>
            </a:r>
            <a:r>
              <a:rPr lang="en-US" sz="11200" dirty="0" smtClean="0">
                <a:solidFill>
                  <a:prstClr val="black"/>
                </a:solidFill>
                <a:latin typeface="Power Geez Unicode1" pitchFamily="2" charset="0"/>
              </a:rPr>
              <a:t>/FTAPS/ </a:t>
            </a:r>
            <a:r>
              <a:rPr lang="en-US" sz="11200" dirty="0" err="1" smtClean="0">
                <a:solidFill>
                  <a:prstClr val="black"/>
                </a:solidFill>
                <a:latin typeface="Power Geez Unicode1" pitchFamily="2" charset="0"/>
              </a:rPr>
              <a:t>በማካሄድ</a:t>
            </a:r>
            <a:r>
              <a:rPr lang="en-US" sz="11200" dirty="0" smtClean="0">
                <a:solidFill>
                  <a:prstClr val="black"/>
                </a:solidFill>
                <a:latin typeface="Power Geez Unicode1" pitchFamily="2" charset="0"/>
              </a:rPr>
              <a:t> </a:t>
            </a:r>
            <a:r>
              <a:rPr lang="en-US" sz="11200" dirty="0" err="1" smtClean="0">
                <a:solidFill>
                  <a:prstClr val="black"/>
                </a:solidFill>
                <a:latin typeface="Power Geez Unicode1" pitchFamily="2" charset="0"/>
              </a:rPr>
              <a:t>እና</a:t>
            </a:r>
            <a:r>
              <a:rPr lang="en-US" sz="11200" dirty="0" smtClean="0">
                <a:solidFill>
                  <a:prstClr val="black"/>
                </a:solidFill>
                <a:latin typeface="Power Geez Unicode1" pitchFamily="2" charset="0"/>
              </a:rPr>
              <a:t> </a:t>
            </a:r>
            <a:r>
              <a:rPr lang="en-US" sz="11200" dirty="0" err="1" smtClean="0">
                <a:solidFill>
                  <a:prstClr val="black"/>
                </a:solidFill>
                <a:latin typeface="Power Geez Unicode1" pitchFamily="2" charset="0"/>
              </a:rPr>
              <a:t>መሠረታዊ</a:t>
            </a:r>
            <a:r>
              <a:rPr lang="en-US" sz="11200" dirty="0" smtClean="0">
                <a:solidFill>
                  <a:prstClr val="black"/>
                </a:solidFill>
                <a:latin typeface="Power Geez Unicode1" pitchFamily="2" charset="0"/>
              </a:rPr>
              <a:t>  </a:t>
            </a:r>
            <a:r>
              <a:rPr lang="en-US" sz="11200" dirty="0" err="1">
                <a:solidFill>
                  <a:prstClr val="black"/>
                </a:solidFill>
                <a:latin typeface="Power Geez Unicode1" pitchFamily="2" charset="0"/>
              </a:rPr>
              <a:t>ስርአትም</a:t>
            </a:r>
            <a:r>
              <a:rPr lang="en-US" sz="11200" dirty="0">
                <a:solidFill>
                  <a:prstClr val="black"/>
                </a:solidFill>
                <a:latin typeface="Power Geez Unicode1" pitchFamily="2" charset="0"/>
              </a:rPr>
              <a:t> </a:t>
            </a:r>
            <a:r>
              <a:rPr lang="en-US" sz="11200" dirty="0" err="1">
                <a:solidFill>
                  <a:prstClr val="black"/>
                </a:solidFill>
                <a:latin typeface="Power Geez Unicode1" pitchFamily="2" charset="0"/>
              </a:rPr>
              <a:t>በፕሮግራሙ</a:t>
            </a:r>
            <a:r>
              <a:rPr lang="en-US" sz="11200" dirty="0">
                <a:solidFill>
                  <a:prstClr val="black"/>
                </a:solidFill>
                <a:latin typeface="Power Geez Unicode1" pitchFamily="2" charset="0"/>
              </a:rPr>
              <a:t> </a:t>
            </a:r>
            <a:r>
              <a:rPr lang="en-US" sz="11200" dirty="0" err="1" smtClean="0">
                <a:solidFill>
                  <a:prstClr val="black"/>
                </a:solidFill>
                <a:latin typeface="Power Geez Unicode1" pitchFamily="2" charset="0"/>
              </a:rPr>
              <a:t>መተግበሪያ</a:t>
            </a:r>
            <a:r>
              <a:rPr lang="en-US" sz="11200" dirty="0" smtClean="0">
                <a:solidFill>
                  <a:prstClr val="black"/>
                </a:solidFill>
                <a:latin typeface="Power Geez Unicode1" pitchFamily="2" charset="0"/>
              </a:rPr>
              <a:t> </a:t>
            </a:r>
            <a:r>
              <a:rPr lang="en-US" sz="11200" dirty="0" err="1">
                <a:solidFill>
                  <a:prstClr val="black"/>
                </a:solidFill>
                <a:latin typeface="Power Geez Unicode1" pitchFamily="2" charset="0"/>
              </a:rPr>
              <a:t>መሰረት</a:t>
            </a:r>
            <a:r>
              <a:rPr lang="en-US" sz="11200" dirty="0">
                <a:solidFill>
                  <a:prstClr val="black"/>
                </a:solidFill>
                <a:latin typeface="Power Geez Unicode1" pitchFamily="2" charset="0"/>
              </a:rPr>
              <a:t> ከ </a:t>
            </a:r>
            <a:r>
              <a:rPr lang="en-US" sz="11200" dirty="0" err="1">
                <a:solidFill>
                  <a:prstClr val="black"/>
                </a:solidFill>
                <a:latin typeface="Power Geez Unicode1" pitchFamily="2" charset="0"/>
              </a:rPr>
              <a:t>መስከረም</a:t>
            </a:r>
            <a:r>
              <a:rPr lang="en-US" sz="11200" dirty="0">
                <a:solidFill>
                  <a:prstClr val="black"/>
                </a:solidFill>
                <a:latin typeface="Power Geez Unicode1" pitchFamily="2" charset="0"/>
              </a:rPr>
              <a:t> 2002 </a:t>
            </a:r>
            <a:r>
              <a:rPr lang="en-US" sz="11200" dirty="0" err="1" smtClean="0">
                <a:solidFill>
                  <a:prstClr val="black"/>
                </a:solidFill>
                <a:latin typeface="Power Geez Unicode1" pitchFamily="2" charset="0"/>
              </a:rPr>
              <a:t>ተተገበረ</a:t>
            </a:r>
            <a:r>
              <a:rPr lang="en-US" sz="11200" dirty="0" smtClean="0">
                <a:solidFill>
                  <a:prstClr val="black"/>
                </a:solidFill>
                <a:latin typeface="Power Geez Unicode1" pitchFamily="2" charset="0"/>
              </a:rPr>
              <a:t> </a:t>
            </a:r>
            <a:r>
              <a:rPr lang="en-US" sz="11200" dirty="0">
                <a:solidFill>
                  <a:prstClr val="black"/>
                </a:solidFill>
                <a:latin typeface="Power Geez Unicode1" pitchFamily="2" charset="0"/>
              </a:rPr>
              <a:t>፡፡</a:t>
            </a:r>
          </a:p>
          <a:p>
            <a:pPr marL="0" lvl="0" indent="0" algn="just">
              <a:lnSpc>
                <a:spcPct val="170000"/>
              </a:lnSpc>
              <a:buNone/>
            </a:pPr>
            <a:endParaRPr lang="en-US" sz="11200" dirty="0">
              <a:solidFill>
                <a:prstClr val="black"/>
              </a:solidFill>
            </a:endParaRPr>
          </a:p>
          <a:p>
            <a:pPr lvl="0">
              <a:buNone/>
            </a:pPr>
            <a:r>
              <a:rPr lang="en-US" sz="3500" b="1" i="1" dirty="0">
                <a:solidFill>
                  <a:prstClr val="black"/>
                </a:solidFill>
              </a:rPr>
              <a:t> </a:t>
            </a:r>
            <a:endParaRPr lang="en-US" sz="3500" i="1" dirty="0">
              <a:solidFill>
                <a:prstClr val="black"/>
              </a:solidFill>
            </a:endParaRPr>
          </a:p>
          <a:p>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16</a:t>
            </a:fld>
            <a:endParaRPr lang="en-US"/>
          </a:p>
        </p:txBody>
      </p:sp>
    </p:spTree>
    <p:extLst>
      <p:ext uri="{BB962C8B-B14F-4D97-AF65-F5344CB8AC3E}">
        <p14:creationId xmlns:p14="http://schemas.microsoft.com/office/powerpoint/2010/main" val="586065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943088" cy="533400"/>
          </a:xfrm>
        </p:spPr>
        <p:txBody>
          <a:bodyPr>
            <a:normAutofit fontScale="90000"/>
          </a:bodyPr>
          <a:lstStyle/>
          <a:p>
            <a:pPr algn="ctr"/>
            <a:r>
              <a:rPr lang="am-ET" dirty="0"/>
              <a:t>የቀጠለ…</a:t>
            </a:r>
            <a:endParaRPr lang="en-US" dirty="0"/>
          </a:p>
        </p:txBody>
      </p:sp>
      <p:sp>
        <p:nvSpPr>
          <p:cNvPr id="3" name="Content Placeholder 2"/>
          <p:cNvSpPr>
            <a:spLocks noGrp="1"/>
          </p:cNvSpPr>
          <p:nvPr>
            <p:ph idx="1"/>
          </p:nvPr>
        </p:nvSpPr>
        <p:spPr>
          <a:xfrm>
            <a:off x="990600" y="685800"/>
            <a:ext cx="8077200" cy="5867400"/>
          </a:xfrm>
        </p:spPr>
        <p:txBody>
          <a:bodyPr>
            <a:normAutofit fontScale="77500" lnSpcReduction="20000"/>
          </a:bodyPr>
          <a:lstStyle/>
          <a:p>
            <a:pPr marL="342900" lvl="0" indent="-342900" algn="just">
              <a:lnSpc>
                <a:spcPct val="170000"/>
              </a:lnSpc>
              <a:spcBef>
                <a:spcPts val="450"/>
              </a:spcBef>
              <a:spcAft>
                <a:spcPts val="450"/>
              </a:spcAft>
              <a:buClr>
                <a:srgbClr val="3891A7"/>
              </a:buClr>
              <a:buFont typeface="Wingdings"/>
              <a:buChar char=""/>
            </a:pPr>
            <a:r>
              <a:rPr lang="en-US" sz="2800" dirty="0" err="1" smtClean="0">
                <a:solidFill>
                  <a:prstClr val="black"/>
                </a:solidFill>
                <a:latin typeface="Power Geez Unicode1" pitchFamily="2" charset="0"/>
              </a:rPr>
              <a:t>ከእነዚህም</a:t>
            </a:r>
            <a:r>
              <a:rPr lang="en-US" sz="2800" dirty="0">
                <a:solidFill>
                  <a:prstClr val="black"/>
                </a:solidFill>
                <a:latin typeface="Power Geez Unicode1" pitchFamily="2" charset="0"/>
              </a:rPr>
              <a:t> የ </a:t>
            </a:r>
            <a:r>
              <a:rPr lang="en-US" sz="2800" dirty="0" smtClean="0">
                <a:solidFill>
                  <a:prstClr val="black"/>
                </a:solidFill>
                <a:latin typeface="Power Geez Unicode1" pitchFamily="2" charset="0"/>
              </a:rPr>
              <a:t>FTAPS </a:t>
            </a:r>
            <a:r>
              <a:rPr lang="en-US" sz="2800" dirty="0" err="1" smtClean="0">
                <a:solidFill>
                  <a:prstClr val="black"/>
                </a:solidFill>
                <a:latin typeface="Power Geez Unicode1" pitchFamily="2" charset="0"/>
              </a:rPr>
              <a:t>ዋና</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ዋና</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ግኝቶች</a:t>
            </a:r>
            <a:r>
              <a:rPr lang="en-US" sz="2800" dirty="0" smtClean="0">
                <a:solidFill>
                  <a:prstClr val="black"/>
                </a:solidFill>
                <a:latin typeface="Power Geez Unicode1" pitchFamily="2" charset="0"/>
              </a:rPr>
              <a:t> </a:t>
            </a:r>
          </a:p>
          <a:p>
            <a:pPr marL="457200" lvl="0" indent="457200" algn="just">
              <a:lnSpc>
                <a:spcPct val="170000"/>
              </a:lnSpc>
              <a:spcBef>
                <a:spcPts val="450"/>
              </a:spcBef>
              <a:spcAft>
                <a:spcPts val="450"/>
              </a:spcAft>
              <a:buClr>
                <a:srgbClr val="3891A7"/>
              </a:buClr>
              <a:buFont typeface="Wingdings" pitchFamily="2" charset="2"/>
              <a:buChar char="v"/>
            </a:pPr>
            <a:r>
              <a:rPr lang="en-US" sz="2800" dirty="0" err="1" smtClean="0">
                <a:solidFill>
                  <a:prstClr val="black"/>
                </a:solidFill>
                <a:latin typeface="Power Geez Unicode1" pitchFamily="2" charset="0"/>
              </a:rPr>
              <a:t>ዜጎች</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ስለ</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መንግስት</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ፋይናንስ</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አስተዳደር</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መረጃ</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የማግኘት</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ፍላጎት</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እንዳላቸው</a:t>
            </a:r>
            <a:endParaRPr lang="en-US" sz="2800" dirty="0" smtClean="0">
              <a:solidFill>
                <a:prstClr val="black"/>
              </a:solidFill>
              <a:latin typeface="Power Geez Unicode1" pitchFamily="2" charset="0"/>
            </a:endParaRPr>
          </a:p>
          <a:p>
            <a:pPr marL="457200" lvl="0" indent="457200" algn="just">
              <a:lnSpc>
                <a:spcPct val="170000"/>
              </a:lnSpc>
              <a:spcBef>
                <a:spcPts val="450"/>
              </a:spcBef>
              <a:spcAft>
                <a:spcPts val="450"/>
              </a:spcAft>
              <a:buClr>
                <a:srgbClr val="3891A7"/>
              </a:buClr>
              <a:buFont typeface="Wingdings" pitchFamily="2" charset="2"/>
              <a:buChar char="v"/>
            </a:pPr>
            <a:r>
              <a:rPr lang="en-US" sz="2800" dirty="0" err="1" smtClean="0">
                <a:solidFill>
                  <a:prstClr val="black"/>
                </a:solidFill>
                <a:latin typeface="Power Geez Unicode1" pitchFamily="2" charset="0"/>
              </a:rPr>
              <a:t>ጥናቱን</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መነሻ</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ያደረገ</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የመሰረታዊ</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አገልግሎት</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አሰጣጥ</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ደረጃውን</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ማሻሻልና</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መረጃውንም</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ለተጠያቂነት</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በሚያመች</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መልኩ</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ተደራሽ</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መደረግ</a:t>
            </a:r>
            <a:r>
              <a:rPr lang="en-US" sz="2800" dirty="0" smtClean="0">
                <a:solidFill>
                  <a:prstClr val="black"/>
                </a:solidFill>
                <a:latin typeface="Power Geez Unicode1" pitchFamily="2" charset="0"/>
              </a:rPr>
              <a:t> </a:t>
            </a:r>
            <a:r>
              <a:rPr lang="en-US" sz="2800" dirty="0" err="1" smtClean="0">
                <a:solidFill>
                  <a:prstClr val="black"/>
                </a:solidFill>
                <a:latin typeface="Power Geez Unicode1" pitchFamily="2" charset="0"/>
              </a:rPr>
              <a:t>እንዳለባቸው</a:t>
            </a:r>
            <a:endParaRPr lang="en-US" sz="2800" dirty="0" smtClean="0">
              <a:solidFill>
                <a:prstClr val="black"/>
              </a:solidFill>
              <a:latin typeface="Power Geez Unicode1" pitchFamily="2" charset="0"/>
            </a:endParaRPr>
          </a:p>
          <a:p>
            <a:pPr marL="342900" lvl="0" indent="-342900" algn="just">
              <a:lnSpc>
                <a:spcPct val="170000"/>
              </a:lnSpc>
              <a:spcBef>
                <a:spcPts val="450"/>
              </a:spcBef>
              <a:spcAft>
                <a:spcPts val="450"/>
              </a:spcAft>
              <a:buClr>
                <a:srgbClr val="3891A7"/>
              </a:buClr>
              <a:buFont typeface="Wingdings"/>
              <a:buChar char=""/>
            </a:pPr>
            <a:r>
              <a:rPr lang="en-US" sz="2800" dirty="0" err="1" smtClean="0">
                <a:solidFill>
                  <a:prstClr val="black"/>
                </a:solidFill>
                <a:latin typeface="Power Geez Unicode1" pitchFamily="2" charset="0"/>
              </a:rPr>
              <a:t>የመሰረታዊ</a:t>
            </a:r>
            <a:r>
              <a:rPr lang="en-US" sz="2800" dirty="0" smtClean="0">
                <a:solidFill>
                  <a:prstClr val="black"/>
                </a:solidFill>
                <a:latin typeface="Power Geez Unicode1" pitchFamily="2" charset="0"/>
              </a:rPr>
              <a:t> </a:t>
            </a:r>
            <a:r>
              <a:rPr lang="en-US" sz="2800" dirty="0" err="1">
                <a:solidFill>
                  <a:prstClr val="black"/>
                </a:solidFill>
                <a:latin typeface="Power Geez Unicode1" pitchFamily="2" charset="0"/>
              </a:rPr>
              <a:t>አገልግሎቶች</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ከለላ</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አንድ</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ንዑስ</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ፕሮግራም</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የሆነው</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የፋይናንስ</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ግልጽነትና</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ተጠያቂነት</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ስርአትም</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በፕሮግራሙ</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መተግበሪያ</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መሰረት</a:t>
            </a:r>
            <a:r>
              <a:rPr lang="en-US" sz="2800" dirty="0">
                <a:solidFill>
                  <a:prstClr val="black"/>
                </a:solidFill>
                <a:latin typeface="Power Geez Unicode1" pitchFamily="2" charset="0"/>
              </a:rPr>
              <a:t> ከ </a:t>
            </a:r>
            <a:r>
              <a:rPr lang="en-US" sz="2800" dirty="0" err="1">
                <a:solidFill>
                  <a:prstClr val="black"/>
                </a:solidFill>
                <a:latin typeface="Power Geez Unicode1" pitchFamily="2" charset="0"/>
              </a:rPr>
              <a:t>መስከረም</a:t>
            </a:r>
            <a:r>
              <a:rPr lang="en-US" sz="2800" dirty="0">
                <a:solidFill>
                  <a:prstClr val="black"/>
                </a:solidFill>
                <a:latin typeface="Power Geez Unicode1" pitchFamily="2" charset="0"/>
              </a:rPr>
              <a:t> 2002 </a:t>
            </a:r>
            <a:r>
              <a:rPr lang="en-US" sz="2800" dirty="0" err="1">
                <a:solidFill>
                  <a:prstClr val="black"/>
                </a:solidFill>
                <a:latin typeface="Power Geez Unicode1" pitchFamily="2" charset="0"/>
              </a:rPr>
              <a:t>ተተገበረ</a:t>
            </a:r>
            <a:r>
              <a:rPr lang="en-US" sz="2800" dirty="0">
                <a:solidFill>
                  <a:prstClr val="black"/>
                </a:solidFill>
                <a:latin typeface="Power Geez Unicode1" pitchFamily="2" charset="0"/>
              </a:rPr>
              <a:t> </a:t>
            </a:r>
            <a:r>
              <a:rPr lang="en-US" sz="2800" dirty="0" smtClean="0">
                <a:solidFill>
                  <a:prstClr val="black"/>
                </a:solidFill>
                <a:latin typeface="Power Geez Unicode1" pitchFamily="2" charset="0"/>
              </a:rPr>
              <a:t>፡፡</a:t>
            </a:r>
            <a:endParaRPr lang="en-US" sz="2800" dirty="0">
              <a:solidFill>
                <a:prstClr val="black"/>
              </a:solidFill>
              <a:latin typeface="Power Geez Unicode1" pitchFamily="2" charset="0"/>
            </a:endParaRPr>
          </a:p>
        </p:txBody>
      </p:sp>
      <p:sp>
        <p:nvSpPr>
          <p:cNvPr id="4" name="Slide Number Placeholder 3"/>
          <p:cNvSpPr>
            <a:spLocks noGrp="1"/>
          </p:cNvSpPr>
          <p:nvPr>
            <p:ph type="sldNum" sz="quarter" idx="12"/>
          </p:nvPr>
        </p:nvSpPr>
        <p:spPr/>
        <p:txBody>
          <a:bodyPr/>
          <a:lstStyle/>
          <a:p>
            <a:fld id="{8329FE5F-B0F4-49A5-A868-FF8008F867EA}" type="slidenum">
              <a:rPr lang="en-US" smtClean="0"/>
              <a:pPr/>
              <a:t>17</a:t>
            </a:fld>
            <a:endParaRPr lang="en-US"/>
          </a:p>
        </p:txBody>
      </p:sp>
    </p:spTree>
    <p:extLst>
      <p:ext uri="{BB962C8B-B14F-4D97-AF65-F5344CB8AC3E}">
        <p14:creationId xmlns:p14="http://schemas.microsoft.com/office/powerpoint/2010/main" val="244414405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077200" cy="914400"/>
          </a:xfrm>
        </p:spPr>
        <p:txBody>
          <a:bodyPr>
            <a:noAutofit/>
          </a:bodyPr>
          <a:lstStyle/>
          <a:p>
            <a:pPr marL="342900" lvl="0" indent="-342900" algn="ctr">
              <a:spcBef>
                <a:spcPct val="20000"/>
              </a:spcBef>
            </a:pPr>
            <a:r>
              <a:rPr lang="en-US" sz="2400" b="1" i="1" dirty="0" err="1" smtClean="0">
                <a:solidFill>
                  <a:prstClr val="black"/>
                </a:solidFill>
                <a:latin typeface="Power Geez Unicode1" pitchFamily="2" charset="0"/>
                <a:ea typeface="+mn-ea"/>
                <a:cs typeface="+mn-cs"/>
              </a:rPr>
              <a:t>ስለ</a:t>
            </a:r>
            <a:r>
              <a:rPr lang="en-US" sz="2400" b="1" i="1" dirty="0" smtClean="0">
                <a:solidFill>
                  <a:prstClr val="black"/>
                </a:solidFill>
                <a:latin typeface="Power Geez Unicode1" pitchFamily="2" charset="0"/>
                <a:ea typeface="+mn-ea"/>
                <a:cs typeface="+mn-cs"/>
              </a:rPr>
              <a:t> </a:t>
            </a:r>
            <a:r>
              <a:rPr lang="en-US" sz="2400" b="1" i="1" dirty="0" err="1">
                <a:solidFill>
                  <a:prstClr val="black"/>
                </a:solidFill>
                <a:latin typeface="Power Geez Unicode1" pitchFamily="2" charset="0"/>
                <a:ea typeface="+mn-ea"/>
                <a:cs typeface="+mn-cs"/>
              </a:rPr>
              <a:t>መንግስት</a:t>
            </a:r>
            <a:r>
              <a:rPr lang="en-US" sz="2400" b="1" i="1" dirty="0">
                <a:solidFill>
                  <a:prstClr val="black"/>
                </a:solidFill>
                <a:latin typeface="Power Geez Unicode1" pitchFamily="2" charset="0"/>
                <a:ea typeface="+mn-ea"/>
                <a:cs typeface="+mn-cs"/>
              </a:rPr>
              <a:t> </a:t>
            </a:r>
            <a:r>
              <a:rPr lang="en-US" sz="2400" b="1" i="1" dirty="0" err="1">
                <a:solidFill>
                  <a:prstClr val="black"/>
                </a:solidFill>
                <a:latin typeface="Power Geez Unicode1" pitchFamily="2" charset="0"/>
                <a:ea typeface="+mn-ea"/>
                <a:cs typeface="+mn-cs"/>
              </a:rPr>
              <a:t>አሰራር</a:t>
            </a:r>
            <a:r>
              <a:rPr lang="en-US" sz="2400" b="1" i="1" dirty="0">
                <a:solidFill>
                  <a:prstClr val="black"/>
                </a:solidFill>
                <a:latin typeface="Power Geez Unicode1" pitchFamily="2" charset="0"/>
                <a:ea typeface="+mn-ea"/>
                <a:cs typeface="+mn-cs"/>
              </a:rPr>
              <a:t> </a:t>
            </a:r>
            <a:r>
              <a:rPr lang="en-US" sz="2400" b="1" i="1" dirty="0" err="1">
                <a:solidFill>
                  <a:prstClr val="black"/>
                </a:solidFill>
                <a:latin typeface="Power Geez Unicode1" pitchFamily="2" charset="0"/>
                <a:ea typeface="+mn-ea"/>
                <a:cs typeface="+mn-cs"/>
              </a:rPr>
              <a:t>እና</a:t>
            </a:r>
            <a:r>
              <a:rPr lang="en-US" sz="2400" b="1" i="1" dirty="0">
                <a:solidFill>
                  <a:prstClr val="black"/>
                </a:solidFill>
                <a:latin typeface="Power Geez Unicode1" pitchFamily="2" charset="0"/>
                <a:ea typeface="+mn-ea"/>
                <a:cs typeface="+mn-cs"/>
              </a:rPr>
              <a:t> </a:t>
            </a:r>
            <a:r>
              <a:rPr lang="en-US" sz="2400" b="1" i="1" dirty="0" err="1">
                <a:solidFill>
                  <a:prstClr val="black"/>
                </a:solidFill>
                <a:latin typeface="Power Geez Unicode1" pitchFamily="2" charset="0"/>
                <a:ea typeface="+mn-ea"/>
                <a:cs typeface="+mn-cs"/>
              </a:rPr>
              <a:t>የዜጎች</a:t>
            </a:r>
            <a:r>
              <a:rPr lang="en-US" sz="2400" b="1" i="1" dirty="0">
                <a:solidFill>
                  <a:prstClr val="black"/>
                </a:solidFill>
                <a:latin typeface="Power Geez Unicode1" pitchFamily="2" charset="0"/>
                <a:ea typeface="+mn-ea"/>
                <a:cs typeface="+mn-cs"/>
              </a:rPr>
              <a:t> </a:t>
            </a:r>
            <a:r>
              <a:rPr lang="en-US" sz="2400" b="1" i="1" dirty="0" err="1" smtClean="0">
                <a:solidFill>
                  <a:prstClr val="black"/>
                </a:solidFill>
                <a:latin typeface="Power Geez Unicode1" pitchFamily="2" charset="0"/>
                <a:ea typeface="+mn-ea"/>
                <a:cs typeface="+mn-cs"/>
              </a:rPr>
              <a:t>መረጃን</a:t>
            </a:r>
            <a:r>
              <a:rPr lang="en-US" sz="2400" b="1" i="1" dirty="0" smtClean="0">
                <a:solidFill>
                  <a:prstClr val="black"/>
                </a:solidFill>
                <a:latin typeface="Power Geez Unicode1" pitchFamily="2" charset="0"/>
                <a:ea typeface="+mn-ea"/>
                <a:cs typeface="+mn-cs"/>
              </a:rPr>
              <a:t> </a:t>
            </a:r>
            <a:r>
              <a:rPr lang="en-US" sz="2400" b="1" i="1" dirty="0" err="1">
                <a:solidFill>
                  <a:prstClr val="black"/>
                </a:solidFill>
                <a:latin typeface="Power Geez Unicode1" pitchFamily="2" charset="0"/>
                <a:ea typeface="+mn-ea"/>
                <a:cs typeface="+mn-cs"/>
              </a:rPr>
              <a:t>የማግኘት</a:t>
            </a:r>
            <a:r>
              <a:rPr lang="en-US" sz="2400" b="1" i="1" dirty="0">
                <a:solidFill>
                  <a:prstClr val="black"/>
                </a:solidFill>
                <a:latin typeface="Power Geez Unicode1" pitchFamily="2" charset="0"/>
                <a:ea typeface="+mn-ea"/>
                <a:cs typeface="+mn-cs"/>
              </a:rPr>
              <a:t> </a:t>
            </a:r>
            <a:r>
              <a:rPr lang="en-US" sz="2400" b="1" i="1" dirty="0" err="1" smtClean="0">
                <a:solidFill>
                  <a:prstClr val="black"/>
                </a:solidFill>
                <a:latin typeface="Power Geez Unicode1" pitchFamily="2" charset="0"/>
                <a:ea typeface="+mn-ea"/>
                <a:cs typeface="+mn-cs"/>
              </a:rPr>
              <a:t>መብትን</a:t>
            </a:r>
            <a:r>
              <a:rPr lang="en-US" sz="2400" b="1" i="1" dirty="0" smtClean="0">
                <a:solidFill>
                  <a:prstClr val="black"/>
                </a:solidFill>
                <a:latin typeface="Power Geez Unicode1" pitchFamily="2" charset="0"/>
                <a:ea typeface="+mn-ea"/>
                <a:cs typeface="+mn-cs"/>
              </a:rPr>
              <a:t> </a:t>
            </a:r>
            <a:r>
              <a:rPr lang="en-US" sz="2400" b="1" i="1" dirty="0" err="1" smtClean="0">
                <a:solidFill>
                  <a:prstClr val="black"/>
                </a:solidFill>
                <a:latin typeface="Power Geez Unicode1" pitchFamily="2" charset="0"/>
                <a:ea typeface="+mn-ea"/>
                <a:cs typeface="+mn-cs"/>
              </a:rPr>
              <a:t>በተመለከተ</a:t>
            </a:r>
            <a:r>
              <a:rPr lang="en-US" sz="2400" b="1" i="1" dirty="0" smtClean="0">
                <a:solidFill>
                  <a:prstClr val="black"/>
                </a:solidFill>
                <a:latin typeface="Power Geez Unicode1" pitchFamily="2" charset="0"/>
                <a:ea typeface="+mn-ea"/>
                <a:cs typeface="+mn-cs"/>
              </a:rPr>
              <a:t> </a:t>
            </a:r>
            <a:r>
              <a:rPr lang="en-US" sz="2400" b="1" i="1" dirty="0" err="1">
                <a:solidFill>
                  <a:prstClr val="black"/>
                </a:solidFill>
                <a:latin typeface="Power Geez Unicode1" pitchFamily="2" charset="0"/>
                <a:ea typeface="+mn-ea"/>
                <a:cs typeface="+mn-cs"/>
              </a:rPr>
              <a:t>በህገ</a:t>
            </a:r>
            <a:r>
              <a:rPr lang="en-US" sz="2400" b="1" i="1" dirty="0">
                <a:solidFill>
                  <a:prstClr val="black"/>
                </a:solidFill>
                <a:latin typeface="Power Geez Unicode1" pitchFamily="2" charset="0"/>
                <a:ea typeface="+mn-ea"/>
                <a:cs typeface="+mn-cs"/>
              </a:rPr>
              <a:t> </a:t>
            </a:r>
            <a:r>
              <a:rPr lang="en-US" sz="2400" b="1" i="1" dirty="0" err="1">
                <a:solidFill>
                  <a:prstClr val="black"/>
                </a:solidFill>
                <a:latin typeface="Power Geez Unicode1" pitchFamily="2" charset="0"/>
                <a:ea typeface="+mn-ea"/>
                <a:cs typeface="+mn-cs"/>
              </a:rPr>
              <a:t>መንግስቱ</a:t>
            </a:r>
            <a:r>
              <a:rPr lang="en-US" sz="2400" b="1" i="1" dirty="0">
                <a:solidFill>
                  <a:prstClr val="black"/>
                </a:solidFill>
                <a:latin typeface="Power Geez Unicode1" pitchFamily="2" charset="0"/>
                <a:ea typeface="+mn-ea"/>
                <a:cs typeface="+mn-cs"/>
              </a:rPr>
              <a:t> </a:t>
            </a:r>
            <a:r>
              <a:rPr lang="en-US" sz="2400" b="1" i="1" dirty="0" err="1">
                <a:solidFill>
                  <a:prstClr val="black"/>
                </a:solidFill>
                <a:latin typeface="Power Geez Unicode1" pitchFamily="2" charset="0"/>
                <a:ea typeface="+mn-ea"/>
                <a:cs typeface="+mn-cs"/>
              </a:rPr>
              <a:t>የተደነገጉ</a:t>
            </a:r>
            <a:r>
              <a:rPr lang="en-US" sz="2400" b="1" i="1" dirty="0">
                <a:solidFill>
                  <a:prstClr val="black"/>
                </a:solidFill>
                <a:latin typeface="Power Geez Unicode1" pitchFamily="2" charset="0"/>
                <a:ea typeface="+mn-ea"/>
                <a:cs typeface="+mn-cs"/>
              </a:rPr>
              <a:t> </a:t>
            </a:r>
            <a:r>
              <a:rPr lang="en-US" sz="2400" b="1" i="1" dirty="0" err="1">
                <a:solidFill>
                  <a:prstClr val="black"/>
                </a:solidFill>
                <a:latin typeface="Power Geez Unicode1" pitchFamily="2" charset="0"/>
                <a:ea typeface="+mn-ea"/>
                <a:cs typeface="+mn-cs"/>
              </a:rPr>
              <a:t>ድንጋጌዎች</a:t>
            </a:r>
            <a:r>
              <a:rPr lang="en-US" sz="2400" b="1" i="1" dirty="0">
                <a:solidFill>
                  <a:prstClr val="black"/>
                </a:solidFill>
                <a:latin typeface="Power Geez Unicode1" pitchFamily="2" charset="0"/>
                <a:ea typeface="+mn-ea"/>
                <a:cs typeface="+mn-cs"/>
              </a:rPr>
              <a:t> </a:t>
            </a:r>
            <a:endParaRPr lang="en-US" sz="2400" i="1" dirty="0">
              <a:solidFill>
                <a:prstClr val="black"/>
              </a:solidFill>
              <a:latin typeface="Power Geez Unicode1" pitchFamily="2" charset="0"/>
              <a:ea typeface="+mn-ea"/>
              <a:cs typeface="+mn-cs"/>
            </a:endParaRPr>
          </a:p>
        </p:txBody>
      </p:sp>
      <p:sp>
        <p:nvSpPr>
          <p:cNvPr id="3" name="Content Placeholder 2"/>
          <p:cNvSpPr>
            <a:spLocks noGrp="1"/>
          </p:cNvSpPr>
          <p:nvPr>
            <p:ph idx="1"/>
          </p:nvPr>
        </p:nvSpPr>
        <p:spPr>
          <a:xfrm>
            <a:off x="990600" y="1066800"/>
            <a:ext cx="8077200" cy="5562600"/>
          </a:xfrm>
        </p:spPr>
        <p:txBody>
          <a:bodyPr>
            <a:normAutofit lnSpcReduction="10000"/>
          </a:bodyPr>
          <a:lstStyle/>
          <a:p>
            <a:pPr marL="342900" lvl="0" indent="-342900" algn="just">
              <a:lnSpc>
                <a:spcPct val="150000"/>
              </a:lnSpc>
              <a:spcBef>
                <a:spcPts val="450"/>
              </a:spcBef>
              <a:spcAft>
                <a:spcPts val="450"/>
              </a:spcAft>
              <a:buClr>
                <a:srgbClr val="3891A7"/>
              </a:buClr>
              <a:buFont typeface="Wingdings"/>
              <a:buChar char=""/>
            </a:pPr>
            <a:r>
              <a:rPr lang="en-US" sz="2800" dirty="0" err="1" smtClean="0">
                <a:latin typeface="Power Geez Unicode1" pitchFamily="2" charset="0"/>
              </a:rPr>
              <a:t>የሚከተሉት</a:t>
            </a:r>
            <a:r>
              <a:rPr lang="en-US" sz="2800" dirty="0" smtClean="0">
                <a:latin typeface="Power Geez Unicode1" pitchFamily="2" charset="0"/>
              </a:rPr>
              <a:t> </a:t>
            </a:r>
            <a:r>
              <a:rPr lang="en-US" sz="2800" dirty="0" err="1">
                <a:latin typeface="Power Geez Unicode1" pitchFamily="2" charset="0"/>
              </a:rPr>
              <a:t>የሀገራችን</a:t>
            </a:r>
            <a:r>
              <a:rPr lang="en-US" sz="2800" dirty="0">
                <a:latin typeface="Power Geez Unicode1" pitchFamily="2" charset="0"/>
              </a:rPr>
              <a:t> </a:t>
            </a:r>
            <a:r>
              <a:rPr lang="en-US" sz="2800" dirty="0" err="1">
                <a:latin typeface="Power Geez Unicode1" pitchFamily="2" charset="0"/>
              </a:rPr>
              <a:t>ኢትዮጵያ</a:t>
            </a:r>
            <a:r>
              <a:rPr lang="en-US" sz="2800" dirty="0">
                <a:latin typeface="Power Geez Unicode1" pitchFamily="2" charset="0"/>
              </a:rPr>
              <a:t> </a:t>
            </a:r>
            <a:r>
              <a:rPr lang="en-US" sz="2800" dirty="0" err="1">
                <a:latin typeface="Power Geez Unicode1" pitchFamily="2" charset="0"/>
              </a:rPr>
              <a:t>ህገ</a:t>
            </a:r>
            <a:r>
              <a:rPr lang="en-US" sz="2800" dirty="0">
                <a:latin typeface="Power Geez Unicode1" pitchFamily="2" charset="0"/>
              </a:rPr>
              <a:t> </a:t>
            </a:r>
            <a:r>
              <a:rPr lang="en-US" sz="2800" dirty="0" err="1">
                <a:latin typeface="Power Geez Unicode1" pitchFamily="2" charset="0"/>
              </a:rPr>
              <a:t>መንግስት</a:t>
            </a:r>
            <a:r>
              <a:rPr lang="en-US" sz="2800" dirty="0">
                <a:latin typeface="Power Geez Unicode1" pitchFamily="2" charset="0"/>
              </a:rPr>
              <a:t> </a:t>
            </a:r>
            <a:r>
              <a:rPr lang="en-US" sz="2800" dirty="0" err="1">
                <a:latin typeface="Power Geez Unicode1" pitchFamily="2" charset="0"/>
              </a:rPr>
              <a:t>አንቀፆች</a:t>
            </a:r>
            <a:r>
              <a:rPr lang="en-US" sz="2800" dirty="0">
                <a:latin typeface="Power Geez Unicode1" pitchFamily="2" charset="0"/>
              </a:rPr>
              <a:t> </a:t>
            </a:r>
            <a:r>
              <a:rPr lang="en-US" sz="2800" dirty="0" err="1">
                <a:latin typeface="Power Geez Unicode1" pitchFamily="2" charset="0"/>
              </a:rPr>
              <a:t>ግልፅነትና</a:t>
            </a:r>
            <a:r>
              <a:rPr lang="en-US" sz="2800" dirty="0">
                <a:latin typeface="Power Geez Unicode1" pitchFamily="2" charset="0"/>
              </a:rPr>
              <a:t> </a:t>
            </a:r>
            <a:r>
              <a:rPr lang="en-US" sz="2800" dirty="0" err="1">
                <a:latin typeface="Power Geez Unicode1" pitchFamily="2" charset="0"/>
              </a:rPr>
              <a:t>ማህበራዊ</a:t>
            </a:r>
            <a:r>
              <a:rPr lang="en-US" sz="2800" dirty="0">
                <a:latin typeface="Power Geez Unicode1" pitchFamily="2" charset="0"/>
              </a:rPr>
              <a:t> </a:t>
            </a:r>
            <a:r>
              <a:rPr lang="en-US" sz="2800" dirty="0" err="1">
                <a:latin typeface="Power Geez Unicode1" pitchFamily="2" charset="0"/>
              </a:rPr>
              <a:t>ተጠያቂነትን</a:t>
            </a:r>
            <a:r>
              <a:rPr lang="en-US" sz="2800" dirty="0">
                <a:latin typeface="Power Geez Unicode1" pitchFamily="2" charset="0"/>
              </a:rPr>
              <a:t> </a:t>
            </a:r>
            <a:r>
              <a:rPr lang="en-US" sz="2800" dirty="0" err="1">
                <a:latin typeface="Power Geez Unicode1" pitchFamily="2" charset="0"/>
              </a:rPr>
              <a:t>በአገሪቱ</a:t>
            </a:r>
            <a:r>
              <a:rPr lang="en-US" sz="2800" dirty="0">
                <a:latin typeface="Power Geez Unicode1" pitchFamily="2" charset="0"/>
              </a:rPr>
              <a:t> </a:t>
            </a:r>
            <a:r>
              <a:rPr lang="en-US" sz="2800" dirty="0" err="1">
                <a:latin typeface="Power Geez Unicode1" pitchFamily="2" charset="0"/>
              </a:rPr>
              <a:t>መሰረታዊ</a:t>
            </a:r>
            <a:r>
              <a:rPr lang="en-US" sz="2800" dirty="0">
                <a:latin typeface="Power Geez Unicode1" pitchFamily="2" charset="0"/>
              </a:rPr>
              <a:t> </a:t>
            </a:r>
            <a:r>
              <a:rPr lang="en-US" sz="2800" dirty="0" err="1">
                <a:latin typeface="Power Geez Unicode1" pitchFamily="2" charset="0"/>
              </a:rPr>
              <a:t>የአስተዳደር</a:t>
            </a:r>
            <a:r>
              <a:rPr lang="en-US" sz="2800" dirty="0">
                <a:latin typeface="Power Geez Unicode1" pitchFamily="2" charset="0"/>
              </a:rPr>
              <a:t> </a:t>
            </a:r>
            <a:r>
              <a:rPr lang="en-US" sz="2800" dirty="0" err="1">
                <a:latin typeface="Power Geez Unicode1" pitchFamily="2" charset="0"/>
              </a:rPr>
              <a:t>መርሆዎች</a:t>
            </a:r>
            <a:r>
              <a:rPr lang="en-US" sz="2800" dirty="0">
                <a:latin typeface="Power Geez Unicode1" pitchFamily="2" charset="0"/>
              </a:rPr>
              <a:t> </a:t>
            </a:r>
            <a:r>
              <a:rPr lang="en-US" sz="2800" dirty="0" err="1">
                <a:latin typeface="Power Geez Unicode1" pitchFamily="2" charset="0"/>
              </a:rPr>
              <a:t>ውስጥ</a:t>
            </a:r>
            <a:r>
              <a:rPr lang="en-US" sz="2800" dirty="0">
                <a:latin typeface="Power Geez Unicode1" pitchFamily="2" charset="0"/>
              </a:rPr>
              <a:t> </a:t>
            </a:r>
            <a:r>
              <a:rPr lang="en-US" sz="2800" dirty="0" err="1">
                <a:latin typeface="Power Geez Unicode1" pitchFamily="2" charset="0"/>
              </a:rPr>
              <a:t>በግልጽ</a:t>
            </a:r>
            <a:r>
              <a:rPr lang="en-US" sz="2800" dirty="0">
                <a:latin typeface="Power Geez Unicode1" pitchFamily="2" charset="0"/>
              </a:rPr>
              <a:t> </a:t>
            </a:r>
            <a:r>
              <a:rPr lang="en-US" sz="2800" dirty="0" err="1">
                <a:latin typeface="Power Geez Unicode1" pitchFamily="2" charset="0"/>
              </a:rPr>
              <a:t>በሚቀጥለው</a:t>
            </a:r>
            <a:r>
              <a:rPr lang="en-US" sz="2800" dirty="0">
                <a:latin typeface="Power Geez Unicode1" pitchFamily="2" charset="0"/>
              </a:rPr>
              <a:t> </a:t>
            </a:r>
            <a:r>
              <a:rPr lang="en-US" sz="2800" dirty="0" err="1">
                <a:latin typeface="Power Geez Unicode1" pitchFamily="2" charset="0"/>
              </a:rPr>
              <a:t>መልኩ</a:t>
            </a:r>
            <a:r>
              <a:rPr lang="en-US" sz="2800" dirty="0">
                <a:latin typeface="Power Geez Unicode1" pitchFamily="2" charset="0"/>
              </a:rPr>
              <a:t> </a:t>
            </a:r>
            <a:r>
              <a:rPr lang="en-US" sz="2800" dirty="0" err="1" smtClean="0">
                <a:latin typeface="Power Geez Unicode1" pitchFamily="2" charset="0"/>
              </a:rPr>
              <a:t>ተቀምጦል</a:t>
            </a:r>
            <a:r>
              <a:rPr lang="en-US" sz="2800" dirty="0" smtClean="0">
                <a:solidFill>
                  <a:prstClr val="black"/>
                </a:solidFill>
                <a:latin typeface="Power Geez Unicode1" pitchFamily="2" charset="0"/>
              </a:rPr>
              <a:t>፡</a:t>
            </a:r>
            <a:r>
              <a:rPr lang="am-ET" sz="2800" dirty="0">
                <a:solidFill>
                  <a:prstClr val="black"/>
                </a:solidFill>
                <a:latin typeface="Power Geez Unicode1" pitchFamily="2" charset="0"/>
              </a:rPr>
              <a:t>፡</a:t>
            </a:r>
            <a:endParaRPr lang="en-US" sz="2800" dirty="0">
              <a:solidFill>
                <a:prstClr val="black"/>
              </a:solidFill>
              <a:latin typeface="Power Geez Unicode1" pitchFamily="2" charset="0"/>
            </a:endParaRPr>
          </a:p>
          <a:p>
            <a:pPr marL="342900" lvl="0" indent="-342900" algn="just">
              <a:lnSpc>
                <a:spcPct val="150000"/>
              </a:lnSpc>
              <a:spcBef>
                <a:spcPts val="450"/>
              </a:spcBef>
              <a:spcAft>
                <a:spcPts val="450"/>
              </a:spcAft>
              <a:buClr>
                <a:srgbClr val="3891A7"/>
              </a:buClr>
              <a:buFont typeface="Wingdings"/>
              <a:buChar char=""/>
            </a:pPr>
            <a:r>
              <a:rPr lang="en-US" sz="2800" b="1" dirty="0" err="1" smtClean="0">
                <a:latin typeface="Power Geez Unicode1" pitchFamily="2" charset="0"/>
              </a:rPr>
              <a:t>አንቀፅ</a:t>
            </a:r>
            <a:r>
              <a:rPr lang="en-US" sz="2800" b="1" dirty="0" smtClean="0">
                <a:latin typeface="Power Geez Unicode1" pitchFamily="2" charset="0"/>
              </a:rPr>
              <a:t> 12 </a:t>
            </a:r>
            <a:r>
              <a:rPr lang="en-US" sz="2800" b="1" dirty="0" err="1" smtClean="0">
                <a:latin typeface="Power Geez Unicode1" pitchFamily="2" charset="0"/>
              </a:rPr>
              <a:t>ላይ</a:t>
            </a:r>
            <a:r>
              <a:rPr lang="en-US" sz="2800" b="1" dirty="0" smtClean="0">
                <a:latin typeface="Power Geez Unicode1" pitchFamily="2" charset="0"/>
              </a:rPr>
              <a:t> ‹‹</a:t>
            </a:r>
            <a:r>
              <a:rPr lang="en-US" sz="2800" dirty="0" err="1" smtClean="0">
                <a:latin typeface="Power Geez Unicode1" pitchFamily="2" charset="0"/>
              </a:rPr>
              <a:t>የመንግስት</a:t>
            </a:r>
            <a:r>
              <a:rPr lang="en-US" sz="2800" dirty="0" smtClean="0">
                <a:latin typeface="Power Geez Unicode1" pitchFamily="2" charset="0"/>
              </a:rPr>
              <a:t> </a:t>
            </a:r>
            <a:r>
              <a:rPr lang="en-US" sz="2800" dirty="0" err="1" smtClean="0">
                <a:latin typeface="Power Geez Unicode1" pitchFamily="2" charset="0"/>
              </a:rPr>
              <a:t>አሰራር</a:t>
            </a:r>
            <a:r>
              <a:rPr lang="en-US" sz="2800" dirty="0" smtClean="0">
                <a:latin typeface="Power Geez Unicode1" pitchFamily="2" charset="0"/>
              </a:rPr>
              <a:t> </a:t>
            </a:r>
            <a:r>
              <a:rPr lang="en-US" sz="2800" dirty="0" err="1" smtClean="0">
                <a:latin typeface="Power Geez Unicode1" pitchFamily="2" charset="0"/>
              </a:rPr>
              <a:t>ግልፅ</a:t>
            </a:r>
            <a:r>
              <a:rPr lang="en-US" sz="2800" dirty="0" smtClean="0">
                <a:latin typeface="Power Geez Unicode1" pitchFamily="2" charset="0"/>
              </a:rPr>
              <a:t> </a:t>
            </a:r>
            <a:r>
              <a:rPr lang="en-US" sz="2800" dirty="0" err="1" smtClean="0">
                <a:latin typeface="Power Geez Unicode1" pitchFamily="2" charset="0"/>
              </a:rPr>
              <a:t>በሆነ</a:t>
            </a:r>
            <a:r>
              <a:rPr lang="en-US" sz="2800" dirty="0" smtClean="0">
                <a:latin typeface="Power Geez Unicode1" pitchFamily="2" charset="0"/>
              </a:rPr>
              <a:t> </a:t>
            </a:r>
            <a:r>
              <a:rPr lang="en-US" sz="2800" dirty="0" err="1" smtClean="0">
                <a:latin typeface="Power Geez Unicode1" pitchFamily="2" charset="0"/>
              </a:rPr>
              <a:t>መንገድ</a:t>
            </a:r>
            <a:r>
              <a:rPr lang="en-US" sz="2800" dirty="0" smtClean="0">
                <a:latin typeface="Power Geez Unicode1" pitchFamily="2" charset="0"/>
              </a:rPr>
              <a:t> </a:t>
            </a:r>
            <a:r>
              <a:rPr lang="en-US" sz="2800" dirty="0" err="1" smtClean="0">
                <a:latin typeface="Power Geez Unicode1" pitchFamily="2" charset="0"/>
              </a:rPr>
              <a:t>መከወን</a:t>
            </a:r>
            <a:r>
              <a:rPr lang="en-US" sz="2800" dirty="0" smtClean="0">
                <a:latin typeface="Power Geez Unicode1" pitchFamily="2" charset="0"/>
              </a:rPr>
              <a:t> </a:t>
            </a:r>
            <a:r>
              <a:rPr lang="en-US" sz="2800" dirty="0" err="1" smtClean="0">
                <a:latin typeface="Power Geez Unicode1" pitchFamily="2" charset="0"/>
              </a:rPr>
              <a:t>አለበት</a:t>
            </a:r>
            <a:r>
              <a:rPr lang="en-US" sz="2800" dirty="0" smtClean="0">
                <a:latin typeface="Power Geez Unicode1" pitchFamily="2" charset="0"/>
              </a:rPr>
              <a:t>፡፡ </a:t>
            </a:r>
            <a:r>
              <a:rPr lang="en-US" sz="2800" dirty="0" err="1" smtClean="0">
                <a:latin typeface="Power Geez Unicode1" pitchFamily="2" charset="0"/>
              </a:rPr>
              <a:t>ማንኛውም</a:t>
            </a:r>
            <a:r>
              <a:rPr lang="en-US" sz="2800" dirty="0" smtClean="0">
                <a:latin typeface="Power Geez Unicode1" pitchFamily="2" charset="0"/>
              </a:rPr>
              <a:t> </a:t>
            </a:r>
            <a:r>
              <a:rPr lang="en-US" sz="2800" dirty="0" err="1" smtClean="0">
                <a:latin typeface="Power Geez Unicode1" pitchFamily="2" charset="0"/>
              </a:rPr>
              <a:t>ኃላፊና</a:t>
            </a:r>
            <a:r>
              <a:rPr lang="en-US" sz="2800" dirty="0" smtClean="0">
                <a:latin typeface="Power Geez Unicode1" pitchFamily="2" charset="0"/>
              </a:rPr>
              <a:t> </a:t>
            </a:r>
            <a:r>
              <a:rPr lang="en-US" sz="2800" dirty="0" err="1" smtClean="0">
                <a:latin typeface="Power Geez Unicode1" pitchFamily="2" charset="0"/>
              </a:rPr>
              <a:t>የሕዝብ</a:t>
            </a:r>
            <a:r>
              <a:rPr lang="en-US" sz="2800" dirty="0" smtClean="0">
                <a:latin typeface="Power Geez Unicode1" pitchFamily="2" charset="0"/>
              </a:rPr>
              <a:t> </a:t>
            </a:r>
            <a:r>
              <a:rPr lang="en-US" sz="2800" dirty="0" err="1" smtClean="0">
                <a:latin typeface="Power Geez Unicode1" pitchFamily="2" charset="0"/>
              </a:rPr>
              <a:t>ተመራጭ</a:t>
            </a:r>
            <a:r>
              <a:rPr lang="en-US" sz="2800" dirty="0" smtClean="0">
                <a:latin typeface="Power Geez Unicode1" pitchFamily="2" charset="0"/>
              </a:rPr>
              <a:t> </a:t>
            </a:r>
            <a:r>
              <a:rPr lang="en-US" sz="2800" dirty="0" err="1" smtClean="0">
                <a:latin typeface="Power Geez Unicode1" pitchFamily="2" charset="0"/>
              </a:rPr>
              <a:t>ኃላፊነቱን</a:t>
            </a:r>
            <a:r>
              <a:rPr lang="en-US" sz="2800" dirty="0" smtClean="0">
                <a:latin typeface="Power Geez Unicode1" pitchFamily="2" charset="0"/>
              </a:rPr>
              <a:t> </a:t>
            </a:r>
            <a:r>
              <a:rPr lang="en-US" sz="2800" dirty="0" err="1" smtClean="0">
                <a:latin typeface="Power Geez Unicode1" pitchFamily="2" charset="0"/>
              </a:rPr>
              <a:t>ሲያጉዋድል</a:t>
            </a:r>
            <a:r>
              <a:rPr lang="en-US" sz="2800" dirty="0" smtClean="0">
                <a:latin typeface="Power Geez Unicode1" pitchFamily="2" charset="0"/>
              </a:rPr>
              <a:t> </a:t>
            </a:r>
            <a:r>
              <a:rPr lang="en-US" sz="2800" dirty="0" err="1" smtClean="0">
                <a:latin typeface="Power Geez Unicode1" pitchFamily="2" charset="0"/>
              </a:rPr>
              <a:t>ተጠያቂ</a:t>
            </a:r>
            <a:r>
              <a:rPr lang="en-US" sz="2800" dirty="0" smtClean="0">
                <a:latin typeface="Power Geez Unicode1" pitchFamily="2" charset="0"/>
              </a:rPr>
              <a:t> </a:t>
            </a:r>
            <a:r>
              <a:rPr lang="en-US" sz="2800" dirty="0" err="1" smtClean="0">
                <a:latin typeface="Power Geez Unicode1" pitchFamily="2" charset="0"/>
              </a:rPr>
              <a:t>ይሆናል</a:t>
            </a:r>
            <a:r>
              <a:rPr lang="en-US" sz="2800" dirty="0" smtClean="0">
                <a:latin typeface="Power Geez Unicode1" pitchFamily="2" charset="0"/>
              </a:rPr>
              <a:t>››</a:t>
            </a:r>
          </a:p>
          <a:p>
            <a:pPr marL="0" lvl="0" indent="0" algn="just">
              <a:buNone/>
            </a:pPr>
            <a:r>
              <a:rPr lang="en-US" sz="2600" i="1" dirty="0" smtClean="0"/>
              <a:t> </a:t>
            </a:r>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18</a:t>
            </a:fld>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533400"/>
          </a:xfrm>
        </p:spPr>
        <p:txBody>
          <a:bodyPr>
            <a:normAutofit fontScale="90000"/>
          </a:bodyPr>
          <a:lstStyle/>
          <a:p>
            <a:pPr algn="ctr"/>
            <a:r>
              <a:rPr lang="am-ET" dirty="0"/>
              <a:t>የቀጠለ…</a:t>
            </a:r>
            <a:endParaRPr lang="en-US" dirty="0"/>
          </a:p>
        </p:txBody>
      </p:sp>
      <p:sp>
        <p:nvSpPr>
          <p:cNvPr id="3" name="Content Placeholder 2"/>
          <p:cNvSpPr>
            <a:spLocks noGrp="1"/>
          </p:cNvSpPr>
          <p:nvPr>
            <p:ph idx="1"/>
          </p:nvPr>
        </p:nvSpPr>
        <p:spPr>
          <a:xfrm>
            <a:off x="990600" y="838200"/>
            <a:ext cx="8077200" cy="5791200"/>
          </a:xfrm>
        </p:spPr>
        <p:txBody>
          <a:bodyPr>
            <a:normAutofit fontScale="62500" lnSpcReduction="20000"/>
          </a:bodyPr>
          <a:lstStyle/>
          <a:p>
            <a:pPr marL="342900" marR="0" lvl="0" indent="-342900" algn="just">
              <a:lnSpc>
                <a:spcPct val="170000"/>
              </a:lnSpc>
              <a:spcBef>
                <a:spcPts val="0"/>
              </a:spcBef>
              <a:spcAft>
                <a:spcPts val="0"/>
              </a:spcAft>
              <a:buFont typeface="Symbol"/>
              <a:buChar char=""/>
            </a:pPr>
            <a:r>
              <a:rPr lang="en-US" dirty="0" err="1">
                <a:solidFill>
                  <a:srgbClr val="000000"/>
                </a:solidFill>
                <a:latin typeface="Power Geez Unicode2"/>
                <a:cs typeface="Nyala"/>
              </a:rPr>
              <a:t>አንቀጽ</a:t>
            </a:r>
            <a:r>
              <a:rPr lang="en-US" dirty="0">
                <a:solidFill>
                  <a:srgbClr val="000000"/>
                </a:solidFill>
                <a:latin typeface="Power Geez Unicode2"/>
                <a:cs typeface="Nyala"/>
              </a:rPr>
              <a:t> 36 </a:t>
            </a:r>
            <a:r>
              <a:rPr lang="en-US" dirty="0" err="1">
                <a:solidFill>
                  <a:srgbClr val="000000"/>
                </a:solidFill>
                <a:latin typeface="Power Geez Unicode2"/>
                <a:cs typeface="Nyala"/>
              </a:rPr>
              <a:t>ንዑስ</a:t>
            </a:r>
            <a:r>
              <a:rPr lang="en-US" dirty="0">
                <a:solidFill>
                  <a:srgbClr val="000000"/>
                </a:solidFill>
                <a:latin typeface="Power Geez Unicode2"/>
                <a:cs typeface="Nyala"/>
              </a:rPr>
              <a:t> </a:t>
            </a:r>
            <a:r>
              <a:rPr lang="en-US" dirty="0" err="1">
                <a:solidFill>
                  <a:srgbClr val="000000"/>
                </a:solidFill>
                <a:latin typeface="Power Geez Unicode2"/>
                <a:cs typeface="Nyala"/>
              </a:rPr>
              <a:t>አንቀጽ</a:t>
            </a:r>
            <a:r>
              <a:rPr lang="en-US" dirty="0">
                <a:solidFill>
                  <a:srgbClr val="000000"/>
                </a:solidFill>
                <a:latin typeface="Power Geez Unicode2"/>
                <a:cs typeface="Nyala"/>
              </a:rPr>
              <a:t> 6 </a:t>
            </a:r>
            <a:endParaRPr lang="en-US" dirty="0" smtClean="0">
              <a:solidFill>
                <a:srgbClr val="000000"/>
              </a:solidFill>
              <a:latin typeface="Power Geez Unicode2"/>
              <a:cs typeface="Nyala"/>
            </a:endParaRPr>
          </a:p>
          <a:p>
            <a:pPr marL="1143000" marR="0" lvl="0" indent="-457200" algn="just">
              <a:lnSpc>
                <a:spcPct val="170000"/>
              </a:lnSpc>
              <a:spcBef>
                <a:spcPts val="0"/>
              </a:spcBef>
              <a:spcAft>
                <a:spcPts val="0"/>
              </a:spcAft>
              <a:buFont typeface="Wingdings" pitchFamily="2" charset="2"/>
              <a:buChar char="v"/>
            </a:pPr>
            <a:r>
              <a:rPr lang="en-US" dirty="0" smtClean="0">
                <a:solidFill>
                  <a:srgbClr val="000000"/>
                </a:solidFill>
                <a:latin typeface="Addis98"/>
                <a:cs typeface="Nyala"/>
              </a:rPr>
              <a:t>#</a:t>
            </a:r>
            <a:r>
              <a:rPr lang="en-US" dirty="0" err="1">
                <a:solidFill>
                  <a:srgbClr val="000000"/>
                </a:solidFill>
                <a:latin typeface="Power Geez Unicode2"/>
                <a:cs typeface="Nyala"/>
              </a:rPr>
              <a:t>ሴቶች</a:t>
            </a:r>
            <a:r>
              <a:rPr lang="en-US" dirty="0">
                <a:solidFill>
                  <a:srgbClr val="000000"/>
                </a:solidFill>
                <a:latin typeface="Power Geez Unicode2"/>
                <a:cs typeface="Nyala"/>
              </a:rPr>
              <a:t> </a:t>
            </a:r>
            <a:r>
              <a:rPr lang="en-US" dirty="0" err="1">
                <a:solidFill>
                  <a:srgbClr val="000000"/>
                </a:solidFill>
                <a:latin typeface="Power Geez Unicode2"/>
                <a:cs typeface="Nyala"/>
              </a:rPr>
              <a:t>በብሔራዊ</a:t>
            </a:r>
            <a:r>
              <a:rPr lang="en-US" dirty="0">
                <a:solidFill>
                  <a:srgbClr val="000000"/>
                </a:solidFill>
                <a:latin typeface="Power Geez Unicode2"/>
                <a:cs typeface="Nyala"/>
              </a:rPr>
              <a:t> </a:t>
            </a:r>
            <a:r>
              <a:rPr lang="en-US" dirty="0" err="1">
                <a:solidFill>
                  <a:srgbClr val="000000"/>
                </a:solidFill>
                <a:latin typeface="Power Geez Unicode2"/>
                <a:cs typeface="Nyala"/>
              </a:rPr>
              <a:t>የልማት</a:t>
            </a:r>
            <a:r>
              <a:rPr lang="en-US" dirty="0">
                <a:solidFill>
                  <a:srgbClr val="000000"/>
                </a:solidFill>
                <a:latin typeface="Power Geez Unicode2"/>
                <a:cs typeface="Nyala"/>
              </a:rPr>
              <a:t> </a:t>
            </a:r>
            <a:r>
              <a:rPr lang="en-US" dirty="0" err="1">
                <a:solidFill>
                  <a:srgbClr val="000000"/>
                </a:solidFill>
                <a:latin typeface="Power Geez Unicode2"/>
                <a:cs typeface="Nyala"/>
              </a:rPr>
              <a:t>ፖሊሲዎች</a:t>
            </a:r>
            <a:r>
              <a:rPr lang="en-US" dirty="0">
                <a:solidFill>
                  <a:srgbClr val="000000"/>
                </a:solidFill>
                <a:latin typeface="Power Geez Unicode2"/>
                <a:cs typeface="Nyala"/>
              </a:rPr>
              <a:t> </a:t>
            </a:r>
            <a:r>
              <a:rPr lang="en-US" dirty="0" err="1">
                <a:solidFill>
                  <a:srgbClr val="000000"/>
                </a:solidFill>
                <a:latin typeface="Power Geez Unicode2"/>
                <a:cs typeface="Nyala"/>
              </a:rPr>
              <a:t>እቅድና</a:t>
            </a:r>
            <a:r>
              <a:rPr lang="en-US" dirty="0">
                <a:solidFill>
                  <a:srgbClr val="000000"/>
                </a:solidFill>
                <a:latin typeface="Power Geez Unicode2"/>
                <a:cs typeface="Nyala"/>
              </a:rPr>
              <a:t> </a:t>
            </a:r>
            <a:r>
              <a:rPr lang="en-US" dirty="0" err="1">
                <a:solidFill>
                  <a:srgbClr val="000000"/>
                </a:solidFill>
                <a:latin typeface="Power Geez Unicode2"/>
                <a:cs typeface="Nyala"/>
              </a:rPr>
              <a:t>በፕሮጀክቶች</a:t>
            </a:r>
            <a:r>
              <a:rPr lang="en-US" dirty="0">
                <a:solidFill>
                  <a:srgbClr val="000000"/>
                </a:solidFill>
                <a:latin typeface="Power Geez Unicode2"/>
                <a:cs typeface="Nyala"/>
              </a:rPr>
              <a:t> </a:t>
            </a:r>
            <a:r>
              <a:rPr lang="en-US" dirty="0" err="1">
                <a:solidFill>
                  <a:srgbClr val="000000"/>
                </a:solidFill>
                <a:latin typeface="Power Geez Unicode2"/>
                <a:cs typeface="Nyala"/>
              </a:rPr>
              <a:t>ዝግጅትና</a:t>
            </a:r>
            <a:r>
              <a:rPr lang="en-US" dirty="0">
                <a:solidFill>
                  <a:srgbClr val="000000"/>
                </a:solidFill>
                <a:latin typeface="Power Geez Unicode2"/>
                <a:cs typeface="Nyala"/>
              </a:rPr>
              <a:t> </a:t>
            </a:r>
            <a:r>
              <a:rPr lang="en-US" dirty="0" err="1">
                <a:solidFill>
                  <a:srgbClr val="000000"/>
                </a:solidFill>
                <a:latin typeface="Power Geez Unicode2"/>
                <a:cs typeface="Nyala"/>
              </a:rPr>
              <a:t>አፈጻጸም</a:t>
            </a:r>
            <a:r>
              <a:rPr lang="en-US" dirty="0">
                <a:solidFill>
                  <a:srgbClr val="000000"/>
                </a:solidFill>
                <a:latin typeface="Power Geez Unicode2"/>
                <a:cs typeface="Nyala"/>
              </a:rPr>
              <a:t> </a:t>
            </a:r>
            <a:r>
              <a:rPr lang="en-US" dirty="0">
                <a:solidFill>
                  <a:srgbClr val="000000"/>
                </a:solidFill>
                <a:latin typeface="Nyala"/>
                <a:cs typeface="Nyala"/>
              </a:rPr>
              <a:t>፤</a:t>
            </a:r>
            <a:r>
              <a:rPr lang="en-US" dirty="0" err="1">
                <a:solidFill>
                  <a:srgbClr val="000000"/>
                </a:solidFill>
                <a:latin typeface="Power Geez Unicode2"/>
                <a:cs typeface="Nyala"/>
              </a:rPr>
              <a:t>በተለይ</a:t>
            </a:r>
            <a:r>
              <a:rPr lang="en-US" dirty="0">
                <a:solidFill>
                  <a:srgbClr val="000000"/>
                </a:solidFill>
                <a:latin typeface="Power Geez Unicode2"/>
                <a:cs typeface="Nyala"/>
              </a:rPr>
              <a:t> </a:t>
            </a:r>
            <a:r>
              <a:rPr lang="en-US" dirty="0" err="1">
                <a:solidFill>
                  <a:srgbClr val="000000"/>
                </a:solidFill>
                <a:latin typeface="Power Geez Unicode2"/>
                <a:cs typeface="Nyala"/>
              </a:rPr>
              <a:t>የሴቶችን</a:t>
            </a:r>
            <a:r>
              <a:rPr lang="en-US" dirty="0">
                <a:solidFill>
                  <a:srgbClr val="000000"/>
                </a:solidFill>
                <a:latin typeface="Power Geez Unicode2"/>
                <a:cs typeface="Nyala"/>
              </a:rPr>
              <a:t> </a:t>
            </a:r>
            <a:r>
              <a:rPr lang="en-US" dirty="0" err="1">
                <a:solidFill>
                  <a:srgbClr val="000000"/>
                </a:solidFill>
                <a:latin typeface="Power Geez Unicode2"/>
                <a:cs typeface="Nyala"/>
              </a:rPr>
              <a:t>ጥቅም</a:t>
            </a:r>
            <a:r>
              <a:rPr lang="en-US" dirty="0">
                <a:solidFill>
                  <a:srgbClr val="000000"/>
                </a:solidFill>
                <a:latin typeface="Power Geez Unicode2"/>
                <a:cs typeface="Nyala"/>
              </a:rPr>
              <a:t> </a:t>
            </a:r>
            <a:r>
              <a:rPr lang="en-US" dirty="0" err="1">
                <a:solidFill>
                  <a:srgbClr val="000000"/>
                </a:solidFill>
                <a:latin typeface="Power Geez Unicode2"/>
                <a:cs typeface="Nyala"/>
              </a:rPr>
              <a:t>በሚነኩ</a:t>
            </a:r>
            <a:r>
              <a:rPr lang="en-US" dirty="0">
                <a:solidFill>
                  <a:srgbClr val="000000"/>
                </a:solidFill>
                <a:latin typeface="Power Geez Unicode2"/>
                <a:cs typeface="Nyala"/>
              </a:rPr>
              <a:t> </a:t>
            </a:r>
            <a:r>
              <a:rPr lang="en-US" dirty="0" err="1">
                <a:solidFill>
                  <a:srgbClr val="000000"/>
                </a:solidFill>
                <a:latin typeface="Power Geez Unicode2"/>
                <a:cs typeface="Nyala"/>
              </a:rPr>
              <a:t>ፕሮጀክቶች</a:t>
            </a:r>
            <a:r>
              <a:rPr lang="en-US" dirty="0">
                <a:solidFill>
                  <a:srgbClr val="000000"/>
                </a:solidFill>
                <a:latin typeface="Power Geez Unicode2"/>
                <a:cs typeface="Nyala"/>
              </a:rPr>
              <a:t> </a:t>
            </a:r>
            <a:r>
              <a:rPr lang="en-US" dirty="0" err="1">
                <a:solidFill>
                  <a:srgbClr val="000000"/>
                </a:solidFill>
                <a:latin typeface="Power Geez Unicode2"/>
                <a:cs typeface="Nyala"/>
              </a:rPr>
              <a:t>ሀሳባቸውን</a:t>
            </a:r>
            <a:r>
              <a:rPr lang="en-US" dirty="0">
                <a:solidFill>
                  <a:srgbClr val="000000"/>
                </a:solidFill>
                <a:latin typeface="Power Geez Unicode2"/>
                <a:cs typeface="Nyala"/>
              </a:rPr>
              <a:t> </a:t>
            </a:r>
            <a:r>
              <a:rPr lang="en-US" dirty="0" err="1">
                <a:solidFill>
                  <a:srgbClr val="000000"/>
                </a:solidFill>
                <a:latin typeface="Power Geez Unicode2"/>
                <a:cs typeface="Nyala"/>
              </a:rPr>
              <a:t>በተ</a:t>
            </a:r>
            <a:r>
              <a:rPr lang="en-US" dirty="0" err="1">
                <a:solidFill>
                  <a:srgbClr val="000000"/>
                </a:solidFill>
                <a:latin typeface="Nyala"/>
                <a:cs typeface="Nyala"/>
              </a:rPr>
              <a:t>ሟ</a:t>
            </a:r>
            <a:r>
              <a:rPr lang="en-US" dirty="0" err="1">
                <a:solidFill>
                  <a:srgbClr val="000000"/>
                </a:solidFill>
                <a:latin typeface="Power Geez Unicode2"/>
                <a:cs typeface="Nyala"/>
              </a:rPr>
              <a:t>ላ</a:t>
            </a:r>
            <a:r>
              <a:rPr lang="en-US" dirty="0">
                <a:solidFill>
                  <a:srgbClr val="000000"/>
                </a:solidFill>
                <a:latin typeface="Power Geez Unicode2"/>
                <a:cs typeface="Nyala"/>
              </a:rPr>
              <a:t> </a:t>
            </a:r>
            <a:r>
              <a:rPr lang="en-US" dirty="0" err="1">
                <a:solidFill>
                  <a:srgbClr val="000000"/>
                </a:solidFill>
                <a:latin typeface="Power Geez Unicode2"/>
                <a:cs typeface="Nyala"/>
              </a:rPr>
              <a:t>ሁኔታ</a:t>
            </a:r>
            <a:r>
              <a:rPr lang="en-US" dirty="0">
                <a:solidFill>
                  <a:srgbClr val="000000"/>
                </a:solidFill>
                <a:latin typeface="Power Geez Unicode2"/>
                <a:cs typeface="Nyala"/>
              </a:rPr>
              <a:t> </a:t>
            </a:r>
            <a:r>
              <a:rPr lang="en-US" dirty="0" err="1">
                <a:solidFill>
                  <a:srgbClr val="000000"/>
                </a:solidFill>
                <a:latin typeface="Power Geez Unicode2"/>
                <a:cs typeface="Nyala"/>
              </a:rPr>
              <a:t>እንዲሰጡ</a:t>
            </a:r>
            <a:r>
              <a:rPr lang="en-US" dirty="0">
                <a:solidFill>
                  <a:srgbClr val="000000"/>
                </a:solidFill>
                <a:latin typeface="Power Geez Unicode2"/>
                <a:cs typeface="Nyala"/>
              </a:rPr>
              <a:t> </a:t>
            </a:r>
            <a:r>
              <a:rPr lang="en-US" dirty="0" err="1">
                <a:solidFill>
                  <a:srgbClr val="000000"/>
                </a:solidFill>
                <a:latin typeface="Power Geez Unicode2"/>
                <a:cs typeface="Nyala"/>
              </a:rPr>
              <a:t>የመጠየቅ</a:t>
            </a:r>
            <a:r>
              <a:rPr lang="en-US" dirty="0">
                <a:solidFill>
                  <a:srgbClr val="000000"/>
                </a:solidFill>
                <a:latin typeface="Power Geez Unicode2"/>
                <a:cs typeface="Nyala"/>
              </a:rPr>
              <a:t> </a:t>
            </a:r>
            <a:r>
              <a:rPr lang="en-US" dirty="0" err="1">
                <a:solidFill>
                  <a:srgbClr val="000000"/>
                </a:solidFill>
                <a:latin typeface="Power Geez Unicode2"/>
                <a:cs typeface="Nyala"/>
              </a:rPr>
              <a:t>መብት</a:t>
            </a:r>
            <a:r>
              <a:rPr lang="en-US" dirty="0">
                <a:solidFill>
                  <a:srgbClr val="000000"/>
                </a:solidFill>
                <a:latin typeface="Power Geez Unicode2"/>
                <a:cs typeface="Nyala"/>
              </a:rPr>
              <a:t> </a:t>
            </a:r>
            <a:r>
              <a:rPr lang="en-US" dirty="0" err="1">
                <a:solidFill>
                  <a:srgbClr val="000000"/>
                </a:solidFill>
                <a:latin typeface="Power Geez Unicode2"/>
                <a:cs typeface="Nyala"/>
              </a:rPr>
              <a:t>አላቸው</a:t>
            </a:r>
            <a:r>
              <a:rPr lang="en-US" dirty="0">
                <a:solidFill>
                  <a:srgbClr val="000000"/>
                </a:solidFill>
                <a:latin typeface="Power Geez Unicode2"/>
                <a:cs typeface="Nyala"/>
              </a:rPr>
              <a:t>፡፡ ››</a:t>
            </a:r>
            <a:endParaRPr lang="en-US" sz="2800" dirty="0">
              <a:latin typeface="Calibri"/>
              <a:ea typeface="Calibri"/>
              <a:cs typeface="Times New Roman"/>
            </a:endParaRPr>
          </a:p>
          <a:p>
            <a:pPr marL="342900" lvl="0" indent="-342900" algn="just">
              <a:lnSpc>
                <a:spcPct val="170000"/>
              </a:lnSpc>
              <a:spcBef>
                <a:spcPts val="0"/>
              </a:spcBef>
              <a:buClr>
                <a:srgbClr val="3891A7"/>
              </a:buClr>
              <a:buFont typeface="Symbol"/>
              <a:buChar char=""/>
            </a:pPr>
            <a:r>
              <a:rPr lang="en-US" sz="3100" dirty="0" err="1">
                <a:solidFill>
                  <a:srgbClr val="000000"/>
                </a:solidFill>
                <a:latin typeface="Power Geez Unicode2"/>
                <a:cs typeface="Nyala"/>
              </a:rPr>
              <a:t>አንቀጽ</a:t>
            </a:r>
            <a:r>
              <a:rPr lang="en-US" sz="3100" dirty="0">
                <a:solidFill>
                  <a:srgbClr val="000000"/>
                </a:solidFill>
                <a:latin typeface="Power Geez Unicode2"/>
                <a:cs typeface="Nyala"/>
              </a:rPr>
              <a:t> 41 </a:t>
            </a:r>
            <a:r>
              <a:rPr lang="en-US" sz="3100" dirty="0" err="1">
                <a:solidFill>
                  <a:srgbClr val="000000"/>
                </a:solidFill>
                <a:latin typeface="Power Geez Unicode2"/>
                <a:cs typeface="Nyala"/>
              </a:rPr>
              <a:t>የኢኮኖሚ</a:t>
            </a:r>
            <a:r>
              <a:rPr lang="en-US" sz="3100" dirty="0">
                <a:solidFill>
                  <a:srgbClr val="000000"/>
                </a:solidFill>
                <a:latin typeface="Power Geez Unicode2"/>
                <a:cs typeface="Nyala"/>
              </a:rPr>
              <a:t>፤ </a:t>
            </a:r>
            <a:r>
              <a:rPr lang="en-US" sz="3100" dirty="0" err="1">
                <a:solidFill>
                  <a:srgbClr val="000000"/>
                </a:solidFill>
                <a:latin typeface="Power Geez Unicode2"/>
                <a:cs typeface="Nyala"/>
              </a:rPr>
              <a:t>የማህበራዊና</a:t>
            </a:r>
            <a:r>
              <a:rPr lang="en-US" sz="3100" dirty="0">
                <a:solidFill>
                  <a:srgbClr val="000000"/>
                </a:solidFill>
                <a:latin typeface="Power Geez Unicode2"/>
                <a:cs typeface="Nyala"/>
              </a:rPr>
              <a:t> </a:t>
            </a:r>
            <a:r>
              <a:rPr lang="en-US" sz="3100" dirty="0" err="1">
                <a:solidFill>
                  <a:srgbClr val="000000"/>
                </a:solidFill>
                <a:latin typeface="Power Geez Unicode2"/>
                <a:cs typeface="Nyala"/>
              </a:rPr>
              <a:t>ባህላዊ</a:t>
            </a:r>
            <a:r>
              <a:rPr lang="en-US" sz="3100" dirty="0">
                <a:solidFill>
                  <a:srgbClr val="000000"/>
                </a:solidFill>
                <a:latin typeface="Power Geez Unicode2"/>
                <a:cs typeface="Nyala"/>
              </a:rPr>
              <a:t> </a:t>
            </a:r>
            <a:r>
              <a:rPr lang="en-US" sz="3100" dirty="0" err="1">
                <a:solidFill>
                  <a:srgbClr val="000000"/>
                </a:solidFill>
                <a:latin typeface="Power Geez Unicode2"/>
                <a:cs typeface="Nyala"/>
              </a:rPr>
              <a:t>መብቶችን</a:t>
            </a:r>
            <a:r>
              <a:rPr lang="en-US" sz="3100" dirty="0">
                <a:solidFill>
                  <a:srgbClr val="000000"/>
                </a:solidFill>
                <a:latin typeface="Power Geez Unicode2"/>
                <a:cs typeface="Nyala"/>
              </a:rPr>
              <a:t> </a:t>
            </a:r>
            <a:r>
              <a:rPr lang="en-US" sz="3100" dirty="0" err="1">
                <a:solidFill>
                  <a:srgbClr val="000000"/>
                </a:solidFill>
                <a:latin typeface="Power Geez Unicode2"/>
                <a:cs typeface="Nyala"/>
              </a:rPr>
              <a:t>በተመለከተ</a:t>
            </a:r>
            <a:r>
              <a:rPr lang="en-US" sz="3100" dirty="0">
                <a:solidFill>
                  <a:srgbClr val="000000"/>
                </a:solidFill>
                <a:latin typeface="Power Geez Unicode2"/>
                <a:cs typeface="Nyala"/>
              </a:rPr>
              <a:t>፡- </a:t>
            </a:r>
            <a:r>
              <a:rPr lang="en-US" sz="3100" dirty="0" err="1">
                <a:solidFill>
                  <a:srgbClr val="000000"/>
                </a:solidFill>
                <a:latin typeface="Power Geez Unicode2"/>
                <a:cs typeface="Nyala"/>
              </a:rPr>
              <a:t>ንኡስ</a:t>
            </a:r>
            <a:r>
              <a:rPr lang="en-US" sz="3100" dirty="0">
                <a:solidFill>
                  <a:srgbClr val="000000"/>
                </a:solidFill>
                <a:latin typeface="Power Geez Unicode2"/>
                <a:cs typeface="Nyala"/>
              </a:rPr>
              <a:t> </a:t>
            </a:r>
            <a:r>
              <a:rPr lang="en-US" sz="3100" dirty="0" err="1">
                <a:solidFill>
                  <a:srgbClr val="000000"/>
                </a:solidFill>
                <a:latin typeface="Power Geez Unicode2"/>
                <a:cs typeface="Nyala"/>
              </a:rPr>
              <a:t>አንቀጽ</a:t>
            </a:r>
            <a:r>
              <a:rPr lang="en-US" sz="3100" dirty="0">
                <a:solidFill>
                  <a:srgbClr val="000000"/>
                </a:solidFill>
                <a:latin typeface="Power Geez Unicode2"/>
                <a:cs typeface="Nyala"/>
              </a:rPr>
              <a:t> 3 </a:t>
            </a:r>
            <a:r>
              <a:rPr lang="en-US" sz="3100" dirty="0" err="1">
                <a:solidFill>
                  <a:srgbClr val="000000"/>
                </a:solidFill>
                <a:latin typeface="Power Geez Unicode2"/>
                <a:cs typeface="Nyala"/>
              </a:rPr>
              <a:t>እና</a:t>
            </a:r>
            <a:r>
              <a:rPr lang="en-US" sz="3100" dirty="0">
                <a:solidFill>
                  <a:srgbClr val="000000"/>
                </a:solidFill>
                <a:latin typeface="Power Geez Unicode2"/>
                <a:cs typeface="Nyala"/>
              </a:rPr>
              <a:t> 4 </a:t>
            </a:r>
          </a:p>
          <a:p>
            <a:pPr marL="1143000" indent="-457200" algn="just">
              <a:lnSpc>
                <a:spcPct val="170000"/>
              </a:lnSpc>
              <a:spcBef>
                <a:spcPts val="0"/>
              </a:spcBef>
              <a:buFont typeface="Wingdings" pitchFamily="2" charset="2"/>
              <a:buChar char="v"/>
            </a:pPr>
            <a:r>
              <a:rPr lang="en-US" dirty="0" err="1">
                <a:solidFill>
                  <a:srgbClr val="000000"/>
                </a:solidFill>
                <a:latin typeface="Power Geez Unicode2"/>
                <a:cs typeface="Nyala"/>
              </a:rPr>
              <a:t>የኢትዮፕያ</a:t>
            </a:r>
            <a:r>
              <a:rPr lang="en-US" dirty="0">
                <a:solidFill>
                  <a:srgbClr val="000000"/>
                </a:solidFill>
                <a:latin typeface="Power Geez Unicode2"/>
                <a:cs typeface="Nyala"/>
              </a:rPr>
              <a:t> </a:t>
            </a:r>
            <a:r>
              <a:rPr lang="en-US" dirty="0" err="1">
                <a:solidFill>
                  <a:srgbClr val="000000"/>
                </a:solidFill>
                <a:latin typeface="Power Geez Unicode2"/>
                <a:cs typeface="Nyala"/>
              </a:rPr>
              <a:t>ዜጎች</a:t>
            </a:r>
            <a:r>
              <a:rPr lang="en-US" dirty="0">
                <a:solidFill>
                  <a:srgbClr val="000000"/>
                </a:solidFill>
                <a:latin typeface="Power Geez Unicode2"/>
                <a:cs typeface="Nyala"/>
              </a:rPr>
              <a:t> </a:t>
            </a:r>
            <a:r>
              <a:rPr lang="en-US" dirty="0" err="1">
                <a:solidFill>
                  <a:srgbClr val="000000"/>
                </a:solidFill>
                <a:latin typeface="Power Geez Unicode2"/>
                <a:cs typeface="Nyala"/>
              </a:rPr>
              <a:t>ሁሉ</a:t>
            </a:r>
            <a:r>
              <a:rPr lang="en-US" dirty="0">
                <a:solidFill>
                  <a:srgbClr val="000000"/>
                </a:solidFill>
                <a:latin typeface="Power Geez Unicode2"/>
                <a:cs typeface="Nyala"/>
              </a:rPr>
              <a:t> </a:t>
            </a:r>
            <a:r>
              <a:rPr lang="en-US" dirty="0" err="1">
                <a:solidFill>
                  <a:srgbClr val="000000"/>
                </a:solidFill>
                <a:latin typeface="Power Geez Unicode2"/>
                <a:cs typeface="Nyala"/>
              </a:rPr>
              <a:t>በመንግስት</a:t>
            </a:r>
            <a:r>
              <a:rPr lang="en-US" dirty="0">
                <a:solidFill>
                  <a:srgbClr val="000000"/>
                </a:solidFill>
                <a:latin typeface="Power Geez Unicode2"/>
                <a:cs typeface="Nyala"/>
              </a:rPr>
              <a:t> </a:t>
            </a:r>
            <a:r>
              <a:rPr lang="en-US" dirty="0" err="1">
                <a:solidFill>
                  <a:srgbClr val="000000"/>
                </a:solidFill>
                <a:latin typeface="Power Geez Unicode2"/>
                <a:cs typeface="Nyala"/>
              </a:rPr>
              <a:t>ገንዘብ</a:t>
            </a:r>
            <a:r>
              <a:rPr lang="en-US" dirty="0">
                <a:solidFill>
                  <a:srgbClr val="000000"/>
                </a:solidFill>
                <a:latin typeface="Power Geez Unicode2"/>
                <a:cs typeface="Nyala"/>
              </a:rPr>
              <a:t> </a:t>
            </a:r>
            <a:r>
              <a:rPr lang="en-US" dirty="0" err="1">
                <a:solidFill>
                  <a:srgbClr val="000000"/>
                </a:solidFill>
                <a:latin typeface="Power Geez Unicode2"/>
                <a:cs typeface="Nyala"/>
              </a:rPr>
              <a:t>በሚካሄዱ</a:t>
            </a:r>
            <a:r>
              <a:rPr lang="en-US" dirty="0">
                <a:solidFill>
                  <a:srgbClr val="000000"/>
                </a:solidFill>
                <a:latin typeface="Power Geez Unicode2"/>
                <a:cs typeface="Nyala"/>
              </a:rPr>
              <a:t> </a:t>
            </a:r>
            <a:r>
              <a:rPr lang="en-US" dirty="0" err="1">
                <a:solidFill>
                  <a:srgbClr val="000000"/>
                </a:solidFill>
                <a:latin typeface="Power Geez Unicode2"/>
                <a:cs typeface="Nyala"/>
              </a:rPr>
              <a:t>ማህበራዊ</a:t>
            </a:r>
            <a:r>
              <a:rPr lang="en-US" dirty="0">
                <a:solidFill>
                  <a:srgbClr val="000000"/>
                </a:solidFill>
                <a:latin typeface="Power Geez Unicode2"/>
                <a:cs typeface="Nyala"/>
              </a:rPr>
              <a:t> </a:t>
            </a:r>
            <a:r>
              <a:rPr lang="en-US" dirty="0" err="1">
                <a:solidFill>
                  <a:srgbClr val="000000"/>
                </a:solidFill>
                <a:latin typeface="Power Geez Unicode2"/>
                <a:cs typeface="Nyala"/>
              </a:rPr>
              <a:t>አገልግሎቶች</a:t>
            </a:r>
            <a:r>
              <a:rPr lang="en-US" dirty="0">
                <a:solidFill>
                  <a:srgbClr val="000000"/>
                </a:solidFill>
                <a:latin typeface="Power Geez Unicode2"/>
                <a:cs typeface="Nyala"/>
              </a:rPr>
              <a:t> </a:t>
            </a:r>
            <a:r>
              <a:rPr lang="en-US" dirty="0" err="1">
                <a:solidFill>
                  <a:srgbClr val="000000"/>
                </a:solidFill>
                <a:latin typeface="Power Geez Unicode2"/>
                <a:cs typeface="Nyala"/>
              </a:rPr>
              <a:t>የመጠቀም</a:t>
            </a:r>
            <a:r>
              <a:rPr lang="en-US" dirty="0">
                <a:solidFill>
                  <a:srgbClr val="000000"/>
                </a:solidFill>
                <a:latin typeface="Power Geez Unicode2"/>
                <a:cs typeface="Nyala"/>
              </a:rPr>
              <a:t> </a:t>
            </a:r>
            <a:r>
              <a:rPr lang="en-US" dirty="0" err="1">
                <a:solidFill>
                  <a:srgbClr val="000000"/>
                </a:solidFill>
                <a:latin typeface="Power Geez Unicode2"/>
                <a:cs typeface="Nyala"/>
              </a:rPr>
              <a:t>መብት</a:t>
            </a:r>
            <a:r>
              <a:rPr lang="en-US" dirty="0">
                <a:solidFill>
                  <a:srgbClr val="000000"/>
                </a:solidFill>
                <a:latin typeface="Power Geez Unicode2"/>
                <a:cs typeface="Nyala"/>
              </a:rPr>
              <a:t> </a:t>
            </a:r>
            <a:r>
              <a:rPr lang="en-US" dirty="0" err="1">
                <a:solidFill>
                  <a:srgbClr val="000000"/>
                </a:solidFill>
                <a:latin typeface="Power Geez Unicode2"/>
                <a:cs typeface="Nyala"/>
              </a:rPr>
              <a:t>አላቸው</a:t>
            </a:r>
            <a:r>
              <a:rPr lang="en-US" dirty="0">
                <a:solidFill>
                  <a:srgbClr val="000000"/>
                </a:solidFill>
                <a:latin typeface="Power Geez Unicode2"/>
                <a:cs typeface="Nyala"/>
              </a:rPr>
              <a:t>፡፡</a:t>
            </a:r>
          </a:p>
          <a:p>
            <a:pPr marL="1143000" indent="-457200" algn="just">
              <a:lnSpc>
                <a:spcPct val="170000"/>
              </a:lnSpc>
              <a:spcBef>
                <a:spcPts val="0"/>
              </a:spcBef>
              <a:buFont typeface="Wingdings" pitchFamily="2" charset="2"/>
              <a:buChar char="v"/>
            </a:pPr>
            <a:r>
              <a:rPr lang="en-US" dirty="0" err="1">
                <a:solidFill>
                  <a:srgbClr val="000000"/>
                </a:solidFill>
                <a:latin typeface="Power Geez Unicode2"/>
                <a:cs typeface="Nyala"/>
              </a:rPr>
              <a:t>መንግስት</a:t>
            </a:r>
            <a:r>
              <a:rPr lang="en-US" dirty="0">
                <a:solidFill>
                  <a:srgbClr val="000000"/>
                </a:solidFill>
                <a:latin typeface="Power Geez Unicode2"/>
                <a:cs typeface="Nyala"/>
              </a:rPr>
              <a:t> </a:t>
            </a:r>
            <a:r>
              <a:rPr lang="en-US" dirty="0" err="1">
                <a:solidFill>
                  <a:srgbClr val="000000"/>
                </a:solidFill>
                <a:latin typeface="Power Geez Unicode2"/>
                <a:cs typeface="Nyala"/>
              </a:rPr>
              <a:t>የጤና</a:t>
            </a:r>
            <a:r>
              <a:rPr lang="en-US" dirty="0">
                <a:solidFill>
                  <a:srgbClr val="000000"/>
                </a:solidFill>
                <a:latin typeface="Power Geez Unicode2"/>
                <a:cs typeface="Nyala"/>
              </a:rPr>
              <a:t>፤ </a:t>
            </a:r>
            <a:r>
              <a:rPr lang="en-US" dirty="0" err="1">
                <a:solidFill>
                  <a:srgbClr val="000000"/>
                </a:solidFill>
                <a:latin typeface="Power Geez Unicode2"/>
                <a:cs typeface="Nyala"/>
              </a:rPr>
              <a:t>የትምህርትና</a:t>
            </a:r>
            <a:r>
              <a:rPr lang="en-US" dirty="0">
                <a:solidFill>
                  <a:srgbClr val="000000"/>
                </a:solidFill>
                <a:latin typeface="Power Geez Unicode2"/>
                <a:cs typeface="Nyala"/>
              </a:rPr>
              <a:t> </a:t>
            </a:r>
            <a:r>
              <a:rPr lang="en-US" dirty="0" err="1">
                <a:solidFill>
                  <a:srgbClr val="000000"/>
                </a:solidFill>
                <a:latin typeface="Power Geez Unicode2"/>
                <a:cs typeface="Nyala"/>
              </a:rPr>
              <a:t>ሌሎች</a:t>
            </a:r>
            <a:r>
              <a:rPr lang="en-US" dirty="0">
                <a:solidFill>
                  <a:srgbClr val="000000"/>
                </a:solidFill>
                <a:latin typeface="Power Geez Unicode2"/>
                <a:cs typeface="Nyala"/>
              </a:rPr>
              <a:t> </a:t>
            </a:r>
            <a:r>
              <a:rPr lang="en-US" dirty="0" err="1">
                <a:solidFill>
                  <a:srgbClr val="000000"/>
                </a:solidFill>
                <a:latin typeface="Power Geez Unicode2"/>
                <a:cs typeface="Nyala"/>
              </a:rPr>
              <a:t>የማህበራዊ</a:t>
            </a:r>
            <a:r>
              <a:rPr lang="en-US" dirty="0">
                <a:solidFill>
                  <a:srgbClr val="000000"/>
                </a:solidFill>
                <a:latin typeface="Power Geez Unicode2"/>
                <a:cs typeface="Nyala"/>
              </a:rPr>
              <a:t> </a:t>
            </a:r>
            <a:r>
              <a:rPr lang="en-US" dirty="0" err="1">
                <a:solidFill>
                  <a:srgbClr val="000000"/>
                </a:solidFill>
                <a:latin typeface="Power Geez Unicode2"/>
                <a:cs typeface="Nyala"/>
              </a:rPr>
              <a:t>አገልግሎቶችን</a:t>
            </a:r>
            <a:r>
              <a:rPr lang="en-US" dirty="0">
                <a:solidFill>
                  <a:srgbClr val="000000"/>
                </a:solidFill>
                <a:latin typeface="Power Geez Unicode2"/>
                <a:cs typeface="Nyala"/>
              </a:rPr>
              <a:t> </a:t>
            </a:r>
            <a:r>
              <a:rPr lang="en-US" dirty="0" err="1">
                <a:solidFill>
                  <a:srgbClr val="000000"/>
                </a:solidFill>
                <a:latin typeface="Power Geez Unicode2"/>
                <a:cs typeface="Nyala"/>
              </a:rPr>
              <a:t>ለህዝብ</a:t>
            </a:r>
            <a:r>
              <a:rPr lang="en-US" dirty="0">
                <a:solidFill>
                  <a:srgbClr val="000000"/>
                </a:solidFill>
                <a:latin typeface="Power Geez Unicode2"/>
                <a:cs typeface="Nyala"/>
              </a:rPr>
              <a:t> </a:t>
            </a:r>
            <a:r>
              <a:rPr lang="en-US" dirty="0" err="1">
                <a:solidFill>
                  <a:srgbClr val="000000"/>
                </a:solidFill>
                <a:latin typeface="Power Geez Unicode2"/>
                <a:cs typeface="Nyala"/>
              </a:rPr>
              <a:t>ለማቅረብ</a:t>
            </a:r>
            <a:r>
              <a:rPr lang="en-US" dirty="0">
                <a:solidFill>
                  <a:srgbClr val="000000"/>
                </a:solidFill>
                <a:latin typeface="Power Geez Unicode2"/>
                <a:cs typeface="Nyala"/>
              </a:rPr>
              <a:t> </a:t>
            </a:r>
            <a:r>
              <a:rPr lang="en-US" dirty="0" err="1">
                <a:solidFill>
                  <a:srgbClr val="000000"/>
                </a:solidFill>
                <a:latin typeface="Power Geez Unicode2"/>
                <a:cs typeface="Nyala"/>
              </a:rPr>
              <a:t>በየጊዜው</a:t>
            </a:r>
            <a:r>
              <a:rPr lang="en-US" dirty="0">
                <a:solidFill>
                  <a:srgbClr val="000000"/>
                </a:solidFill>
                <a:latin typeface="Power Geez Unicode2"/>
                <a:cs typeface="Nyala"/>
              </a:rPr>
              <a:t> </a:t>
            </a:r>
            <a:r>
              <a:rPr lang="en-US" dirty="0" err="1">
                <a:solidFill>
                  <a:srgbClr val="000000"/>
                </a:solidFill>
                <a:latin typeface="Power Geez Unicode2"/>
                <a:cs typeface="Nyala"/>
              </a:rPr>
              <a:t>እየጨመረ</a:t>
            </a:r>
            <a:r>
              <a:rPr lang="en-US" dirty="0">
                <a:solidFill>
                  <a:srgbClr val="000000"/>
                </a:solidFill>
                <a:latin typeface="Power Geez Unicode2"/>
                <a:cs typeface="Nyala"/>
              </a:rPr>
              <a:t> </a:t>
            </a:r>
            <a:r>
              <a:rPr lang="en-US" dirty="0" err="1">
                <a:solidFill>
                  <a:srgbClr val="000000"/>
                </a:solidFill>
                <a:latin typeface="Power Geez Unicode2"/>
                <a:cs typeface="Nyala"/>
              </a:rPr>
              <a:t>የሚሄድ</a:t>
            </a:r>
            <a:r>
              <a:rPr lang="en-US" dirty="0">
                <a:solidFill>
                  <a:srgbClr val="000000"/>
                </a:solidFill>
                <a:latin typeface="Power Geez Unicode2"/>
                <a:cs typeface="Nyala"/>
              </a:rPr>
              <a:t> </a:t>
            </a:r>
            <a:r>
              <a:rPr lang="en-US" dirty="0" err="1">
                <a:solidFill>
                  <a:srgbClr val="000000"/>
                </a:solidFill>
                <a:latin typeface="Power Geez Unicode2"/>
                <a:cs typeface="Nyala"/>
              </a:rPr>
              <a:t>ሀብት</a:t>
            </a:r>
            <a:r>
              <a:rPr lang="en-US" dirty="0">
                <a:solidFill>
                  <a:srgbClr val="000000"/>
                </a:solidFill>
                <a:latin typeface="Power Geez Unicode2"/>
                <a:cs typeface="Nyala"/>
              </a:rPr>
              <a:t> </a:t>
            </a:r>
            <a:r>
              <a:rPr lang="en-US" dirty="0" err="1">
                <a:solidFill>
                  <a:srgbClr val="000000"/>
                </a:solidFill>
                <a:latin typeface="Power Geez Unicode2"/>
                <a:cs typeface="Nyala"/>
              </a:rPr>
              <a:t>ይመድባል</a:t>
            </a:r>
            <a:r>
              <a:rPr lang="en-US" dirty="0">
                <a:solidFill>
                  <a:srgbClr val="000000"/>
                </a:solidFill>
                <a:latin typeface="Power Geez Unicode2"/>
                <a:cs typeface="Nyala"/>
              </a:rPr>
              <a:t> </a:t>
            </a:r>
            <a:r>
              <a:rPr lang="en-US" dirty="0" err="1">
                <a:solidFill>
                  <a:srgbClr val="000000"/>
                </a:solidFill>
                <a:latin typeface="Power Geez Unicode2"/>
                <a:cs typeface="Nyala"/>
              </a:rPr>
              <a:t>ይላል</a:t>
            </a:r>
            <a:r>
              <a:rPr lang="en-US" dirty="0">
                <a:solidFill>
                  <a:srgbClr val="000000"/>
                </a:solidFill>
                <a:latin typeface="Power Geez Unicode2"/>
                <a:cs typeface="Nyala"/>
              </a:rPr>
              <a:t>፡፡ </a:t>
            </a:r>
          </a:p>
          <a:p>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19</a:t>
            </a:fld>
            <a:endParaRPr lang="en-US"/>
          </a:p>
        </p:txBody>
      </p:sp>
    </p:spTree>
    <p:extLst>
      <p:ext uri="{BB962C8B-B14F-4D97-AF65-F5344CB8AC3E}">
        <p14:creationId xmlns:p14="http://schemas.microsoft.com/office/powerpoint/2010/main" val="21359876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የመግለጫዉ</a:t>
            </a:r>
            <a:r>
              <a:rPr lang="en-US" dirty="0" smtClean="0"/>
              <a:t> </a:t>
            </a:r>
            <a:r>
              <a:rPr lang="en-US" dirty="0" err="1" smtClean="0"/>
              <a:t>ይዘት</a:t>
            </a:r>
            <a:endParaRPr lang="en-US" dirty="0"/>
          </a:p>
        </p:txBody>
      </p:sp>
      <p:sp>
        <p:nvSpPr>
          <p:cNvPr id="3" name="Content Placeholder 2"/>
          <p:cNvSpPr>
            <a:spLocks noGrp="1"/>
          </p:cNvSpPr>
          <p:nvPr>
            <p:ph idx="1"/>
          </p:nvPr>
        </p:nvSpPr>
        <p:spPr/>
        <p:txBody>
          <a:bodyPr>
            <a:normAutofit/>
          </a:bodyPr>
          <a:lstStyle/>
          <a:p>
            <a:pPr marL="342900" lvl="0" indent="-342900">
              <a:lnSpc>
                <a:spcPct val="150000"/>
              </a:lnSpc>
              <a:spcBef>
                <a:spcPts val="450"/>
              </a:spcBef>
              <a:spcAft>
                <a:spcPts val="450"/>
              </a:spcAft>
              <a:buClr>
                <a:srgbClr val="3891A7"/>
              </a:buClr>
              <a:buFont typeface="Wingdings"/>
              <a:buChar char=""/>
            </a:pPr>
            <a:r>
              <a:rPr lang="en-US" sz="2400" dirty="0" err="1" smtClean="0">
                <a:solidFill>
                  <a:prstClr val="black"/>
                </a:solidFill>
                <a:latin typeface="Power Geez Unicode1" pitchFamily="2" charset="0"/>
              </a:rPr>
              <a:t>የፋይናንስ</a:t>
            </a:r>
            <a:r>
              <a:rPr lang="en-US" sz="2400" dirty="0" smtClean="0">
                <a:solidFill>
                  <a:prstClr val="black"/>
                </a:solidFill>
                <a:latin typeface="Power Geez Unicode1" pitchFamily="2" charset="0"/>
              </a:rPr>
              <a:t> </a:t>
            </a:r>
            <a:r>
              <a:rPr lang="en-US" sz="2400" dirty="0" err="1">
                <a:solidFill>
                  <a:prstClr val="black"/>
                </a:solidFill>
                <a:latin typeface="Power Geez Unicode1" pitchFamily="2" charset="0"/>
              </a:rPr>
              <a:t>ግልጽነትና</a:t>
            </a:r>
            <a:r>
              <a:rPr lang="en-US" sz="2400" dirty="0">
                <a:solidFill>
                  <a:prstClr val="black"/>
                </a:solidFill>
                <a:latin typeface="Power Geez Unicode1" pitchFamily="2" charset="0"/>
              </a:rPr>
              <a:t> </a:t>
            </a:r>
            <a:r>
              <a:rPr lang="en-US" sz="2400" dirty="0" err="1">
                <a:solidFill>
                  <a:prstClr val="black"/>
                </a:solidFill>
                <a:latin typeface="Power Geez Unicode1" pitchFamily="2" charset="0"/>
              </a:rPr>
              <a:t>ተጠያቂነት</a:t>
            </a:r>
            <a:r>
              <a:rPr lang="en-US" sz="2400" dirty="0">
                <a:solidFill>
                  <a:prstClr val="black"/>
                </a:solidFill>
                <a:latin typeface="Power Geez Unicode1" pitchFamily="2" charset="0"/>
              </a:rPr>
              <a:t> </a:t>
            </a:r>
            <a:r>
              <a:rPr lang="en-US" sz="2400" dirty="0" err="1" smtClean="0">
                <a:solidFill>
                  <a:prstClr val="black"/>
                </a:solidFill>
                <a:latin typeface="Power Geez Unicode1" pitchFamily="2" charset="0"/>
              </a:rPr>
              <a:t>ዓላማ</a:t>
            </a:r>
            <a:endParaRPr lang="en-US" sz="2400" dirty="0" smtClean="0">
              <a:solidFill>
                <a:prstClr val="black"/>
              </a:solidFill>
              <a:latin typeface="Power Geez Unicode1" pitchFamily="2" charset="0"/>
            </a:endParaRPr>
          </a:p>
          <a:p>
            <a:pPr marL="342900" indent="-342900">
              <a:lnSpc>
                <a:spcPct val="150000"/>
              </a:lnSpc>
              <a:spcBef>
                <a:spcPts val="450"/>
              </a:spcBef>
              <a:spcAft>
                <a:spcPts val="450"/>
              </a:spcAft>
              <a:buClr>
                <a:srgbClr val="3891A7"/>
              </a:buClr>
              <a:buFont typeface="Wingdings"/>
              <a:buChar char=""/>
            </a:pPr>
            <a:r>
              <a:rPr lang="en-US" sz="2400" dirty="0">
                <a:solidFill>
                  <a:srgbClr val="1D2129"/>
                </a:solidFill>
                <a:latin typeface="Power Geez Unicode1"/>
                <a:ea typeface="Times New Roman"/>
                <a:cs typeface="Helvetica"/>
              </a:rPr>
              <a:t> </a:t>
            </a:r>
            <a:r>
              <a:rPr lang="en-US" sz="2400" dirty="0" err="1">
                <a:solidFill>
                  <a:prstClr val="black"/>
                </a:solidFill>
                <a:latin typeface="Power Geez Unicode1" pitchFamily="2" charset="0"/>
              </a:rPr>
              <a:t>የፋይናንስ</a:t>
            </a:r>
            <a:r>
              <a:rPr lang="en-US" sz="2400" dirty="0">
                <a:solidFill>
                  <a:prstClr val="black"/>
                </a:solidFill>
                <a:latin typeface="Power Geez Unicode1" pitchFamily="2" charset="0"/>
              </a:rPr>
              <a:t> </a:t>
            </a:r>
            <a:r>
              <a:rPr lang="en-US" sz="2400" dirty="0" err="1">
                <a:solidFill>
                  <a:prstClr val="black"/>
                </a:solidFill>
                <a:latin typeface="Power Geez Unicode1" pitchFamily="2" charset="0"/>
              </a:rPr>
              <a:t>ግልጽነትና</a:t>
            </a:r>
            <a:r>
              <a:rPr lang="en-US" sz="2400" dirty="0">
                <a:solidFill>
                  <a:prstClr val="black"/>
                </a:solidFill>
                <a:latin typeface="Power Geez Unicode1" pitchFamily="2" charset="0"/>
              </a:rPr>
              <a:t> </a:t>
            </a:r>
            <a:r>
              <a:rPr lang="en-US" sz="2400" dirty="0" err="1">
                <a:solidFill>
                  <a:prstClr val="black"/>
                </a:solidFill>
                <a:latin typeface="Power Geez Unicode1" pitchFamily="2" charset="0"/>
              </a:rPr>
              <a:t>ተጠያቂነት</a:t>
            </a:r>
            <a:r>
              <a:rPr lang="en-US" sz="2400" dirty="0">
                <a:solidFill>
                  <a:prstClr val="black"/>
                </a:solidFill>
                <a:latin typeface="Power Geez Unicode1" pitchFamily="2" charset="0"/>
              </a:rPr>
              <a:t> </a:t>
            </a:r>
            <a:r>
              <a:rPr lang="en-US" sz="2400" dirty="0" err="1">
                <a:solidFill>
                  <a:prstClr val="black"/>
                </a:solidFill>
                <a:latin typeface="Power Geez Unicode1" pitchFamily="2" charset="0"/>
              </a:rPr>
              <a:t>ጽንሰ</a:t>
            </a:r>
            <a:r>
              <a:rPr lang="en-US" sz="2400" dirty="0">
                <a:solidFill>
                  <a:prstClr val="black"/>
                </a:solidFill>
                <a:latin typeface="Power Geez Unicode1" pitchFamily="2" charset="0"/>
              </a:rPr>
              <a:t> </a:t>
            </a:r>
            <a:r>
              <a:rPr lang="en-US" sz="2400" dirty="0" err="1" smtClean="0">
                <a:solidFill>
                  <a:prstClr val="black"/>
                </a:solidFill>
                <a:latin typeface="Power Geez Unicode1" pitchFamily="2" charset="0"/>
              </a:rPr>
              <a:t>ሃሳብ</a:t>
            </a:r>
            <a:endParaRPr lang="en-US" sz="2400" dirty="0">
              <a:solidFill>
                <a:prstClr val="black"/>
              </a:solidFill>
              <a:latin typeface="Power Geez Unicode1" pitchFamily="2" charset="0"/>
            </a:endParaRPr>
          </a:p>
          <a:p>
            <a:pPr marL="342900" lvl="0" indent="-342900">
              <a:lnSpc>
                <a:spcPct val="150000"/>
              </a:lnSpc>
              <a:spcBef>
                <a:spcPts val="450"/>
              </a:spcBef>
              <a:spcAft>
                <a:spcPts val="450"/>
              </a:spcAft>
              <a:buClr>
                <a:srgbClr val="3891A7"/>
              </a:buClr>
              <a:buFont typeface="Wingdings"/>
              <a:buChar char=""/>
            </a:pPr>
            <a:r>
              <a:rPr lang="en-US" sz="2400" dirty="0" err="1">
                <a:solidFill>
                  <a:prstClr val="black"/>
                </a:solidFill>
                <a:latin typeface="Power Geez Unicode1" pitchFamily="2" charset="0"/>
              </a:rPr>
              <a:t>የተቀናጀ</a:t>
            </a:r>
            <a:r>
              <a:rPr lang="en-US" sz="2400" dirty="0">
                <a:solidFill>
                  <a:prstClr val="black"/>
                </a:solidFill>
                <a:latin typeface="Power Geez Unicode1" pitchFamily="2" charset="0"/>
              </a:rPr>
              <a:t> </a:t>
            </a:r>
            <a:r>
              <a:rPr lang="en-US" sz="2400" dirty="0" err="1">
                <a:solidFill>
                  <a:prstClr val="black"/>
                </a:solidFill>
                <a:latin typeface="Power Geez Unicode1" pitchFamily="2" charset="0"/>
              </a:rPr>
              <a:t>የፋይናንስ</a:t>
            </a:r>
            <a:r>
              <a:rPr lang="en-US" sz="2400" dirty="0">
                <a:solidFill>
                  <a:prstClr val="black"/>
                </a:solidFill>
                <a:latin typeface="Power Geez Unicode1" pitchFamily="2" charset="0"/>
              </a:rPr>
              <a:t> </a:t>
            </a:r>
            <a:r>
              <a:rPr lang="en-US" sz="2400" dirty="0" err="1">
                <a:solidFill>
                  <a:prstClr val="black"/>
                </a:solidFill>
                <a:latin typeface="Power Geez Unicode1" pitchFamily="2" charset="0"/>
              </a:rPr>
              <a:t>ግልጽነትና</a:t>
            </a:r>
            <a:r>
              <a:rPr lang="en-US" sz="2400" dirty="0">
                <a:solidFill>
                  <a:prstClr val="black"/>
                </a:solidFill>
                <a:latin typeface="Power Geez Unicode1" pitchFamily="2" charset="0"/>
              </a:rPr>
              <a:t> </a:t>
            </a:r>
            <a:r>
              <a:rPr lang="en-US" sz="2400" dirty="0" err="1">
                <a:solidFill>
                  <a:prstClr val="black"/>
                </a:solidFill>
                <a:latin typeface="Power Geez Unicode1" pitchFamily="2" charset="0"/>
              </a:rPr>
              <a:t>ተጠያቂነት</a:t>
            </a:r>
            <a:r>
              <a:rPr lang="en-US" sz="2400" dirty="0">
                <a:solidFill>
                  <a:prstClr val="black"/>
                </a:solidFill>
                <a:latin typeface="Power Geez Unicode1" pitchFamily="2" charset="0"/>
              </a:rPr>
              <a:t> </a:t>
            </a:r>
            <a:r>
              <a:rPr lang="en-US" sz="2400" dirty="0" err="1">
                <a:solidFill>
                  <a:prstClr val="black"/>
                </a:solidFill>
                <a:latin typeface="Power Geez Unicode1" pitchFamily="2" charset="0"/>
              </a:rPr>
              <a:t>ስርአት</a:t>
            </a:r>
            <a:r>
              <a:rPr lang="en-US" sz="2400" dirty="0">
                <a:solidFill>
                  <a:prstClr val="black"/>
                </a:solidFill>
                <a:latin typeface="Power Geez Unicode1" pitchFamily="2" charset="0"/>
              </a:rPr>
              <a:t> </a:t>
            </a:r>
            <a:r>
              <a:rPr lang="en-US" sz="2400" dirty="0" err="1">
                <a:solidFill>
                  <a:prstClr val="black"/>
                </a:solidFill>
                <a:latin typeface="Power Geez Unicode1" pitchFamily="2" charset="0"/>
              </a:rPr>
              <a:t>አጀማመር</a:t>
            </a:r>
            <a:r>
              <a:rPr lang="en-US" sz="2400" dirty="0">
                <a:solidFill>
                  <a:prstClr val="black"/>
                </a:solidFill>
                <a:latin typeface="Power Geez Unicode1" pitchFamily="2" charset="0"/>
              </a:rPr>
              <a:t> </a:t>
            </a:r>
            <a:endParaRPr lang="en-US" sz="2400" dirty="0" smtClean="0">
              <a:solidFill>
                <a:prstClr val="black"/>
              </a:solidFill>
              <a:latin typeface="Power Geez Unicode1" pitchFamily="2" charset="0"/>
            </a:endParaRPr>
          </a:p>
          <a:p>
            <a:pPr marL="342900" lvl="0" indent="-342900">
              <a:lnSpc>
                <a:spcPct val="150000"/>
              </a:lnSpc>
              <a:spcBef>
                <a:spcPts val="450"/>
              </a:spcBef>
              <a:spcAft>
                <a:spcPts val="450"/>
              </a:spcAft>
              <a:buClr>
                <a:srgbClr val="3891A7"/>
              </a:buClr>
              <a:buFont typeface="Wingdings"/>
              <a:buChar char=""/>
            </a:pPr>
            <a:r>
              <a:rPr lang="en-US" sz="2400" dirty="0" err="1" smtClean="0">
                <a:solidFill>
                  <a:prstClr val="black"/>
                </a:solidFill>
                <a:latin typeface="Power Geez Unicode1" pitchFamily="2" charset="0"/>
              </a:rPr>
              <a:t>የስርዓቱ</a:t>
            </a:r>
            <a:r>
              <a:rPr lang="en-US" sz="2400" dirty="0" smtClean="0">
                <a:solidFill>
                  <a:prstClr val="black"/>
                </a:solidFill>
                <a:latin typeface="Power Geez Unicode1" pitchFamily="2" charset="0"/>
              </a:rPr>
              <a:t> </a:t>
            </a:r>
            <a:r>
              <a:rPr lang="en-US" sz="2400" dirty="0" err="1" smtClean="0">
                <a:solidFill>
                  <a:prstClr val="black"/>
                </a:solidFill>
                <a:latin typeface="Power Geez Unicode1" pitchFamily="2" charset="0"/>
              </a:rPr>
              <a:t>ህጋዊ</a:t>
            </a:r>
            <a:r>
              <a:rPr lang="en-US" sz="2400" dirty="0" smtClean="0">
                <a:solidFill>
                  <a:prstClr val="black"/>
                </a:solidFill>
                <a:latin typeface="Power Geez Unicode1" pitchFamily="2" charset="0"/>
              </a:rPr>
              <a:t> </a:t>
            </a:r>
            <a:r>
              <a:rPr lang="en-US" sz="2400" dirty="0" err="1" smtClean="0">
                <a:solidFill>
                  <a:prstClr val="black"/>
                </a:solidFill>
                <a:latin typeface="Power Geez Unicode1" pitchFamily="2" charset="0"/>
              </a:rPr>
              <a:t>መሰረቶች</a:t>
            </a:r>
            <a:endParaRPr lang="en-US" sz="2400" dirty="0" smtClean="0">
              <a:solidFill>
                <a:prstClr val="black"/>
              </a:solidFill>
              <a:latin typeface="Power Geez Unicode1" pitchFamily="2" charset="0"/>
            </a:endParaRPr>
          </a:p>
          <a:p>
            <a:pPr marL="342900" lvl="0" indent="-342900">
              <a:lnSpc>
                <a:spcPct val="150000"/>
              </a:lnSpc>
              <a:spcBef>
                <a:spcPts val="450"/>
              </a:spcBef>
              <a:spcAft>
                <a:spcPts val="450"/>
              </a:spcAft>
              <a:buClr>
                <a:srgbClr val="3891A7"/>
              </a:buClr>
              <a:buFont typeface="Wingdings"/>
              <a:buChar char=""/>
            </a:pPr>
            <a:r>
              <a:rPr lang="en-US" sz="2400" dirty="0" err="1" smtClean="0">
                <a:solidFill>
                  <a:prstClr val="black"/>
                </a:solidFill>
                <a:latin typeface="Power Geez Unicode1" pitchFamily="2" charset="0"/>
              </a:rPr>
              <a:t>ስርዓቱ</a:t>
            </a:r>
            <a:r>
              <a:rPr lang="en-US" sz="2400" dirty="0" smtClean="0">
                <a:solidFill>
                  <a:prstClr val="black"/>
                </a:solidFill>
                <a:latin typeface="Power Geez Unicode1" pitchFamily="2" charset="0"/>
              </a:rPr>
              <a:t> </a:t>
            </a:r>
            <a:r>
              <a:rPr lang="en-US" sz="2400" dirty="0" err="1" smtClean="0">
                <a:solidFill>
                  <a:prstClr val="black"/>
                </a:solidFill>
                <a:latin typeface="Power Geez Unicode1" pitchFamily="2" charset="0"/>
              </a:rPr>
              <a:t>የሚኖረዉ</a:t>
            </a:r>
            <a:r>
              <a:rPr lang="en-US" sz="2400" dirty="0" smtClean="0">
                <a:solidFill>
                  <a:prstClr val="black"/>
                </a:solidFill>
                <a:latin typeface="Power Geez Unicode1" pitchFamily="2" charset="0"/>
              </a:rPr>
              <a:t> </a:t>
            </a:r>
            <a:r>
              <a:rPr lang="en-US" sz="2400" dirty="0" err="1" smtClean="0">
                <a:solidFill>
                  <a:prstClr val="black"/>
                </a:solidFill>
                <a:latin typeface="Power Geez Unicode1" pitchFamily="2" charset="0"/>
              </a:rPr>
              <a:t>ፋይዳ</a:t>
            </a:r>
            <a:endParaRPr lang="en-US" sz="2400" dirty="0" smtClean="0">
              <a:solidFill>
                <a:prstClr val="black"/>
              </a:solidFill>
              <a:latin typeface="Power Geez Unicode1" pitchFamily="2" charset="0"/>
            </a:endParaRPr>
          </a:p>
          <a:p>
            <a:pPr marL="342900" lvl="0" indent="-342900">
              <a:lnSpc>
                <a:spcPct val="150000"/>
              </a:lnSpc>
              <a:spcBef>
                <a:spcPts val="450"/>
              </a:spcBef>
              <a:spcAft>
                <a:spcPts val="450"/>
              </a:spcAft>
              <a:buClr>
                <a:srgbClr val="3891A7"/>
              </a:buClr>
              <a:buFont typeface="Wingdings"/>
              <a:buChar char=""/>
            </a:pPr>
            <a:endParaRPr lang="en-US" dirty="0"/>
          </a:p>
          <a:p>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2</a:t>
            </a:fld>
            <a:endParaRPr lang="en-US"/>
          </a:p>
        </p:txBody>
      </p:sp>
    </p:spTree>
    <p:extLst>
      <p:ext uri="{BB962C8B-B14F-4D97-AF65-F5344CB8AC3E}">
        <p14:creationId xmlns:p14="http://schemas.microsoft.com/office/powerpoint/2010/main" val="65931454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685800"/>
          </a:xfrm>
        </p:spPr>
        <p:txBody>
          <a:bodyPr/>
          <a:lstStyle/>
          <a:p>
            <a:pPr algn="ctr"/>
            <a:r>
              <a:rPr lang="am-ET" sz="3900" dirty="0">
                <a:solidFill>
                  <a:srgbClr val="4F271C">
                    <a:satMod val="130000"/>
                  </a:srgbClr>
                </a:solidFill>
              </a:rPr>
              <a:t>የቀጠለ…</a:t>
            </a:r>
            <a:endParaRPr lang="en-US" dirty="0"/>
          </a:p>
        </p:txBody>
      </p:sp>
      <p:sp>
        <p:nvSpPr>
          <p:cNvPr id="3" name="Content Placeholder 2"/>
          <p:cNvSpPr>
            <a:spLocks noGrp="1"/>
          </p:cNvSpPr>
          <p:nvPr>
            <p:ph idx="1"/>
          </p:nvPr>
        </p:nvSpPr>
        <p:spPr>
          <a:xfrm>
            <a:off x="990600" y="762000"/>
            <a:ext cx="8077200" cy="5791200"/>
          </a:xfrm>
        </p:spPr>
        <p:txBody>
          <a:bodyPr>
            <a:normAutofit/>
          </a:bodyPr>
          <a:lstStyle/>
          <a:p>
            <a:pPr marL="342900" lvl="0" indent="-342900" algn="just">
              <a:lnSpc>
                <a:spcPct val="170000"/>
              </a:lnSpc>
              <a:spcBef>
                <a:spcPts val="0"/>
              </a:spcBef>
              <a:buClr>
                <a:srgbClr val="3891A7"/>
              </a:buClr>
              <a:buFont typeface="Symbol"/>
              <a:buChar char=""/>
            </a:pPr>
            <a:r>
              <a:rPr lang="en-US" sz="2600" dirty="0" err="1" smtClean="0">
                <a:solidFill>
                  <a:srgbClr val="000000"/>
                </a:solidFill>
                <a:latin typeface="Power Geez Unicode2"/>
                <a:cs typeface="Nyala"/>
              </a:rPr>
              <a:t>አንቀጽ</a:t>
            </a:r>
            <a:r>
              <a:rPr lang="en-US" sz="2600" dirty="0" smtClean="0">
                <a:solidFill>
                  <a:srgbClr val="000000"/>
                </a:solidFill>
                <a:latin typeface="Power Geez Unicode2"/>
                <a:cs typeface="Nyala"/>
              </a:rPr>
              <a:t> </a:t>
            </a:r>
            <a:r>
              <a:rPr lang="en-US" sz="2600" dirty="0">
                <a:solidFill>
                  <a:srgbClr val="000000"/>
                </a:solidFill>
                <a:latin typeface="Power Geez Unicode2"/>
                <a:cs typeface="Nyala"/>
              </a:rPr>
              <a:t>43 </a:t>
            </a:r>
            <a:r>
              <a:rPr lang="en-US" sz="2600" dirty="0" err="1">
                <a:solidFill>
                  <a:srgbClr val="000000"/>
                </a:solidFill>
                <a:latin typeface="Power Geez Unicode2"/>
                <a:cs typeface="Nyala"/>
              </a:rPr>
              <a:t>ንዑስ</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አንቀጽ</a:t>
            </a:r>
            <a:r>
              <a:rPr lang="en-US" sz="2600" dirty="0">
                <a:solidFill>
                  <a:srgbClr val="000000"/>
                </a:solidFill>
                <a:latin typeface="Power Geez Unicode2"/>
                <a:cs typeface="Nyala"/>
              </a:rPr>
              <a:t> 2 </a:t>
            </a:r>
            <a:endParaRPr lang="en-US" sz="2600" dirty="0" smtClean="0">
              <a:solidFill>
                <a:srgbClr val="000000"/>
              </a:solidFill>
              <a:latin typeface="Power Geez Unicode2"/>
              <a:cs typeface="Nyala"/>
            </a:endParaRPr>
          </a:p>
          <a:p>
            <a:pPr marL="1314450" lvl="0" indent="-457200" algn="just">
              <a:lnSpc>
                <a:spcPct val="170000"/>
              </a:lnSpc>
              <a:spcBef>
                <a:spcPts val="0"/>
              </a:spcBef>
              <a:buClr>
                <a:srgbClr val="3891A7"/>
              </a:buClr>
              <a:buFont typeface="Wingdings" pitchFamily="2" charset="2"/>
              <a:buChar char="v"/>
            </a:pPr>
            <a:r>
              <a:rPr lang="en-US" sz="2600" dirty="0" smtClean="0">
                <a:solidFill>
                  <a:srgbClr val="000000"/>
                </a:solidFill>
                <a:latin typeface="Addis98"/>
                <a:cs typeface="Nyala"/>
              </a:rPr>
              <a:t>#</a:t>
            </a:r>
            <a:r>
              <a:rPr lang="en-US" sz="2600" dirty="0" err="1">
                <a:solidFill>
                  <a:srgbClr val="000000"/>
                </a:solidFill>
                <a:latin typeface="Power Geez Unicode2"/>
                <a:cs typeface="Nyala"/>
              </a:rPr>
              <a:t>ዜጎች</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በብሄራዊ</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ልማት</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የመሳተፍ</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በተለይም</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አባል</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የሆኑበትን</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ማህበረሰብ</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የሚመለከቱ</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ፖሊሲዎችና</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ፕሮጀክቶች</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ላይ</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ሃሳባቸውን</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እንዲሰጡ</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የመጠየቅ</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መብት</a:t>
            </a:r>
            <a:r>
              <a:rPr lang="en-US" sz="2600" dirty="0">
                <a:solidFill>
                  <a:srgbClr val="000000"/>
                </a:solidFill>
                <a:latin typeface="Power Geez Unicode2"/>
                <a:cs typeface="Nyala"/>
              </a:rPr>
              <a:t> </a:t>
            </a:r>
            <a:r>
              <a:rPr lang="en-US" sz="2600" dirty="0" err="1">
                <a:solidFill>
                  <a:srgbClr val="000000"/>
                </a:solidFill>
                <a:latin typeface="Power Geez Unicode2"/>
                <a:cs typeface="Nyala"/>
              </a:rPr>
              <a:t>አላቸው</a:t>
            </a:r>
            <a:r>
              <a:rPr lang="en-US" sz="2600" dirty="0">
                <a:solidFill>
                  <a:srgbClr val="000000"/>
                </a:solidFill>
                <a:latin typeface="Power Geez Unicode2"/>
                <a:cs typeface="Nyala"/>
              </a:rPr>
              <a:t> </a:t>
            </a:r>
            <a:r>
              <a:rPr lang="en-US" sz="2600" dirty="0">
                <a:solidFill>
                  <a:srgbClr val="000000"/>
                </a:solidFill>
                <a:latin typeface="Addis98"/>
                <a:cs typeface="Nyala"/>
              </a:rPr>
              <a:t>#</a:t>
            </a:r>
            <a:r>
              <a:rPr lang="en-US" sz="2600" dirty="0">
                <a:solidFill>
                  <a:srgbClr val="000000"/>
                </a:solidFill>
                <a:latin typeface="Power Geez Unicode2"/>
                <a:cs typeface="Nyala"/>
              </a:rPr>
              <a:t> </a:t>
            </a:r>
            <a:endParaRPr lang="en-US" sz="2600" dirty="0" smtClean="0">
              <a:solidFill>
                <a:srgbClr val="000000"/>
              </a:solidFill>
              <a:latin typeface="Power Geez Unicode2"/>
              <a:cs typeface="Nyala"/>
            </a:endParaRPr>
          </a:p>
        </p:txBody>
      </p:sp>
      <p:sp>
        <p:nvSpPr>
          <p:cNvPr id="4" name="Slide Number Placeholder 3"/>
          <p:cNvSpPr>
            <a:spLocks noGrp="1"/>
          </p:cNvSpPr>
          <p:nvPr>
            <p:ph type="sldNum" sz="quarter" idx="12"/>
          </p:nvPr>
        </p:nvSpPr>
        <p:spPr/>
        <p:txBody>
          <a:bodyPr/>
          <a:lstStyle/>
          <a:p>
            <a:fld id="{8329FE5F-B0F4-49A5-A868-FF8008F867EA}" type="slidenum">
              <a:rPr lang="en-US" smtClean="0"/>
              <a:pPr/>
              <a:t>20</a:t>
            </a:fld>
            <a:endParaRPr lang="en-US"/>
          </a:p>
        </p:txBody>
      </p:sp>
    </p:spTree>
    <p:extLst>
      <p:ext uri="{BB962C8B-B14F-4D97-AF65-F5344CB8AC3E}">
        <p14:creationId xmlns:p14="http://schemas.microsoft.com/office/powerpoint/2010/main" val="179007307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001000" cy="609600"/>
          </a:xfrm>
        </p:spPr>
        <p:txBody>
          <a:bodyPr>
            <a:normAutofit fontScale="90000"/>
          </a:bodyPr>
          <a:lstStyle/>
          <a:p>
            <a:pPr algn="ctr"/>
            <a:r>
              <a:rPr lang="en-US" dirty="0" err="1" smtClean="0"/>
              <a:t>የቀጠለ</a:t>
            </a:r>
            <a:r>
              <a:rPr lang="en-US" dirty="0" smtClean="0"/>
              <a:t>…</a:t>
            </a:r>
            <a:endParaRPr lang="en-US" dirty="0"/>
          </a:p>
        </p:txBody>
      </p:sp>
      <p:sp>
        <p:nvSpPr>
          <p:cNvPr id="3" name="Content Placeholder 2"/>
          <p:cNvSpPr>
            <a:spLocks noGrp="1"/>
          </p:cNvSpPr>
          <p:nvPr>
            <p:ph idx="1"/>
          </p:nvPr>
        </p:nvSpPr>
        <p:spPr>
          <a:xfrm>
            <a:off x="990600" y="762000"/>
            <a:ext cx="8153400" cy="5791200"/>
          </a:xfrm>
        </p:spPr>
        <p:txBody>
          <a:bodyPr>
            <a:noAutofit/>
          </a:bodyPr>
          <a:lstStyle/>
          <a:p>
            <a:pPr marL="342900" lvl="0" indent="-342900" algn="just">
              <a:lnSpc>
                <a:spcPct val="150000"/>
              </a:lnSpc>
              <a:spcBef>
                <a:spcPts val="450"/>
              </a:spcBef>
              <a:spcAft>
                <a:spcPts val="450"/>
              </a:spcAft>
              <a:buClr>
                <a:srgbClr val="3891A7"/>
              </a:buClr>
              <a:buFont typeface="Wingdings"/>
              <a:buChar char=""/>
            </a:pPr>
            <a:r>
              <a:rPr lang="en-US" sz="2800" b="1" dirty="0" err="1" smtClean="0">
                <a:solidFill>
                  <a:prstClr val="black"/>
                </a:solidFill>
                <a:latin typeface="Power Geez Unicode1" pitchFamily="2" charset="0"/>
              </a:rPr>
              <a:t>አንቀፅ</a:t>
            </a:r>
            <a:r>
              <a:rPr lang="en-US" sz="2800" b="1" dirty="0" smtClean="0">
                <a:solidFill>
                  <a:prstClr val="black"/>
                </a:solidFill>
                <a:latin typeface="Power Geez Unicode1" pitchFamily="2" charset="0"/>
              </a:rPr>
              <a:t> </a:t>
            </a:r>
            <a:r>
              <a:rPr lang="en-US" sz="2800" b="1" dirty="0">
                <a:solidFill>
                  <a:prstClr val="black"/>
                </a:solidFill>
                <a:latin typeface="Power Geez Unicode1" pitchFamily="2" charset="0"/>
              </a:rPr>
              <a:t>50 </a:t>
            </a:r>
            <a:r>
              <a:rPr lang="en-US" sz="2800" b="1" dirty="0" err="1">
                <a:solidFill>
                  <a:prstClr val="black"/>
                </a:solidFill>
                <a:latin typeface="Power Geez Unicode1" pitchFamily="2" charset="0"/>
              </a:rPr>
              <a:t>ክፍል</a:t>
            </a:r>
            <a:r>
              <a:rPr lang="en-US" sz="2800" b="1" dirty="0">
                <a:solidFill>
                  <a:prstClr val="black"/>
                </a:solidFill>
                <a:latin typeface="Power Geez Unicode1" pitchFamily="2" charset="0"/>
              </a:rPr>
              <a:t> 4 </a:t>
            </a:r>
            <a:r>
              <a:rPr lang="en-US" sz="2800" b="1" dirty="0" err="1">
                <a:solidFill>
                  <a:prstClr val="black"/>
                </a:solidFill>
                <a:latin typeface="Power Geez Unicode1" pitchFamily="2" charset="0"/>
              </a:rPr>
              <a:t>ደግሞ</a:t>
            </a:r>
            <a:r>
              <a:rPr lang="en-US" sz="2800" b="1" dirty="0">
                <a:solidFill>
                  <a:prstClr val="black"/>
                </a:solidFill>
                <a:latin typeface="Power Geez Unicode1" pitchFamily="2" charset="0"/>
              </a:rPr>
              <a:t> </a:t>
            </a:r>
            <a:r>
              <a:rPr lang="en-US" sz="2800" dirty="0" err="1">
                <a:solidFill>
                  <a:prstClr val="black"/>
                </a:solidFill>
                <a:latin typeface="Power Geez Unicode1" pitchFamily="2" charset="0"/>
              </a:rPr>
              <a:t>ህገ</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መንግስቱ</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ለበታች</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የመንግስት</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አካላት</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በተለይም</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ለወረዳዎች</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ስልጣን</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በመስጠት</a:t>
            </a:r>
            <a:r>
              <a:rPr lang="en-US" sz="2800" dirty="0">
                <a:solidFill>
                  <a:prstClr val="black"/>
                </a:solidFill>
                <a:latin typeface="Power Geez Unicode1" pitchFamily="2" charset="0"/>
              </a:rPr>
              <a:t> </a:t>
            </a:r>
            <a:r>
              <a:rPr lang="en-US" sz="2800" dirty="0" err="1" smtClean="0">
                <a:solidFill>
                  <a:prstClr val="black"/>
                </a:solidFill>
                <a:latin typeface="Power Geez Unicode1" pitchFamily="2" charset="0"/>
              </a:rPr>
              <a:t>የተጠያቂነትንና</a:t>
            </a:r>
            <a:r>
              <a:rPr lang="en-US" sz="2800" dirty="0" smtClean="0">
                <a:solidFill>
                  <a:prstClr val="black"/>
                </a:solidFill>
                <a:latin typeface="Power Geez Unicode1" pitchFamily="2" charset="0"/>
              </a:rPr>
              <a:t> </a:t>
            </a:r>
            <a:r>
              <a:rPr lang="en-US" sz="2800" dirty="0" err="1">
                <a:solidFill>
                  <a:prstClr val="black"/>
                </a:solidFill>
                <a:latin typeface="Power Geez Unicode1" pitchFamily="2" charset="0"/>
              </a:rPr>
              <a:t>የግልፅነትን</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መርሆዎች</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በስራ</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ላይ</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እንዲውል</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እንደሚከተለው</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ያትታል</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ክልሎች</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በክልልነትና</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አስፈላጊ</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ሆነው</a:t>
            </a:r>
            <a:r>
              <a:rPr lang="en-US" sz="2800" dirty="0">
                <a:solidFill>
                  <a:prstClr val="black"/>
                </a:solidFill>
                <a:latin typeface="Power Geez Unicode1" pitchFamily="2" charset="0"/>
              </a:rPr>
              <a:t> </a:t>
            </a:r>
            <a:r>
              <a:rPr lang="en-US" sz="2800" dirty="0" err="1" smtClean="0">
                <a:solidFill>
                  <a:prstClr val="black"/>
                </a:solidFill>
                <a:latin typeface="Power Geez Unicode1" pitchFamily="2" charset="0"/>
              </a:rPr>
              <a:t>በሚያገኙዋቸው</a:t>
            </a:r>
            <a:r>
              <a:rPr lang="en-US" sz="2800" dirty="0" smtClean="0">
                <a:solidFill>
                  <a:prstClr val="black"/>
                </a:solidFill>
                <a:latin typeface="Power Geez Unicode1" pitchFamily="2" charset="0"/>
              </a:rPr>
              <a:t> </a:t>
            </a:r>
            <a:r>
              <a:rPr lang="en-US" sz="2800" dirty="0" err="1">
                <a:solidFill>
                  <a:prstClr val="black"/>
                </a:solidFill>
                <a:latin typeface="Power Geez Unicode1" pitchFamily="2" charset="0"/>
              </a:rPr>
              <a:t>የአስተዳደር</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እርከኖች</a:t>
            </a:r>
            <a:r>
              <a:rPr lang="en-US" sz="2800" dirty="0">
                <a:solidFill>
                  <a:prstClr val="black"/>
                </a:solidFill>
                <a:latin typeface="Power Geez Unicode1" pitchFamily="2" charset="0"/>
              </a:rPr>
              <a:t> </a:t>
            </a:r>
            <a:r>
              <a:rPr lang="en-US" sz="2800" dirty="0" err="1" smtClean="0">
                <a:solidFill>
                  <a:prstClr val="black"/>
                </a:solidFill>
                <a:latin typeface="Power Geez Unicode1" pitchFamily="2" charset="0"/>
              </a:rPr>
              <a:t>ይዋቀራሉ</a:t>
            </a:r>
            <a:r>
              <a:rPr lang="en-US" sz="2800" dirty="0" smtClean="0">
                <a:solidFill>
                  <a:prstClr val="black"/>
                </a:solidFill>
                <a:latin typeface="Power Geez Unicode1" pitchFamily="2" charset="0"/>
              </a:rPr>
              <a:t>፡፡</a:t>
            </a:r>
          </a:p>
          <a:p>
            <a:pPr marL="342900" lvl="0" indent="-342900" algn="just">
              <a:lnSpc>
                <a:spcPct val="150000"/>
              </a:lnSpc>
              <a:spcBef>
                <a:spcPts val="450"/>
              </a:spcBef>
              <a:spcAft>
                <a:spcPts val="450"/>
              </a:spcAft>
              <a:buClr>
                <a:srgbClr val="3891A7"/>
              </a:buClr>
              <a:buFont typeface="Wingdings"/>
              <a:buChar char=""/>
            </a:pPr>
            <a:r>
              <a:rPr lang="en-US" sz="2800" dirty="0" err="1" smtClean="0">
                <a:solidFill>
                  <a:prstClr val="black"/>
                </a:solidFill>
                <a:latin typeface="Power Geez Unicode1" pitchFamily="2" charset="0"/>
              </a:rPr>
              <a:t>ሕዝቡ</a:t>
            </a:r>
            <a:r>
              <a:rPr lang="en-US" sz="2800" dirty="0" smtClean="0">
                <a:solidFill>
                  <a:prstClr val="black"/>
                </a:solidFill>
                <a:latin typeface="Power Geez Unicode1" pitchFamily="2" charset="0"/>
              </a:rPr>
              <a:t> </a:t>
            </a:r>
            <a:r>
              <a:rPr lang="en-US" sz="2800" dirty="0" err="1">
                <a:solidFill>
                  <a:prstClr val="black"/>
                </a:solidFill>
                <a:latin typeface="Power Geez Unicode1" pitchFamily="2" charset="0"/>
              </a:rPr>
              <a:t>በዝቅተኛ</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አስተዳደር</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እርከኖች</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በቀጥታ</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ይሳተፍ</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ዘንድ</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ለዝቅተኛ</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እርከኖች</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በቂ</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ስልጣን</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ሊሰጥ</a:t>
            </a:r>
            <a:r>
              <a:rPr lang="en-US" sz="2800" dirty="0">
                <a:solidFill>
                  <a:prstClr val="black"/>
                </a:solidFill>
                <a:latin typeface="Power Geez Unicode1" pitchFamily="2" charset="0"/>
              </a:rPr>
              <a:t> </a:t>
            </a:r>
            <a:r>
              <a:rPr lang="en-US" sz="2800" dirty="0" err="1">
                <a:solidFill>
                  <a:prstClr val="black"/>
                </a:solidFill>
                <a:latin typeface="Power Geez Unicode1" pitchFamily="2" charset="0"/>
              </a:rPr>
              <a:t>ይገባል</a:t>
            </a:r>
            <a:r>
              <a:rPr lang="en-US" sz="2800" dirty="0">
                <a:solidFill>
                  <a:prstClr val="black"/>
                </a:solidFill>
                <a:latin typeface="Power Geez Unicode1" pitchFamily="2" charset="0"/>
              </a:rPr>
              <a:t>፡፡››</a:t>
            </a:r>
          </a:p>
          <a:p>
            <a:endParaRPr lang="en-US" sz="4800"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21</a:t>
            </a:fld>
            <a:endParaRPr lang="en-US"/>
          </a:p>
        </p:txBody>
      </p:sp>
    </p:spTree>
    <p:extLst>
      <p:ext uri="{BB962C8B-B14F-4D97-AF65-F5344CB8AC3E}">
        <p14:creationId xmlns:p14="http://schemas.microsoft.com/office/powerpoint/2010/main" val="31992915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077200" cy="685800"/>
          </a:xfrm>
        </p:spPr>
        <p:txBody>
          <a:bodyPr>
            <a:normAutofit fontScale="90000"/>
          </a:bodyPr>
          <a:lstStyle/>
          <a:p>
            <a:pPr algn="ctr"/>
            <a:r>
              <a:rPr lang="am-ET" dirty="0"/>
              <a:t>የቀጠለ…</a:t>
            </a:r>
            <a:endParaRPr lang="en-US" dirty="0"/>
          </a:p>
        </p:txBody>
      </p:sp>
      <p:sp>
        <p:nvSpPr>
          <p:cNvPr id="3" name="Content Placeholder 2"/>
          <p:cNvSpPr>
            <a:spLocks noGrp="1"/>
          </p:cNvSpPr>
          <p:nvPr>
            <p:ph idx="1"/>
          </p:nvPr>
        </p:nvSpPr>
        <p:spPr>
          <a:xfrm>
            <a:off x="1066800" y="762000"/>
            <a:ext cx="8001000" cy="5791200"/>
          </a:xfrm>
        </p:spPr>
        <p:txBody>
          <a:bodyPr>
            <a:normAutofit/>
          </a:bodyPr>
          <a:lstStyle/>
          <a:p>
            <a:pPr marL="342900" marR="0" lvl="0" indent="-342900" algn="just">
              <a:lnSpc>
                <a:spcPct val="150000"/>
              </a:lnSpc>
              <a:spcBef>
                <a:spcPts val="0"/>
              </a:spcBef>
              <a:spcAft>
                <a:spcPts val="0"/>
              </a:spcAft>
              <a:buFont typeface="Symbol"/>
              <a:buChar char=""/>
            </a:pPr>
            <a:r>
              <a:rPr lang="en-US" dirty="0" err="1">
                <a:solidFill>
                  <a:srgbClr val="000000"/>
                </a:solidFill>
                <a:latin typeface="Power Geez Unicode2"/>
                <a:cs typeface="Nyala"/>
              </a:rPr>
              <a:t>አንቀጽ</a:t>
            </a:r>
            <a:r>
              <a:rPr lang="en-US" dirty="0">
                <a:solidFill>
                  <a:srgbClr val="000000"/>
                </a:solidFill>
                <a:latin typeface="Power Geez Unicode2"/>
                <a:cs typeface="Nyala"/>
              </a:rPr>
              <a:t> 89 </a:t>
            </a:r>
            <a:r>
              <a:rPr lang="en-US" dirty="0" err="1">
                <a:solidFill>
                  <a:srgbClr val="000000"/>
                </a:solidFill>
                <a:latin typeface="Power Geez Unicode2"/>
                <a:cs typeface="Nyala"/>
              </a:rPr>
              <a:t>ንዑስ</a:t>
            </a:r>
            <a:r>
              <a:rPr lang="en-US" dirty="0">
                <a:solidFill>
                  <a:srgbClr val="000000"/>
                </a:solidFill>
                <a:latin typeface="Power Geez Unicode2"/>
                <a:cs typeface="Nyala"/>
              </a:rPr>
              <a:t> </a:t>
            </a:r>
            <a:r>
              <a:rPr lang="en-US" dirty="0" err="1">
                <a:solidFill>
                  <a:srgbClr val="000000"/>
                </a:solidFill>
                <a:latin typeface="Power Geez Unicode2"/>
                <a:cs typeface="Nyala"/>
              </a:rPr>
              <a:t>አንቀጽ</a:t>
            </a:r>
            <a:r>
              <a:rPr lang="en-US" dirty="0">
                <a:solidFill>
                  <a:srgbClr val="000000"/>
                </a:solidFill>
                <a:latin typeface="Power Geez Unicode2"/>
                <a:cs typeface="Nyala"/>
              </a:rPr>
              <a:t> 6 ››</a:t>
            </a:r>
            <a:r>
              <a:rPr lang="en-US" dirty="0" err="1">
                <a:solidFill>
                  <a:srgbClr val="000000"/>
                </a:solidFill>
                <a:latin typeface="Power Geez Unicode2"/>
                <a:cs typeface="Nyala"/>
              </a:rPr>
              <a:t>የሀገር</a:t>
            </a:r>
            <a:r>
              <a:rPr lang="en-US" dirty="0">
                <a:solidFill>
                  <a:srgbClr val="000000"/>
                </a:solidFill>
                <a:latin typeface="Power Geez Unicode2"/>
                <a:cs typeface="Nyala"/>
              </a:rPr>
              <a:t> </a:t>
            </a:r>
            <a:r>
              <a:rPr lang="en-US" dirty="0" err="1">
                <a:solidFill>
                  <a:srgbClr val="000000"/>
                </a:solidFill>
                <a:latin typeface="Power Geez Unicode2"/>
                <a:cs typeface="Nyala"/>
              </a:rPr>
              <a:t>ልማት</a:t>
            </a:r>
            <a:r>
              <a:rPr lang="en-US" dirty="0">
                <a:solidFill>
                  <a:srgbClr val="000000"/>
                </a:solidFill>
                <a:latin typeface="Power Geez Unicode2"/>
                <a:cs typeface="Nyala"/>
              </a:rPr>
              <a:t> </a:t>
            </a:r>
            <a:r>
              <a:rPr lang="en-US" dirty="0" err="1">
                <a:solidFill>
                  <a:srgbClr val="000000"/>
                </a:solidFill>
                <a:latin typeface="Power Geez Unicode2"/>
                <a:cs typeface="Nyala"/>
              </a:rPr>
              <a:t>ፖሊሲዎችና</a:t>
            </a:r>
            <a:r>
              <a:rPr lang="en-US" dirty="0">
                <a:solidFill>
                  <a:srgbClr val="000000"/>
                </a:solidFill>
                <a:latin typeface="Power Geez Unicode2"/>
                <a:cs typeface="Nyala"/>
              </a:rPr>
              <a:t> </a:t>
            </a:r>
            <a:r>
              <a:rPr lang="en-US" dirty="0" err="1">
                <a:solidFill>
                  <a:srgbClr val="000000"/>
                </a:solidFill>
                <a:latin typeface="Power Geez Unicode2"/>
                <a:cs typeface="Nyala"/>
              </a:rPr>
              <a:t>ፕሮግራሞች</a:t>
            </a:r>
            <a:r>
              <a:rPr lang="en-US" dirty="0">
                <a:solidFill>
                  <a:srgbClr val="000000"/>
                </a:solidFill>
                <a:latin typeface="Power Geez Unicode2"/>
                <a:cs typeface="Nyala"/>
              </a:rPr>
              <a:t> </a:t>
            </a:r>
            <a:r>
              <a:rPr lang="en-US" dirty="0" err="1">
                <a:solidFill>
                  <a:srgbClr val="000000"/>
                </a:solidFill>
                <a:latin typeface="Power Geez Unicode2"/>
                <a:cs typeface="Nyala"/>
              </a:rPr>
              <a:t>በሚዘጋጁበት</a:t>
            </a:r>
            <a:r>
              <a:rPr lang="en-US" dirty="0">
                <a:solidFill>
                  <a:srgbClr val="000000"/>
                </a:solidFill>
                <a:latin typeface="Power Geez Unicode2"/>
                <a:cs typeface="Nyala"/>
              </a:rPr>
              <a:t> </a:t>
            </a:r>
            <a:r>
              <a:rPr lang="en-US" dirty="0" err="1">
                <a:solidFill>
                  <a:srgbClr val="000000"/>
                </a:solidFill>
                <a:latin typeface="Power Geez Unicode2"/>
                <a:cs typeface="Nyala"/>
              </a:rPr>
              <a:t>ወቅት</a:t>
            </a:r>
            <a:r>
              <a:rPr lang="en-US" dirty="0">
                <a:solidFill>
                  <a:srgbClr val="000000"/>
                </a:solidFill>
                <a:latin typeface="Power Geez Unicode2"/>
                <a:cs typeface="Nyala"/>
              </a:rPr>
              <a:t> </a:t>
            </a:r>
            <a:r>
              <a:rPr lang="en-US" dirty="0" err="1">
                <a:solidFill>
                  <a:srgbClr val="000000"/>
                </a:solidFill>
                <a:latin typeface="Power Geez Unicode2"/>
                <a:cs typeface="Nyala"/>
              </a:rPr>
              <a:t>መንግስት</a:t>
            </a:r>
            <a:r>
              <a:rPr lang="en-US" dirty="0">
                <a:solidFill>
                  <a:srgbClr val="000000"/>
                </a:solidFill>
                <a:latin typeface="Power Geez Unicode2"/>
                <a:cs typeface="Nyala"/>
              </a:rPr>
              <a:t> </a:t>
            </a:r>
            <a:r>
              <a:rPr lang="en-US" dirty="0" err="1">
                <a:solidFill>
                  <a:srgbClr val="000000"/>
                </a:solidFill>
                <a:latin typeface="Power Geez Unicode2"/>
                <a:cs typeface="Nyala"/>
              </a:rPr>
              <a:t>ሕዝቡን</a:t>
            </a:r>
            <a:r>
              <a:rPr lang="en-US" dirty="0">
                <a:solidFill>
                  <a:srgbClr val="000000"/>
                </a:solidFill>
                <a:latin typeface="Power Geez Unicode2"/>
                <a:cs typeface="Nyala"/>
              </a:rPr>
              <a:t> </a:t>
            </a:r>
            <a:r>
              <a:rPr lang="en-US" dirty="0" err="1">
                <a:solidFill>
                  <a:srgbClr val="000000"/>
                </a:solidFill>
                <a:latin typeface="Power Geez Unicode2"/>
                <a:cs typeface="Nyala"/>
              </a:rPr>
              <a:t>በየደረጃው</a:t>
            </a:r>
            <a:r>
              <a:rPr lang="en-US" dirty="0">
                <a:solidFill>
                  <a:srgbClr val="000000"/>
                </a:solidFill>
                <a:latin typeface="Power Geez Unicode2"/>
                <a:cs typeface="Nyala"/>
              </a:rPr>
              <a:t> </a:t>
            </a:r>
            <a:r>
              <a:rPr lang="en-US" dirty="0" err="1">
                <a:solidFill>
                  <a:srgbClr val="000000"/>
                </a:solidFill>
                <a:latin typeface="Power Geez Unicode2"/>
                <a:cs typeface="Nyala"/>
              </a:rPr>
              <a:t>ማሳተፍ</a:t>
            </a:r>
            <a:r>
              <a:rPr lang="en-US" dirty="0">
                <a:solidFill>
                  <a:srgbClr val="000000"/>
                </a:solidFill>
                <a:latin typeface="Power Geez Unicode2"/>
                <a:cs typeface="Nyala"/>
              </a:rPr>
              <a:t> </a:t>
            </a:r>
            <a:r>
              <a:rPr lang="en-US" dirty="0" err="1">
                <a:solidFill>
                  <a:srgbClr val="000000"/>
                </a:solidFill>
                <a:latin typeface="Power Geez Unicode2"/>
                <a:cs typeface="Nyala"/>
              </a:rPr>
              <a:t>አለበት</a:t>
            </a:r>
            <a:r>
              <a:rPr lang="en-US" dirty="0">
                <a:solidFill>
                  <a:srgbClr val="000000"/>
                </a:solidFill>
                <a:latin typeface="Power Geez Unicode2"/>
                <a:cs typeface="Nyala"/>
              </a:rPr>
              <a:t>፡፡ </a:t>
            </a:r>
            <a:r>
              <a:rPr lang="en-US" dirty="0" err="1">
                <a:solidFill>
                  <a:srgbClr val="000000"/>
                </a:solidFill>
                <a:latin typeface="Power Geez Unicode2"/>
                <a:cs typeface="Nyala"/>
              </a:rPr>
              <a:t>የሕዝብንም</a:t>
            </a:r>
            <a:r>
              <a:rPr lang="en-US" dirty="0">
                <a:solidFill>
                  <a:srgbClr val="000000"/>
                </a:solidFill>
                <a:latin typeface="Power Geez Unicode2"/>
                <a:cs typeface="Nyala"/>
              </a:rPr>
              <a:t> </a:t>
            </a:r>
            <a:r>
              <a:rPr lang="en-US" dirty="0" err="1">
                <a:solidFill>
                  <a:srgbClr val="000000"/>
                </a:solidFill>
                <a:latin typeface="Power Geez Unicode2"/>
                <a:cs typeface="Nyala"/>
              </a:rPr>
              <a:t>የልማት</a:t>
            </a:r>
            <a:r>
              <a:rPr lang="en-US" dirty="0">
                <a:solidFill>
                  <a:srgbClr val="000000"/>
                </a:solidFill>
                <a:latin typeface="Power Geez Unicode2"/>
                <a:cs typeface="Nyala"/>
              </a:rPr>
              <a:t> </a:t>
            </a:r>
            <a:r>
              <a:rPr lang="en-US" dirty="0" err="1">
                <a:solidFill>
                  <a:srgbClr val="000000"/>
                </a:solidFill>
                <a:latin typeface="Power Geez Unicode2"/>
                <a:cs typeface="Nyala"/>
              </a:rPr>
              <a:t>እንቅስቃሴዎች</a:t>
            </a:r>
            <a:r>
              <a:rPr lang="en-US" dirty="0">
                <a:solidFill>
                  <a:srgbClr val="000000"/>
                </a:solidFill>
                <a:latin typeface="Power Geez Unicode2"/>
                <a:cs typeface="Nyala"/>
              </a:rPr>
              <a:t> </a:t>
            </a:r>
            <a:r>
              <a:rPr lang="en-US" dirty="0" err="1">
                <a:solidFill>
                  <a:srgbClr val="000000"/>
                </a:solidFill>
                <a:latin typeface="Power Geez Unicode2"/>
                <a:cs typeface="Nyala"/>
              </a:rPr>
              <a:t>መደገፍ</a:t>
            </a:r>
            <a:r>
              <a:rPr lang="en-US" dirty="0">
                <a:solidFill>
                  <a:srgbClr val="000000"/>
                </a:solidFill>
                <a:latin typeface="Power Geez Unicode2"/>
                <a:cs typeface="Nyala"/>
              </a:rPr>
              <a:t> </a:t>
            </a:r>
            <a:r>
              <a:rPr lang="en-US" dirty="0" err="1">
                <a:solidFill>
                  <a:srgbClr val="000000"/>
                </a:solidFill>
                <a:latin typeface="Power Geez Unicode2"/>
                <a:cs typeface="Nyala"/>
              </a:rPr>
              <a:t>አለበት</a:t>
            </a:r>
            <a:r>
              <a:rPr lang="en-US" dirty="0">
                <a:solidFill>
                  <a:srgbClr val="000000"/>
                </a:solidFill>
                <a:latin typeface="Power Geez Unicode2"/>
                <a:cs typeface="Nyala"/>
              </a:rPr>
              <a:t>፡፡ ›› </a:t>
            </a:r>
            <a:endParaRPr lang="en-US" sz="2800" dirty="0">
              <a:latin typeface="Calibri"/>
              <a:ea typeface="Calibri"/>
              <a:cs typeface="Times New Roman"/>
            </a:endParaRPr>
          </a:p>
          <a:p>
            <a:pPr marL="173736" marR="0" indent="0" algn="just">
              <a:lnSpc>
                <a:spcPct val="150000"/>
              </a:lnSpc>
              <a:spcBef>
                <a:spcPts val="0"/>
              </a:spcBef>
              <a:spcAft>
                <a:spcPts val="0"/>
              </a:spcAft>
              <a:buNone/>
            </a:pPr>
            <a:endParaRPr lang="en-US" sz="2800" dirty="0">
              <a:latin typeface="Calibri"/>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22</a:t>
            </a:fld>
            <a:endParaRPr lang="en-US"/>
          </a:p>
        </p:txBody>
      </p:sp>
    </p:spTree>
    <p:extLst>
      <p:ext uri="{BB962C8B-B14F-4D97-AF65-F5344CB8AC3E}">
        <p14:creationId xmlns:p14="http://schemas.microsoft.com/office/powerpoint/2010/main" val="366910232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7010400" cy="685800"/>
          </a:xfrm>
        </p:spPr>
        <p:txBody>
          <a:bodyPr>
            <a:normAutofit fontScale="90000"/>
          </a:bodyPr>
          <a:lstStyle/>
          <a:p>
            <a:pPr marL="342900" lvl="0" indent="-342900" algn="ctr">
              <a:spcBef>
                <a:spcPct val="20000"/>
              </a:spcBef>
            </a:pPr>
            <a:r>
              <a:rPr lang="en-US" sz="2800" b="1" i="1" dirty="0" smtClean="0">
                <a:solidFill>
                  <a:prstClr val="black"/>
                </a:solidFill>
                <a:ea typeface="+mn-ea"/>
                <a:cs typeface="+mn-cs"/>
              </a:rPr>
              <a:t/>
            </a:r>
            <a:br>
              <a:rPr lang="en-US" sz="2800" b="1" i="1" dirty="0" smtClean="0">
                <a:solidFill>
                  <a:prstClr val="black"/>
                </a:solidFill>
                <a:ea typeface="+mn-ea"/>
                <a:cs typeface="+mn-cs"/>
              </a:rPr>
            </a:br>
            <a:r>
              <a:rPr lang="en-US" sz="3300" b="1" i="1" u="sng" dirty="0" smtClean="0">
                <a:solidFill>
                  <a:prstClr val="black"/>
                </a:solidFill>
                <a:ea typeface="+mn-ea"/>
                <a:cs typeface="+mn-cs"/>
              </a:rPr>
              <a:t> </a:t>
            </a:r>
            <a:r>
              <a:rPr lang="en-US" sz="2700" b="1" i="1" u="sng" dirty="0" err="1">
                <a:solidFill>
                  <a:prstClr val="black"/>
                </a:solidFill>
                <a:latin typeface="Power Geez Unicode1" pitchFamily="2" charset="0"/>
                <a:ea typeface="+mn-ea"/>
                <a:cs typeface="+mn-cs"/>
              </a:rPr>
              <a:t>የፋይናንስ</a:t>
            </a:r>
            <a:r>
              <a:rPr lang="en-US" sz="2700" b="1" i="1" u="sng" dirty="0">
                <a:solidFill>
                  <a:prstClr val="black"/>
                </a:solidFill>
                <a:latin typeface="Power Geez Unicode1" pitchFamily="2" charset="0"/>
                <a:ea typeface="+mn-ea"/>
                <a:cs typeface="+mn-cs"/>
              </a:rPr>
              <a:t> </a:t>
            </a:r>
            <a:r>
              <a:rPr lang="en-US" sz="2700" b="1" i="1" u="sng" dirty="0" err="1">
                <a:solidFill>
                  <a:prstClr val="black"/>
                </a:solidFill>
                <a:latin typeface="Power Geez Unicode1" pitchFamily="2" charset="0"/>
                <a:ea typeface="+mn-ea"/>
                <a:cs typeface="+mn-cs"/>
              </a:rPr>
              <a:t>ግልጽነትና</a:t>
            </a:r>
            <a:r>
              <a:rPr lang="en-US" sz="2700" b="1" i="1" u="sng" dirty="0">
                <a:solidFill>
                  <a:prstClr val="black"/>
                </a:solidFill>
                <a:latin typeface="Power Geez Unicode1" pitchFamily="2" charset="0"/>
                <a:ea typeface="+mn-ea"/>
                <a:cs typeface="+mn-cs"/>
              </a:rPr>
              <a:t> ተጠያቂነት </a:t>
            </a:r>
            <a:r>
              <a:rPr lang="en-US" sz="2700" b="1" i="1" u="sng" dirty="0" err="1">
                <a:solidFill>
                  <a:prstClr val="black"/>
                </a:solidFill>
                <a:latin typeface="Power Geez Unicode1" pitchFamily="2" charset="0"/>
                <a:ea typeface="+mn-ea"/>
                <a:cs typeface="+mn-cs"/>
              </a:rPr>
              <a:t>ስርአት</a:t>
            </a:r>
            <a:r>
              <a:rPr lang="en-US" sz="2700" b="1" i="1" u="sng" dirty="0">
                <a:solidFill>
                  <a:prstClr val="black"/>
                </a:solidFill>
                <a:latin typeface="Power Geez Unicode1" pitchFamily="2" charset="0"/>
                <a:ea typeface="+mn-ea"/>
                <a:cs typeface="+mn-cs"/>
              </a:rPr>
              <a:t> </a:t>
            </a:r>
            <a:r>
              <a:rPr lang="en-US" sz="2700" b="1" i="1" u="sng" dirty="0" err="1">
                <a:solidFill>
                  <a:prstClr val="black"/>
                </a:solidFill>
                <a:latin typeface="Power Geez Unicode1" pitchFamily="2" charset="0"/>
                <a:ea typeface="+mn-ea"/>
                <a:cs typeface="+mn-cs"/>
              </a:rPr>
              <a:t>መዘርጋት</a:t>
            </a:r>
            <a:r>
              <a:rPr lang="en-US" sz="2700" b="1" i="1" u="sng" dirty="0">
                <a:solidFill>
                  <a:prstClr val="black"/>
                </a:solidFill>
                <a:latin typeface="Power Geez Unicode1" pitchFamily="2" charset="0"/>
                <a:ea typeface="+mn-ea"/>
                <a:cs typeface="+mn-cs"/>
              </a:rPr>
              <a:t> </a:t>
            </a:r>
            <a:r>
              <a:rPr lang="en-US" sz="2700" b="1" i="1" u="sng" dirty="0" err="1">
                <a:solidFill>
                  <a:prstClr val="black"/>
                </a:solidFill>
                <a:latin typeface="Power Geez Unicode1" pitchFamily="2" charset="0"/>
                <a:ea typeface="+mn-ea"/>
                <a:cs typeface="+mn-cs"/>
              </a:rPr>
              <a:t>ፋይዳው</a:t>
            </a:r>
            <a:r>
              <a:rPr lang="en-US" sz="2700" b="1" i="1" u="sng" dirty="0">
                <a:solidFill>
                  <a:prstClr val="black"/>
                </a:solidFill>
                <a:latin typeface="Power Geez Unicode1" pitchFamily="2" charset="0"/>
                <a:ea typeface="+mn-ea"/>
                <a:cs typeface="+mn-cs"/>
              </a:rPr>
              <a:t> </a:t>
            </a:r>
            <a:r>
              <a:rPr lang="en-US" sz="2800" i="1" dirty="0">
                <a:solidFill>
                  <a:prstClr val="black"/>
                </a:solidFill>
                <a:ea typeface="+mn-ea"/>
                <a:cs typeface="+mn-cs"/>
              </a:rPr>
              <a:t/>
            </a:r>
            <a:br>
              <a:rPr lang="en-US" sz="2800" i="1" dirty="0">
                <a:solidFill>
                  <a:prstClr val="black"/>
                </a:solidFill>
                <a:ea typeface="+mn-ea"/>
                <a:cs typeface="+mn-cs"/>
              </a:rPr>
            </a:br>
            <a:endParaRPr lang="en-US" dirty="0"/>
          </a:p>
        </p:txBody>
      </p:sp>
      <p:sp>
        <p:nvSpPr>
          <p:cNvPr id="3" name="Content Placeholder 2"/>
          <p:cNvSpPr>
            <a:spLocks noGrp="1"/>
          </p:cNvSpPr>
          <p:nvPr>
            <p:ph idx="1"/>
          </p:nvPr>
        </p:nvSpPr>
        <p:spPr>
          <a:xfrm>
            <a:off x="990600" y="685800"/>
            <a:ext cx="8077200" cy="6172200"/>
          </a:xfrm>
        </p:spPr>
        <p:txBody>
          <a:bodyPr>
            <a:noAutofit/>
          </a:bodyPr>
          <a:lstStyle/>
          <a:p>
            <a:pPr marL="342900" lvl="0" indent="-342900">
              <a:lnSpc>
                <a:spcPct val="150000"/>
              </a:lnSpc>
              <a:spcBef>
                <a:spcPts val="450"/>
              </a:spcBef>
              <a:spcAft>
                <a:spcPts val="450"/>
              </a:spcAft>
              <a:buClr>
                <a:srgbClr val="3891A7"/>
              </a:buClr>
              <a:buFont typeface="Wingdings"/>
              <a:buChar char=""/>
            </a:pPr>
            <a:r>
              <a:rPr lang="en-US" sz="2400" dirty="0" err="1" smtClean="0">
                <a:latin typeface="Power Geez Unicode1" pitchFamily="2" charset="0"/>
              </a:rPr>
              <a:t>ለመልካም</a:t>
            </a:r>
            <a:r>
              <a:rPr lang="en-US" sz="2400" dirty="0" smtClean="0">
                <a:latin typeface="Power Geez Unicode1" pitchFamily="2" charset="0"/>
              </a:rPr>
              <a:t> </a:t>
            </a:r>
            <a:r>
              <a:rPr lang="en-US" sz="2400" dirty="0" err="1" smtClean="0">
                <a:latin typeface="Power Geez Unicode1" pitchFamily="2" charset="0"/>
              </a:rPr>
              <a:t>የበጀት</a:t>
            </a:r>
            <a:r>
              <a:rPr lang="en-US" sz="2400" dirty="0" smtClean="0">
                <a:latin typeface="Power Geez Unicode1" pitchFamily="2" charset="0"/>
              </a:rPr>
              <a:t> </a:t>
            </a:r>
            <a:r>
              <a:rPr lang="en-US" sz="2400" dirty="0" err="1" smtClean="0">
                <a:latin typeface="Power Geez Unicode1" pitchFamily="2" charset="0"/>
              </a:rPr>
              <a:t>ውጤት</a:t>
            </a:r>
            <a:r>
              <a:rPr lang="en-US" sz="2400" dirty="0" smtClean="0">
                <a:latin typeface="Power Geez Unicode1" pitchFamily="2" charset="0"/>
              </a:rPr>
              <a:t> </a:t>
            </a:r>
            <a:r>
              <a:rPr lang="en-US" sz="2400" dirty="0" err="1" smtClean="0">
                <a:latin typeface="Power Geez Unicode1" pitchFamily="2" charset="0"/>
              </a:rPr>
              <a:t>የመጀመሪያው</a:t>
            </a:r>
            <a:r>
              <a:rPr lang="en-US" sz="2400" dirty="0" smtClean="0">
                <a:latin typeface="Power Geez Unicode1" pitchFamily="2" charset="0"/>
              </a:rPr>
              <a:t> </a:t>
            </a:r>
            <a:r>
              <a:rPr lang="en-US" sz="2400" dirty="0" err="1" smtClean="0">
                <a:latin typeface="Power Geez Unicode1" pitchFamily="2" charset="0"/>
              </a:rPr>
              <a:t>የማእዘን</a:t>
            </a:r>
            <a:r>
              <a:rPr lang="en-US" sz="2400" dirty="0" smtClean="0">
                <a:latin typeface="Power Geez Unicode1" pitchFamily="2" charset="0"/>
              </a:rPr>
              <a:t> </a:t>
            </a:r>
            <a:r>
              <a:rPr lang="en-US" sz="2400" dirty="0" err="1" smtClean="0">
                <a:latin typeface="Power Geez Unicode1" pitchFamily="2" charset="0"/>
              </a:rPr>
              <a:t>ድንጋይ</a:t>
            </a:r>
            <a:r>
              <a:rPr lang="en-US" sz="2400" dirty="0" smtClean="0">
                <a:latin typeface="Power Geez Unicode1" pitchFamily="2" charset="0"/>
              </a:rPr>
              <a:t> </a:t>
            </a:r>
            <a:r>
              <a:rPr lang="en-US" sz="2400" dirty="0" err="1" smtClean="0">
                <a:latin typeface="Power Geez Unicode1" pitchFamily="2" charset="0"/>
              </a:rPr>
              <a:t>በመሆኑ</a:t>
            </a:r>
            <a:r>
              <a:rPr lang="en-US" sz="2400" dirty="0" smtClean="0">
                <a:latin typeface="Power Geez Unicode1" pitchFamily="2" charset="0"/>
              </a:rPr>
              <a:t>፡፡</a:t>
            </a:r>
          </a:p>
          <a:p>
            <a:pPr marL="342900" lvl="0" indent="-342900">
              <a:lnSpc>
                <a:spcPct val="150000"/>
              </a:lnSpc>
              <a:spcBef>
                <a:spcPts val="450"/>
              </a:spcBef>
              <a:spcAft>
                <a:spcPts val="450"/>
              </a:spcAft>
              <a:buClr>
                <a:srgbClr val="3891A7"/>
              </a:buClr>
              <a:buFont typeface="Wingdings"/>
              <a:buChar char=""/>
            </a:pPr>
            <a:r>
              <a:rPr lang="en-US" sz="2400" dirty="0" err="1" smtClean="0">
                <a:latin typeface="Power Geez Unicode1" pitchFamily="2" charset="0"/>
              </a:rPr>
              <a:t>በዲሞክራሲ</a:t>
            </a:r>
            <a:r>
              <a:rPr lang="en-US" sz="2400" dirty="0" smtClean="0">
                <a:latin typeface="Power Geez Unicode1" pitchFamily="2" charset="0"/>
              </a:rPr>
              <a:t> </a:t>
            </a:r>
            <a:r>
              <a:rPr lang="en-US" sz="2400" dirty="0" err="1" smtClean="0">
                <a:latin typeface="Power Geez Unicode1" pitchFamily="2" charset="0"/>
              </a:rPr>
              <a:t>ስርአት</a:t>
            </a:r>
            <a:r>
              <a:rPr lang="en-US" sz="2400" dirty="0" smtClean="0">
                <a:latin typeface="Power Geez Unicode1" pitchFamily="2" charset="0"/>
              </a:rPr>
              <a:t>  </a:t>
            </a:r>
            <a:r>
              <a:rPr lang="en-US" sz="2400" dirty="0" err="1" smtClean="0">
                <a:latin typeface="Power Geez Unicode1" pitchFamily="2" charset="0"/>
              </a:rPr>
              <a:t>ዜጎች</a:t>
            </a:r>
            <a:r>
              <a:rPr lang="en-US" sz="2400" dirty="0" smtClean="0">
                <a:latin typeface="Power Geez Unicode1" pitchFamily="2" charset="0"/>
              </a:rPr>
              <a:t>፡-</a:t>
            </a:r>
          </a:p>
          <a:p>
            <a:pPr marL="1028700" lvl="0" indent="0">
              <a:lnSpc>
                <a:spcPct val="150000"/>
              </a:lnSpc>
              <a:buFont typeface="+mj-lt"/>
              <a:buAutoNum type="arabicPeriod"/>
            </a:pPr>
            <a:r>
              <a:rPr lang="en-US" sz="2400" dirty="0" err="1" smtClean="0">
                <a:latin typeface="Power Geez Unicode1" pitchFamily="2" charset="0"/>
              </a:rPr>
              <a:t>ምን</a:t>
            </a:r>
            <a:r>
              <a:rPr lang="en-US" sz="2400" dirty="0" smtClean="0">
                <a:latin typeface="Power Geez Unicode1" pitchFamily="2" charset="0"/>
              </a:rPr>
              <a:t> </a:t>
            </a:r>
            <a:r>
              <a:rPr lang="en-US" sz="2400" dirty="0" err="1" smtClean="0">
                <a:latin typeface="Power Geez Unicode1" pitchFamily="2" charset="0"/>
              </a:rPr>
              <a:t>ያህል</a:t>
            </a:r>
            <a:r>
              <a:rPr lang="en-US" sz="2400" dirty="0" smtClean="0">
                <a:latin typeface="Power Geez Unicode1" pitchFamily="2" charset="0"/>
              </a:rPr>
              <a:t> </a:t>
            </a:r>
            <a:r>
              <a:rPr lang="en-US" sz="2400" dirty="0" err="1" smtClean="0">
                <a:latin typeface="Power Geez Unicode1" pitchFamily="2" charset="0"/>
              </a:rPr>
              <a:t>ገንዘብ</a:t>
            </a:r>
            <a:r>
              <a:rPr lang="en-US" sz="2400" dirty="0" smtClean="0">
                <a:latin typeface="Power Geez Unicode1" pitchFamily="2" charset="0"/>
              </a:rPr>
              <a:t> </a:t>
            </a:r>
            <a:r>
              <a:rPr lang="en-US" sz="2400" dirty="0" err="1" smtClean="0">
                <a:latin typeface="Power Geez Unicode1" pitchFamily="2" charset="0"/>
              </a:rPr>
              <a:t>ለምን</a:t>
            </a:r>
            <a:r>
              <a:rPr lang="en-US" sz="2400" dirty="0" smtClean="0">
                <a:latin typeface="Power Geez Unicode1" pitchFamily="2" charset="0"/>
              </a:rPr>
              <a:t> </a:t>
            </a:r>
            <a:r>
              <a:rPr lang="en-US" sz="2400" dirty="0" err="1" smtClean="0">
                <a:latin typeface="Power Geez Unicode1" pitchFamily="2" charset="0"/>
              </a:rPr>
              <a:t>እንደወጣ</a:t>
            </a:r>
            <a:r>
              <a:rPr lang="en-US" sz="2400" dirty="0" smtClean="0">
                <a:latin typeface="Power Geez Unicode1" pitchFamily="2" charset="0"/>
              </a:rPr>
              <a:t> ፣</a:t>
            </a:r>
          </a:p>
          <a:p>
            <a:pPr marL="1028700" lvl="0" indent="0">
              <a:lnSpc>
                <a:spcPct val="150000"/>
              </a:lnSpc>
              <a:buFont typeface="+mj-lt"/>
              <a:buAutoNum type="arabicPeriod"/>
            </a:pPr>
            <a:r>
              <a:rPr lang="en-US" sz="2400" dirty="0" err="1" smtClean="0">
                <a:latin typeface="Power Geez Unicode1" pitchFamily="2" charset="0"/>
              </a:rPr>
              <a:t>የህዝብ</a:t>
            </a:r>
            <a:r>
              <a:rPr lang="en-US" sz="2400" dirty="0" smtClean="0">
                <a:latin typeface="Power Geez Unicode1" pitchFamily="2" charset="0"/>
              </a:rPr>
              <a:t> </a:t>
            </a:r>
            <a:r>
              <a:rPr lang="en-US" sz="2400" dirty="0" err="1" smtClean="0">
                <a:latin typeface="Power Geez Unicode1" pitchFamily="2" charset="0"/>
              </a:rPr>
              <a:t>ተመራጮች</a:t>
            </a:r>
            <a:r>
              <a:rPr lang="en-US" sz="2400" dirty="0" smtClean="0">
                <a:latin typeface="Power Geez Unicode1" pitchFamily="2" charset="0"/>
              </a:rPr>
              <a:t> </a:t>
            </a:r>
            <a:r>
              <a:rPr lang="en-US" sz="2400" dirty="0" err="1" smtClean="0">
                <a:latin typeface="Power Geez Unicode1" pitchFamily="2" charset="0"/>
              </a:rPr>
              <a:t>ህዝቡን</a:t>
            </a:r>
            <a:r>
              <a:rPr lang="en-US" sz="2400" dirty="0" smtClean="0">
                <a:latin typeface="Power Geez Unicode1" pitchFamily="2" charset="0"/>
              </a:rPr>
              <a:t> </a:t>
            </a:r>
            <a:r>
              <a:rPr lang="en-US" sz="2400" dirty="0" err="1" smtClean="0">
                <a:latin typeface="Power Geez Unicode1" pitchFamily="2" charset="0"/>
              </a:rPr>
              <a:t>ወክለው</a:t>
            </a:r>
            <a:r>
              <a:rPr lang="en-US" sz="2400" dirty="0" smtClean="0">
                <a:latin typeface="Power Geez Unicode1" pitchFamily="2" charset="0"/>
              </a:rPr>
              <a:t> </a:t>
            </a:r>
            <a:r>
              <a:rPr lang="en-US" sz="2400" dirty="0" err="1" smtClean="0">
                <a:latin typeface="Power Geez Unicode1" pitchFamily="2" charset="0"/>
              </a:rPr>
              <a:t>ምን</a:t>
            </a:r>
            <a:r>
              <a:rPr lang="en-US" sz="2400" dirty="0" smtClean="0">
                <a:latin typeface="Power Geez Unicode1" pitchFamily="2" charset="0"/>
              </a:rPr>
              <a:t> </a:t>
            </a:r>
            <a:r>
              <a:rPr lang="en-US" sz="2400" dirty="0" err="1" smtClean="0">
                <a:latin typeface="Power Geez Unicode1" pitchFamily="2" charset="0"/>
              </a:rPr>
              <a:t>አይነት</a:t>
            </a:r>
            <a:r>
              <a:rPr lang="en-US" sz="2400" dirty="0" smtClean="0">
                <a:latin typeface="Power Geez Unicode1" pitchFamily="2" charset="0"/>
              </a:rPr>
              <a:t>  </a:t>
            </a:r>
            <a:r>
              <a:rPr lang="en-US" sz="2400" dirty="0" err="1" smtClean="0">
                <a:latin typeface="Power Geez Unicode1" pitchFamily="2" charset="0"/>
              </a:rPr>
              <a:t>ውሳኔ</a:t>
            </a:r>
            <a:r>
              <a:rPr lang="en-US" sz="2400" dirty="0" smtClean="0">
                <a:latin typeface="Power Geez Unicode1" pitchFamily="2" charset="0"/>
              </a:rPr>
              <a:t> </a:t>
            </a:r>
            <a:r>
              <a:rPr lang="en-US" sz="2400" dirty="0" err="1" smtClean="0">
                <a:latin typeface="Power Geez Unicode1" pitchFamily="2" charset="0"/>
              </a:rPr>
              <a:t>እንዳሳለፉ</a:t>
            </a:r>
            <a:r>
              <a:rPr lang="en-US" sz="2400" dirty="0" smtClean="0">
                <a:latin typeface="Power Geez Unicode1" pitchFamily="2" charset="0"/>
              </a:rPr>
              <a:t> </a:t>
            </a:r>
            <a:r>
              <a:rPr lang="en-US" sz="2400" dirty="0" err="1" smtClean="0">
                <a:latin typeface="Power Geez Unicode1" pitchFamily="2" charset="0"/>
              </a:rPr>
              <a:t>የማወቅ</a:t>
            </a:r>
            <a:r>
              <a:rPr lang="en-US" sz="2400" dirty="0" smtClean="0">
                <a:latin typeface="Power Geez Unicode1" pitchFamily="2" charset="0"/>
              </a:rPr>
              <a:t> </a:t>
            </a:r>
            <a:r>
              <a:rPr lang="en-US" sz="2400" dirty="0" err="1" smtClean="0">
                <a:latin typeface="Power Geez Unicode1" pitchFamily="2" charset="0"/>
              </a:rPr>
              <a:t>መብት</a:t>
            </a:r>
            <a:r>
              <a:rPr lang="en-US" sz="2400" dirty="0" smtClean="0">
                <a:latin typeface="Power Geez Unicode1" pitchFamily="2" charset="0"/>
              </a:rPr>
              <a:t> </a:t>
            </a:r>
            <a:r>
              <a:rPr lang="en-US" sz="2400" dirty="0" err="1" smtClean="0">
                <a:latin typeface="Power Geez Unicode1" pitchFamily="2" charset="0"/>
              </a:rPr>
              <a:t>አላቸው</a:t>
            </a:r>
            <a:r>
              <a:rPr lang="en-US" sz="2400" dirty="0" smtClean="0">
                <a:latin typeface="Power Geez Unicode1" pitchFamily="2" charset="0"/>
              </a:rPr>
              <a:t>፡፡ </a:t>
            </a:r>
          </a:p>
          <a:p>
            <a:pPr marL="342900" lvl="0" indent="-342900">
              <a:lnSpc>
                <a:spcPct val="150000"/>
              </a:lnSpc>
              <a:spcBef>
                <a:spcPts val="450"/>
              </a:spcBef>
              <a:spcAft>
                <a:spcPts val="450"/>
              </a:spcAft>
              <a:buClr>
                <a:srgbClr val="3891A7"/>
              </a:buClr>
              <a:buFont typeface="Wingdings"/>
              <a:buChar char=""/>
            </a:pPr>
            <a:r>
              <a:rPr lang="en-US" sz="2400" dirty="0" err="1" smtClean="0">
                <a:latin typeface="Power Geez Unicode1" pitchFamily="2" charset="0"/>
              </a:rPr>
              <a:t>ለመንግስት</a:t>
            </a:r>
            <a:r>
              <a:rPr lang="en-US" sz="2400" dirty="0" smtClean="0">
                <a:latin typeface="Power Geez Unicode1" pitchFamily="2" charset="0"/>
              </a:rPr>
              <a:t> </a:t>
            </a:r>
            <a:r>
              <a:rPr lang="en-US" sz="2400" dirty="0" err="1" smtClean="0">
                <a:latin typeface="Power Geez Unicode1" pitchFamily="2" charset="0"/>
              </a:rPr>
              <a:t>መልካም</a:t>
            </a:r>
            <a:r>
              <a:rPr lang="en-US" sz="2400" dirty="0" smtClean="0">
                <a:latin typeface="Power Geez Unicode1" pitchFamily="2" charset="0"/>
              </a:rPr>
              <a:t> </a:t>
            </a:r>
            <a:r>
              <a:rPr lang="en-US" sz="2400" dirty="0" err="1" smtClean="0">
                <a:latin typeface="Power Geez Unicode1" pitchFamily="2" charset="0"/>
              </a:rPr>
              <a:t>ውሳኔ</a:t>
            </a:r>
            <a:r>
              <a:rPr lang="en-US" sz="2400" dirty="0" smtClean="0">
                <a:latin typeface="Power Geez Unicode1" pitchFamily="2" charset="0"/>
              </a:rPr>
              <a:t> </a:t>
            </a:r>
            <a:r>
              <a:rPr lang="en-US" sz="2400" dirty="0" err="1" smtClean="0">
                <a:latin typeface="Power Geez Unicode1" pitchFamily="2" charset="0"/>
              </a:rPr>
              <a:t>አሰጣጥ</a:t>
            </a:r>
            <a:r>
              <a:rPr lang="en-US" sz="2400" dirty="0" smtClean="0">
                <a:latin typeface="Power Geez Unicode1" pitchFamily="2" charset="0"/>
              </a:rPr>
              <a:t> </a:t>
            </a:r>
            <a:r>
              <a:rPr lang="en-US" sz="2400" dirty="0" err="1" smtClean="0">
                <a:latin typeface="Power Geez Unicode1" pitchFamily="2" charset="0"/>
              </a:rPr>
              <a:t>ጠቀሜታው</a:t>
            </a:r>
            <a:r>
              <a:rPr lang="en-US" sz="2400" dirty="0" smtClean="0">
                <a:latin typeface="Power Geez Unicode1" pitchFamily="2" charset="0"/>
              </a:rPr>
              <a:t> </a:t>
            </a:r>
            <a:r>
              <a:rPr lang="en-US" sz="2400" dirty="0" err="1" smtClean="0">
                <a:latin typeface="Power Geez Unicode1" pitchFamily="2" charset="0"/>
              </a:rPr>
              <a:t>የጎላ</a:t>
            </a:r>
            <a:r>
              <a:rPr lang="en-US" sz="2400" dirty="0" smtClean="0">
                <a:latin typeface="Power Geez Unicode1" pitchFamily="2" charset="0"/>
              </a:rPr>
              <a:t> </a:t>
            </a:r>
            <a:r>
              <a:rPr lang="en-US" sz="2400" dirty="0" err="1" smtClean="0">
                <a:latin typeface="Power Geez Unicode1" pitchFamily="2" charset="0"/>
              </a:rPr>
              <a:t>በመሆኑ</a:t>
            </a:r>
            <a:r>
              <a:rPr lang="en-US" sz="2400" dirty="0" smtClean="0">
                <a:latin typeface="Power Geez Unicode1" pitchFamily="2" charset="0"/>
              </a:rPr>
              <a:t>፡፡</a:t>
            </a:r>
          </a:p>
        </p:txBody>
      </p:sp>
      <p:sp>
        <p:nvSpPr>
          <p:cNvPr id="4" name="Slide Number Placeholder 3"/>
          <p:cNvSpPr>
            <a:spLocks noGrp="1"/>
          </p:cNvSpPr>
          <p:nvPr>
            <p:ph type="sldNum" sz="quarter" idx="12"/>
          </p:nvPr>
        </p:nvSpPr>
        <p:spPr/>
        <p:txBody>
          <a:bodyPr/>
          <a:lstStyle/>
          <a:p>
            <a:fld id="{8329FE5F-B0F4-49A5-A868-FF8008F867EA}" type="slidenum">
              <a:rPr lang="en-US" smtClean="0"/>
              <a:pPr/>
              <a:t>23</a:t>
            </a:fld>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5029200" cy="685800"/>
          </a:xfrm>
        </p:spPr>
        <p:txBody>
          <a:bodyPr>
            <a:normAutofit fontScale="90000"/>
          </a:bodyPr>
          <a:lstStyle/>
          <a:p>
            <a:pPr algn="ctr"/>
            <a:r>
              <a:rPr lang="en-US" dirty="0" err="1" smtClean="0"/>
              <a:t>የቀጠለ</a:t>
            </a:r>
            <a:r>
              <a:rPr lang="en-US" dirty="0" smtClean="0"/>
              <a:t>…</a:t>
            </a:r>
            <a:endParaRPr lang="en-US" dirty="0"/>
          </a:p>
        </p:txBody>
      </p:sp>
      <p:sp>
        <p:nvSpPr>
          <p:cNvPr id="3" name="Content Placeholder 2"/>
          <p:cNvSpPr>
            <a:spLocks noGrp="1"/>
          </p:cNvSpPr>
          <p:nvPr>
            <p:ph idx="1"/>
          </p:nvPr>
        </p:nvSpPr>
        <p:spPr>
          <a:xfrm>
            <a:off x="990600" y="990600"/>
            <a:ext cx="8077200" cy="5562600"/>
          </a:xfrm>
        </p:spPr>
        <p:txBody>
          <a:bodyPr>
            <a:normAutofit lnSpcReduction="10000"/>
          </a:bodyPr>
          <a:lstStyle/>
          <a:p>
            <a:pPr marL="342900" lvl="0" indent="-342900">
              <a:lnSpc>
                <a:spcPct val="150000"/>
              </a:lnSpc>
              <a:spcBef>
                <a:spcPts val="450"/>
              </a:spcBef>
              <a:spcAft>
                <a:spcPts val="450"/>
              </a:spcAft>
              <a:buClr>
                <a:srgbClr val="3891A7"/>
              </a:buClr>
              <a:buFont typeface="Wingdings"/>
              <a:buChar char=""/>
            </a:pPr>
            <a:r>
              <a:rPr lang="am-ET" sz="2800" i="1" dirty="0">
                <a:solidFill>
                  <a:prstClr val="black"/>
                </a:solidFill>
                <a:latin typeface="Power Geez Unicode1" pitchFamily="2" charset="0"/>
              </a:rPr>
              <a:t>ለህግ አውጪው ፣ ለማህበረሰብ ተቋማት እና  ለዜጎች ውጤታማ  ተሳትፎ አስፈላጊ በመሆኑ፡፡</a:t>
            </a:r>
          </a:p>
          <a:p>
            <a:pPr marL="342900" lvl="0" indent="-342900">
              <a:lnSpc>
                <a:spcPct val="150000"/>
              </a:lnSpc>
              <a:spcBef>
                <a:spcPts val="450"/>
              </a:spcBef>
              <a:spcAft>
                <a:spcPts val="450"/>
              </a:spcAft>
              <a:buClr>
                <a:srgbClr val="3891A7"/>
              </a:buClr>
              <a:buFont typeface="Wingdings"/>
              <a:buChar char=""/>
            </a:pPr>
            <a:r>
              <a:rPr lang="en-US" sz="2800" i="1" dirty="0" err="1" smtClean="0">
                <a:solidFill>
                  <a:prstClr val="black"/>
                </a:solidFill>
                <a:latin typeface="Power Geez Unicode1" pitchFamily="2" charset="0"/>
              </a:rPr>
              <a:t>ግልጽነት</a:t>
            </a:r>
            <a:r>
              <a:rPr lang="en-US" sz="2800" i="1" dirty="0" smtClean="0">
                <a:solidFill>
                  <a:prstClr val="black"/>
                </a:solidFill>
                <a:latin typeface="Power Geez Unicode1" pitchFamily="2" charset="0"/>
              </a:rPr>
              <a:t> </a:t>
            </a:r>
            <a:r>
              <a:rPr lang="en-US" sz="2800" i="1" dirty="0" err="1">
                <a:solidFill>
                  <a:prstClr val="black"/>
                </a:solidFill>
                <a:latin typeface="Power Geez Unicode1" pitchFamily="2" charset="0"/>
              </a:rPr>
              <a:t>በመንግስት</a:t>
            </a:r>
            <a:r>
              <a:rPr lang="en-US" sz="2800" i="1" dirty="0">
                <a:solidFill>
                  <a:prstClr val="black"/>
                </a:solidFill>
                <a:latin typeface="Power Geez Unicode1" pitchFamily="2" charset="0"/>
              </a:rPr>
              <a:t> </a:t>
            </a:r>
            <a:r>
              <a:rPr lang="en-US" sz="2800" i="1" dirty="0" err="1">
                <a:solidFill>
                  <a:prstClr val="black"/>
                </a:solidFill>
                <a:latin typeface="Power Geez Unicode1" pitchFamily="2" charset="0"/>
              </a:rPr>
              <a:t>አሰራር</a:t>
            </a:r>
            <a:r>
              <a:rPr lang="en-US" sz="2800" i="1" dirty="0">
                <a:solidFill>
                  <a:prstClr val="black"/>
                </a:solidFill>
                <a:latin typeface="Power Geez Unicode1" pitchFamily="2" charset="0"/>
              </a:rPr>
              <a:t>፡-</a:t>
            </a:r>
          </a:p>
          <a:p>
            <a:pPr marL="1085850" lvl="0" indent="-57150">
              <a:lnSpc>
                <a:spcPct val="150000"/>
              </a:lnSpc>
              <a:buFont typeface="+mj-lt"/>
              <a:buAutoNum type="arabicPeriod"/>
            </a:pPr>
            <a:r>
              <a:rPr lang="en-US" sz="2800" i="1" dirty="0" err="1" smtClean="0">
                <a:solidFill>
                  <a:prstClr val="black"/>
                </a:solidFill>
                <a:latin typeface="Power Geez Unicode1" pitchFamily="2" charset="0"/>
              </a:rPr>
              <a:t>ለአጠቃላይ</a:t>
            </a:r>
            <a:r>
              <a:rPr lang="en-US" sz="2800" i="1" dirty="0" smtClean="0">
                <a:solidFill>
                  <a:prstClr val="black"/>
                </a:solidFill>
                <a:latin typeface="Power Geez Unicode1" pitchFamily="2" charset="0"/>
              </a:rPr>
              <a:t> </a:t>
            </a:r>
            <a:r>
              <a:rPr lang="en-US" sz="2800" i="1" dirty="0" err="1">
                <a:solidFill>
                  <a:prstClr val="black"/>
                </a:solidFill>
                <a:latin typeface="Power Geez Unicode1" pitchFamily="2" charset="0"/>
              </a:rPr>
              <a:t>ኢኮኖሚ</a:t>
            </a:r>
            <a:r>
              <a:rPr lang="en-US" sz="2800" i="1" dirty="0">
                <a:solidFill>
                  <a:prstClr val="black"/>
                </a:solidFill>
                <a:latin typeface="Power Geez Unicode1" pitchFamily="2" charset="0"/>
              </a:rPr>
              <a:t> </a:t>
            </a:r>
            <a:r>
              <a:rPr lang="en-US" sz="2800" i="1" dirty="0" err="1" smtClean="0">
                <a:solidFill>
                  <a:prstClr val="black"/>
                </a:solidFill>
                <a:latin typeface="Power Geez Unicode1" pitchFamily="2" charset="0"/>
              </a:rPr>
              <a:t>መረጋጋት</a:t>
            </a:r>
            <a:r>
              <a:rPr lang="en-US" sz="2800" i="1" dirty="0">
                <a:solidFill>
                  <a:prstClr val="black"/>
                </a:solidFill>
                <a:latin typeface="Power Geez Unicode1" pitchFamily="2" charset="0"/>
              </a:rPr>
              <a:t>፣</a:t>
            </a:r>
          </a:p>
          <a:p>
            <a:pPr marL="1085850" lvl="0" indent="-57150">
              <a:lnSpc>
                <a:spcPct val="150000"/>
              </a:lnSpc>
              <a:buFont typeface="+mj-lt"/>
              <a:buAutoNum type="arabicPeriod"/>
            </a:pPr>
            <a:r>
              <a:rPr lang="en-US" sz="2800" i="1" dirty="0" err="1" smtClean="0">
                <a:solidFill>
                  <a:prstClr val="black"/>
                </a:solidFill>
                <a:latin typeface="Power Geez Unicode1" pitchFamily="2" charset="0"/>
              </a:rPr>
              <a:t>ለመልካም</a:t>
            </a:r>
            <a:r>
              <a:rPr lang="en-US" sz="2800" i="1" dirty="0" smtClean="0">
                <a:solidFill>
                  <a:prstClr val="black"/>
                </a:solidFill>
                <a:latin typeface="Power Geez Unicode1" pitchFamily="2" charset="0"/>
              </a:rPr>
              <a:t> </a:t>
            </a:r>
            <a:r>
              <a:rPr lang="en-US" sz="2800" i="1" dirty="0" err="1">
                <a:solidFill>
                  <a:prstClr val="black"/>
                </a:solidFill>
                <a:latin typeface="Power Geez Unicode1" pitchFamily="2" charset="0"/>
              </a:rPr>
              <a:t>አስተዳደር</a:t>
            </a:r>
            <a:r>
              <a:rPr lang="en-US" sz="2800" i="1" dirty="0">
                <a:solidFill>
                  <a:prstClr val="black"/>
                </a:solidFill>
                <a:latin typeface="Power Geez Unicode1" pitchFamily="2" charset="0"/>
              </a:rPr>
              <a:t> </a:t>
            </a:r>
            <a:r>
              <a:rPr lang="en-US" sz="2800" i="1" dirty="0" err="1">
                <a:solidFill>
                  <a:prstClr val="black"/>
                </a:solidFill>
                <a:latin typeface="Power Geez Unicode1" pitchFamily="2" charset="0"/>
              </a:rPr>
              <a:t>እና</a:t>
            </a:r>
            <a:r>
              <a:rPr lang="en-US" sz="2800" i="1" dirty="0">
                <a:solidFill>
                  <a:prstClr val="black"/>
                </a:solidFill>
                <a:latin typeface="Power Geez Unicode1" pitchFamily="2" charset="0"/>
              </a:rPr>
              <a:t>፣</a:t>
            </a:r>
          </a:p>
          <a:p>
            <a:pPr marL="1085850" lvl="0" indent="-57150">
              <a:lnSpc>
                <a:spcPct val="150000"/>
              </a:lnSpc>
              <a:buFont typeface="+mj-lt"/>
              <a:buAutoNum type="arabicPeriod"/>
            </a:pPr>
            <a:r>
              <a:rPr lang="en-US" sz="2800" i="1" dirty="0" err="1" smtClean="0">
                <a:solidFill>
                  <a:prstClr val="black"/>
                </a:solidFill>
                <a:latin typeface="Power Geez Unicode1" pitchFamily="2" charset="0"/>
              </a:rPr>
              <a:t>አጠቃላይ</a:t>
            </a:r>
            <a:r>
              <a:rPr lang="en-US" sz="2800" i="1" dirty="0" smtClean="0">
                <a:solidFill>
                  <a:prstClr val="black"/>
                </a:solidFill>
                <a:latin typeface="Power Geez Unicode1" pitchFamily="2" charset="0"/>
              </a:rPr>
              <a:t> </a:t>
            </a:r>
            <a:r>
              <a:rPr lang="en-US" sz="2800" i="1" dirty="0" err="1">
                <a:solidFill>
                  <a:prstClr val="black"/>
                </a:solidFill>
                <a:latin typeface="Power Geez Unicode1" pitchFamily="2" charset="0"/>
              </a:rPr>
              <a:t>በጀት</a:t>
            </a:r>
            <a:r>
              <a:rPr lang="en-US" sz="2800" i="1" dirty="0">
                <a:solidFill>
                  <a:prstClr val="black"/>
                </a:solidFill>
                <a:latin typeface="Power Geez Unicode1" pitchFamily="2" charset="0"/>
              </a:rPr>
              <a:t> </a:t>
            </a:r>
            <a:r>
              <a:rPr lang="en-US" sz="2800" i="1" dirty="0" err="1">
                <a:solidFill>
                  <a:prstClr val="black"/>
                </a:solidFill>
                <a:latin typeface="Power Geez Unicode1" pitchFamily="2" charset="0"/>
              </a:rPr>
              <a:t>አፈጻጸም</a:t>
            </a:r>
            <a:r>
              <a:rPr lang="en-US" sz="2800" i="1" dirty="0">
                <a:solidFill>
                  <a:prstClr val="black"/>
                </a:solidFill>
                <a:latin typeface="Power Geez Unicode1" pitchFamily="2" charset="0"/>
              </a:rPr>
              <a:t> </a:t>
            </a:r>
            <a:r>
              <a:rPr lang="en-US" sz="2800" i="1" dirty="0" err="1">
                <a:solidFill>
                  <a:prstClr val="black"/>
                </a:solidFill>
                <a:latin typeface="Power Geez Unicode1" pitchFamily="2" charset="0"/>
              </a:rPr>
              <a:t>ቅድመ</a:t>
            </a:r>
            <a:r>
              <a:rPr lang="en-US" sz="2800" i="1" dirty="0">
                <a:solidFill>
                  <a:prstClr val="black"/>
                </a:solidFill>
                <a:latin typeface="Power Geez Unicode1" pitchFamily="2" charset="0"/>
              </a:rPr>
              <a:t> </a:t>
            </a:r>
            <a:r>
              <a:rPr lang="en-US" sz="2800" i="1" dirty="0" err="1">
                <a:solidFill>
                  <a:prstClr val="black"/>
                </a:solidFill>
                <a:latin typeface="Power Geez Unicode1" pitchFamily="2" charset="0"/>
              </a:rPr>
              <a:t>ሁኔታ</a:t>
            </a:r>
            <a:r>
              <a:rPr lang="en-US" sz="2800" i="1" dirty="0">
                <a:solidFill>
                  <a:prstClr val="black"/>
                </a:solidFill>
                <a:latin typeface="Power Geez Unicode1" pitchFamily="2" charset="0"/>
              </a:rPr>
              <a:t> </a:t>
            </a:r>
            <a:r>
              <a:rPr lang="en-US" sz="2800" i="1" dirty="0" err="1">
                <a:solidFill>
                  <a:prstClr val="black"/>
                </a:solidFill>
                <a:latin typeface="Power Geez Unicode1" pitchFamily="2" charset="0"/>
              </a:rPr>
              <a:t>በመሆኑ</a:t>
            </a:r>
            <a:r>
              <a:rPr lang="en-US" sz="2800" i="1" dirty="0" smtClean="0">
                <a:solidFill>
                  <a:prstClr val="black"/>
                </a:solidFill>
                <a:latin typeface="Power Geez Unicode1" pitchFamily="2" charset="0"/>
              </a:rPr>
              <a:t>፣</a:t>
            </a:r>
          </a:p>
          <a:p>
            <a:pPr marL="342900" lvl="0" indent="-342900">
              <a:lnSpc>
                <a:spcPct val="150000"/>
              </a:lnSpc>
              <a:spcBef>
                <a:spcPts val="450"/>
              </a:spcBef>
              <a:spcAft>
                <a:spcPts val="450"/>
              </a:spcAft>
              <a:buClr>
                <a:srgbClr val="3891A7"/>
              </a:buClr>
              <a:buFont typeface="Wingdings"/>
              <a:buChar char=""/>
            </a:pPr>
            <a:r>
              <a:rPr lang="en-US" sz="2800" i="1" dirty="0" err="1" smtClean="0">
                <a:solidFill>
                  <a:prstClr val="black"/>
                </a:solidFill>
                <a:latin typeface="Power Geez Unicode1" pitchFamily="2" charset="0"/>
              </a:rPr>
              <a:t>ግልጽነት</a:t>
            </a:r>
            <a:r>
              <a:rPr lang="en-US" sz="2800" i="1" dirty="0" smtClean="0">
                <a:solidFill>
                  <a:prstClr val="black"/>
                </a:solidFill>
                <a:latin typeface="Power Geez Unicode1" pitchFamily="2" charset="0"/>
              </a:rPr>
              <a:t> </a:t>
            </a:r>
            <a:r>
              <a:rPr lang="en-US" sz="2800" i="1" dirty="0" err="1">
                <a:solidFill>
                  <a:prstClr val="black"/>
                </a:solidFill>
                <a:latin typeface="Power Geez Unicode1" pitchFamily="2" charset="0"/>
              </a:rPr>
              <a:t>በሌለበት</a:t>
            </a:r>
            <a:r>
              <a:rPr lang="en-US" sz="2800" i="1" dirty="0">
                <a:solidFill>
                  <a:prstClr val="black"/>
                </a:solidFill>
                <a:latin typeface="Power Geez Unicode1" pitchFamily="2" charset="0"/>
              </a:rPr>
              <a:t> ተጠያቂነት </a:t>
            </a:r>
            <a:r>
              <a:rPr lang="en-US" sz="2800" i="1" dirty="0" err="1">
                <a:solidFill>
                  <a:prstClr val="black"/>
                </a:solidFill>
                <a:latin typeface="Power Geez Unicode1" pitchFamily="2" charset="0"/>
              </a:rPr>
              <a:t>ስለማይኖር</a:t>
            </a:r>
            <a:r>
              <a:rPr lang="en-US" sz="2400" i="1" dirty="0">
                <a:solidFill>
                  <a:prstClr val="black"/>
                </a:solidFill>
                <a:latin typeface="Power Geez Unicode1" pitchFamily="2" charset="0"/>
              </a:rPr>
              <a:t>፡፡</a:t>
            </a:r>
          </a:p>
          <a:p>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24</a:t>
            </a:fld>
            <a:endParaRPr lang="en-US"/>
          </a:p>
        </p:txBody>
      </p:sp>
    </p:spTree>
    <p:extLst>
      <p:ext uri="{BB962C8B-B14F-4D97-AF65-F5344CB8AC3E}">
        <p14:creationId xmlns:p14="http://schemas.microsoft.com/office/powerpoint/2010/main" val="148905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001000" cy="457200"/>
          </a:xfrm>
        </p:spPr>
        <p:txBody>
          <a:bodyPr>
            <a:normAutofit fontScale="90000"/>
          </a:bodyPr>
          <a:lstStyle/>
          <a:p>
            <a:pPr algn="ctr"/>
            <a:r>
              <a:rPr lang="en-US" dirty="0" err="1" smtClean="0"/>
              <a:t>የቀጠለ</a:t>
            </a:r>
            <a:r>
              <a:rPr lang="en-US" dirty="0" smtClean="0"/>
              <a:t>…</a:t>
            </a:r>
            <a:endParaRPr lang="en-US" dirty="0"/>
          </a:p>
        </p:txBody>
      </p:sp>
      <p:sp>
        <p:nvSpPr>
          <p:cNvPr id="3" name="Content Placeholder 2"/>
          <p:cNvSpPr>
            <a:spLocks noGrp="1"/>
          </p:cNvSpPr>
          <p:nvPr>
            <p:ph idx="1"/>
          </p:nvPr>
        </p:nvSpPr>
        <p:spPr>
          <a:xfrm>
            <a:off x="914400" y="685800"/>
            <a:ext cx="8153400" cy="6019800"/>
          </a:xfrm>
        </p:spPr>
        <p:txBody>
          <a:bodyPr>
            <a:noAutofit/>
          </a:bodyPr>
          <a:lstStyle/>
          <a:p>
            <a:pPr marL="457200" indent="-457200" algn="just">
              <a:lnSpc>
                <a:spcPct val="150000"/>
              </a:lnSpc>
              <a:buFont typeface="Wingdings" pitchFamily="2" charset="2"/>
              <a:buChar char="Ø"/>
            </a:pPr>
            <a:r>
              <a:rPr lang="am-ET" dirty="0" smtClean="0">
                <a:solidFill>
                  <a:prstClr val="black"/>
                </a:solidFill>
                <a:latin typeface="Power Geez Unicode1" pitchFamily="2" charset="0"/>
              </a:rPr>
              <a:t>የበጀት </a:t>
            </a:r>
            <a:r>
              <a:rPr lang="am-ET" dirty="0">
                <a:solidFill>
                  <a:prstClr val="black"/>
                </a:solidFill>
                <a:latin typeface="Power Geez Unicode1" pitchFamily="2" charset="0"/>
              </a:rPr>
              <a:t>ስርዓት ግልፅነትንና ተጠያቂነትን ከተላበሰ ዜጎች የሀገራቸውን የኢኮኖሚ ሁኔታና የበጀት ፖሊሲዎችን መረጃ የማግኘት እድላቸው እንድሰፋ ያደርጋል፡፡ </a:t>
            </a:r>
          </a:p>
          <a:p>
            <a:pPr marL="342900" indent="-342900" algn="just">
              <a:lnSpc>
                <a:spcPct val="150000"/>
              </a:lnSpc>
              <a:buFont typeface="Wingdings" pitchFamily="2" charset="2"/>
              <a:buChar char="Ø"/>
            </a:pPr>
            <a:r>
              <a:rPr lang="am-ET" dirty="0">
                <a:solidFill>
                  <a:prstClr val="black"/>
                </a:solidFill>
                <a:latin typeface="Power Geez Unicode1" pitchFamily="2" charset="0"/>
              </a:rPr>
              <a:t>ለዜጎች የሚገለፀው የበጀት መረጃ የተሟላ፤ ትክክለኛ፤ ወቅታዊ እና የመረጃ አቅርቦቱ ቀጣይነት ያለውና በማራኪ ሁኔታ መቅረብ ይኖርበታል፡፡</a:t>
            </a:r>
          </a:p>
          <a:p>
            <a:pPr marL="342900" indent="-342900" algn="just">
              <a:lnSpc>
                <a:spcPct val="150000"/>
              </a:lnSpc>
              <a:buFont typeface="Wingdings" pitchFamily="2" charset="2"/>
              <a:buChar char="Ø"/>
            </a:pPr>
            <a:endParaRPr lang="en-US" sz="2400" i="1" dirty="0">
              <a:solidFill>
                <a:prstClr val="black"/>
              </a:solidFill>
              <a:latin typeface="Power Geez Unicode1" pitchFamily="2" charset="0"/>
            </a:endParaRPr>
          </a:p>
          <a:p>
            <a:pPr algn="just"/>
            <a:endParaRPr lang="en-US" sz="4400"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25</a:t>
            </a:fld>
            <a:endParaRPr lang="en-US"/>
          </a:p>
        </p:txBody>
      </p:sp>
    </p:spTree>
    <p:extLst>
      <p:ext uri="{BB962C8B-B14F-4D97-AF65-F5344CB8AC3E}">
        <p14:creationId xmlns:p14="http://schemas.microsoft.com/office/powerpoint/2010/main" val="3951707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82296" indent="0">
              <a:buNone/>
            </a:pPr>
            <a:r>
              <a:rPr lang="en-US" sz="13800" dirty="0" err="1" smtClean="0"/>
              <a:t>አመሰግናለሁ</a:t>
            </a:r>
            <a:endParaRPr lang="en-US" sz="13800"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26</a:t>
            </a:fld>
            <a:endParaRPr lang="en-US"/>
          </a:p>
        </p:txBody>
      </p:sp>
    </p:spTree>
    <p:extLst>
      <p:ext uri="{BB962C8B-B14F-4D97-AF65-F5344CB8AC3E}">
        <p14:creationId xmlns:p14="http://schemas.microsoft.com/office/powerpoint/2010/main" val="166199569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6705600" cy="1066800"/>
          </a:xfrm>
        </p:spPr>
        <p:txBody>
          <a:bodyPr>
            <a:normAutofit/>
          </a:bodyPr>
          <a:lstStyle/>
          <a:p>
            <a:pPr algn="ctr"/>
            <a:r>
              <a:rPr lang="en-US" sz="3200" b="1" u="sng" dirty="0" err="1" smtClean="0">
                <a:latin typeface="Power Geez Unicode1" pitchFamily="2" charset="0"/>
              </a:rPr>
              <a:t>የፋይናንስ</a:t>
            </a:r>
            <a:r>
              <a:rPr lang="en-US" sz="3200" b="1" u="sng" dirty="0" smtClean="0">
                <a:latin typeface="Power Geez Unicode1" pitchFamily="2" charset="0"/>
              </a:rPr>
              <a:t> </a:t>
            </a:r>
            <a:r>
              <a:rPr lang="en-US" sz="3200" b="1" u="sng" dirty="0" err="1" smtClean="0">
                <a:latin typeface="Power Geez Unicode1" pitchFamily="2" charset="0"/>
              </a:rPr>
              <a:t>ግልጽነትና</a:t>
            </a:r>
            <a:r>
              <a:rPr lang="en-US" sz="3200" b="1" u="sng" dirty="0" smtClean="0">
                <a:latin typeface="Power Geez Unicode1" pitchFamily="2" charset="0"/>
              </a:rPr>
              <a:t> </a:t>
            </a:r>
            <a:r>
              <a:rPr lang="en-US" sz="3200" b="1" u="sng" dirty="0" err="1" smtClean="0">
                <a:latin typeface="Power Geez Unicode1" pitchFamily="2" charset="0"/>
              </a:rPr>
              <a:t>ተጠያቂነት</a:t>
            </a:r>
            <a:r>
              <a:rPr lang="en-US" sz="3200" b="1" u="sng" dirty="0" smtClean="0">
                <a:latin typeface="Power Geez Unicode1" pitchFamily="2" charset="0"/>
              </a:rPr>
              <a:t> </a:t>
            </a:r>
            <a:r>
              <a:rPr lang="en-US" sz="3200" b="1" u="sng" dirty="0" err="1" smtClean="0">
                <a:latin typeface="Power Geez Unicode1" pitchFamily="2" charset="0"/>
              </a:rPr>
              <a:t>ዓላማ</a:t>
            </a:r>
            <a:endParaRPr lang="en-US" sz="3200" b="1" u="sng" dirty="0">
              <a:latin typeface="Power Geez Unicode1" pitchFamily="2" charset="0"/>
            </a:endParaRPr>
          </a:p>
        </p:txBody>
      </p:sp>
      <p:sp>
        <p:nvSpPr>
          <p:cNvPr id="3" name="Content Placeholder 2"/>
          <p:cNvSpPr>
            <a:spLocks noGrp="1"/>
          </p:cNvSpPr>
          <p:nvPr>
            <p:ph idx="1"/>
          </p:nvPr>
        </p:nvSpPr>
        <p:spPr>
          <a:xfrm>
            <a:off x="1066800" y="1066800"/>
            <a:ext cx="8001000" cy="5715000"/>
          </a:xfrm>
        </p:spPr>
        <p:txBody>
          <a:bodyPr>
            <a:noAutofit/>
          </a:bodyPr>
          <a:lstStyle/>
          <a:p>
            <a:pPr marL="0" lvl="0" indent="0" algn="ctr">
              <a:lnSpc>
                <a:spcPct val="150000"/>
              </a:lnSpc>
              <a:buClr>
                <a:srgbClr val="F0A22E"/>
              </a:buClr>
              <a:buSzPct val="70000"/>
              <a:buNone/>
            </a:pPr>
            <a:r>
              <a:rPr lang="en-US" b="1" u="sng" dirty="0" smtClean="0">
                <a:solidFill>
                  <a:srgbClr val="4E3B30"/>
                </a:solidFill>
                <a:latin typeface="Power Geez Unicode1" pitchFamily="2" charset="0"/>
              </a:rPr>
              <a:t> </a:t>
            </a:r>
          </a:p>
          <a:p>
            <a:pPr marL="0" marR="0" indent="0" algn="just">
              <a:lnSpc>
                <a:spcPct val="150000"/>
              </a:lnSpc>
              <a:spcBef>
                <a:spcPts val="0"/>
              </a:spcBef>
              <a:spcAft>
                <a:spcPts val="1000"/>
              </a:spcAft>
              <a:buNone/>
            </a:pPr>
            <a:r>
              <a:rPr lang="en-US" dirty="0" err="1">
                <a:solidFill>
                  <a:srgbClr val="4E3B30"/>
                </a:solidFill>
                <a:latin typeface="Power Geez Unicode1" pitchFamily="2" charset="0"/>
              </a:rPr>
              <a:t>የ</a:t>
            </a:r>
            <a:r>
              <a:rPr lang="en-US" dirty="0" err="1" smtClean="0">
                <a:solidFill>
                  <a:srgbClr val="4E3B30"/>
                </a:solidFill>
                <a:latin typeface="Power Geez Unicode1" pitchFamily="2" charset="0"/>
              </a:rPr>
              <a:t>ፋይናንስ</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ግልጽነትና</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ተጠያቂነት</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የግንዛቤ</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ማስጨበጫ</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ስልጠና</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ዓላማ</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የበጀትና</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የአገልግሎት</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አሰጣጥ</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ደረጃ</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መረጃን</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ለዜጎች</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ተደራሽ</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በማድረግና</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ግንዛቤ</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በመፍጠር</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ዜጎች</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ደረጃውን</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የጠበቀ</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መሰረታዊ</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አገልግሎት</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እንዲያገኙ</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እና</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በመንግስት</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በጀት</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ቀጥተኛ</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ተጠቃሚነታቸውን</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ማሳደግ</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ነው</a:t>
            </a:r>
            <a:r>
              <a:rPr lang="en-US" dirty="0" smtClean="0">
                <a:solidFill>
                  <a:srgbClr val="4E3B30"/>
                </a:solidFill>
                <a:latin typeface="Power Geez Unicode1" pitchFamily="2" charset="0"/>
              </a:rPr>
              <a:t>፡፡</a:t>
            </a:r>
          </a:p>
          <a:p>
            <a:endParaRPr lang="en-US" sz="3600"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3</a:t>
            </a:fld>
            <a:endParaRPr lang="en-US"/>
          </a:p>
        </p:txBody>
      </p:sp>
    </p:spTree>
    <p:extLst>
      <p:ext uri="{BB962C8B-B14F-4D97-AF65-F5344CB8AC3E}">
        <p14:creationId xmlns:p14="http://schemas.microsoft.com/office/powerpoint/2010/main" val="3559827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ctr"/>
            <a:r>
              <a:rPr lang="en-US" dirty="0" err="1">
                <a:solidFill>
                  <a:srgbClr val="4E3B30"/>
                </a:solidFill>
                <a:latin typeface="Power Geez Unicode1" pitchFamily="2" charset="0"/>
              </a:rPr>
              <a:t>የፋይናንስ</a:t>
            </a:r>
            <a:r>
              <a:rPr lang="en-US" dirty="0">
                <a:solidFill>
                  <a:srgbClr val="4E3B30"/>
                </a:solidFill>
                <a:latin typeface="Power Geez Unicode1" pitchFamily="2" charset="0"/>
              </a:rPr>
              <a:t> </a:t>
            </a:r>
            <a:r>
              <a:rPr lang="en-US" dirty="0" err="1">
                <a:solidFill>
                  <a:srgbClr val="4E3B30"/>
                </a:solidFill>
                <a:latin typeface="Power Geez Unicode1" pitchFamily="2" charset="0"/>
              </a:rPr>
              <a:t>ግልጽነትና</a:t>
            </a:r>
            <a:r>
              <a:rPr lang="en-US" dirty="0">
                <a:solidFill>
                  <a:srgbClr val="4E3B30"/>
                </a:solidFill>
                <a:latin typeface="Power Geez Unicode1" pitchFamily="2" charset="0"/>
              </a:rPr>
              <a:t> </a:t>
            </a:r>
            <a:r>
              <a:rPr lang="en-US" dirty="0" err="1" smtClean="0">
                <a:solidFill>
                  <a:srgbClr val="4E3B30"/>
                </a:solidFill>
                <a:latin typeface="Power Geez Unicode1" pitchFamily="2" charset="0"/>
              </a:rPr>
              <a:t>ተጠያቂነት</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ጽንሰ</a:t>
            </a:r>
            <a:r>
              <a:rPr lang="en-US" dirty="0" smtClean="0">
                <a:solidFill>
                  <a:srgbClr val="4E3B30"/>
                </a:solidFill>
                <a:latin typeface="Power Geez Unicode1" pitchFamily="2" charset="0"/>
              </a:rPr>
              <a:t> </a:t>
            </a:r>
            <a:r>
              <a:rPr lang="en-US" dirty="0" err="1" smtClean="0">
                <a:solidFill>
                  <a:srgbClr val="4E3B30"/>
                </a:solidFill>
                <a:latin typeface="Power Geez Unicode1" pitchFamily="2" charset="0"/>
              </a:rPr>
              <a:t>ሀሣብ</a:t>
            </a:r>
            <a:endParaRPr lang="en-US" dirty="0"/>
          </a:p>
        </p:txBody>
      </p:sp>
      <p:sp>
        <p:nvSpPr>
          <p:cNvPr id="3" name="Content Placeholder 2"/>
          <p:cNvSpPr>
            <a:spLocks noGrp="1"/>
          </p:cNvSpPr>
          <p:nvPr>
            <p:ph idx="1"/>
          </p:nvPr>
        </p:nvSpPr>
        <p:spPr>
          <a:xfrm>
            <a:off x="228600" y="1295400"/>
            <a:ext cx="8686800" cy="5334000"/>
          </a:xfrm>
        </p:spPr>
        <p:txBody>
          <a:bodyPr>
            <a:noAutofit/>
          </a:bodyPr>
          <a:lstStyle/>
          <a:p>
            <a:pPr lvl="0" algn="just">
              <a:buFont typeface="Wingdings" pitchFamily="2" charset="2"/>
              <a:buChar char="ü"/>
            </a:pPr>
            <a:r>
              <a:rPr lang="en-US" sz="3600" i="1" dirty="0" err="1">
                <a:solidFill>
                  <a:prstClr val="black"/>
                </a:solidFill>
                <a:latin typeface="Ge'ez-1" pitchFamily="34" charset="0"/>
              </a:rPr>
              <a:t>በማንኛውም</a:t>
            </a:r>
            <a:r>
              <a:rPr lang="en-US" sz="3600" i="1" dirty="0">
                <a:solidFill>
                  <a:prstClr val="black"/>
                </a:solidFill>
                <a:latin typeface="Ge'ez-1" pitchFamily="34" charset="0"/>
              </a:rPr>
              <a:t>  </a:t>
            </a:r>
            <a:r>
              <a:rPr lang="en-US" sz="3600" i="1" dirty="0" err="1">
                <a:solidFill>
                  <a:prstClr val="black"/>
                </a:solidFill>
                <a:latin typeface="Ge'ez-1" pitchFamily="34" charset="0"/>
              </a:rPr>
              <a:t>ስርዓት</a:t>
            </a:r>
            <a:r>
              <a:rPr lang="en-US" sz="3600" i="1" dirty="0">
                <a:solidFill>
                  <a:prstClr val="black"/>
                </a:solidFill>
                <a:latin typeface="Ge'ez-1" pitchFamily="34" charset="0"/>
              </a:rPr>
              <a:t> </a:t>
            </a:r>
            <a:r>
              <a:rPr lang="en-US" sz="3600" i="1" dirty="0">
                <a:solidFill>
                  <a:srgbClr val="00B050"/>
                </a:solidFill>
                <a:latin typeface="Ge'ez-1" pitchFamily="34" charset="0"/>
              </a:rPr>
              <a:t>¨&lt;d’@ ¾T&gt;</a:t>
            </a:r>
            <a:r>
              <a:rPr lang="en-US" sz="3600" i="1" dirty="0" err="1">
                <a:solidFill>
                  <a:srgbClr val="00B050"/>
                </a:solidFill>
                <a:latin typeface="Ge'ez-1" pitchFamily="34" charset="0"/>
              </a:rPr>
              <a:t>cØuƒ</a:t>
            </a:r>
            <a:r>
              <a:rPr lang="en-US" sz="3600" i="1" dirty="0">
                <a:solidFill>
                  <a:srgbClr val="00B050"/>
                </a:solidFill>
                <a:latin typeface="Ge'ez-1" pitchFamily="34" charset="0"/>
              </a:rPr>
              <a:t>” </a:t>
            </a:r>
            <a:r>
              <a:rPr lang="en-US" sz="3600" i="1" dirty="0">
                <a:solidFill>
                  <a:srgbClr val="7030A0"/>
                </a:solidFill>
                <a:latin typeface="Ge'ez-1" pitchFamily="34" charset="0"/>
              </a:rPr>
              <a:t>&amp;¨&lt;d’@¨&lt; ¾T&gt;}</a:t>
            </a:r>
            <a:r>
              <a:rPr lang="en-US" sz="3600" i="1" dirty="0" err="1">
                <a:solidFill>
                  <a:srgbClr val="7030A0"/>
                </a:solidFill>
                <a:latin typeface="Ge'ez-1" pitchFamily="34" charset="0"/>
              </a:rPr>
              <a:t>Ñu`uƒ</a:t>
            </a:r>
            <a:r>
              <a:rPr lang="en-US" sz="3600" i="1" dirty="0">
                <a:solidFill>
                  <a:srgbClr val="7030A0"/>
                </a:solidFill>
                <a:latin typeface="Ge'ez-1" pitchFamily="34" charset="0"/>
              </a:rPr>
              <a:t>” </a:t>
            </a:r>
            <a:r>
              <a:rPr lang="en-US" sz="3600" i="1" dirty="0">
                <a:solidFill>
                  <a:prstClr val="black"/>
                </a:solidFill>
                <a:latin typeface="Ge'ez-1" pitchFamily="34" charset="0"/>
              </a:rPr>
              <a:t>¨ÃU </a:t>
            </a:r>
            <a:r>
              <a:rPr lang="en-US" sz="3600" i="1" dirty="0" err="1">
                <a:solidFill>
                  <a:srgbClr val="FF0000"/>
                </a:solidFill>
                <a:latin typeface="Ge'ez-1" pitchFamily="34" charset="0"/>
              </a:rPr>
              <a:t>dÃ</a:t>
            </a:r>
            <a:r>
              <a:rPr lang="en-US" sz="3600" i="1" dirty="0">
                <a:solidFill>
                  <a:srgbClr val="FF0000"/>
                </a:solidFill>
                <a:latin typeface="Ge'ez-1" pitchFamily="34" charset="0"/>
              </a:rPr>
              <a:t>}</a:t>
            </a:r>
            <a:r>
              <a:rPr lang="en-US" sz="3600" i="1" dirty="0" err="1">
                <a:solidFill>
                  <a:srgbClr val="FF0000"/>
                </a:solidFill>
                <a:latin typeface="Ge'ez-1" pitchFamily="34" charset="0"/>
              </a:rPr>
              <a:t>Ñu</a:t>
            </a:r>
            <a:r>
              <a:rPr lang="en-US" sz="3600" i="1" dirty="0">
                <a:solidFill>
                  <a:srgbClr val="FF0000"/>
                </a:solidFill>
                <a:latin typeface="Ge'ez-1" pitchFamily="34" charset="0"/>
              </a:rPr>
              <a:t>` ¾T&gt;</a:t>
            </a:r>
            <a:r>
              <a:rPr lang="en-US" sz="3600" i="1" dirty="0" err="1">
                <a:solidFill>
                  <a:srgbClr val="FF0000"/>
                </a:solidFill>
                <a:latin typeface="Ge'ez-1" pitchFamily="34" charset="0"/>
              </a:rPr>
              <a:t>k`uƒ</a:t>
            </a:r>
            <a:r>
              <a:rPr lang="en-US" sz="3600" i="1" dirty="0">
                <a:solidFill>
                  <a:srgbClr val="FF0000"/>
                </a:solidFill>
                <a:latin typeface="Ge'ez-1" pitchFamily="34" charset="0"/>
              </a:rPr>
              <a:t>” H&gt;</a:t>
            </a:r>
            <a:r>
              <a:rPr lang="en-US" sz="3600" i="1" dirty="0" err="1">
                <a:solidFill>
                  <a:srgbClr val="FF0000"/>
                </a:solidFill>
                <a:latin typeface="Ge'ez-1" pitchFamily="34" charset="0"/>
              </a:rPr>
              <a:t>Åƒ</a:t>
            </a:r>
            <a:r>
              <a:rPr lang="en-US" sz="3600" i="1" dirty="0">
                <a:solidFill>
                  <a:srgbClr val="FF0000"/>
                </a:solidFill>
                <a:latin typeface="Ge'ez-1" pitchFamily="34" charset="0"/>
              </a:rPr>
              <a:t> </a:t>
            </a:r>
            <a:r>
              <a:rPr lang="en-US" sz="3600" i="1" dirty="0" err="1">
                <a:solidFill>
                  <a:prstClr val="black"/>
                </a:solidFill>
                <a:latin typeface="Ge'ez-1" pitchFamily="34" charset="0"/>
              </a:rPr>
              <a:t>uSSMŸƒ</a:t>
            </a:r>
            <a:r>
              <a:rPr lang="en-US" sz="3600" i="1" dirty="0">
                <a:solidFill>
                  <a:prstClr val="black"/>
                </a:solidFill>
                <a:latin typeface="Ge'ez-1" pitchFamily="34" charset="0"/>
              </a:rPr>
              <a:t> </a:t>
            </a:r>
            <a:r>
              <a:rPr lang="en-US" sz="3600" i="1" dirty="0" err="1">
                <a:solidFill>
                  <a:prstClr val="black"/>
                </a:solidFill>
                <a:latin typeface="Ge'ez-1" pitchFamily="34" charset="0"/>
              </a:rPr>
              <a:t>የ›e</a:t>
            </a:r>
            <a:r>
              <a:rPr lang="en-US" sz="3600" i="1" dirty="0">
                <a:solidFill>
                  <a:prstClr val="black"/>
                </a:solidFill>
                <a:latin typeface="Ge'ez-1" pitchFamily="34" charset="0"/>
              </a:rPr>
              <a:t>}ÇÅ` e`¯~ </a:t>
            </a:r>
            <a:r>
              <a:rPr lang="en-US" sz="3600" i="1" dirty="0" err="1">
                <a:solidFill>
                  <a:schemeClr val="tx2"/>
                </a:solidFill>
                <a:latin typeface="Ge'ez-1" pitchFamily="34" charset="0"/>
              </a:rPr>
              <a:t>መልካም</a:t>
            </a:r>
            <a:r>
              <a:rPr lang="en-US" sz="3600" i="1" dirty="0">
                <a:solidFill>
                  <a:schemeClr val="tx2"/>
                </a:solidFill>
                <a:latin typeface="Ge'ez-1" pitchFamily="34" charset="0"/>
              </a:rPr>
              <a:t> </a:t>
            </a:r>
            <a:r>
              <a:rPr lang="en-US" sz="3600" i="1" dirty="0">
                <a:solidFill>
                  <a:prstClr val="black"/>
                </a:solidFill>
                <a:latin typeface="Ge'ez-1" pitchFamily="34" charset="0"/>
              </a:rPr>
              <a:t>¨ÃU  </a:t>
            </a:r>
            <a:r>
              <a:rPr lang="en-US" sz="3600" i="1" dirty="0" err="1">
                <a:solidFill>
                  <a:schemeClr val="tx2"/>
                </a:solidFill>
                <a:latin typeface="Ge'ez-1" pitchFamily="34" charset="0"/>
              </a:rPr>
              <a:t>SØö</a:t>
            </a:r>
            <a:r>
              <a:rPr lang="en-US" sz="3600" i="1" dirty="0">
                <a:solidFill>
                  <a:schemeClr val="tx2"/>
                </a:solidFill>
                <a:latin typeface="Ge'ez-1" pitchFamily="34" charset="0"/>
              </a:rPr>
              <a:t> </a:t>
            </a:r>
            <a:r>
              <a:rPr lang="en-US" sz="3600" i="1" dirty="0">
                <a:solidFill>
                  <a:prstClr val="black"/>
                </a:solidFill>
                <a:latin typeface="Ge'ez-1" pitchFamily="34" charset="0"/>
              </a:rPr>
              <a:t>SJ’&lt;” S“Ñ` Ã‰LM</a:t>
            </a:r>
            <a:r>
              <a:rPr lang="en-US" sz="3600" i="1" dirty="0" smtClean="0">
                <a:solidFill>
                  <a:prstClr val="black"/>
                </a:solidFill>
                <a:latin typeface="Ge'ez-1" pitchFamily="34" charset="0"/>
              </a:rPr>
              <a:t>::</a:t>
            </a:r>
          </a:p>
          <a:p>
            <a:pPr algn="just">
              <a:buFont typeface="Wingdings" pitchFamily="2" charset="2"/>
              <a:buChar char="ü"/>
            </a:pPr>
            <a:r>
              <a:rPr lang="en-US" sz="3600" i="1" dirty="0" smtClean="0">
                <a:solidFill>
                  <a:prstClr val="black"/>
                </a:solidFill>
                <a:latin typeface="Ge'ez-1" pitchFamily="34" charset="0"/>
              </a:rPr>
              <a:t>U</a:t>
            </a:r>
            <a:r>
              <a:rPr lang="en-US" sz="3600" i="1" dirty="0">
                <a:solidFill>
                  <a:prstClr val="black"/>
                </a:solidFill>
                <a:latin typeface="Ge'ez-1" pitchFamily="34" charset="0"/>
              </a:rPr>
              <a:t>¡”Á~U ¾›e}ÇÅ` </a:t>
            </a:r>
            <a:r>
              <a:rPr lang="en-US" sz="3600" i="1" dirty="0" err="1" smtClean="0">
                <a:solidFill>
                  <a:prstClr val="black"/>
                </a:solidFill>
                <a:latin typeface="Ge'ez-1" pitchFamily="34" charset="0"/>
              </a:rPr>
              <a:t>e`¯ƒ</a:t>
            </a:r>
            <a:r>
              <a:rPr lang="en-US" sz="3600" i="1" dirty="0" smtClean="0">
                <a:solidFill>
                  <a:prstClr val="black"/>
                </a:solidFill>
                <a:latin typeface="Ge'ez-1" pitchFamily="34" charset="0"/>
              </a:rPr>
              <a:t> </a:t>
            </a:r>
            <a:r>
              <a:rPr lang="en-US" sz="3600" i="1" dirty="0" err="1">
                <a:solidFill>
                  <a:prstClr val="black"/>
                </a:solidFill>
                <a:latin typeface="Ge'ez-1" pitchFamily="34" charset="0"/>
              </a:rPr>
              <a:t>TKƒ</a:t>
            </a:r>
            <a:r>
              <a:rPr lang="en-US" sz="3600" i="1" dirty="0">
                <a:solidFill>
                  <a:prstClr val="black"/>
                </a:solidFill>
                <a:latin typeface="Ge'ez-1" pitchFamily="34" charset="0"/>
              </a:rPr>
              <a:t> ¨&lt;d’@” ¾SeÖƒ“ ¾}</a:t>
            </a:r>
            <a:r>
              <a:rPr lang="en-US" sz="3600" i="1" dirty="0" err="1">
                <a:solidFill>
                  <a:prstClr val="black"/>
                </a:solidFill>
                <a:latin typeface="Ge'ez-1" pitchFamily="34" charset="0"/>
              </a:rPr>
              <a:t>cÖ”U</a:t>
            </a:r>
            <a:r>
              <a:rPr lang="en-US" sz="3600" i="1" dirty="0">
                <a:solidFill>
                  <a:prstClr val="black"/>
                </a:solidFill>
                <a:latin typeface="Ge'ez-1" pitchFamily="34" charset="0"/>
              </a:rPr>
              <a:t> ¨&lt;d’@ ¾U”}</a:t>
            </a:r>
            <a:r>
              <a:rPr lang="en-US" sz="3600" i="1" dirty="0" err="1">
                <a:solidFill>
                  <a:prstClr val="black"/>
                </a:solidFill>
                <a:latin typeface="Ge'ez-1" pitchFamily="34" charset="0"/>
              </a:rPr>
              <a:t>Ñw`uƒ</a:t>
            </a:r>
            <a:r>
              <a:rPr lang="en-US" sz="3600" i="1" dirty="0">
                <a:solidFill>
                  <a:prstClr val="black"/>
                </a:solidFill>
                <a:latin typeface="Ge'ez-1" pitchFamily="34" charset="0"/>
              </a:rPr>
              <a:t> ¨</a:t>
            </a:r>
            <a:r>
              <a:rPr lang="en-US" sz="3600" i="1" dirty="0" smtClean="0">
                <a:solidFill>
                  <a:prstClr val="black"/>
                </a:solidFill>
                <a:latin typeface="Ge'ez-1" pitchFamily="34" charset="0"/>
              </a:rPr>
              <a:t>ÃU ሳ</a:t>
            </a:r>
            <a:r>
              <a:rPr lang="en-US" sz="3600" i="1" dirty="0">
                <a:solidFill>
                  <a:prstClr val="black"/>
                </a:solidFill>
                <a:latin typeface="Ge'ez-1" pitchFamily="34" charset="0"/>
              </a:rPr>
              <a:t>”}</a:t>
            </a:r>
            <a:r>
              <a:rPr lang="en-US" sz="3600" i="1" dirty="0" err="1" smtClean="0">
                <a:solidFill>
                  <a:prstClr val="black"/>
                </a:solidFill>
                <a:latin typeface="Ge'ez-1" pitchFamily="34" charset="0"/>
              </a:rPr>
              <a:t>Ñብ</a:t>
            </a:r>
            <a:r>
              <a:rPr lang="en-US" sz="3600" i="1" dirty="0" smtClean="0">
                <a:solidFill>
                  <a:prstClr val="black"/>
                </a:solidFill>
                <a:latin typeface="Ge'ez-1" pitchFamily="34" charset="0"/>
              </a:rPr>
              <a:t>` </a:t>
            </a:r>
            <a:r>
              <a:rPr lang="en-US" sz="3600" i="1" dirty="0" err="1" smtClean="0">
                <a:solidFill>
                  <a:prstClr val="black"/>
                </a:solidFill>
                <a:latin typeface="Ge'ez-1" pitchFamily="34" charset="0"/>
              </a:rPr>
              <a:t>የምንቀርuƒ</a:t>
            </a:r>
            <a:r>
              <a:rPr lang="en-US" sz="3600" i="1" dirty="0" smtClean="0">
                <a:solidFill>
                  <a:prstClr val="black"/>
                </a:solidFill>
                <a:latin typeface="Ge'ez-1" pitchFamily="34" charset="0"/>
              </a:rPr>
              <a:t> </a:t>
            </a:r>
            <a:r>
              <a:rPr lang="en-US" sz="3600" i="1" dirty="0">
                <a:solidFill>
                  <a:prstClr val="black"/>
                </a:solidFill>
                <a:latin typeface="Ge'ez-1" pitchFamily="34" charset="0"/>
              </a:rPr>
              <a:t>H&gt;</a:t>
            </a:r>
            <a:r>
              <a:rPr lang="en-US" sz="3600" i="1" dirty="0" err="1">
                <a:solidFill>
                  <a:prstClr val="black"/>
                </a:solidFill>
                <a:latin typeface="Ge'ez-1" pitchFamily="34" charset="0"/>
              </a:rPr>
              <a:t>Åƒ</a:t>
            </a:r>
            <a:r>
              <a:rPr lang="en-US" sz="3600" i="1" dirty="0">
                <a:solidFill>
                  <a:prstClr val="black"/>
                </a:solidFill>
                <a:latin typeface="Ge'ez-1" pitchFamily="34" charset="0"/>
              </a:rPr>
              <a:t> </a:t>
            </a:r>
            <a:r>
              <a:rPr lang="en-US" sz="3600" i="1" dirty="0" err="1">
                <a:solidFill>
                  <a:prstClr val="black"/>
                </a:solidFill>
                <a:latin typeface="Ge'ez-1" pitchFamily="34" charset="0"/>
              </a:rPr>
              <a:t>TKƒ</a:t>
            </a:r>
            <a:r>
              <a:rPr lang="en-US" sz="3600" i="1" dirty="0">
                <a:solidFill>
                  <a:prstClr val="black"/>
                </a:solidFill>
                <a:latin typeface="Ge'ez-1" pitchFamily="34" charset="0"/>
              </a:rPr>
              <a:t> </a:t>
            </a:r>
            <a:r>
              <a:rPr lang="en-US" sz="3600" i="1" dirty="0" err="1">
                <a:solidFill>
                  <a:prstClr val="black"/>
                </a:solidFill>
                <a:latin typeface="Ge'ez-1" pitchFamily="34" charset="0"/>
              </a:rPr>
              <a:t>uSJ</a:t>
            </a:r>
            <a:r>
              <a:rPr lang="en-US" sz="3600" i="1" dirty="0">
                <a:solidFill>
                  <a:prstClr val="black"/>
                </a:solidFill>
                <a:latin typeface="Ge'ez-1" pitchFamily="34" charset="0"/>
              </a:rPr>
              <a:t>’&lt;::</a:t>
            </a:r>
          </a:p>
          <a:p>
            <a:pPr algn="just"/>
            <a:endParaRPr lang="en-US" sz="4000" dirty="0"/>
          </a:p>
        </p:txBody>
      </p:sp>
      <p:sp>
        <p:nvSpPr>
          <p:cNvPr id="4" name="Slide Number Placeholder 3"/>
          <p:cNvSpPr>
            <a:spLocks noGrp="1"/>
          </p:cNvSpPr>
          <p:nvPr>
            <p:ph type="sldNum" sz="quarter" idx="12"/>
          </p:nvPr>
        </p:nvSpPr>
        <p:spPr/>
        <p:txBody>
          <a:bodyPr/>
          <a:lstStyle/>
          <a:p>
            <a:fld id="{8329FE5F-B0F4-49A5-A868-FF8008F867EA}" type="slidenum">
              <a:rPr lang="en-US" smtClean="0">
                <a:solidFill>
                  <a:srgbClr val="E7DEC9">
                    <a:shade val="50000"/>
                    <a:satMod val="200000"/>
                  </a:srgbClr>
                </a:solidFill>
              </a:rPr>
              <a:pPr/>
              <a:t>4</a:t>
            </a:fld>
            <a:endParaRPr lang="en-US">
              <a:solidFill>
                <a:srgbClr val="E7DEC9">
                  <a:shade val="50000"/>
                  <a:satMod val="200000"/>
                </a:srgbClr>
              </a:solidFill>
            </a:endParaRPr>
          </a:p>
        </p:txBody>
      </p:sp>
    </p:spTree>
    <p:extLst>
      <p:ext uri="{BB962C8B-B14F-4D97-AF65-F5344CB8AC3E}">
        <p14:creationId xmlns:p14="http://schemas.microsoft.com/office/powerpoint/2010/main" val="14724728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pPr algn="ctr"/>
            <a:r>
              <a:rPr lang="en-US" dirty="0" err="1" smtClean="0"/>
              <a:t>የቀጠለ</a:t>
            </a:r>
            <a:r>
              <a:rPr lang="en-US" dirty="0" smtClean="0"/>
              <a:t>…</a:t>
            </a:r>
            <a:endParaRPr lang="en-US" dirty="0"/>
          </a:p>
        </p:txBody>
      </p:sp>
      <p:sp>
        <p:nvSpPr>
          <p:cNvPr id="3" name="Content Placeholder 2"/>
          <p:cNvSpPr>
            <a:spLocks noGrp="1"/>
          </p:cNvSpPr>
          <p:nvPr>
            <p:ph idx="1"/>
          </p:nvPr>
        </p:nvSpPr>
        <p:spPr>
          <a:xfrm>
            <a:off x="152400" y="990600"/>
            <a:ext cx="8763000" cy="5638800"/>
          </a:xfrm>
        </p:spPr>
        <p:txBody>
          <a:bodyPr>
            <a:normAutofit/>
          </a:bodyPr>
          <a:lstStyle/>
          <a:p>
            <a:pPr lvl="0" algn="just">
              <a:lnSpc>
                <a:spcPct val="150000"/>
              </a:lnSpc>
              <a:buFont typeface="Wingdings" pitchFamily="2" charset="2"/>
              <a:buChar char="ü"/>
            </a:pPr>
            <a:r>
              <a:rPr lang="en-US" sz="4400" i="1" dirty="0" err="1">
                <a:solidFill>
                  <a:prstClr val="black"/>
                </a:solidFill>
                <a:latin typeface="Ge'ez-1" pitchFamily="34" charset="0"/>
              </a:rPr>
              <a:t>u›e</a:t>
            </a:r>
            <a:r>
              <a:rPr lang="en-US" sz="4400" i="1" dirty="0">
                <a:solidFill>
                  <a:prstClr val="black"/>
                </a:solidFill>
                <a:latin typeface="Ge'ez-1" pitchFamily="34" charset="0"/>
              </a:rPr>
              <a:t>}ÇÅ` </a:t>
            </a:r>
            <a:r>
              <a:rPr lang="en-US" sz="4400" i="1" dirty="0" err="1">
                <a:solidFill>
                  <a:prstClr val="black"/>
                </a:solidFill>
                <a:latin typeface="Ge'ez-1" pitchFamily="34" charset="0"/>
              </a:rPr>
              <a:t>e`¯ƒ</a:t>
            </a:r>
            <a:r>
              <a:rPr lang="en-US" sz="4400" i="1" dirty="0">
                <a:solidFill>
                  <a:prstClr val="black"/>
                </a:solidFill>
                <a:latin typeface="Ge'ez-1" pitchFamily="34" charset="0"/>
              </a:rPr>
              <a:t> ¨&lt;</a:t>
            </a:r>
            <a:r>
              <a:rPr lang="en-US" sz="4400" i="1" dirty="0" err="1">
                <a:solidFill>
                  <a:prstClr val="black"/>
                </a:solidFill>
                <a:latin typeface="Ge'ez-1" pitchFamily="34" charset="0"/>
              </a:rPr>
              <a:t>eØ</a:t>
            </a:r>
            <a:r>
              <a:rPr lang="en-US" sz="4400" i="1" dirty="0">
                <a:solidFill>
                  <a:prstClr val="black"/>
                </a:solidFill>
                <a:latin typeface="Ge'ez-1" pitchFamily="34" charset="0"/>
              </a:rPr>
              <a:t> ÅÓV ª“¨&lt; }ª“Ã </a:t>
            </a:r>
            <a:r>
              <a:rPr lang="en-US" sz="4400" i="1" dirty="0" err="1">
                <a:solidFill>
                  <a:prstClr val="black"/>
                </a:solidFill>
                <a:latin typeface="Ge'ez-1" pitchFamily="34" charset="0"/>
              </a:rPr>
              <a:t>S”Óeƒ</a:t>
            </a:r>
            <a:r>
              <a:rPr lang="en-US" sz="4400" i="1" dirty="0">
                <a:solidFill>
                  <a:prstClr val="black"/>
                </a:solidFill>
                <a:latin typeface="Ge'ez-1" pitchFamily="34" charset="0"/>
              </a:rPr>
              <a:t> </a:t>
            </a:r>
            <a:r>
              <a:rPr lang="en-US" sz="4400" i="1" dirty="0" smtClean="0">
                <a:solidFill>
                  <a:prstClr val="black"/>
                </a:solidFill>
                <a:latin typeface="Ge'ez-1" pitchFamily="34" charset="0"/>
              </a:rPr>
              <a:t>’¨&lt;::</a:t>
            </a:r>
          </a:p>
          <a:p>
            <a:pPr marL="0" lvl="0" indent="0" algn="just">
              <a:lnSpc>
                <a:spcPct val="150000"/>
              </a:lnSpc>
              <a:buNone/>
            </a:pPr>
            <a:endParaRPr lang="en-US" sz="4400" i="1" dirty="0" smtClean="0">
              <a:solidFill>
                <a:prstClr val="black"/>
              </a:solidFill>
              <a:latin typeface="Ge'ez-1" pitchFamily="34" charset="0"/>
            </a:endParaRPr>
          </a:p>
          <a:p>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solidFill>
                  <a:srgbClr val="E7DEC9">
                    <a:shade val="50000"/>
                    <a:satMod val="200000"/>
                  </a:srgbClr>
                </a:solidFill>
              </a:rPr>
              <a:pPr/>
              <a:t>5</a:t>
            </a:fld>
            <a:endParaRPr lang="en-US">
              <a:solidFill>
                <a:srgbClr val="E7DEC9">
                  <a:shade val="50000"/>
                  <a:satMod val="200000"/>
                </a:srgbClr>
              </a:solidFill>
            </a:endParaRPr>
          </a:p>
        </p:txBody>
      </p:sp>
    </p:spTree>
    <p:extLst>
      <p:ext uri="{BB962C8B-B14F-4D97-AF65-F5344CB8AC3E}">
        <p14:creationId xmlns:p14="http://schemas.microsoft.com/office/powerpoint/2010/main" val="2913250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95400"/>
          </a:xfrm>
        </p:spPr>
        <p:txBody>
          <a:bodyPr>
            <a:noAutofit/>
          </a:bodyPr>
          <a:lstStyle/>
          <a:p>
            <a:pPr lvl="0">
              <a:lnSpc>
                <a:spcPct val="150000"/>
              </a:lnSpc>
            </a:pPr>
            <a:r>
              <a:rPr lang="en-US" sz="2400" i="1" dirty="0">
                <a:solidFill>
                  <a:prstClr val="black"/>
                </a:solidFill>
                <a:latin typeface="Ge'ez-1" pitchFamily="34" charset="0"/>
              </a:rPr>
              <a:t>SMŸU ¾S”Óeƒ ›e}ÇÅ` </a:t>
            </a:r>
            <a:r>
              <a:rPr lang="en-US" sz="2400" i="1" dirty="0" err="1">
                <a:solidFill>
                  <a:prstClr val="black"/>
                </a:solidFill>
                <a:latin typeface="Ge'ez-1" pitchFamily="34" charset="0"/>
              </a:rPr>
              <a:t>e`¯ƒ</a:t>
            </a:r>
            <a:r>
              <a:rPr lang="en-US" sz="2400" i="1" dirty="0">
                <a:solidFill>
                  <a:prstClr val="black"/>
                </a:solidFill>
                <a:latin typeface="Ge'ez-1" pitchFamily="34" charset="0"/>
              </a:rPr>
              <a:t>  ¾T&gt;</a:t>
            </a:r>
            <a:r>
              <a:rPr lang="en-US" sz="2400" i="1" dirty="0" err="1">
                <a:solidFill>
                  <a:prstClr val="black"/>
                </a:solidFill>
                <a:latin typeface="Ge'ez-1" pitchFamily="34" charset="0"/>
              </a:rPr>
              <a:t>ÑKêv</a:t>
            </a:r>
            <a:r>
              <a:rPr lang="en-US" sz="2400" i="1" dirty="0">
                <a:solidFill>
                  <a:prstClr val="black"/>
                </a:solidFill>
                <a:latin typeface="Ge'ez-1" pitchFamily="34" charset="0"/>
              </a:rPr>
              <a:t>†¨&lt; 8 ª“ ª“ </a:t>
            </a:r>
            <a:r>
              <a:rPr lang="en-US" sz="2400" i="1" dirty="0" err="1">
                <a:solidFill>
                  <a:prstClr val="black"/>
                </a:solidFill>
                <a:latin typeface="Ge'ez-1" pitchFamily="34" charset="0"/>
              </a:rPr>
              <a:t>vI</a:t>
            </a:r>
            <a:r>
              <a:rPr lang="en-US" sz="2400" i="1" dirty="0">
                <a:solidFill>
                  <a:prstClr val="black"/>
                </a:solidFill>
                <a:latin typeface="Ge'ez-1" pitchFamily="34" charset="0"/>
              </a:rPr>
              <a:t>]</a:t>
            </a:r>
            <a:r>
              <a:rPr lang="en-US" sz="2400" i="1" dirty="0" err="1">
                <a:solidFill>
                  <a:prstClr val="black"/>
                </a:solidFill>
                <a:latin typeface="Ge'ez-1" pitchFamily="34" charset="0"/>
              </a:rPr>
              <a:t>Áƒ</a:t>
            </a:r>
            <a:r>
              <a:rPr lang="en-US" sz="2400" i="1" dirty="0">
                <a:solidFill>
                  <a:prstClr val="black"/>
                </a:solidFill>
                <a:latin typeface="Ge'ez-1" pitchFamily="34" charset="0"/>
              </a:rPr>
              <a:t> ¾T&gt;Ÿ}K&lt;ƒ “†¨</a:t>
            </a:r>
            <a:r>
              <a:rPr lang="en-US" sz="2800" i="1" dirty="0">
                <a:solidFill>
                  <a:prstClr val="black"/>
                </a:solidFill>
                <a:latin typeface="Ge'ez-1" pitchFamily="34" charset="0"/>
              </a:rPr>
              <a:t>&lt;::</a:t>
            </a:r>
          </a:p>
        </p:txBody>
      </p:sp>
      <p:sp>
        <p:nvSpPr>
          <p:cNvPr id="3" name="Content Placeholder 2"/>
          <p:cNvSpPr>
            <a:spLocks noGrp="1"/>
          </p:cNvSpPr>
          <p:nvPr>
            <p:ph idx="1"/>
          </p:nvPr>
        </p:nvSpPr>
        <p:spPr>
          <a:xfrm>
            <a:off x="1066800" y="1219200"/>
            <a:ext cx="8001000" cy="5410200"/>
          </a:xfrm>
        </p:spPr>
        <p:txBody>
          <a:bodyPr>
            <a:normAutofit fontScale="25000" lnSpcReduction="20000"/>
          </a:bodyPr>
          <a:lstStyle/>
          <a:p>
            <a:pPr lvl="0">
              <a:buNone/>
            </a:pPr>
            <a:r>
              <a:rPr lang="en-US" i="1" dirty="0" smtClean="0"/>
              <a:t> </a:t>
            </a:r>
            <a:r>
              <a:rPr lang="en-US" sz="4500" i="1" dirty="0" smtClean="0">
                <a:latin typeface="Ge'ez-1" pitchFamily="34" charset="0"/>
              </a:rPr>
              <a:t> </a:t>
            </a:r>
            <a:endParaRPr lang="en-US" sz="4500" i="1" dirty="0">
              <a:latin typeface="Ge'ez-1" pitchFamily="34" charset="0"/>
            </a:endParaRPr>
          </a:p>
          <a:p>
            <a:pPr marL="0" indent="0">
              <a:lnSpc>
                <a:spcPct val="170000"/>
              </a:lnSpc>
              <a:buNone/>
            </a:pPr>
            <a:r>
              <a:rPr lang="en-US" sz="9600" dirty="0">
                <a:latin typeface="Ge'ez-1" pitchFamily="34" charset="0"/>
              </a:rPr>
              <a:t>1</a:t>
            </a:r>
            <a:r>
              <a:rPr lang="en-US" sz="9600" dirty="0" smtClean="0">
                <a:latin typeface="Ge'ez-1" pitchFamily="34" charset="0"/>
              </a:rPr>
              <a:t> - ›d</a:t>
            </a:r>
            <a:r>
              <a:rPr lang="en-US" sz="9600" dirty="0" err="1" smtClean="0">
                <a:latin typeface="Ge'ez-1" pitchFamily="34" charset="0"/>
              </a:rPr>
              <a:t>ታፊነት</a:t>
            </a:r>
            <a:r>
              <a:rPr lang="en-US" sz="9600" dirty="0" smtClean="0">
                <a:latin typeface="Ge'ez-1" pitchFamily="34" charset="0"/>
              </a:rPr>
              <a:t>              / </a:t>
            </a:r>
            <a:r>
              <a:rPr lang="en-US" sz="9600" dirty="0" smtClean="0">
                <a:latin typeface="Stencil" pitchFamily="82" charset="0"/>
              </a:rPr>
              <a:t>participatory</a:t>
            </a:r>
            <a:r>
              <a:rPr lang="en-US" sz="9600" dirty="0">
                <a:latin typeface="Stencil" pitchFamily="82" charset="0"/>
              </a:rPr>
              <a:t>/</a:t>
            </a:r>
          </a:p>
          <a:p>
            <a:pPr marL="0" indent="0">
              <a:lnSpc>
                <a:spcPct val="170000"/>
              </a:lnSpc>
              <a:buNone/>
            </a:pPr>
            <a:r>
              <a:rPr lang="en-US" sz="9600" dirty="0">
                <a:latin typeface="Ge'ez-1" pitchFamily="34" charset="0"/>
              </a:rPr>
              <a:t>2</a:t>
            </a:r>
            <a:r>
              <a:rPr lang="en-US" sz="9600" dirty="0" smtClean="0">
                <a:latin typeface="Ge'ez-1" pitchFamily="34" charset="0"/>
              </a:rPr>
              <a:t> - </a:t>
            </a:r>
            <a:r>
              <a:rPr lang="en-US" sz="9600" dirty="0" err="1">
                <a:latin typeface="Ge'ez-1" pitchFamily="34" charset="0"/>
              </a:rPr>
              <a:t>የ</a:t>
            </a:r>
            <a:r>
              <a:rPr lang="en-US" sz="9600" dirty="0" err="1" smtClean="0">
                <a:latin typeface="Ge'ez-1" pitchFamily="34" charset="0"/>
              </a:rPr>
              <a:t>SÓvvƒ</a:t>
            </a:r>
            <a:r>
              <a:rPr lang="en-US" sz="9600" dirty="0" smtClean="0">
                <a:latin typeface="Ge'ez-1" pitchFamily="34" charset="0"/>
              </a:rPr>
              <a:t> </a:t>
            </a:r>
            <a:r>
              <a:rPr lang="en-US" sz="9600" dirty="0">
                <a:latin typeface="Ge'ez-1" pitchFamily="34" charset="0"/>
              </a:rPr>
              <a:t>S`I  </a:t>
            </a:r>
            <a:r>
              <a:rPr lang="en-US" sz="9600" dirty="0" smtClean="0">
                <a:latin typeface="Ge'ez-1" pitchFamily="34" charset="0"/>
              </a:rPr>
              <a:t>     / </a:t>
            </a:r>
            <a:r>
              <a:rPr lang="en-US" sz="9600" dirty="0" smtClean="0">
                <a:latin typeface="Stencil" pitchFamily="82" charset="0"/>
              </a:rPr>
              <a:t>Consensuses </a:t>
            </a:r>
            <a:r>
              <a:rPr lang="en-US" sz="9600" dirty="0">
                <a:latin typeface="Stencil" pitchFamily="82" charset="0"/>
              </a:rPr>
              <a:t>Oriented/</a:t>
            </a:r>
          </a:p>
          <a:p>
            <a:pPr marL="0" indent="0">
              <a:lnSpc>
                <a:spcPct val="170000"/>
              </a:lnSpc>
              <a:buNone/>
            </a:pPr>
            <a:r>
              <a:rPr lang="en-US" sz="9600" dirty="0">
                <a:latin typeface="Ge'ez-1" pitchFamily="34" charset="0"/>
              </a:rPr>
              <a:t>3</a:t>
            </a:r>
            <a:r>
              <a:rPr lang="en-US" sz="9600" dirty="0" smtClean="0">
                <a:latin typeface="Ge'ez-1" pitchFamily="34" charset="0"/>
              </a:rPr>
              <a:t> - }</a:t>
            </a:r>
            <a:r>
              <a:rPr lang="en-US" sz="9600" dirty="0" err="1" smtClean="0">
                <a:latin typeface="Ge'ez-1" pitchFamily="34" charset="0"/>
              </a:rPr>
              <a:t>ÖÁm’ƒ</a:t>
            </a:r>
            <a:r>
              <a:rPr lang="en-US" sz="9600" dirty="0" smtClean="0">
                <a:latin typeface="Ge'ez-1" pitchFamily="34" charset="0"/>
              </a:rPr>
              <a:t>            /</a:t>
            </a:r>
            <a:r>
              <a:rPr lang="en-US" sz="9600" dirty="0">
                <a:latin typeface="Stencil" pitchFamily="82" charset="0"/>
              </a:rPr>
              <a:t>Accountability</a:t>
            </a:r>
            <a:r>
              <a:rPr lang="en-US" sz="9600" dirty="0">
                <a:latin typeface="Ge'ez-1" pitchFamily="34" charset="0"/>
              </a:rPr>
              <a:t>/</a:t>
            </a:r>
          </a:p>
          <a:p>
            <a:pPr marL="0" indent="0">
              <a:lnSpc>
                <a:spcPct val="170000"/>
              </a:lnSpc>
              <a:buNone/>
            </a:pPr>
            <a:r>
              <a:rPr lang="en-US" sz="9600" dirty="0">
                <a:latin typeface="Ge'ez-1" pitchFamily="34" charset="0"/>
              </a:rPr>
              <a:t>4</a:t>
            </a:r>
            <a:r>
              <a:rPr lang="en-US" sz="9600" dirty="0" smtClean="0">
                <a:latin typeface="Ge'ez-1" pitchFamily="34" charset="0"/>
              </a:rPr>
              <a:t> - </a:t>
            </a:r>
            <a:r>
              <a:rPr lang="en-US" sz="9600" dirty="0" err="1" smtClean="0">
                <a:latin typeface="Ge'ez-1" pitchFamily="34" charset="0"/>
              </a:rPr>
              <a:t>ÓMê’ƒ</a:t>
            </a:r>
            <a:r>
              <a:rPr lang="en-US" sz="9600" dirty="0" smtClean="0">
                <a:latin typeface="Ge'ez-1" pitchFamily="34" charset="0"/>
              </a:rPr>
              <a:t>              /</a:t>
            </a:r>
            <a:r>
              <a:rPr lang="en-US" sz="9600" dirty="0">
                <a:latin typeface="Stencil" pitchFamily="82" charset="0"/>
              </a:rPr>
              <a:t>Transparency</a:t>
            </a:r>
            <a:r>
              <a:rPr lang="en-US" sz="9600" dirty="0">
                <a:latin typeface="Ge'ez-1" pitchFamily="34" charset="0"/>
              </a:rPr>
              <a:t>/</a:t>
            </a:r>
          </a:p>
          <a:p>
            <a:pPr marL="0" indent="0">
              <a:lnSpc>
                <a:spcPct val="170000"/>
              </a:lnSpc>
              <a:buNone/>
            </a:pPr>
            <a:r>
              <a:rPr lang="en-US" sz="9600" dirty="0">
                <a:latin typeface="Ge'ez-1" pitchFamily="34" charset="0"/>
              </a:rPr>
              <a:t>5</a:t>
            </a:r>
            <a:r>
              <a:rPr lang="en-US" sz="9600" dirty="0" smtClean="0">
                <a:latin typeface="Ge'ez-1" pitchFamily="34" charset="0"/>
              </a:rPr>
              <a:t> - </a:t>
            </a:r>
            <a:r>
              <a:rPr lang="en-US" sz="9600" dirty="0" err="1" smtClean="0">
                <a:latin typeface="Ge'ez-1" pitchFamily="34" charset="0"/>
              </a:rPr>
              <a:t>ULi</a:t>
            </a:r>
            <a:r>
              <a:rPr lang="en-US" sz="9600" dirty="0" smtClean="0">
                <a:latin typeface="Ge'ez-1" pitchFamily="34" charset="0"/>
              </a:rPr>
              <a:t> </a:t>
            </a:r>
            <a:r>
              <a:rPr lang="en-US" sz="9600" dirty="0" err="1" smtClean="0">
                <a:latin typeface="Ge'ez-1" pitchFamily="34" charset="0"/>
              </a:rPr>
              <a:t>cÜ</a:t>
            </a:r>
            <a:r>
              <a:rPr lang="en-US" sz="9600" dirty="0" smtClean="0">
                <a:latin typeface="Ge'ez-1" pitchFamily="34" charset="0"/>
              </a:rPr>
              <a:t>            /</a:t>
            </a:r>
            <a:r>
              <a:rPr lang="en-US" sz="9600" dirty="0">
                <a:latin typeface="Stencil" pitchFamily="82" charset="0"/>
              </a:rPr>
              <a:t>Responsive</a:t>
            </a:r>
            <a:r>
              <a:rPr lang="en-US" sz="9600" dirty="0">
                <a:latin typeface="Ge'ez-1" pitchFamily="34" charset="0"/>
              </a:rPr>
              <a:t>/</a:t>
            </a:r>
          </a:p>
          <a:p>
            <a:pPr marL="0" indent="0">
              <a:lnSpc>
                <a:spcPct val="170000"/>
              </a:lnSpc>
              <a:buNone/>
            </a:pPr>
            <a:r>
              <a:rPr lang="en-US" sz="9600" dirty="0" smtClean="0">
                <a:latin typeface="Ge'ez-1" pitchFamily="34" charset="0"/>
              </a:rPr>
              <a:t>6 - ¨&lt;</a:t>
            </a:r>
            <a:r>
              <a:rPr lang="en-US" sz="9600" dirty="0" err="1" smtClean="0">
                <a:latin typeface="Ge'ez-1" pitchFamily="34" charset="0"/>
              </a:rPr>
              <a:t>Ö?ታT</a:t>
            </a:r>
            <a:r>
              <a:rPr lang="en-US" sz="9600" dirty="0" smtClean="0">
                <a:latin typeface="Ge'ez-1" pitchFamily="34" charset="0"/>
              </a:rPr>
              <a:t>              /</a:t>
            </a:r>
            <a:r>
              <a:rPr lang="en-US" sz="9600" dirty="0" smtClean="0">
                <a:solidFill>
                  <a:prstClr val="black"/>
                </a:solidFill>
                <a:latin typeface="Stencil" pitchFamily="82" charset="0"/>
              </a:rPr>
              <a:t>e</a:t>
            </a:r>
            <a:r>
              <a:rPr lang="en-US" sz="9600" dirty="0" smtClean="0">
                <a:latin typeface="Stencil" pitchFamily="82" charset="0"/>
              </a:rPr>
              <a:t>ffective</a:t>
            </a:r>
            <a:r>
              <a:rPr lang="en-US" sz="9600" dirty="0">
                <a:latin typeface="Ge'ez-1" pitchFamily="34" charset="0"/>
              </a:rPr>
              <a:t>/</a:t>
            </a:r>
          </a:p>
          <a:p>
            <a:pPr marL="0" indent="0">
              <a:lnSpc>
                <a:spcPct val="170000"/>
              </a:lnSpc>
              <a:buNone/>
            </a:pPr>
            <a:r>
              <a:rPr lang="en-US" sz="9600" dirty="0" smtClean="0">
                <a:latin typeface="Ge'ez-1" pitchFamily="34" charset="0"/>
              </a:rPr>
              <a:t>7 - </a:t>
            </a:r>
            <a:r>
              <a:rPr lang="en-US" sz="9600" dirty="0" err="1" smtClean="0">
                <a:latin typeface="Ge'ez-1" pitchFamily="34" charset="0"/>
              </a:rPr>
              <a:t>kM×ó</a:t>
            </a:r>
            <a:r>
              <a:rPr lang="en-US" sz="9600" dirty="0" smtClean="0">
                <a:latin typeface="Ge'ez-1" pitchFamily="34" charset="0"/>
              </a:rPr>
              <a:t>               /</a:t>
            </a:r>
            <a:r>
              <a:rPr lang="en-US" sz="9600" dirty="0">
                <a:solidFill>
                  <a:prstClr val="black"/>
                </a:solidFill>
                <a:latin typeface="Stencil" pitchFamily="82" charset="0"/>
              </a:rPr>
              <a:t>e</a:t>
            </a:r>
            <a:r>
              <a:rPr lang="en-US" sz="9600" dirty="0" smtClean="0">
                <a:latin typeface="Stencil" pitchFamily="82" charset="0"/>
              </a:rPr>
              <a:t>fficient</a:t>
            </a:r>
            <a:r>
              <a:rPr lang="en-US" sz="9600" dirty="0">
                <a:latin typeface="Ge'ez-1" pitchFamily="34" charset="0"/>
              </a:rPr>
              <a:t>/</a:t>
            </a:r>
          </a:p>
          <a:p>
            <a:pPr marL="0" indent="0">
              <a:lnSpc>
                <a:spcPct val="170000"/>
              </a:lnSpc>
              <a:buNone/>
            </a:pPr>
            <a:r>
              <a:rPr lang="en-US" sz="9600" dirty="0" smtClean="0">
                <a:latin typeface="Ge'ez-1" pitchFamily="34" charset="0"/>
              </a:rPr>
              <a:t>8 - ²Koታ© </a:t>
            </a:r>
            <a:r>
              <a:rPr lang="en-US" sz="9600" dirty="0">
                <a:latin typeface="Ge'ez-1" pitchFamily="34" charset="0"/>
              </a:rPr>
              <a:t>^°</a:t>
            </a:r>
            <a:r>
              <a:rPr lang="en-US" sz="9600" dirty="0" smtClean="0">
                <a:latin typeface="Ge'ez-1" pitchFamily="34" charset="0"/>
              </a:rPr>
              <a:t>Ã         </a:t>
            </a:r>
            <a:r>
              <a:rPr lang="en-US" sz="9600" dirty="0" smtClean="0">
                <a:latin typeface="Stencil" pitchFamily="82" charset="0"/>
              </a:rPr>
              <a:t>/</a:t>
            </a:r>
            <a:r>
              <a:rPr lang="en-US" sz="9600" dirty="0">
                <a:latin typeface="Stencil" pitchFamily="82" charset="0"/>
              </a:rPr>
              <a:t>Strategic Vision/</a:t>
            </a:r>
          </a:p>
          <a:p>
            <a:pPr>
              <a:lnSpc>
                <a:spcPct val="170000"/>
              </a:lnSpc>
              <a:buNone/>
            </a:pPr>
            <a:r>
              <a:rPr lang="en-US" sz="5600" dirty="0" smtClean="0">
                <a:latin typeface="Ge'ez-1" pitchFamily="34" charset="0"/>
              </a:rPr>
              <a:t> </a:t>
            </a:r>
            <a:endParaRPr lang="en-US" sz="5600" dirty="0">
              <a:latin typeface="Ge'ez-1" pitchFamily="34" charset="0"/>
            </a:endParaRPr>
          </a:p>
        </p:txBody>
      </p:sp>
      <p:sp>
        <p:nvSpPr>
          <p:cNvPr id="4" name="Slide Number Placeholder 3"/>
          <p:cNvSpPr>
            <a:spLocks noGrp="1"/>
          </p:cNvSpPr>
          <p:nvPr>
            <p:ph type="sldNum" sz="quarter" idx="12"/>
          </p:nvPr>
        </p:nvSpPr>
        <p:spPr/>
        <p:txBody>
          <a:bodyPr/>
          <a:lstStyle/>
          <a:p>
            <a:fld id="{8329FE5F-B0F4-49A5-A868-FF8008F867EA}" type="slidenum">
              <a:rPr lang="en-US" smtClean="0">
                <a:solidFill>
                  <a:srgbClr val="E7DEC9">
                    <a:shade val="50000"/>
                    <a:satMod val="200000"/>
                  </a:srgbClr>
                </a:solidFill>
              </a:rPr>
              <a:pPr/>
              <a:t>6</a:t>
            </a:fld>
            <a:endParaRPr lang="en-US">
              <a:solidFill>
                <a:srgbClr val="E7DEC9">
                  <a:shade val="50000"/>
                  <a:satMod val="200000"/>
                </a:srgbClr>
              </a:solidFill>
            </a:endParaRPr>
          </a:p>
        </p:txBody>
      </p:sp>
    </p:spTree>
    <p:extLst>
      <p:ext uri="{BB962C8B-B14F-4D97-AF65-F5344CB8AC3E}">
        <p14:creationId xmlns:p14="http://schemas.microsoft.com/office/powerpoint/2010/main" val="3981606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066800"/>
          </a:xfrm>
        </p:spPr>
        <p:txBody>
          <a:bodyPr>
            <a:noAutofit/>
          </a:bodyPr>
          <a:lstStyle/>
          <a:p>
            <a:r>
              <a:rPr lang="en-US" sz="2800" b="1" i="1" u="sng" dirty="0" err="1" smtClean="0">
                <a:effectLst/>
                <a:latin typeface="Power Geez Unicode1"/>
                <a:ea typeface="Times New Roman"/>
                <a:cs typeface="Power Geez Unicode1"/>
              </a:rPr>
              <a:t>ዋና</a:t>
            </a:r>
            <a:r>
              <a:rPr lang="en-US" sz="2800" b="1" i="1" u="sng" dirty="0" smtClean="0">
                <a:effectLst/>
                <a:latin typeface="Power Geez Unicode1"/>
                <a:ea typeface="Times New Roman"/>
                <a:cs typeface="Power Geez Unicode1"/>
              </a:rPr>
              <a:t> </a:t>
            </a:r>
            <a:r>
              <a:rPr lang="en-US" sz="2800" b="1" i="1" u="sng" dirty="0" err="1" smtClean="0">
                <a:effectLst/>
                <a:latin typeface="Power Geez Unicode1"/>
                <a:ea typeface="Times New Roman"/>
                <a:cs typeface="Power Geez Unicode1"/>
              </a:rPr>
              <a:t>ዋና</a:t>
            </a:r>
            <a:r>
              <a:rPr lang="en-US" sz="2800" b="1" i="1" u="sng" dirty="0" smtClean="0">
                <a:effectLst/>
                <a:latin typeface="Power Geez Unicode1"/>
                <a:ea typeface="Times New Roman"/>
                <a:cs typeface="Power Geez Unicode1"/>
              </a:rPr>
              <a:t> </a:t>
            </a:r>
            <a:r>
              <a:rPr lang="en-US" sz="2800" b="1" i="1" u="sng" dirty="0" err="1" smtClean="0">
                <a:effectLst/>
                <a:latin typeface="Power Geez Unicode1"/>
                <a:ea typeface="Times New Roman"/>
                <a:cs typeface="Power Geez Unicode1"/>
              </a:rPr>
              <a:t>የፋይናንስ</a:t>
            </a:r>
            <a:r>
              <a:rPr lang="en-US" sz="2800" b="1" i="1" u="sng" dirty="0" smtClean="0">
                <a:effectLst/>
                <a:latin typeface="Power Geez Unicode1"/>
                <a:ea typeface="Times New Roman"/>
                <a:cs typeface="Times New Roman"/>
              </a:rPr>
              <a:t> </a:t>
            </a:r>
            <a:r>
              <a:rPr lang="en-US" sz="2800" b="1" i="1" u="sng" dirty="0" err="1">
                <a:effectLst/>
                <a:latin typeface="Power Geez Unicode1"/>
                <a:ea typeface="Times New Roman"/>
                <a:cs typeface="Times New Roman"/>
              </a:rPr>
              <a:t>ግልጽነትና</a:t>
            </a:r>
            <a:r>
              <a:rPr lang="en-US" sz="2800" b="1" i="1" u="sng" dirty="0">
                <a:effectLst/>
                <a:latin typeface="Power Geez Unicode1"/>
                <a:ea typeface="Times New Roman"/>
                <a:cs typeface="Times New Roman"/>
              </a:rPr>
              <a:t> </a:t>
            </a:r>
            <a:r>
              <a:rPr lang="en-US" sz="2800" b="1" i="1" u="sng" dirty="0" err="1">
                <a:effectLst/>
                <a:latin typeface="Power Geez Unicode1"/>
                <a:ea typeface="Times New Roman"/>
                <a:cs typeface="Times New Roman"/>
              </a:rPr>
              <a:t>ተጠያቂነት</a:t>
            </a:r>
            <a:r>
              <a:rPr lang="en-US" sz="2800" b="1" i="1" u="sng" dirty="0">
                <a:effectLst/>
                <a:latin typeface="Power Geez Unicode1"/>
                <a:ea typeface="Times New Roman"/>
                <a:cs typeface="Times New Roman"/>
              </a:rPr>
              <a:t> </a:t>
            </a:r>
            <a:r>
              <a:rPr lang="en-US" sz="2800" b="1" i="1" u="sng" dirty="0" err="1" smtClean="0">
                <a:effectLst/>
                <a:latin typeface="Power Geez Unicode1"/>
                <a:ea typeface="Times New Roman"/>
                <a:cs typeface="Times New Roman"/>
              </a:rPr>
              <a:t>መገለጫዎች</a:t>
            </a:r>
            <a:endParaRPr lang="en-US" sz="2800" dirty="0"/>
          </a:p>
        </p:txBody>
      </p:sp>
      <p:sp>
        <p:nvSpPr>
          <p:cNvPr id="3" name="Content Placeholder 2"/>
          <p:cNvSpPr>
            <a:spLocks noGrp="1"/>
          </p:cNvSpPr>
          <p:nvPr>
            <p:ph idx="1"/>
          </p:nvPr>
        </p:nvSpPr>
        <p:spPr>
          <a:xfrm>
            <a:off x="990600" y="1143000"/>
            <a:ext cx="8077200" cy="5410200"/>
          </a:xfrm>
        </p:spPr>
        <p:txBody>
          <a:bodyPr>
            <a:normAutofit fontScale="62500" lnSpcReduction="20000"/>
          </a:bodyPr>
          <a:lstStyle/>
          <a:p>
            <a:pPr marL="457200" marR="0" indent="-457200" algn="just">
              <a:lnSpc>
                <a:spcPct val="170000"/>
              </a:lnSpc>
              <a:spcBef>
                <a:spcPts val="0"/>
              </a:spcBef>
              <a:spcAft>
                <a:spcPts val="1000"/>
              </a:spcAft>
              <a:buBlip>
                <a:blip r:embed="rId2"/>
              </a:buBlip>
            </a:pPr>
            <a:r>
              <a:rPr lang="en-US" sz="3800" dirty="0" err="1">
                <a:latin typeface="Power Geez Unicode1"/>
                <a:ea typeface="Times New Roman"/>
                <a:cs typeface="Times New Roman"/>
              </a:rPr>
              <a:t>ፋይናንስ</a:t>
            </a:r>
            <a:r>
              <a:rPr lang="en-US" sz="3800" dirty="0">
                <a:latin typeface="Power Geez Unicode1"/>
                <a:ea typeface="Times New Roman"/>
                <a:cs typeface="Times New Roman"/>
              </a:rPr>
              <a:t> /</a:t>
            </a:r>
            <a:r>
              <a:rPr lang="en-US" sz="3800" dirty="0" err="1">
                <a:latin typeface="Power Geez Unicode1"/>
                <a:ea typeface="Times New Roman"/>
                <a:cs typeface="Times New Roman"/>
              </a:rPr>
              <a:t>በጀት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የሚሉት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ቃላቶች</a:t>
            </a:r>
            <a:r>
              <a:rPr lang="en-US" sz="3800" dirty="0">
                <a:latin typeface="Power Geez Unicode1"/>
                <a:ea typeface="Times New Roman"/>
                <a:cs typeface="Times New Roman"/>
              </a:rPr>
              <a:t> </a:t>
            </a:r>
            <a:r>
              <a:rPr lang="en-US" sz="3800" dirty="0" err="1">
                <a:latin typeface="Power Geez Unicode1"/>
                <a:ea typeface="Times New Roman"/>
                <a:cs typeface="Times New Roman"/>
              </a:rPr>
              <a:t>በተለዋዋጭነት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በተመሳሳይ</a:t>
            </a:r>
            <a:r>
              <a:rPr lang="en-US" sz="3800" dirty="0">
                <a:latin typeface="Power Geez Unicode1"/>
                <a:ea typeface="Times New Roman"/>
                <a:cs typeface="Times New Roman"/>
              </a:rPr>
              <a:t> </a:t>
            </a:r>
            <a:r>
              <a:rPr lang="en-US" sz="3800" dirty="0" err="1">
                <a:latin typeface="Power Geez Unicode1"/>
                <a:ea typeface="Times New Roman"/>
                <a:cs typeface="Times New Roman"/>
              </a:rPr>
              <a:t>መጠቀም</a:t>
            </a:r>
            <a:r>
              <a:rPr lang="en-US" sz="3800" dirty="0">
                <a:latin typeface="Power Geez Unicode1"/>
                <a:ea typeface="Times New Roman"/>
                <a:cs typeface="Times New Roman"/>
              </a:rPr>
              <a:t> </a:t>
            </a:r>
            <a:r>
              <a:rPr lang="en-US" sz="3800" dirty="0" err="1">
                <a:latin typeface="Power Geez Unicode1"/>
                <a:ea typeface="Times New Roman"/>
                <a:cs typeface="Times New Roman"/>
              </a:rPr>
              <a:t>እንደሚቻል</a:t>
            </a:r>
            <a:r>
              <a:rPr lang="en-US" sz="3800" dirty="0">
                <a:latin typeface="Power Geez Unicode1"/>
                <a:ea typeface="Times New Roman"/>
                <a:cs typeface="Times New Roman"/>
              </a:rPr>
              <a:t> </a:t>
            </a:r>
            <a:r>
              <a:rPr lang="en-US" sz="3800" dirty="0" err="1">
                <a:latin typeface="Power Geez Unicode1"/>
                <a:ea typeface="Times New Roman"/>
                <a:cs typeface="Times New Roman"/>
              </a:rPr>
              <a:t>በተለያዩ</a:t>
            </a:r>
            <a:r>
              <a:rPr lang="en-US" sz="3800" dirty="0">
                <a:latin typeface="Power Geez Unicode1"/>
                <a:ea typeface="Times New Roman"/>
                <a:cs typeface="Times New Roman"/>
              </a:rPr>
              <a:t> </a:t>
            </a:r>
            <a:r>
              <a:rPr lang="en-US" sz="3800" dirty="0" err="1">
                <a:latin typeface="Power Geez Unicode1"/>
                <a:ea typeface="Times New Roman"/>
                <a:cs typeface="Times New Roman"/>
              </a:rPr>
              <a:t>መጽሀፍት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ተመልክቷል</a:t>
            </a:r>
            <a:r>
              <a:rPr lang="en-US" sz="3800" dirty="0">
                <a:latin typeface="Power Geez Unicode1"/>
                <a:ea typeface="Times New Roman"/>
                <a:cs typeface="Times New Roman"/>
              </a:rPr>
              <a:t>፡፡ </a:t>
            </a:r>
            <a:r>
              <a:rPr lang="en-US" sz="3800" dirty="0" err="1">
                <a:latin typeface="Power Geez Unicode1"/>
                <a:ea typeface="Times New Roman"/>
                <a:cs typeface="Times New Roman"/>
              </a:rPr>
              <a:t>ማለትም</a:t>
            </a:r>
            <a:r>
              <a:rPr lang="en-US" sz="3800" dirty="0">
                <a:latin typeface="Power Geez Unicode1"/>
                <a:ea typeface="Times New Roman"/>
                <a:cs typeface="Times New Roman"/>
              </a:rPr>
              <a:t> </a:t>
            </a:r>
            <a:r>
              <a:rPr lang="en-US" sz="3800" dirty="0" err="1">
                <a:latin typeface="Power Geez Unicode1"/>
                <a:ea typeface="Times New Roman"/>
                <a:cs typeface="Times New Roman"/>
              </a:rPr>
              <a:t>ፋይናንስ</a:t>
            </a:r>
            <a:r>
              <a:rPr lang="en-US" sz="3800" dirty="0">
                <a:latin typeface="Power Geez Unicode1"/>
                <a:ea typeface="Times New Roman"/>
                <a:cs typeface="Times New Roman"/>
              </a:rPr>
              <a:t> </a:t>
            </a:r>
            <a:r>
              <a:rPr lang="en-US" sz="3800" dirty="0" err="1">
                <a:latin typeface="Power Geez Unicode1"/>
                <a:ea typeface="Times New Roman"/>
                <a:cs typeface="Times New Roman"/>
              </a:rPr>
              <a:t>ማለት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በጀት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ማለት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መሆኑን</a:t>
            </a:r>
            <a:r>
              <a:rPr lang="en-US" sz="3800" dirty="0">
                <a:latin typeface="Power Geez Unicode1"/>
                <a:ea typeface="Times New Roman"/>
                <a:cs typeface="Times New Roman"/>
              </a:rPr>
              <a:t> </a:t>
            </a:r>
            <a:r>
              <a:rPr lang="en-US" sz="3800" dirty="0" err="1">
                <a:latin typeface="Power Geez Unicode1"/>
                <a:ea typeface="Times New Roman"/>
                <a:cs typeface="Times New Roman"/>
              </a:rPr>
              <a:t>እንረዳለን</a:t>
            </a:r>
            <a:r>
              <a:rPr lang="en-US" sz="3800" dirty="0">
                <a:latin typeface="Power Geez Unicode1"/>
                <a:ea typeface="Times New Roman"/>
                <a:cs typeface="Times New Roman"/>
              </a:rPr>
              <a:t>፡፡ </a:t>
            </a:r>
            <a:endParaRPr lang="en-US" sz="1900" dirty="0">
              <a:latin typeface="Calibri"/>
              <a:ea typeface="Times New Roman"/>
              <a:cs typeface="Times New Roman"/>
            </a:endParaRPr>
          </a:p>
          <a:p>
            <a:pPr marL="457200" marR="0" indent="-457200" algn="just">
              <a:lnSpc>
                <a:spcPct val="170000"/>
              </a:lnSpc>
              <a:spcBef>
                <a:spcPts val="0"/>
              </a:spcBef>
              <a:spcAft>
                <a:spcPts val="1000"/>
              </a:spcAft>
              <a:buBlip>
                <a:blip r:embed="rId2"/>
              </a:buBlip>
            </a:pPr>
            <a:r>
              <a:rPr lang="en-US" sz="3800" dirty="0" err="1">
                <a:latin typeface="Power Geez Unicode1"/>
                <a:ea typeface="Times New Roman"/>
                <a:cs typeface="Times New Roman"/>
              </a:rPr>
              <a:t>በመሆኑም</a:t>
            </a:r>
            <a:r>
              <a:rPr lang="en-US" sz="3800" dirty="0">
                <a:latin typeface="Power Geez Unicode1"/>
                <a:ea typeface="Times New Roman"/>
                <a:cs typeface="Times New Roman"/>
              </a:rPr>
              <a:t> </a:t>
            </a:r>
            <a:r>
              <a:rPr lang="en-US" sz="3800" dirty="0" err="1">
                <a:latin typeface="Power Geez Unicode1"/>
                <a:ea typeface="Times New Roman"/>
                <a:cs typeface="Times New Roman"/>
              </a:rPr>
              <a:t>ፋይናንስ</a:t>
            </a:r>
            <a:r>
              <a:rPr lang="en-US" sz="3800" dirty="0">
                <a:latin typeface="Power Geez Unicode1"/>
                <a:ea typeface="Times New Roman"/>
                <a:cs typeface="Times New Roman"/>
              </a:rPr>
              <a:t>/</a:t>
            </a:r>
            <a:r>
              <a:rPr lang="en-US" sz="3800" dirty="0" err="1">
                <a:latin typeface="Power Geez Unicode1"/>
                <a:ea typeface="Times New Roman"/>
                <a:cs typeface="Times New Roman"/>
              </a:rPr>
              <a:t>በጀት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ማለት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የመንግስት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ፖሊሲ</a:t>
            </a:r>
            <a:r>
              <a:rPr lang="en-US" sz="3800" dirty="0">
                <a:latin typeface="Power Geez Unicode1"/>
                <a:ea typeface="Times New Roman"/>
                <a:cs typeface="Times New Roman"/>
              </a:rPr>
              <a:t> </a:t>
            </a:r>
            <a:r>
              <a:rPr lang="en-US" sz="3800" dirty="0" err="1">
                <a:latin typeface="Power Geez Unicode1"/>
                <a:ea typeface="Times New Roman"/>
                <a:cs typeface="Times New Roman"/>
              </a:rPr>
              <a:t>ማስፈፀሚያ</a:t>
            </a:r>
            <a:r>
              <a:rPr lang="en-US" sz="3800" dirty="0">
                <a:latin typeface="Power Geez Unicode1"/>
                <a:ea typeface="Times New Roman"/>
                <a:cs typeface="Times New Roman"/>
              </a:rPr>
              <a:t> </a:t>
            </a:r>
            <a:r>
              <a:rPr lang="en-US" sz="3800" dirty="0" err="1">
                <a:latin typeface="Power Geez Unicode1"/>
                <a:ea typeface="Times New Roman"/>
                <a:cs typeface="Times New Roman"/>
              </a:rPr>
              <a:t>ዋነኛ</a:t>
            </a:r>
            <a:r>
              <a:rPr lang="en-US" sz="3800" dirty="0">
                <a:latin typeface="Power Geez Unicode1"/>
                <a:ea typeface="Times New Roman"/>
                <a:cs typeface="Times New Roman"/>
              </a:rPr>
              <a:t> </a:t>
            </a:r>
            <a:r>
              <a:rPr lang="en-US" sz="3800" dirty="0" err="1" smtClean="0">
                <a:latin typeface="Power Geez Unicode1"/>
                <a:ea typeface="Times New Roman"/>
                <a:cs typeface="Times New Roman"/>
              </a:rPr>
              <a:t>መሳሪያ</a:t>
            </a:r>
            <a:r>
              <a:rPr lang="en-US" sz="3800" dirty="0" smtClean="0">
                <a:latin typeface="Power Geez Unicode1"/>
                <a:ea typeface="Times New Roman"/>
                <a:cs typeface="Times New Roman"/>
              </a:rPr>
              <a:t> </a:t>
            </a:r>
            <a:r>
              <a:rPr lang="en-US" sz="3800" dirty="0" err="1">
                <a:latin typeface="Power Geez Unicode1"/>
                <a:ea typeface="Times New Roman"/>
                <a:cs typeface="Times New Roman"/>
              </a:rPr>
              <a:t>መሆኑን</a:t>
            </a:r>
            <a:r>
              <a:rPr lang="en-US" sz="3800" dirty="0">
                <a:latin typeface="Power Geez Unicode1"/>
                <a:ea typeface="Times New Roman"/>
                <a:cs typeface="Times New Roman"/>
              </a:rPr>
              <a:t> </a:t>
            </a:r>
            <a:r>
              <a:rPr lang="en-US" sz="3800" dirty="0" err="1">
                <a:latin typeface="Power Geez Unicode1"/>
                <a:ea typeface="Times New Roman"/>
                <a:cs typeface="Times New Roman"/>
              </a:rPr>
              <a:t>መረዳት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ይቻላል</a:t>
            </a:r>
            <a:r>
              <a:rPr lang="en-US" sz="3800" dirty="0">
                <a:latin typeface="Power Geez Unicode1"/>
                <a:ea typeface="Times New Roman"/>
                <a:cs typeface="Times New Roman"/>
              </a:rPr>
              <a:t>፡፡ </a:t>
            </a:r>
            <a:endParaRPr lang="en-US" sz="3800" dirty="0" smtClean="0">
              <a:latin typeface="Power Geez Unicode1"/>
              <a:ea typeface="Times New Roman"/>
              <a:cs typeface="Times New Roman"/>
            </a:endParaRPr>
          </a:p>
          <a:p>
            <a:pPr marL="457200" marR="0" indent="-457200" algn="just">
              <a:lnSpc>
                <a:spcPct val="170000"/>
              </a:lnSpc>
              <a:spcBef>
                <a:spcPts val="0"/>
              </a:spcBef>
              <a:spcAft>
                <a:spcPts val="1000"/>
              </a:spcAft>
              <a:buBlip>
                <a:blip r:embed="rId2"/>
              </a:buBlip>
            </a:pPr>
            <a:r>
              <a:rPr lang="en-US" sz="3800" dirty="0" err="1" smtClean="0">
                <a:latin typeface="Power Geez Unicode1"/>
                <a:ea typeface="Times New Roman"/>
                <a:cs typeface="Times New Roman"/>
              </a:rPr>
              <a:t>ይህ</a:t>
            </a:r>
            <a:r>
              <a:rPr lang="en-US" sz="3800" dirty="0" smtClean="0">
                <a:latin typeface="Power Geez Unicode1"/>
                <a:ea typeface="Times New Roman"/>
                <a:cs typeface="Times New Roman"/>
              </a:rPr>
              <a:t> </a:t>
            </a:r>
            <a:r>
              <a:rPr lang="en-US" sz="3800" dirty="0" err="1">
                <a:latin typeface="Power Geez Unicode1"/>
                <a:ea typeface="Times New Roman"/>
                <a:cs typeface="Times New Roman"/>
              </a:rPr>
              <a:t>መሳሪያ</a:t>
            </a:r>
            <a:r>
              <a:rPr lang="en-US" sz="3800" dirty="0">
                <a:latin typeface="Power Geez Unicode1"/>
                <a:ea typeface="Times New Roman"/>
                <a:cs typeface="Times New Roman"/>
              </a:rPr>
              <a:t> (</a:t>
            </a:r>
            <a:r>
              <a:rPr lang="en-US" sz="3800" dirty="0" err="1">
                <a:latin typeface="Power Geez Unicode1"/>
                <a:ea typeface="Times New Roman"/>
                <a:cs typeface="Times New Roman"/>
              </a:rPr>
              <a:t>በጀት</a:t>
            </a:r>
            <a:r>
              <a:rPr lang="en-US" sz="3800" dirty="0">
                <a:latin typeface="Power Geez Unicode1"/>
                <a:ea typeface="Times New Roman"/>
                <a:cs typeface="Times New Roman"/>
              </a:rPr>
              <a:t>) </a:t>
            </a:r>
            <a:r>
              <a:rPr lang="en-US" sz="3800" dirty="0" err="1" smtClean="0">
                <a:latin typeface="Power Geez Unicode1"/>
                <a:ea typeface="Times New Roman"/>
                <a:cs typeface="Times New Roman"/>
              </a:rPr>
              <a:t>በግልጽነትና</a:t>
            </a:r>
            <a:r>
              <a:rPr lang="en-US" sz="3800" dirty="0" smtClean="0">
                <a:latin typeface="Power Geez Unicode1"/>
                <a:ea typeface="Times New Roman"/>
                <a:cs typeface="Times New Roman"/>
              </a:rPr>
              <a:t> </a:t>
            </a:r>
            <a:r>
              <a:rPr lang="en-US" sz="3800" dirty="0" err="1">
                <a:latin typeface="Power Geez Unicode1"/>
                <a:ea typeface="Times New Roman"/>
                <a:cs typeface="Times New Roman"/>
              </a:rPr>
              <a:t>በተጠያቂነት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መንፈስ</a:t>
            </a:r>
            <a:r>
              <a:rPr lang="en-US" sz="3800" dirty="0">
                <a:latin typeface="Power Geez Unicode1"/>
                <a:ea typeface="Times New Roman"/>
                <a:cs typeface="Times New Roman"/>
              </a:rPr>
              <a:t> </a:t>
            </a:r>
            <a:r>
              <a:rPr lang="en-US" sz="3800" dirty="0" err="1">
                <a:latin typeface="Power Geez Unicode1"/>
                <a:ea typeface="Times New Roman"/>
                <a:cs typeface="Times New Roman"/>
              </a:rPr>
              <a:t>ስራ</a:t>
            </a:r>
            <a:r>
              <a:rPr lang="en-US" sz="3800" dirty="0">
                <a:latin typeface="Power Geez Unicode1"/>
                <a:ea typeface="Times New Roman"/>
                <a:cs typeface="Times New Roman"/>
              </a:rPr>
              <a:t> </a:t>
            </a:r>
            <a:r>
              <a:rPr lang="en-US" sz="3800" dirty="0" err="1">
                <a:latin typeface="Power Geez Unicode1"/>
                <a:ea typeface="Times New Roman"/>
                <a:cs typeface="Times New Roman"/>
              </a:rPr>
              <a:t>ላይ</a:t>
            </a:r>
            <a:r>
              <a:rPr lang="en-US" sz="3800" dirty="0">
                <a:latin typeface="Power Geez Unicode1"/>
                <a:ea typeface="Times New Roman"/>
                <a:cs typeface="Times New Roman"/>
              </a:rPr>
              <a:t>  </a:t>
            </a:r>
            <a:r>
              <a:rPr lang="en-US" sz="3800" dirty="0" err="1">
                <a:latin typeface="Power Geez Unicode1"/>
                <a:ea typeface="Times New Roman"/>
                <a:cs typeface="Times New Roman"/>
              </a:rPr>
              <a:t>ከዋለ</a:t>
            </a:r>
            <a:r>
              <a:rPr lang="en-US" sz="3800" dirty="0">
                <a:latin typeface="Power Geez Unicode1"/>
                <a:ea typeface="Times New Roman"/>
                <a:cs typeface="Times New Roman"/>
              </a:rPr>
              <a:t> </a:t>
            </a:r>
            <a:r>
              <a:rPr lang="en-US" sz="3800" dirty="0" err="1">
                <a:latin typeface="Power Geez Unicode1"/>
                <a:ea typeface="Times New Roman"/>
                <a:cs typeface="Times New Roman"/>
              </a:rPr>
              <a:t>የዜጎችን</a:t>
            </a:r>
            <a:r>
              <a:rPr lang="en-US" sz="3800" dirty="0">
                <a:latin typeface="Power Geez Unicode1"/>
                <a:ea typeface="Times New Roman"/>
                <a:cs typeface="Times New Roman"/>
              </a:rPr>
              <a:t> </a:t>
            </a:r>
            <a:r>
              <a:rPr lang="en-US" sz="3800" dirty="0" err="1">
                <a:latin typeface="Power Geez Unicode1"/>
                <a:ea typeface="Times New Roman"/>
                <a:cs typeface="Times New Roman"/>
              </a:rPr>
              <a:t>ጥቅም</a:t>
            </a:r>
            <a:r>
              <a:rPr lang="en-US" sz="3800" dirty="0">
                <a:latin typeface="Power Geez Unicode1"/>
                <a:ea typeface="Times New Roman"/>
                <a:cs typeface="Times New Roman"/>
              </a:rPr>
              <a:t> </a:t>
            </a:r>
            <a:r>
              <a:rPr lang="en-US" sz="3800" dirty="0" err="1">
                <a:latin typeface="Power Geez Unicode1"/>
                <a:ea typeface="Times New Roman"/>
                <a:cs typeface="Times New Roman"/>
              </a:rPr>
              <a:t>ለማስከበር</a:t>
            </a:r>
            <a:r>
              <a:rPr lang="en-US" sz="3800" dirty="0">
                <a:latin typeface="Power Geez Unicode1"/>
                <a:ea typeface="Times New Roman"/>
                <a:cs typeface="Times New Roman"/>
              </a:rPr>
              <a:t> </a:t>
            </a:r>
            <a:r>
              <a:rPr lang="en-US" sz="3800" dirty="0" err="1">
                <a:latin typeface="Power Geez Unicode1"/>
                <a:ea typeface="Times New Roman"/>
                <a:cs typeface="Times New Roman"/>
              </a:rPr>
              <a:t>ያስችላል</a:t>
            </a:r>
            <a:r>
              <a:rPr lang="en-US" sz="3800" dirty="0">
                <a:latin typeface="Power Geez Unicode1"/>
                <a:ea typeface="Times New Roman"/>
                <a:cs typeface="Times New Roman"/>
              </a:rPr>
              <a:t> </a:t>
            </a:r>
            <a:r>
              <a:rPr lang="en-US" sz="3800" dirty="0" err="1">
                <a:latin typeface="Power Geez Unicode1"/>
                <a:ea typeface="Times New Roman"/>
                <a:cs typeface="Times New Roman"/>
              </a:rPr>
              <a:t>ይህ</a:t>
            </a:r>
            <a:r>
              <a:rPr lang="en-US" sz="3800" dirty="0">
                <a:latin typeface="Power Geez Unicode1"/>
                <a:ea typeface="Times New Roman"/>
                <a:cs typeface="Times New Roman"/>
              </a:rPr>
              <a:t> </a:t>
            </a:r>
            <a:r>
              <a:rPr lang="en-US" sz="3800" dirty="0" err="1">
                <a:latin typeface="Power Geez Unicode1"/>
                <a:ea typeface="Times New Roman"/>
                <a:cs typeface="Times New Roman"/>
              </a:rPr>
              <a:t>ካልሆነ</a:t>
            </a:r>
            <a:r>
              <a:rPr lang="en-US" sz="3800" dirty="0">
                <a:latin typeface="Power Geez Unicode1"/>
                <a:ea typeface="Times New Roman"/>
                <a:cs typeface="Times New Roman"/>
              </a:rPr>
              <a:t> </a:t>
            </a:r>
            <a:r>
              <a:rPr lang="en-US" sz="3800" dirty="0" err="1">
                <a:latin typeface="Power Geez Unicode1"/>
                <a:ea typeface="Times New Roman"/>
                <a:cs typeface="Times New Roman"/>
              </a:rPr>
              <a:t>ግን</a:t>
            </a:r>
            <a:r>
              <a:rPr lang="en-US" sz="3800" dirty="0">
                <a:latin typeface="Power Geez Unicode1"/>
                <a:ea typeface="Times New Roman"/>
                <a:cs typeface="Times New Roman"/>
              </a:rPr>
              <a:t> </a:t>
            </a:r>
            <a:r>
              <a:rPr lang="en-US" sz="3800" dirty="0" err="1">
                <a:latin typeface="Power Geez Unicode1"/>
                <a:ea typeface="Times New Roman"/>
                <a:cs typeface="Times New Roman"/>
              </a:rPr>
              <a:t>በተቃራኒው</a:t>
            </a:r>
            <a:r>
              <a:rPr lang="en-US" sz="3800" dirty="0">
                <a:latin typeface="Power Geez Unicode1"/>
                <a:ea typeface="Times New Roman"/>
                <a:cs typeface="Times New Roman"/>
              </a:rPr>
              <a:t> </a:t>
            </a:r>
            <a:r>
              <a:rPr lang="en-US" sz="3800" dirty="0" err="1">
                <a:latin typeface="Power Geez Unicode1"/>
                <a:ea typeface="Times New Roman"/>
                <a:cs typeface="Times New Roman"/>
              </a:rPr>
              <a:t>ስራ</a:t>
            </a:r>
            <a:r>
              <a:rPr lang="en-US" sz="3800" dirty="0">
                <a:latin typeface="Power Geez Unicode1"/>
                <a:ea typeface="Times New Roman"/>
                <a:cs typeface="Times New Roman"/>
              </a:rPr>
              <a:t> </a:t>
            </a:r>
            <a:r>
              <a:rPr lang="en-US" sz="3800" dirty="0" err="1">
                <a:latin typeface="Power Geez Unicode1"/>
                <a:ea typeface="Times New Roman"/>
                <a:cs typeface="Times New Roman"/>
              </a:rPr>
              <a:t>ላይ</a:t>
            </a:r>
            <a:r>
              <a:rPr lang="en-US" sz="3800" dirty="0">
                <a:latin typeface="Power Geez Unicode1"/>
                <a:ea typeface="Times New Roman"/>
                <a:cs typeface="Times New Roman"/>
              </a:rPr>
              <a:t> </a:t>
            </a:r>
            <a:r>
              <a:rPr lang="en-US" sz="3800" dirty="0" err="1">
                <a:latin typeface="Power Geez Unicode1"/>
                <a:ea typeface="Times New Roman"/>
                <a:cs typeface="Times New Roman"/>
              </a:rPr>
              <a:t>ይውላል</a:t>
            </a:r>
            <a:r>
              <a:rPr lang="en-US" sz="3800" dirty="0">
                <a:latin typeface="Power Geez Unicode1"/>
                <a:ea typeface="Times New Roman"/>
                <a:cs typeface="Times New Roman"/>
              </a:rPr>
              <a:t> </a:t>
            </a:r>
            <a:r>
              <a:rPr lang="en-US" sz="3800" dirty="0" err="1">
                <a:latin typeface="Power Geez Unicode1"/>
                <a:ea typeface="Times New Roman"/>
                <a:cs typeface="Times New Roman"/>
              </a:rPr>
              <a:t>ማለት</a:t>
            </a:r>
            <a:r>
              <a:rPr lang="en-US" sz="3800" dirty="0">
                <a:latin typeface="Power Geez Unicode1"/>
                <a:ea typeface="Times New Roman"/>
                <a:cs typeface="Times New Roman"/>
              </a:rPr>
              <a:t> </a:t>
            </a:r>
            <a:r>
              <a:rPr lang="en-US" sz="3800" dirty="0" err="1">
                <a:latin typeface="Power Geez Unicode1"/>
                <a:ea typeface="Times New Roman"/>
                <a:cs typeface="Times New Roman"/>
              </a:rPr>
              <a:t>ነው</a:t>
            </a:r>
            <a:r>
              <a:rPr lang="en-US" sz="3800" dirty="0">
                <a:latin typeface="Power Geez Unicode1"/>
                <a:ea typeface="Times New Roman"/>
                <a:cs typeface="Times New Roman"/>
              </a:rPr>
              <a:t>፡፡ </a:t>
            </a:r>
            <a:endParaRPr lang="en-US" sz="1900" dirty="0">
              <a:latin typeface="Calibri"/>
              <a:ea typeface="Times New Roman"/>
              <a:cs typeface="Times New Roman"/>
            </a:endParaRPr>
          </a:p>
          <a:p>
            <a:pPr marL="82296" indent="0">
              <a:buNone/>
            </a:pPr>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7</a:t>
            </a:fld>
            <a:endParaRPr lang="en-US"/>
          </a:p>
        </p:txBody>
      </p:sp>
    </p:spTree>
    <p:extLst>
      <p:ext uri="{BB962C8B-B14F-4D97-AF65-F5344CB8AC3E}">
        <p14:creationId xmlns:p14="http://schemas.microsoft.com/office/powerpoint/2010/main" val="27359663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5029200" cy="563562"/>
          </a:xfrm>
        </p:spPr>
        <p:txBody>
          <a:bodyPr>
            <a:normAutofit/>
          </a:bodyPr>
          <a:lstStyle/>
          <a:p>
            <a:pPr algn="ctr"/>
            <a:r>
              <a:rPr lang="en-US" sz="2400" dirty="0" err="1" smtClean="0">
                <a:latin typeface="Power Geez Unicode1" pitchFamily="2" charset="0"/>
              </a:rPr>
              <a:t>የቀጠለ</a:t>
            </a:r>
            <a:r>
              <a:rPr lang="en-US" sz="2400" dirty="0" smtClean="0">
                <a:latin typeface="Power Geez Unicode1" pitchFamily="2" charset="0"/>
              </a:rPr>
              <a:t>…</a:t>
            </a:r>
            <a:endParaRPr lang="en-US" sz="2400" dirty="0">
              <a:latin typeface="Power Geez Unicode1" pitchFamily="2" charset="0"/>
            </a:endParaRPr>
          </a:p>
        </p:txBody>
      </p:sp>
      <p:sp>
        <p:nvSpPr>
          <p:cNvPr id="4" name="Slide Number Placeholder 3"/>
          <p:cNvSpPr>
            <a:spLocks noGrp="1"/>
          </p:cNvSpPr>
          <p:nvPr>
            <p:ph type="sldNum" sz="quarter" idx="12"/>
          </p:nvPr>
        </p:nvSpPr>
        <p:spPr/>
        <p:txBody>
          <a:bodyPr/>
          <a:lstStyle/>
          <a:p>
            <a:fld id="{8329FE5F-B0F4-49A5-A868-FF8008F867EA}" type="slidenum">
              <a:rPr lang="en-US" smtClean="0"/>
              <a:pPr/>
              <a:t>8</a:t>
            </a:fld>
            <a:endParaRPr lang="en-US"/>
          </a:p>
        </p:txBody>
      </p:sp>
      <p:sp>
        <p:nvSpPr>
          <p:cNvPr id="5" name="Content Placeholder 2"/>
          <p:cNvSpPr>
            <a:spLocks noGrp="1"/>
          </p:cNvSpPr>
          <p:nvPr>
            <p:ph idx="1"/>
          </p:nvPr>
        </p:nvSpPr>
        <p:spPr>
          <a:xfrm>
            <a:off x="685800" y="838200"/>
            <a:ext cx="8382000" cy="5943600"/>
          </a:xfrm>
        </p:spPr>
        <p:txBody>
          <a:bodyPr>
            <a:normAutofit fontScale="25000" lnSpcReduction="20000"/>
          </a:bodyPr>
          <a:lstStyle/>
          <a:p>
            <a:pPr marL="0" marR="0" indent="0" algn="just">
              <a:lnSpc>
                <a:spcPct val="170000"/>
              </a:lnSpc>
              <a:spcBef>
                <a:spcPts val="0"/>
              </a:spcBef>
              <a:spcAft>
                <a:spcPts val="1000"/>
              </a:spcAft>
              <a:buNone/>
            </a:pPr>
            <a:r>
              <a:rPr lang="en-US" sz="9600" b="1" u="sng" dirty="0" err="1" smtClean="0">
                <a:latin typeface="Power Geez Unicode1"/>
                <a:ea typeface="Times New Roman"/>
                <a:cs typeface="Times New Roman"/>
              </a:rPr>
              <a:t>ግልፅነት</a:t>
            </a:r>
            <a:r>
              <a:rPr lang="en-US" sz="9600" b="1" dirty="0" smtClean="0">
                <a:latin typeface="Power Geez Unicode1"/>
                <a:ea typeface="Times New Roman"/>
                <a:cs typeface="Times New Roman"/>
              </a:rPr>
              <a:t>፡- </a:t>
            </a:r>
            <a:r>
              <a:rPr lang="en-US" sz="9600" dirty="0" err="1" smtClean="0">
                <a:latin typeface="Power Geez Unicode1"/>
                <a:ea typeface="MS Mincho"/>
                <a:cs typeface="MS Mincho"/>
              </a:rPr>
              <a:t>ነፃና</a:t>
            </a:r>
            <a:r>
              <a:rPr lang="en-US" sz="9600" dirty="0" smtClean="0">
                <a:latin typeface="Power Geez Unicode1"/>
                <a:ea typeface="MS Mincho"/>
                <a:cs typeface="MS Mincho"/>
              </a:rPr>
              <a:t> </a:t>
            </a:r>
            <a:r>
              <a:rPr lang="en-US" sz="9600" dirty="0" err="1" smtClean="0">
                <a:latin typeface="Power Geez Unicode1"/>
                <a:ea typeface="MS Mincho"/>
                <a:cs typeface="MS Mincho"/>
              </a:rPr>
              <a:t>ሁሉም</a:t>
            </a:r>
            <a:r>
              <a:rPr lang="en-US" sz="9600" dirty="0" smtClean="0">
                <a:latin typeface="Power Geez Unicode1"/>
                <a:ea typeface="MS Mincho"/>
                <a:cs typeface="MS Mincho"/>
              </a:rPr>
              <a:t> </a:t>
            </a:r>
            <a:r>
              <a:rPr lang="en-US" sz="9600" dirty="0" err="1" smtClean="0">
                <a:latin typeface="Power Geez Unicode1"/>
                <a:ea typeface="MS Mincho"/>
                <a:cs typeface="MS Mincho"/>
              </a:rPr>
              <a:t>ሰው</a:t>
            </a:r>
            <a:r>
              <a:rPr lang="en-US" sz="9600" dirty="0" smtClean="0">
                <a:latin typeface="Power Geez Unicode1"/>
                <a:ea typeface="MS Mincho"/>
                <a:cs typeface="MS Mincho"/>
              </a:rPr>
              <a:t> </a:t>
            </a:r>
            <a:r>
              <a:rPr lang="en-US" sz="9600" dirty="0" err="1" smtClean="0">
                <a:latin typeface="Power Geez Unicode1"/>
                <a:ea typeface="MS Mincho"/>
                <a:cs typeface="MS Mincho"/>
              </a:rPr>
              <a:t>በቀላሉ</a:t>
            </a:r>
            <a:r>
              <a:rPr lang="en-US" sz="9600" dirty="0" smtClean="0">
                <a:latin typeface="Power Geez Unicode1"/>
                <a:ea typeface="MS Mincho"/>
                <a:cs typeface="MS Mincho"/>
              </a:rPr>
              <a:t> </a:t>
            </a:r>
            <a:r>
              <a:rPr lang="en-US" sz="9600" dirty="0" err="1" smtClean="0">
                <a:latin typeface="Power Geez Unicode1"/>
                <a:ea typeface="MS Mincho"/>
                <a:cs typeface="MS Mincho"/>
              </a:rPr>
              <a:t>ሊረዳው</a:t>
            </a:r>
            <a:r>
              <a:rPr lang="en-US" sz="9600" dirty="0" smtClean="0">
                <a:latin typeface="Power Geez Unicode1"/>
                <a:ea typeface="MS Mincho"/>
                <a:cs typeface="MS Mincho"/>
              </a:rPr>
              <a:t> </a:t>
            </a:r>
            <a:r>
              <a:rPr lang="en-US" sz="9600" dirty="0" err="1" smtClean="0">
                <a:latin typeface="Power Geez Unicode1"/>
                <a:ea typeface="MS Mincho"/>
                <a:cs typeface="MS Mincho"/>
              </a:rPr>
              <a:t>የሚችል</a:t>
            </a:r>
            <a:r>
              <a:rPr lang="en-US" sz="9600" dirty="0" smtClean="0">
                <a:latin typeface="Power Geez Unicode1"/>
                <a:ea typeface="MS Mincho"/>
                <a:cs typeface="MS Mincho"/>
              </a:rPr>
              <a:t> </a:t>
            </a:r>
            <a:r>
              <a:rPr lang="en-US" sz="9600" dirty="0" err="1" smtClean="0">
                <a:latin typeface="Power Geez Unicode1"/>
                <a:ea typeface="MS Mincho"/>
                <a:cs typeface="MS Mincho"/>
              </a:rPr>
              <a:t>የመንግስት</a:t>
            </a:r>
            <a:r>
              <a:rPr lang="en-US" sz="9600" dirty="0" smtClean="0">
                <a:latin typeface="Power Geez Unicode1"/>
                <a:ea typeface="MS Mincho"/>
                <a:cs typeface="MS Mincho"/>
              </a:rPr>
              <a:t> </a:t>
            </a:r>
            <a:r>
              <a:rPr lang="en-US" sz="9600" dirty="0" err="1" smtClean="0">
                <a:latin typeface="Power Geez Unicode1"/>
                <a:ea typeface="MS Mincho"/>
                <a:cs typeface="MS Mincho"/>
              </a:rPr>
              <a:t>የፖለቲካ</a:t>
            </a:r>
            <a:r>
              <a:rPr lang="en-US" sz="9600" dirty="0" smtClean="0">
                <a:latin typeface="Power Geez Unicode1"/>
                <a:ea typeface="MS Mincho"/>
                <a:cs typeface="MS Mincho"/>
              </a:rPr>
              <a:t> </a:t>
            </a:r>
            <a:r>
              <a:rPr lang="en-US" sz="9600" dirty="0" err="1" smtClean="0">
                <a:latin typeface="Power Geez Unicode1"/>
                <a:ea typeface="MS Mincho"/>
                <a:cs typeface="MS Mincho"/>
              </a:rPr>
              <a:t>እና</a:t>
            </a:r>
            <a:r>
              <a:rPr lang="en-US" sz="9600" dirty="0" smtClean="0">
                <a:latin typeface="Power Geez Unicode1"/>
                <a:ea typeface="MS Mincho"/>
                <a:cs typeface="MS Mincho"/>
              </a:rPr>
              <a:t> </a:t>
            </a:r>
            <a:r>
              <a:rPr lang="en-US" sz="9600" dirty="0" err="1" smtClean="0">
                <a:latin typeface="Power Geez Unicode1"/>
                <a:ea typeface="MS Mincho"/>
                <a:cs typeface="MS Mincho"/>
              </a:rPr>
              <a:t>የኢኮኖሚ</a:t>
            </a:r>
            <a:r>
              <a:rPr lang="en-US" sz="9600" dirty="0" smtClean="0">
                <a:latin typeface="Power Geez Unicode1"/>
                <a:ea typeface="MS Mincho"/>
                <a:cs typeface="MS Mincho"/>
              </a:rPr>
              <a:t> </a:t>
            </a:r>
            <a:r>
              <a:rPr lang="en-US" sz="9600" dirty="0" err="1" smtClean="0">
                <a:latin typeface="Power Geez Unicode1"/>
                <a:ea typeface="MS Mincho"/>
                <a:cs typeface="MS Mincho"/>
              </a:rPr>
              <a:t>እንቅስቃሴዎችን</a:t>
            </a:r>
            <a:r>
              <a:rPr lang="en-US" sz="9600" dirty="0" smtClean="0">
                <a:latin typeface="Power Geez Unicode1"/>
                <a:ea typeface="MS Mincho"/>
                <a:cs typeface="MS Mincho"/>
              </a:rPr>
              <a:t>፤ </a:t>
            </a:r>
            <a:r>
              <a:rPr lang="en-US" sz="9600" dirty="0" err="1" smtClean="0">
                <a:latin typeface="Power Geez Unicode1"/>
                <a:ea typeface="MS Mincho"/>
                <a:cs typeface="MS Mincho"/>
              </a:rPr>
              <a:t>በጀትንና</a:t>
            </a:r>
            <a:r>
              <a:rPr lang="en-US" sz="9600" dirty="0" smtClean="0">
                <a:latin typeface="Power Geez Unicode1"/>
                <a:ea typeface="MS Mincho"/>
                <a:cs typeface="MS Mincho"/>
              </a:rPr>
              <a:t> </a:t>
            </a:r>
            <a:r>
              <a:rPr lang="en-US" sz="9600" dirty="0" err="1" smtClean="0">
                <a:latin typeface="Power Geez Unicode1"/>
                <a:ea typeface="MS Mincho"/>
                <a:cs typeface="MS Mincho"/>
              </a:rPr>
              <a:t>በመንግስት</a:t>
            </a:r>
            <a:r>
              <a:rPr lang="en-US" sz="9600" dirty="0" smtClean="0">
                <a:latin typeface="Power Geez Unicode1"/>
                <a:ea typeface="MS Mincho"/>
                <a:cs typeface="MS Mincho"/>
              </a:rPr>
              <a:t> ፖ</a:t>
            </a:r>
            <a:r>
              <a:rPr lang="am-ET" sz="9600" dirty="0" smtClean="0">
                <a:latin typeface="Power Geez Unicode1"/>
                <a:ea typeface="MS Mincho"/>
                <a:cs typeface="MS Mincho"/>
              </a:rPr>
              <a:t>ሊሲዎች </a:t>
            </a:r>
            <a:r>
              <a:rPr lang="am-ET" sz="9600" dirty="0">
                <a:latin typeface="Power Geez Unicode1"/>
                <a:ea typeface="MS Mincho"/>
                <a:cs typeface="MS Mincho"/>
              </a:rPr>
              <a:t>እቅዶች መመሪያዎች አፈጻጸም ወዘተ ላይ </a:t>
            </a:r>
            <a:r>
              <a:rPr lang="en-US" sz="9600" dirty="0" err="1" smtClean="0">
                <a:latin typeface="Power Geez Unicode1"/>
                <a:ea typeface="MS Mincho"/>
                <a:cs typeface="MS Mincho"/>
              </a:rPr>
              <a:t>ሕዝብ</a:t>
            </a:r>
            <a:r>
              <a:rPr lang="en-US" sz="9600" dirty="0" smtClean="0">
                <a:latin typeface="Power Geez Unicode1"/>
                <a:ea typeface="MS Mincho"/>
                <a:cs typeface="MS Mincho"/>
              </a:rPr>
              <a:t> </a:t>
            </a:r>
            <a:r>
              <a:rPr lang="am-ET" sz="9600" dirty="0" smtClean="0">
                <a:latin typeface="Power Geez Unicode1"/>
                <a:ea typeface="MS Mincho"/>
                <a:cs typeface="MS Mincho"/>
              </a:rPr>
              <a:t>ሁልግዜም </a:t>
            </a:r>
            <a:r>
              <a:rPr lang="am-ET" sz="9600" dirty="0">
                <a:latin typeface="Power Geez Unicode1"/>
                <a:ea typeface="MS Mincho"/>
                <a:cs typeface="MS Mincho"/>
              </a:rPr>
              <a:t>ትክክለኛና ወቅታዊ </a:t>
            </a:r>
            <a:r>
              <a:rPr lang="am-ET" sz="9600" dirty="0" smtClean="0">
                <a:latin typeface="Power Geez Unicode1"/>
                <a:ea typeface="MS Mincho"/>
                <a:cs typeface="MS Mincho"/>
              </a:rPr>
              <a:t>መረጃ </a:t>
            </a:r>
            <a:r>
              <a:rPr lang="am-ET" sz="9600" dirty="0">
                <a:latin typeface="Power Geez Unicode1"/>
                <a:ea typeface="MS Mincho"/>
                <a:cs typeface="MS Mincho"/>
              </a:rPr>
              <a:t>እንዲኖረው ማድረግ ማለት </a:t>
            </a:r>
            <a:r>
              <a:rPr lang="am-ET" sz="9600" dirty="0" smtClean="0">
                <a:latin typeface="Power Geez Unicode1"/>
                <a:ea typeface="MS Mincho"/>
                <a:cs typeface="MS Mincho"/>
              </a:rPr>
              <a:t>ነው</a:t>
            </a:r>
            <a:r>
              <a:rPr lang="en-US" sz="9600" dirty="0" smtClean="0">
                <a:latin typeface="Power Geez Unicode1"/>
                <a:ea typeface="MS Mincho"/>
                <a:cs typeface="MS Mincho"/>
              </a:rPr>
              <a:t> </a:t>
            </a:r>
            <a:r>
              <a:rPr lang="am-ET" sz="9600" dirty="0" smtClean="0">
                <a:latin typeface="Power Geez Unicode1"/>
                <a:ea typeface="MS Mincho"/>
                <a:cs typeface="MS Mincho"/>
              </a:rPr>
              <a:t>:: </a:t>
            </a:r>
            <a:endParaRPr lang="en-US" sz="8000" dirty="0" smtClean="0">
              <a:latin typeface="Power Geez Unicode1"/>
              <a:ea typeface="MS Mincho"/>
              <a:cs typeface="MS Mincho"/>
            </a:endParaRPr>
          </a:p>
          <a:p>
            <a:pPr marL="0" marR="0" indent="0" algn="just">
              <a:lnSpc>
                <a:spcPct val="170000"/>
              </a:lnSpc>
              <a:spcBef>
                <a:spcPts val="0"/>
              </a:spcBef>
              <a:spcAft>
                <a:spcPts val="1000"/>
              </a:spcAft>
              <a:buNone/>
            </a:pPr>
            <a:r>
              <a:rPr lang="en-US" sz="9600" b="1" dirty="0" err="1" smtClean="0">
                <a:latin typeface="Power Geez Unicode1"/>
                <a:ea typeface="MS Mincho"/>
                <a:cs typeface="MS Mincho"/>
              </a:rPr>
              <a:t>ተጠያቂነት</a:t>
            </a:r>
            <a:r>
              <a:rPr lang="am-ET" sz="9600" dirty="0" smtClean="0">
                <a:latin typeface="Power Geez Unicode1"/>
                <a:ea typeface="MS Mincho"/>
                <a:cs typeface="MS Mincho"/>
              </a:rPr>
              <a:t>:-</a:t>
            </a:r>
            <a:r>
              <a:rPr lang="en-US" sz="9600" dirty="0" smtClean="0">
                <a:latin typeface="Power Geez Unicode1"/>
                <a:ea typeface="MS Mincho"/>
                <a:cs typeface="MS Mincho"/>
              </a:rPr>
              <a:t> </a:t>
            </a:r>
            <a:r>
              <a:rPr lang="am-ET" sz="9600" dirty="0" smtClean="0">
                <a:latin typeface="Power Geez Unicode1"/>
                <a:ea typeface="MS Mincho"/>
                <a:cs typeface="MS Mincho"/>
              </a:rPr>
              <a:t>ማለት </a:t>
            </a:r>
            <a:r>
              <a:rPr lang="am-ET" sz="9600" dirty="0">
                <a:latin typeface="Power Geez Unicode1"/>
                <a:ea typeface="MS Mincho"/>
                <a:cs typeface="MS Mincho"/>
              </a:rPr>
              <a:t>እያንዳንዱ ሰውና </a:t>
            </a:r>
            <a:r>
              <a:rPr lang="en-US" sz="9600" dirty="0" err="1" smtClean="0">
                <a:latin typeface="Power Geez Unicode1"/>
                <a:ea typeface="MS Mincho"/>
                <a:cs typeface="MS Mincho"/>
              </a:rPr>
              <a:t>ውሳኔ</a:t>
            </a:r>
            <a:r>
              <a:rPr lang="en-US" sz="9600" dirty="0" smtClean="0">
                <a:latin typeface="Power Geez Unicode1"/>
                <a:ea typeface="MS Mincho"/>
                <a:cs typeface="MS Mincho"/>
              </a:rPr>
              <a:t> </a:t>
            </a:r>
            <a:r>
              <a:rPr lang="en-US" sz="9600" dirty="0" err="1" smtClean="0">
                <a:latin typeface="Power Geez Unicode1"/>
                <a:ea typeface="MS Mincho"/>
                <a:cs typeface="MS Mincho"/>
              </a:rPr>
              <a:t>ሰጪ</a:t>
            </a:r>
            <a:r>
              <a:rPr lang="en-US" sz="9600" dirty="0" smtClean="0">
                <a:latin typeface="Power Geez Unicode1"/>
                <a:ea typeface="MS Mincho"/>
                <a:cs typeface="MS Mincho"/>
              </a:rPr>
              <a:t> አ</a:t>
            </a:r>
            <a:r>
              <a:rPr lang="am-ET" sz="9600" dirty="0" smtClean="0">
                <a:latin typeface="Power Geez Unicode1"/>
                <a:ea typeface="MS Mincho"/>
                <a:cs typeface="MS Mincho"/>
              </a:rPr>
              <a:t>ካ</a:t>
            </a:r>
            <a:r>
              <a:rPr lang="en-US" sz="9600" dirty="0" smtClean="0">
                <a:latin typeface="Power Geez Unicode1"/>
                <a:ea typeface="MS Mincho"/>
                <a:cs typeface="MS Mincho"/>
              </a:rPr>
              <a:t>ል  </a:t>
            </a:r>
            <a:r>
              <a:rPr lang="en-US" sz="9600" dirty="0" err="1" smtClean="0">
                <a:latin typeface="Power Geez Unicode1"/>
                <a:ea typeface="MS Mincho"/>
                <a:cs typeface="MS Mincho"/>
              </a:rPr>
              <a:t>ኃላፊነት</a:t>
            </a:r>
            <a:r>
              <a:rPr lang="en-US" sz="9600" dirty="0" smtClean="0">
                <a:latin typeface="Power Geez Unicode1"/>
                <a:ea typeface="MS Mincho"/>
                <a:cs typeface="MS Mincho"/>
              </a:rPr>
              <a:t> </a:t>
            </a:r>
            <a:r>
              <a:rPr lang="am-ET" sz="9600" dirty="0" smtClean="0">
                <a:latin typeface="Power Geez Unicode1"/>
                <a:ea typeface="MS Mincho"/>
                <a:cs typeface="MS Mincho"/>
              </a:rPr>
              <a:t>እ</a:t>
            </a:r>
            <a:r>
              <a:rPr lang="en-US" sz="9600" dirty="0" err="1" smtClean="0">
                <a:latin typeface="Power Geez Unicode1"/>
                <a:ea typeface="MS Mincho"/>
                <a:cs typeface="MS Mincho"/>
              </a:rPr>
              <a:t>ንዳለበት</a:t>
            </a:r>
            <a:r>
              <a:rPr lang="en-US" sz="9600" dirty="0" smtClean="0">
                <a:latin typeface="Power Geez Unicode1"/>
                <a:ea typeface="MS Mincho"/>
                <a:cs typeface="MS Mincho"/>
              </a:rPr>
              <a:t> </a:t>
            </a:r>
            <a:r>
              <a:rPr lang="en-US" sz="9600" dirty="0" err="1" smtClean="0">
                <a:latin typeface="Power Geez Unicode1"/>
                <a:ea typeface="MS Mincho"/>
                <a:cs typeface="MS Mincho"/>
              </a:rPr>
              <a:t>የሚገልጽ</a:t>
            </a:r>
            <a:r>
              <a:rPr lang="en-US" sz="9600" dirty="0" smtClean="0">
                <a:latin typeface="Power Geez Unicode1"/>
                <a:ea typeface="MS Mincho"/>
                <a:cs typeface="MS Mincho"/>
              </a:rPr>
              <a:t> </a:t>
            </a:r>
            <a:r>
              <a:rPr lang="en-US" sz="9600" dirty="0" err="1" smtClean="0">
                <a:latin typeface="Power Geez Unicode1"/>
                <a:ea typeface="MS Mincho"/>
                <a:cs typeface="MS Mincho"/>
              </a:rPr>
              <a:t>ቃል</a:t>
            </a:r>
            <a:r>
              <a:rPr lang="en-US" sz="9600" dirty="0" smtClean="0">
                <a:latin typeface="Power Geez Unicode1"/>
                <a:ea typeface="MS Mincho"/>
                <a:cs typeface="MS Mincho"/>
              </a:rPr>
              <a:t> </a:t>
            </a:r>
            <a:r>
              <a:rPr lang="en-US" sz="9600" dirty="0" err="1" smtClean="0">
                <a:latin typeface="Power Geez Unicode1"/>
                <a:ea typeface="MS Mincho"/>
                <a:cs typeface="MS Mincho"/>
              </a:rPr>
              <a:t>ሲሆን</a:t>
            </a:r>
            <a:r>
              <a:rPr lang="en-US" sz="9600" dirty="0" smtClean="0">
                <a:latin typeface="Power Geez Unicode1"/>
                <a:ea typeface="MS Mincho"/>
                <a:cs typeface="MS Mincho"/>
              </a:rPr>
              <a:t> </a:t>
            </a:r>
            <a:r>
              <a:rPr lang="en-US" sz="9600" dirty="0" err="1" smtClean="0">
                <a:latin typeface="Power Geez Unicode1"/>
                <a:ea typeface="MS Mincho"/>
                <a:cs typeface="MS Mincho"/>
              </a:rPr>
              <a:t>ማንኛውም</a:t>
            </a:r>
            <a:r>
              <a:rPr lang="en-US" sz="9600" dirty="0" smtClean="0">
                <a:latin typeface="Power Geez Unicode1"/>
                <a:ea typeface="MS Mincho"/>
                <a:cs typeface="MS Mincho"/>
              </a:rPr>
              <a:t> </a:t>
            </a:r>
            <a:r>
              <a:rPr lang="en-US" sz="9600" dirty="0" err="1" smtClean="0">
                <a:latin typeface="Power Geez Unicode1"/>
                <a:ea typeface="MS Mincho"/>
                <a:cs typeface="MS Mincho"/>
              </a:rPr>
              <a:t>ሰውና</a:t>
            </a:r>
            <a:r>
              <a:rPr lang="en-US" sz="9600" dirty="0" smtClean="0">
                <a:latin typeface="Power Geez Unicode1"/>
                <a:ea typeface="MS Mincho"/>
                <a:cs typeface="MS Mincho"/>
              </a:rPr>
              <a:t> </a:t>
            </a:r>
            <a:r>
              <a:rPr lang="en-US" sz="9600" dirty="0" err="1" smtClean="0">
                <a:latin typeface="Power Geez Unicode1"/>
                <a:ea typeface="MS Mincho"/>
                <a:cs typeface="MS Mincho"/>
              </a:rPr>
              <a:t>ህጋዊ</a:t>
            </a:r>
            <a:r>
              <a:rPr lang="en-US" sz="9600" dirty="0" smtClean="0">
                <a:latin typeface="Power Geez Unicode1"/>
                <a:ea typeface="MS Mincho"/>
                <a:cs typeface="MS Mincho"/>
              </a:rPr>
              <a:t> </a:t>
            </a:r>
            <a:r>
              <a:rPr lang="en-US" sz="9600" dirty="0" err="1" smtClean="0">
                <a:latin typeface="Power Geez Unicode1"/>
                <a:ea typeface="MS Mincho"/>
                <a:cs typeface="MS Mincho"/>
              </a:rPr>
              <a:t>አካል</a:t>
            </a:r>
            <a:r>
              <a:rPr lang="en-US" sz="9600" dirty="0" smtClean="0">
                <a:latin typeface="Power Geez Unicode1"/>
                <a:ea typeface="MS Mincho"/>
                <a:cs typeface="MS Mincho"/>
              </a:rPr>
              <a:t> </a:t>
            </a:r>
            <a:r>
              <a:rPr lang="en-US" sz="9600" dirty="0" err="1" smtClean="0">
                <a:latin typeface="Power Geez Unicode1"/>
                <a:ea typeface="MS Mincho"/>
                <a:cs typeface="MS Mincho"/>
              </a:rPr>
              <a:t>በስራው</a:t>
            </a:r>
            <a:r>
              <a:rPr lang="en-US" sz="9600" dirty="0" smtClean="0">
                <a:latin typeface="Power Geez Unicode1"/>
                <a:ea typeface="MS Mincho"/>
                <a:cs typeface="MS Mincho"/>
              </a:rPr>
              <a:t> </a:t>
            </a:r>
            <a:r>
              <a:rPr lang="en-US" sz="9600" dirty="0" err="1" smtClean="0">
                <a:latin typeface="Power Geez Unicode1"/>
                <a:ea typeface="MS Mincho"/>
                <a:cs typeface="MS Mincho"/>
              </a:rPr>
              <a:t>ውጤት</a:t>
            </a:r>
            <a:r>
              <a:rPr lang="en-US" sz="9600" dirty="0" smtClean="0">
                <a:latin typeface="Power Geez Unicode1"/>
                <a:ea typeface="MS Mincho"/>
                <a:cs typeface="MS Mincho"/>
              </a:rPr>
              <a:t> </a:t>
            </a:r>
            <a:r>
              <a:rPr lang="am-ET" sz="9600" dirty="0" smtClean="0">
                <a:latin typeface="Power Geez Unicode1"/>
                <a:ea typeface="MS Mincho"/>
                <a:cs typeface="MS Mincho"/>
              </a:rPr>
              <a:t>ተለክቶ </a:t>
            </a:r>
            <a:r>
              <a:rPr lang="am-ET" sz="9600" dirty="0">
                <a:latin typeface="Power Geez Unicode1"/>
                <a:ea typeface="MS Mincho"/>
                <a:cs typeface="MS Mincho"/>
              </a:rPr>
              <a:t>በመልካም አፈጻጸሙ የሚበረታታበት ደካማ አፈጻጸም የሚስተካከልበት ወንጀል ከፈጸመ ደግሞ የሚቀጣበት ሥርዓት ማለት ነው </a:t>
            </a:r>
            <a:r>
              <a:rPr lang="am-ET" sz="9600" dirty="0" smtClean="0">
                <a:latin typeface="Power Geez Unicode1"/>
                <a:ea typeface="MS Mincho"/>
                <a:cs typeface="MS Mincho"/>
              </a:rPr>
              <a:t>::</a:t>
            </a:r>
            <a:endParaRPr lang="en-US" sz="9600" dirty="0" smtClean="0">
              <a:latin typeface="Power Geez Unicode1"/>
              <a:ea typeface="MS Mincho"/>
              <a:cs typeface="MS Mincho"/>
            </a:endParaRPr>
          </a:p>
          <a:p>
            <a:pPr marL="0" marR="0" indent="0" algn="just">
              <a:lnSpc>
                <a:spcPct val="170000"/>
              </a:lnSpc>
              <a:spcBef>
                <a:spcPts val="0"/>
              </a:spcBef>
              <a:spcAft>
                <a:spcPts val="1000"/>
              </a:spcAft>
              <a:buNone/>
            </a:pPr>
            <a:endParaRPr lang="en-US" sz="2400" b="1" dirty="0" smtClean="0">
              <a:latin typeface="Calibri"/>
              <a:ea typeface="Times New Roman"/>
              <a:cs typeface="Times New Roman"/>
            </a:endParaRPr>
          </a:p>
          <a:p>
            <a:endParaRPr lang="en-US" sz="4000" dirty="0"/>
          </a:p>
        </p:txBody>
      </p:sp>
    </p:spTree>
    <p:extLst>
      <p:ext uri="{BB962C8B-B14F-4D97-AF65-F5344CB8AC3E}">
        <p14:creationId xmlns:p14="http://schemas.microsoft.com/office/powerpoint/2010/main" val="27651658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5943600" cy="457200"/>
          </a:xfrm>
        </p:spPr>
        <p:txBody>
          <a:bodyPr>
            <a:normAutofit fontScale="90000"/>
          </a:bodyPr>
          <a:lstStyle/>
          <a:p>
            <a:pPr algn="ctr"/>
            <a:r>
              <a:rPr lang="en-US" dirty="0" err="1" smtClean="0"/>
              <a:t>የቀጠለ</a:t>
            </a:r>
            <a:r>
              <a:rPr lang="en-US" dirty="0" smtClean="0"/>
              <a:t>…</a:t>
            </a:r>
            <a:endParaRPr lang="en-US" dirty="0"/>
          </a:p>
        </p:txBody>
      </p:sp>
      <p:sp>
        <p:nvSpPr>
          <p:cNvPr id="3" name="Content Placeholder 2"/>
          <p:cNvSpPr>
            <a:spLocks noGrp="1"/>
          </p:cNvSpPr>
          <p:nvPr>
            <p:ph idx="1"/>
          </p:nvPr>
        </p:nvSpPr>
        <p:spPr>
          <a:xfrm>
            <a:off x="1219200" y="990600"/>
            <a:ext cx="7772400" cy="5638800"/>
          </a:xfrm>
        </p:spPr>
        <p:txBody>
          <a:bodyPr>
            <a:normAutofit fontScale="62500" lnSpcReduction="20000"/>
          </a:bodyPr>
          <a:lstStyle/>
          <a:p>
            <a:pPr marL="514350" indent="-514350">
              <a:lnSpc>
                <a:spcPct val="150000"/>
              </a:lnSpc>
              <a:buFont typeface="+mj-lt"/>
              <a:buAutoNum type="arabicParenR"/>
            </a:pPr>
            <a:r>
              <a:rPr lang="en-US" dirty="0" err="1" smtClean="0">
                <a:latin typeface="Power Geez Unicode1" pitchFamily="2" charset="0"/>
              </a:rPr>
              <a:t>ተጠያቂው</a:t>
            </a:r>
            <a:r>
              <a:rPr lang="en-US" dirty="0" smtClean="0">
                <a:latin typeface="Power Geez Unicode1" pitchFamily="2" charset="0"/>
              </a:rPr>
              <a:t> </a:t>
            </a:r>
            <a:r>
              <a:rPr lang="en-US" dirty="0" err="1" smtClean="0">
                <a:latin typeface="Power Geez Unicode1" pitchFamily="2" charset="0"/>
              </a:rPr>
              <a:t>ማነው</a:t>
            </a:r>
            <a:r>
              <a:rPr lang="en-US" dirty="0" smtClean="0">
                <a:latin typeface="Power Geez Unicode1" pitchFamily="2" charset="0"/>
              </a:rPr>
              <a:t> / Who is accountable / </a:t>
            </a:r>
            <a:r>
              <a:rPr lang="en-US" dirty="0" err="1" smtClean="0">
                <a:latin typeface="Power Geez Unicode1" pitchFamily="2" charset="0"/>
              </a:rPr>
              <a:t>ማንኛውም</a:t>
            </a:r>
            <a:r>
              <a:rPr lang="en-US" dirty="0" smtClean="0">
                <a:latin typeface="Power Geez Unicode1" pitchFamily="2" charset="0"/>
              </a:rPr>
              <a:t> </a:t>
            </a:r>
            <a:r>
              <a:rPr lang="en-US" dirty="0" err="1" smtClean="0">
                <a:latin typeface="Power Geez Unicode1" pitchFamily="2" charset="0"/>
              </a:rPr>
              <a:t>በህዝብ</a:t>
            </a:r>
            <a:r>
              <a:rPr lang="en-US" dirty="0" smtClean="0">
                <a:latin typeface="Power Geez Unicode1" pitchFamily="2" charset="0"/>
              </a:rPr>
              <a:t> </a:t>
            </a:r>
            <a:r>
              <a:rPr lang="en-US" dirty="0" err="1" smtClean="0">
                <a:latin typeface="Power Geez Unicode1" pitchFamily="2" charset="0"/>
              </a:rPr>
              <a:t>እምነት</a:t>
            </a:r>
            <a:r>
              <a:rPr lang="en-US" dirty="0" smtClean="0">
                <a:latin typeface="Power Geez Unicode1" pitchFamily="2" charset="0"/>
              </a:rPr>
              <a:t> </a:t>
            </a:r>
            <a:r>
              <a:rPr lang="en-US" dirty="0" err="1" smtClean="0">
                <a:latin typeface="Power Geez Unicode1" pitchFamily="2" charset="0"/>
              </a:rPr>
              <a:t>ስልጣን</a:t>
            </a:r>
            <a:r>
              <a:rPr lang="en-US" dirty="0" smtClean="0">
                <a:latin typeface="Power Geez Unicode1" pitchFamily="2" charset="0"/>
              </a:rPr>
              <a:t> </a:t>
            </a:r>
            <a:r>
              <a:rPr lang="en-US" dirty="0" err="1" smtClean="0">
                <a:latin typeface="Power Geez Unicode1" pitchFamily="2" charset="0"/>
              </a:rPr>
              <a:t>የተሰጠው</a:t>
            </a:r>
            <a:r>
              <a:rPr lang="en-US" dirty="0" smtClean="0">
                <a:latin typeface="Power Geez Unicode1" pitchFamily="2" charset="0"/>
              </a:rPr>
              <a:t> </a:t>
            </a:r>
          </a:p>
          <a:p>
            <a:pPr marL="514350" indent="-514350">
              <a:lnSpc>
                <a:spcPct val="150000"/>
              </a:lnSpc>
              <a:buFont typeface="+mj-lt"/>
              <a:buAutoNum type="arabicParenR"/>
            </a:pPr>
            <a:r>
              <a:rPr lang="en-US" dirty="0" err="1" smtClean="0">
                <a:latin typeface="Power Geez Unicode1" pitchFamily="2" charset="0"/>
              </a:rPr>
              <a:t>ተጠያቂ</a:t>
            </a:r>
            <a:r>
              <a:rPr lang="en-US" dirty="0" smtClean="0">
                <a:latin typeface="Power Geez Unicode1" pitchFamily="2" charset="0"/>
              </a:rPr>
              <a:t> </a:t>
            </a:r>
            <a:r>
              <a:rPr lang="en-US" dirty="0" err="1" smtClean="0">
                <a:latin typeface="Power Geez Unicode1" pitchFamily="2" charset="0"/>
              </a:rPr>
              <a:t>የሚሆነው</a:t>
            </a:r>
            <a:r>
              <a:rPr lang="en-US" dirty="0" smtClean="0">
                <a:latin typeface="Power Geez Unicode1" pitchFamily="2" charset="0"/>
              </a:rPr>
              <a:t> </a:t>
            </a:r>
            <a:r>
              <a:rPr lang="en-US" dirty="0" err="1" smtClean="0">
                <a:latin typeface="Power Geez Unicode1" pitchFamily="2" charset="0"/>
              </a:rPr>
              <a:t>ለምንድን</a:t>
            </a:r>
            <a:r>
              <a:rPr lang="en-US" dirty="0" smtClean="0">
                <a:latin typeface="Power Geez Unicode1" pitchFamily="2" charset="0"/>
              </a:rPr>
              <a:t> </a:t>
            </a:r>
            <a:r>
              <a:rPr lang="en-US" dirty="0" err="1" smtClean="0">
                <a:latin typeface="Power Geez Unicode1" pitchFamily="2" charset="0"/>
              </a:rPr>
              <a:t>ነው</a:t>
            </a:r>
            <a:r>
              <a:rPr lang="en-US" dirty="0" smtClean="0">
                <a:latin typeface="Power Geez Unicode1" pitchFamily="2" charset="0"/>
              </a:rPr>
              <a:t> /</a:t>
            </a:r>
            <a:r>
              <a:rPr lang="en-US" dirty="0" err="1" smtClean="0">
                <a:latin typeface="Power Geez Unicode1" pitchFamily="2" charset="0"/>
              </a:rPr>
              <a:t>Acountability</a:t>
            </a:r>
            <a:r>
              <a:rPr lang="en-US" dirty="0" smtClean="0">
                <a:latin typeface="Power Geez Unicode1" pitchFamily="2" charset="0"/>
              </a:rPr>
              <a:t> for what / </a:t>
            </a:r>
            <a:r>
              <a:rPr lang="en-US" dirty="0" err="1" smtClean="0">
                <a:latin typeface="Power Geez Unicode1" pitchFamily="2" charset="0"/>
              </a:rPr>
              <a:t>የሚጠበቅበትን</a:t>
            </a:r>
            <a:r>
              <a:rPr lang="en-US" dirty="0" smtClean="0">
                <a:latin typeface="Power Geez Unicode1" pitchFamily="2" charset="0"/>
              </a:rPr>
              <a:t> </a:t>
            </a:r>
            <a:r>
              <a:rPr lang="en-US" dirty="0" err="1" smtClean="0">
                <a:latin typeface="Power Geez Unicode1" pitchFamily="2" charset="0"/>
              </a:rPr>
              <a:t>አገልግሎት</a:t>
            </a:r>
            <a:r>
              <a:rPr lang="en-US" dirty="0" smtClean="0">
                <a:latin typeface="Power Geez Unicode1" pitchFamily="2" charset="0"/>
              </a:rPr>
              <a:t> </a:t>
            </a:r>
            <a:r>
              <a:rPr lang="en-US" dirty="0" err="1" smtClean="0">
                <a:latin typeface="Power Geez Unicode1" pitchFamily="2" charset="0"/>
              </a:rPr>
              <a:t>ባለመስጠቱ</a:t>
            </a:r>
            <a:r>
              <a:rPr lang="en-US" dirty="0" smtClean="0">
                <a:latin typeface="Power Geez Unicode1" pitchFamily="2" charset="0"/>
              </a:rPr>
              <a:t> </a:t>
            </a:r>
            <a:r>
              <a:rPr lang="en-US" dirty="0" err="1" smtClean="0">
                <a:latin typeface="Power Geez Unicode1" pitchFamily="2" charset="0"/>
              </a:rPr>
              <a:t>እና</a:t>
            </a:r>
            <a:r>
              <a:rPr lang="en-US" dirty="0" smtClean="0">
                <a:latin typeface="Power Geez Unicode1" pitchFamily="2" charset="0"/>
              </a:rPr>
              <a:t> </a:t>
            </a:r>
            <a:r>
              <a:rPr lang="en-US" dirty="0" err="1" smtClean="0">
                <a:latin typeface="Power Geez Unicode1" pitchFamily="2" charset="0"/>
              </a:rPr>
              <a:t>እምነት</a:t>
            </a:r>
            <a:r>
              <a:rPr lang="en-US" dirty="0" smtClean="0">
                <a:latin typeface="Power Geez Unicode1" pitchFamily="2" charset="0"/>
              </a:rPr>
              <a:t> </a:t>
            </a:r>
            <a:r>
              <a:rPr lang="en-US" dirty="0" err="1" smtClean="0">
                <a:latin typeface="Power Geez Unicode1" pitchFamily="2" charset="0"/>
              </a:rPr>
              <a:t>በማጉደሉ</a:t>
            </a:r>
            <a:r>
              <a:rPr lang="en-US" dirty="0" smtClean="0">
                <a:latin typeface="Power Geez Unicode1" pitchFamily="2" charset="0"/>
              </a:rPr>
              <a:t> </a:t>
            </a:r>
          </a:p>
          <a:p>
            <a:pPr marL="514350" indent="-514350">
              <a:lnSpc>
                <a:spcPct val="150000"/>
              </a:lnSpc>
              <a:buFont typeface="+mj-lt"/>
              <a:buAutoNum type="arabicParenR"/>
            </a:pPr>
            <a:r>
              <a:rPr lang="en-US" dirty="0" smtClean="0">
                <a:latin typeface="Power Geez Unicode1" pitchFamily="2" charset="0"/>
              </a:rPr>
              <a:t> </a:t>
            </a:r>
            <a:r>
              <a:rPr lang="en-US" dirty="0" err="1">
                <a:latin typeface="Power Geez Unicode1" pitchFamily="2" charset="0"/>
              </a:rPr>
              <a:t>ተጠያቂነቱ</a:t>
            </a:r>
            <a:r>
              <a:rPr lang="en-US" dirty="0">
                <a:latin typeface="Power Geez Unicode1" pitchFamily="2" charset="0"/>
              </a:rPr>
              <a:t> </a:t>
            </a:r>
            <a:r>
              <a:rPr lang="en-US" dirty="0" err="1">
                <a:latin typeface="Power Geez Unicode1" pitchFamily="2" charset="0"/>
              </a:rPr>
              <a:t>ለማነው</a:t>
            </a:r>
            <a:r>
              <a:rPr lang="en-US" dirty="0">
                <a:latin typeface="Power Geez Unicode1" pitchFamily="2" charset="0"/>
              </a:rPr>
              <a:t> /For whom is </a:t>
            </a:r>
            <a:r>
              <a:rPr lang="en-US" dirty="0" smtClean="0">
                <a:latin typeface="Power Geez Unicode1" pitchFamily="2" charset="0"/>
              </a:rPr>
              <a:t>s</a:t>
            </a:r>
            <a:r>
              <a:rPr lang="en-US" dirty="0">
                <a:solidFill>
                  <a:prstClr val="black"/>
                </a:solidFill>
                <a:latin typeface="Power Geez Unicode1" pitchFamily="2" charset="0"/>
              </a:rPr>
              <a:t>he</a:t>
            </a:r>
            <a:r>
              <a:rPr lang="en-US" dirty="0" smtClean="0">
                <a:latin typeface="Power Geez Unicode1" pitchFamily="2" charset="0"/>
              </a:rPr>
              <a:t>/he </a:t>
            </a:r>
            <a:r>
              <a:rPr lang="en-US" dirty="0">
                <a:latin typeface="Power Geez Unicode1" pitchFamily="2" charset="0"/>
              </a:rPr>
              <a:t>accountable</a:t>
            </a:r>
            <a:r>
              <a:rPr lang="en-US" dirty="0" smtClean="0">
                <a:latin typeface="Power Geez Unicode1" pitchFamily="2" charset="0"/>
              </a:rPr>
              <a:t>?/ </a:t>
            </a:r>
            <a:r>
              <a:rPr lang="en-US" dirty="0" err="1" smtClean="0">
                <a:latin typeface="Power Geez Unicode1" pitchFamily="2" charset="0"/>
              </a:rPr>
              <a:t>በስልጣን</a:t>
            </a:r>
            <a:r>
              <a:rPr lang="en-US" dirty="0" smtClean="0">
                <a:latin typeface="Power Geez Unicode1" pitchFamily="2" charset="0"/>
              </a:rPr>
              <a:t> </a:t>
            </a:r>
            <a:r>
              <a:rPr lang="en-US" dirty="0" err="1" smtClean="0">
                <a:latin typeface="Power Geez Unicode1" pitchFamily="2" charset="0"/>
              </a:rPr>
              <a:t>ተዋረዱ</a:t>
            </a:r>
            <a:r>
              <a:rPr lang="en-US" dirty="0" smtClean="0">
                <a:latin typeface="Power Geez Unicode1" pitchFamily="2" charset="0"/>
              </a:rPr>
              <a:t> </a:t>
            </a:r>
            <a:r>
              <a:rPr lang="en-US" dirty="0" err="1" smtClean="0">
                <a:latin typeface="Power Geez Unicode1" pitchFamily="2" charset="0"/>
              </a:rPr>
              <a:t>መሰረት</a:t>
            </a:r>
            <a:r>
              <a:rPr lang="en-US" dirty="0" smtClean="0">
                <a:latin typeface="Power Geez Unicode1" pitchFamily="2" charset="0"/>
              </a:rPr>
              <a:t>  </a:t>
            </a:r>
            <a:endParaRPr lang="en-US" dirty="0">
              <a:latin typeface="Power Geez Unicode1" pitchFamily="2" charset="0"/>
            </a:endParaRPr>
          </a:p>
          <a:p>
            <a:pPr marL="514350" indent="-514350">
              <a:lnSpc>
                <a:spcPct val="150000"/>
              </a:lnSpc>
              <a:buFont typeface="+mj-lt"/>
              <a:buAutoNum type="arabicParenR"/>
            </a:pPr>
            <a:r>
              <a:rPr lang="en-US" dirty="0" err="1">
                <a:latin typeface="Power Geez Unicode1" pitchFamily="2" charset="0"/>
              </a:rPr>
              <a:t>የሚጠየቀው</a:t>
            </a:r>
            <a:r>
              <a:rPr lang="en-US" dirty="0">
                <a:latin typeface="Power Geez Unicode1" pitchFamily="2" charset="0"/>
              </a:rPr>
              <a:t> </a:t>
            </a:r>
            <a:r>
              <a:rPr lang="en-US" dirty="0" err="1">
                <a:latin typeface="Power Geez Unicode1" pitchFamily="2" charset="0"/>
              </a:rPr>
              <a:t>እንዴት</a:t>
            </a:r>
            <a:r>
              <a:rPr lang="en-US" dirty="0">
                <a:latin typeface="Power Geez Unicode1" pitchFamily="2" charset="0"/>
              </a:rPr>
              <a:t> </a:t>
            </a:r>
            <a:r>
              <a:rPr lang="en-US" dirty="0" err="1">
                <a:latin typeface="Power Geez Unicode1" pitchFamily="2" charset="0"/>
              </a:rPr>
              <a:t>ነው</a:t>
            </a:r>
            <a:r>
              <a:rPr lang="en-US" dirty="0">
                <a:latin typeface="Power Geez Unicode1" pitchFamily="2" charset="0"/>
              </a:rPr>
              <a:t> /How is that accountability discharged</a:t>
            </a:r>
            <a:r>
              <a:rPr lang="en-US" dirty="0" smtClean="0">
                <a:latin typeface="Power Geez Unicode1" pitchFamily="2" charset="0"/>
              </a:rPr>
              <a:t>?/  </a:t>
            </a:r>
            <a:r>
              <a:rPr lang="en-US" dirty="0" err="1" smtClean="0">
                <a:solidFill>
                  <a:srgbClr val="00B0F0"/>
                </a:solidFill>
                <a:latin typeface="Power Geez Unicode1" pitchFamily="2" charset="0"/>
              </a:rPr>
              <a:t>በህግ</a:t>
            </a:r>
            <a:r>
              <a:rPr lang="en-US" dirty="0" smtClean="0">
                <a:solidFill>
                  <a:srgbClr val="00B0F0"/>
                </a:solidFill>
                <a:latin typeface="Power Geez Unicode1" pitchFamily="2" charset="0"/>
              </a:rPr>
              <a:t> </a:t>
            </a:r>
            <a:r>
              <a:rPr lang="en-US" dirty="0" err="1" smtClean="0">
                <a:solidFill>
                  <a:srgbClr val="00B0F0"/>
                </a:solidFill>
                <a:latin typeface="Power Geez Unicode1" pitchFamily="2" charset="0"/>
              </a:rPr>
              <a:t>ደንብና</a:t>
            </a:r>
            <a:r>
              <a:rPr lang="en-US" dirty="0" smtClean="0">
                <a:solidFill>
                  <a:srgbClr val="00B0F0"/>
                </a:solidFill>
                <a:latin typeface="Power Geez Unicode1" pitchFamily="2" charset="0"/>
              </a:rPr>
              <a:t> </a:t>
            </a:r>
            <a:r>
              <a:rPr lang="en-US" dirty="0" err="1" smtClean="0">
                <a:solidFill>
                  <a:srgbClr val="00B0F0"/>
                </a:solidFill>
                <a:latin typeface="Power Geez Unicode1" pitchFamily="2" charset="0"/>
              </a:rPr>
              <a:t>መመሪያ</a:t>
            </a:r>
            <a:r>
              <a:rPr lang="en-US" dirty="0" smtClean="0">
                <a:solidFill>
                  <a:srgbClr val="00B0F0"/>
                </a:solidFill>
                <a:latin typeface="Power Geez Unicode1" pitchFamily="2" charset="0"/>
              </a:rPr>
              <a:t> </a:t>
            </a:r>
            <a:r>
              <a:rPr lang="en-US" dirty="0" err="1" smtClean="0">
                <a:solidFill>
                  <a:srgbClr val="00B0F0"/>
                </a:solidFill>
                <a:latin typeface="Power Geez Unicode1" pitchFamily="2" charset="0"/>
              </a:rPr>
              <a:t>ለመጠየቅ</a:t>
            </a:r>
            <a:r>
              <a:rPr lang="en-US" dirty="0" smtClean="0">
                <a:solidFill>
                  <a:srgbClr val="00B0F0"/>
                </a:solidFill>
                <a:latin typeface="Power Geez Unicode1" pitchFamily="2" charset="0"/>
              </a:rPr>
              <a:t> </a:t>
            </a:r>
            <a:r>
              <a:rPr lang="en-US" dirty="0" err="1" smtClean="0">
                <a:solidFill>
                  <a:srgbClr val="00B0F0"/>
                </a:solidFill>
                <a:latin typeface="Power Geez Unicode1" pitchFamily="2" charset="0"/>
              </a:rPr>
              <a:t>የሚያስችል</a:t>
            </a:r>
            <a:r>
              <a:rPr lang="en-US" dirty="0" smtClean="0">
                <a:solidFill>
                  <a:srgbClr val="00B0F0"/>
                </a:solidFill>
                <a:latin typeface="Power Geez Unicode1" pitchFamily="2" charset="0"/>
              </a:rPr>
              <a:t> </a:t>
            </a:r>
            <a:r>
              <a:rPr lang="en-US" dirty="0" err="1" smtClean="0">
                <a:solidFill>
                  <a:srgbClr val="00B0F0"/>
                </a:solidFill>
                <a:latin typeface="Power Geez Unicode1" pitchFamily="2" charset="0"/>
              </a:rPr>
              <a:t>ቁጥጥር</a:t>
            </a:r>
            <a:r>
              <a:rPr lang="en-US" dirty="0" smtClean="0">
                <a:solidFill>
                  <a:srgbClr val="00B0F0"/>
                </a:solidFill>
                <a:latin typeface="Power Geez Unicode1" pitchFamily="2" charset="0"/>
              </a:rPr>
              <a:t> </a:t>
            </a:r>
            <a:r>
              <a:rPr lang="en-US" dirty="0" err="1" smtClean="0">
                <a:solidFill>
                  <a:srgbClr val="00B0F0"/>
                </a:solidFill>
                <a:latin typeface="Power Geez Unicode1" pitchFamily="2" charset="0"/>
              </a:rPr>
              <a:t>ስርዓት</a:t>
            </a:r>
            <a:r>
              <a:rPr lang="en-US" dirty="0" smtClean="0">
                <a:solidFill>
                  <a:srgbClr val="00B0F0"/>
                </a:solidFill>
                <a:latin typeface="Power Geez Unicode1" pitchFamily="2" charset="0"/>
              </a:rPr>
              <a:t> </a:t>
            </a:r>
            <a:r>
              <a:rPr lang="en-US" dirty="0" err="1" smtClean="0">
                <a:solidFill>
                  <a:srgbClr val="00B0F0"/>
                </a:solidFill>
                <a:latin typeface="Power Geez Unicode1" pitchFamily="2" charset="0"/>
              </a:rPr>
              <a:t>እና</a:t>
            </a:r>
            <a:r>
              <a:rPr lang="en-US" dirty="0" smtClean="0">
                <a:solidFill>
                  <a:srgbClr val="00B0F0"/>
                </a:solidFill>
                <a:latin typeface="Power Geez Unicode1" pitchFamily="2" charset="0"/>
              </a:rPr>
              <a:t> /watchdog/</a:t>
            </a:r>
          </a:p>
          <a:p>
            <a:pPr marL="0" indent="0">
              <a:lnSpc>
                <a:spcPct val="150000"/>
              </a:lnSpc>
              <a:buNone/>
            </a:pPr>
            <a:endParaRPr lang="en-US" sz="3800" dirty="0"/>
          </a:p>
          <a:p>
            <a:pPr marL="0" indent="0">
              <a:buNone/>
            </a:pPr>
            <a:r>
              <a:rPr lang="am-ET" sz="3800" dirty="0"/>
              <a:t>በመሆኑም ግልጽነትና ተጠያቂነት የማይነጣጠሉ የዲሞክራሲና መልካም አስተዳደር መርሆዎች ናቸው ::</a:t>
            </a:r>
          </a:p>
          <a:p>
            <a:pPr marL="514350" indent="-514350">
              <a:buFont typeface="+mj-lt"/>
              <a:buAutoNum type="arabicParenR"/>
            </a:pPr>
            <a:endParaRPr lang="en-US" dirty="0" smtClean="0"/>
          </a:p>
          <a:p>
            <a:pPr marL="514350" indent="-514350">
              <a:buFont typeface="+mj-lt"/>
              <a:buAutoNum type="arabicParenR"/>
            </a:pPr>
            <a:endParaRPr lang="en-US" dirty="0"/>
          </a:p>
        </p:txBody>
      </p:sp>
      <p:sp>
        <p:nvSpPr>
          <p:cNvPr id="4" name="Slide Number Placeholder 3"/>
          <p:cNvSpPr>
            <a:spLocks noGrp="1"/>
          </p:cNvSpPr>
          <p:nvPr>
            <p:ph type="sldNum" sz="quarter" idx="12"/>
          </p:nvPr>
        </p:nvSpPr>
        <p:spPr/>
        <p:txBody>
          <a:bodyPr/>
          <a:lstStyle/>
          <a:p>
            <a:fld id="{8329FE5F-B0F4-49A5-A868-FF8008F867EA}" type="slidenum">
              <a:rPr lang="en-US" smtClean="0"/>
              <a:pPr/>
              <a:t>9</a:t>
            </a:fld>
            <a:endParaRPr lang="en-US"/>
          </a:p>
        </p:txBody>
      </p:sp>
    </p:spTree>
    <p:extLst>
      <p:ext uri="{BB962C8B-B14F-4D97-AF65-F5344CB8AC3E}">
        <p14:creationId xmlns:p14="http://schemas.microsoft.com/office/powerpoint/2010/main" val="3270134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6724</TotalTime>
  <Words>1198</Words>
  <Application>Microsoft Office PowerPoint</Application>
  <PresentationFormat>On-screen Show (4:3)</PresentationFormat>
  <Paragraphs>148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የፋይናንስ ግልጽነትና ተጠያቂነት ጽንሰ ሀሳብ፤ የህግ መሰረቶች እና የስርዓቱ መዘርጋት የሚኖረዉ ፋይዳ </vt:lpstr>
      <vt:lpstr>የመግለጫዉ ይዘት</vt:lpstr>
      <vt:lpstr>የፋይናንስ ግልጽነትና ተጠያቂነት ዓላማ</vt:lpstr>
      <vt:lpstr>የፋይናንስ ግልጽነትና ተጠያቂነት ጽንሰ ሀሣብ</vt:lpstr>
      <vt:lpstr>የቀጠለ…</vt:lpstr>
      <vt:lpstr>SMŸU ¾S”Óeƒ ›e}ÇÅ` e`¯ƒ  ¾T&gt;ÑKêv†¨&lt; 8 ª“ ª“ vI]Áƒ ¾T&gt;Ÿ}K&lt;ƒ “†¨&lt;::</vt:lpstr>
      <vt:lpstr>ዋና ዋና የፋይናንስ ግልጽነትና ተጠያቂነት መገለጫዎች</vt:lpstr>
      <vt:lpstr>የቀጠለ…</vt:lpstr>
      <vt:lpstr>የቀጠለ…</vt:lpstr>
      <vt:lpstr>የቀጠለ…</vt:lpstr>
      <vt:lpstr>የቀጠለ…</vt:lpstr>
      <vt:lpstr>ዓላማ</vt:lpstr>
      <vt:lpstr>የመግለጫዉ ይዘት</vt:lpstr>
      <vt:lpstr> የፋይናንስ ግልጽነትና ተጠያቂነት ስርአት ለመዘርጋት መሞላት ያለባቸው ቅድመ ሁኔታዎች </vt:lpstr>
      <vt:lpstr>የቀጠለ…</vt:lpstr>
      <vt:lpstr>    የተቀናጀ የፋይናንስ ግልጽነትና ተጠያቂነት ስርአት አጀማመር  </vt:lpstr>
      <vt:lpstr>የቀጠለ…</vt:lpstr>
      <vt:lpstr>ስለ መንግስት አሰራር እና የዜጎች መረጃን የማግኘት መብትን በተመለከተ በህገ መንግስቱ የተደነገጉ ድንጋጌዎች </vt:lpstr>
      <vt:lpstr>የቀጠለ…</vt:lpstr>
      <vt:lpstr>የቀጠለ…</vt:lpstr>
      <vt:lpstr>የቀጠለ…</vt:lpstr>
      <vt:lpstr>የቀጠለ…</vt:lpstr>
      <vt:lpstr>  የፋይናንስ ግልጽነትና ተጠያቂነት ስርአት መዘርጋት ፋይዳው  </vt:lpstr>
      <vt:lpstr>የቀጠለ…</vt:lpstr>
      <vt:lpstr>የቀጠለ…</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የፋይናንስ ግልጽነትና ተጠያቂነት             ስርአት በኢትጵያ</dc:title>
  <dc:creator>user</dc:creator>
  <cp:lastModifiedBy>Luwam Gebrekedan</cp:lastModifiedBy>
  <cp:revision>931</cp:revision>
  <cp:lastPrinted>2017-12-05T00:46:54Z</cp:lastPrinted>
  <dcterms:created xsi:type="dcterms:W3CDTF">2012-12-26T08:51:43Z</dcterms:created>
  <dcterms:modified xsi:type="dcterms:W3CDTF">2018-02-16T11:33:56Z</dcterms:modified>
</cp:coreProperties>
</file>