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260" r:id="rId5"/>
    <p:sldId id="262" r:id="rId6"/>
    <p:sldId id="261" r:id="rId7"/>
    <p:sldId id="276" r:id="rId8"/>
    <p:sldId id="263" r:id="rId9"/>
    <p:sldId id="264" r:id="rId10"/>
    <p:sldId id="277" r:id="rId11"/>
    <p:sldId id="278" r:id="rId12"/>
    <p:sldId id="265" r:id="rId13"/>
    <p:sldId id="266" r:id="rId14"/>
    <p:sldId id="267" r:id="rId15"/>
    <p:sldId id="269" r:id="rId16"/>
    <p:sldId id="270" r:id="rId17"/>
    <p:sldId id="271" r:id="rId18"/>
    <p:sldId id="288"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65C44-936E-414E-BEAE-AAB0E25C89E5}"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79512-8C42-409D-948D-165FD976C2F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r>
              <a:rPr lang="en-US"/>
              <a:t>INDICON2022</a:t>
            </a:r>
            <a:endParaRPr lang="en-IN"/>
          </a:p>
        </p:txBody>
      </p:sp>
      <p:sp>
        <p:nvSpPr>
          <p:cNvPr id="5" name="Footer Placeholder 4"/>
          <p:cNvSpPr>
            <a:spLocks noGrp="1"/>
          </p:cNvSpPr>
          <p:nvPr>
            <p:ph type="ftr" sz="quarter" idx="11"/>
          </p:nvPr>
        </p:nvSpPr>
        <p:spPr/>
        <p:txBody>
          <a:bodyPr/>
          <a:lstStyle/>
          <a:p>
            <a:r>
              <a:rPr lang="en-US"/>
              <a:t>Paper id, Short Title of the paper, presenter name and affiliation</a:t>
            </a:r>
            <a:endParaRPr lang="en-IN"/>
          </a:p>
        </p:txBody>
      </p:sp>
      <p:sp>
        <p:nvSpPr>
          <p:cNvPr id="6" name="Slide Number Placeholder 5"/>
          <p:cNvSpPr>
            <a:spLocks noGrp="1"/>
          </p:cNvSpPr>
          <p:nvPr>
            <p:ph type="sldNum" sz="quarter" idx="12"/>
          </p:nvPr>
        </p:nvSpPr>
        <p:spPr/>
        <p:txBody>
          <a:bodyPr/>
          <a:lstStyle/>
          <a:p>
            <a:fld id="{9ECD4F39-59D8-420E-835C-C1442D2C4A4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r>
              <a:rPr lang="en-US"/>
              <a:t>INDICON2022</a:t>
            </a:r>
            <a:endParaRPr lang="en-IN"/>
          </a:p>
        </p:txBody>
      </p:sp>
      <p:sp>
        <p:nvSpPr>
          <p:cNvPr id="5" name="Footer Placeholder 4"/>
          <p:cNvSpPr>
            <a:spLocks noGrp="1"/>
          </p:cNvSpPr>
          <p:nvPr>
            <p:ph type="ftr" sz="quarter" idx="11"/>
          </p:nvPr>
        </p:nvSpPr>
        <p:spPr/>
        <p:txBody>
          <a:bodyPr/>
          <a:lstStyle/>
          <a:p>
            <a:r>
              <a:rPr lang="en-US"/>
              <a:t>Paper id, Short Title of the paper, presenter name and affiliation</a:t>
            </a:r>
            <a:endParaRPr lang="en-IN"/>
          </a:p>
        </p:txBody>
      </p:sp>
      <p:sp>
        <p:nvSpPr>
          <p:cNvPr id="6" name="Slide Number Placeholder 5"/>
          <p:cNvSpPr>
            <a:spLocks noGrp="1"/>
          </p:cNvSpPr>
          <p:nvPr>
            <p:ph type="sldNum" sz="quarter" idx="12"/>
          </p:nvPr>
        </p:nvSpPr>
        <p:spPr/>
        <p:txBody>
          <a:bodyPr/>
          <a:lstStyle/>
          <a:p>
            <a:fld id="{9ECD4F39-59D8-420E-835C-C1442D2C4A4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r>
              <a:rPr lang="en-US"/>
              <a:t>INDICON2022</a:t>
            </a:r>
            <a:endParaRPr lang="en-IN"/>
          </a:p>
        </p:txBody>
      </p:sp>
      <p:sp>
        <p:nvSpPr>
          <p:cNvPr id="5" name="Footer Placeholder 4"/>
          <p:cNvSpPr>
            <a:spLocks noGrp="1"/>
          </p:cNvSpPr>
          <p:nvPr>
            <p:ph type="ftr" sz="quarter" idx="11"/>
          </p:nvPr>
        </p:nvSpPr>
        <p:spPr/>
        <p:txBody>
          <a:bodyPr/>
          <a:lstStyle/>
          <a:p>
            <a:r>
              <a:rPr lang="en-US"/>
              <a:t>Paper id, Short Title of the paper, presenter name and affiliation</a:t>
            </a:r>
            <a:endParaRPr lang="en-IN"/>
          </a:p>
        </p:txBody>
      </p:sp>
      <p:sp>
        <p:nvSpPr>
          <p:cNvPr id="6" name="Slide Number Placeholder 5"/>
          <p:cNvSpPr>
            <a:spLocks noGrp="1"/>
          </p:cNvSpPr>
          <p:nvPr>
            <p:ph type="sldNum" sz="quarter" idx="12"/>
          </p:nvPr>
        </p:nvSpPr>
        <p:spPr/>
        <p:txBody>
          <a:bodyPr/>
          <a:lstStyle/>
          <a:p>
            <a:fld id="{9ECD4F39-59D8-420E-835C-C1442D2C4A44}"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a:t>INDICON2022</a:t>
            </a:r>
            <a:endParaRPr lang="en-IN"/>
          </a:p>
        </p:txBody>
      </p:sp>
      <p:sp>
        <p:nvSpPr>
          <p:cNvPr id="5" name="Footer Placeholder 4"/>
          <p:cNvSpPr>
            <a:spLocks noGrp="1"/>
          </p:cNvSpPr>
          <p:nvPr>
            <p:ph type="ftr" sz="quarter" idx="11"/>
          </p:nvPr>
        </p:nvSpPr>
        <p:spPr/>
        <p:txBody>
          <a:bodyPr/>
          <a:lstStyle/>
          <a:p>
            <a:r>
              <a:rPr lang="en-US"/>
              <a:t>Paper id, Short Title of the paper, presenter name and affiliation</a:t>
            </a:r>
            <a:endParaRPr lang="en-IN"/>
          </a:p>
        </p:txBody>
      </p:sp>
      <p:sp>
        <p:nvSpPr>
          <p:cNvPr id="6" name="Slide Number Placeholder 5"/>
          <p:cNvSpPr>
            <a:spLocks noGrp="1"/>
          </p:cNvSpPr>
          <p:nvPr>
            <p:ph type="sldNum" sz="quarter" idx="12"/>
          </p:nvPr>
        </p:nvSpPr>
        <p:spPr/>
        <p:txBody>
          <a:bodyPr/>
          <a:lstStyle/>
          <a:p>
            <a:fld id="{9ECD4F39-59D8-420E-835C-C1442D2C4A4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r>
              <a:rPr lang="en-US"/>
              <a:t>INDICON2022</a:t>
            </a:r>
            <a:endParaRPr lang="en-IN"/>
          </a:p>
        </p:txBody>
      </p:sp>
      <p:sp>
        <p:nvSpPr>
          <p:cNvPr id="5" name="Footer Placeholder 4"/>
          <p:cNvSpPr>
            <a:spLocks noGrp="1"/>
          </p:cNvSpPr>
          <p:nvPr>
            <p:ph type="ftr" sz="quarter" idx="11"/>
          </p:nvPr>
        </p:nvSpPr>
        <p:spPr/>
        <p:txBody>
          <a:bodyPr/>
          <a:lstStyle/>
          <a:p>
            <a:r>
              <a:rPr lang="en-US"/>
              <a:t>Paper id, Short Title of the paper, presenter name and affiliation</a:t>
            </a:r>
            <a:endParaRPr lang="en-IN"/>
          </a:p>
        </p:txBody>
      </p:sp>
      <p:sp>
        <p:nvSpPr>
          <p:cNvPr id="6" name="Slide Number Placeholder 5"/>
          <p:cNvSpPr>
            <a:spLocks noGrp="1"/>
          </p:cNvSpPr>
          <p:nvPr>
            <p:ph type="sldNum" sz="quarter" idx="12"/>
          </p:nvPr>
        </p:nvSpPr>
        <p:spPr/>
        <p:txBody>
          <a:bodyPr/>
          <a:lstStyle/>
          <a:p>
            <a:fld id="{9ECD4F39-59D8-420E-835C-C1442D2C4A4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INDICON2022</a:t>
            </a:r>
            <a:endParaRPr lang="en-IN"/>
          </a:p>
        </p:txBody>
      </p:sp>
      <p:sp>
        <p:nvSpPr>
          <p:cNvPr id="5" name="Footer Placeholder 4"/>
          <p:cNvSpPr>
            <a:spLocks noGrp="1"/>
          </p:cNvSpPr>
          <p:nvPr>
            <p:ph type="ftr" sz="quarter" idx="11"/>
          </p:nvPr>
        </p:nvSpPr>
        <p:spPr/>
        <p:txBody>
          <a:bodyPr/>
          <a:lstStyle/>
          <a:p>
            <a:r>
              <a:rPr lang="en-US"/>
              <a:t>Paper id, Short Title of the paper, presenter name and affiliation</a:t>
            </a:r>
            <a:endParaRPr lang="en-IN"/>
          </a:p>
        </p:txBody>
      </p:sp>
      <p:sp>
        <p:nvSpPr>
          <p:cNvPr id="6" name="Slide Number Placeholder 5"/>
          <p:cNvSpPr>
            <a:spLocks noGrp="1"/>
          </p:cNvSpPr>
          <p:nvPr>
            <p:ph type="sldNum" sz="quarter" idx="12"/>
          </p:nvPr>
        </p:nvSpPr>
        <p:spPr/>
        <p:txBody>
          <a:bodyPr/>
          <a:lstStyle/>
          <a:p>
            <a:fld id="{9ECD4F39-59D8-420E-835C-C1442D2C4A4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r>
              <a:rPr lang="en-US"/>
              <a:t>INDICON2022</a:t>
            </a:r>
            <a:endParaRPr lang="en-IN"/>
          </a:p>
        </p:txBody>
      </p:sp>
      <p:sp>
        <p:nvSpPr>
          <p:cNvPr id="6" name="Footer Placeholder 5"/>
          <p:cNvSpPr>
            <a:spLocks noGrp="1"/>
          </p:cNvSpPr>
          <p:nvPr>
            <p:ph type="ftr" sz="quarter" idx="11"/>
          </p:nvPr>
        </p:nvSpPr>
        <p:spPr/>
        <p:txBody>
          <a:bodyPr/>
          <a:lstStyle/>
          <a:p>
            <a:r>
              <a:rPr lang="en-US"/>
              <a:t>Paper id, Short Title of the paper, presenter name and affiliation</a:t>
            </a:r>
            <a:endParaRPr lang="en-IN"/>
          </a:p>
        </p:txBody>
      </p:sp>
      <p:sp>
        <p:nvSpPr>
          <p:cNvPr id="7" name="Slide Number Placeholder 6"/>
          <p:cNvSpPr>
            <a:spLocks noGrp="1"/>
          </p:cNvSpPr>
          <p:nvPr>
            <p:ph type="sldNum" sz="quarter" idx="12"/>
          </p:nvPr>
        </p:nvSpPr>
        <p:spPr/>
        <p:txBody>
          <a:bodyPr/>
          <a:lstStyle/>
          <a:p>
            <a:fld id="{9ECD4F39-59D8-420E-835C-C1442D2C4A4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r>
              <a:rPr lang="en-US"/>
              <a:t>INDICON2022</a:t>
            </a:r>
            <a:endParaRPr lang="en-IN"/>
          </a:p>
        </p:txBody>
      </p:sp>
      <p:sp>
        <p:nvSpPr>
          <p:cNvPr id="8" name="Footer Placeholder 7"/>
          <p:cNvSpPr>
            <a:spLocks noGrp="1"/>
          </p:cNvSpPr>
          <p:nvPr>
            <p:ph type="ftr" sz="quarter" idx="11"/>
          </p:nvPr>
        </p:nvSpPr>
        <p:spPr/>
        <p:txBody>
          <a:bodyPr/>
          <a:lstStyle/>
          <a:p>
            <a:r>
              <a:rPr lang="en-US"/>
              <a:t>Paper id, Short Title of the paper, presenter name and affiliation</a:t>
            </a:r>
            <a:endParaRPr lang="en-IN"/>
          </a:p>
        </p:txBody>
      </p:sp>
      <p:sp>
        <p:nvSpPr>
          <p:cNvPr id="9" name="Slide Number Placeholder 8"/>
          <p:cNvSpPr>
            <a:spLocks noGrp="1"/>
          </p:cNvSpPr>
          <p:nvPr>
            <p:ph type="sldNum" sz="quarter" idx="12"/>
          </p:nvPr>
        </p:nvSpPr>
        <p:spPr/>
        <p:txBody>
          <a:bodyPr/>
          <a:lstStyle/>
          <a:p>
            <a:fld id="{9ECD4F39-59D8-420E-835C-C1442D2C4A4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US"/>
              <a:t>INDICON2022</a:t>
            </a:r>
            <a:endParaRPr lang="en-IN"/>
          </a:p>
        </p:txBody>
      </p:sp>
      <p:sp>
        <p:nvSpPr>
          <p:cNvPr id="4" name="Footer Placeholder 3"/>
          <p:cNvSpPr>
            <a:spLocks noGrp="1"/>
          </p:cNvSpPr>
          <p:nvPr>
            <p:ph type="ftr" sz="quarter" idx="11"/>
          </p:nvPr>
        </p:nvSpPr>
        <p:spPr/>
        <p:txBody>
          <a:bodyPr/>
          <a:lstStyle/>
          <a:p>
            <a:r>
              <a:rPr lang="en-US"/>
              <a:t>Paper id, Short Title of the paper, presenter name and affiliation</a:t>
            </a:r>
            <a:endParaRPr lang="en-IN"/>
          </a:p>
        </p:txBody>
      </p:sp>
      <p:sp>
        <p:nvSpPr>
          <p:cNvPr id="5" name="Slide Number Placeholder 4"/>
          <p:cNvSpPr>
            <a:spLocks noGrp="1"/>
          </p:cNvSpPr>
          <p:nvPr>
            <p:ph type="sldNum" sz="quarter" idx="12"/>
          </p:nvPr>
        </p:nvSpPr>
        <p:spPr/>
        <p:txBody>
          <a:bodyPr/>
          <a:lstStyle/>
          <a:p>
            <a:fld id="{9ECD4F39-59D8-420E-835C-C1442D2C4A4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INDICON2022</a:t>
            </a:r>
            <a:endParaRPr lang="en-IN"/>
          </a:p>
        </p:txBody>
      </p:sp>
      <p:sp>
        <p:nvSpPr>
          <p:cNvPr id="3" name="Footer Placeholder 2"/>
          <p:cNvSpPr>
            <a:spLocks noGrp="1"/>
          </p:cNvSpPr>
          <p:nvPr>
            <p:ph type="ftr" sz="quarter" idx="11"/>
          </p:nvPr>
        </p:nvSpPr>
        <p:spPr/>
        <p:txBody>
          <a:bodyPr/>
          <a:lstStyle/>
          <a:p>
            <a:r>
              <a:rPr lang="en-US"/>
              <a:t>Paper id, Short Title of the paper, presenter name and affiliation</a:t>
            </a:r>
            <a:endParaRPr lang="en-IN"/>
          </a:p>
        </p:txBody>
      </p:sp>
      <p:sp>
        <p:nvSpPr>
          <p:cNvPr id="4" name="Slide Number Placeholder 3"/>
          <p:cNvSpPr>
            <a:spLocks noGrp="1"/>
          </p:cNvSpPr>
          <p:nvPr>
            <p:ph type="sldNum" sz="quarter" idx="12"/>
          </p:nvPr>
        </p:nvSpPr>
        <p:spPr/>
        <p:txBody>
          <a:bodyPr/>
          <a:lstStyle/>
          <a:p>
            <a:fld id="{9ECD4F39-59D8-420E-835C-C1442D2C4A4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INDICON2022</a:t>
            </a:r>
            <a:endParaRPr lang="en-IN"/>
          </a:p>
        </p:txBody>
      </p:sp>
      <p:sp>
        <p:nvSpPr>
          <p:cNvPr id="6" name="Footer Placeholder 5"/>
          <p:cNvSpPr>
            <a:spLocks noGrp="1"/>
          </p:cNvSpPr>
          <p:nvPr>
            <p:ph type="ftr" sz="quarter" idx="11"/>
          </p:nvPr>
        </p:nvSpPr>
        <p:spPr/>
        <p:txBody>
          <a:bodyPr/>
          <a:lstStyle/>
          <a:p>
            <a:r>
              <a:rPr lang="en-US"/>
              <a:t>Paper id, Short Title of the paper, presenter name and affiliation</a:t>
            </a:r>
            <a:endParaRPr lang="en-IN"/>
          </a:p>
        </p:txBody>
      </p:sp>
      <p:sp>
        <p:nvSpPr>
          <p:cNvPr id="7" name="Slide Number Placeholder 6"/>
          <p:cNvSpPr>
            <a:spLocks noGrp="1"/>
          </p:cNvSpPr>
          <p:nvPr>
            <p:ph type="sldNum" sz="quarter" idx="12"/>
          </p:nvPr>
        </p:nvSpPr>
        <p:spPr/>
        <p:txBody>
          <a:bodyPr/>
          <a:lstStyle/>
          <a:p>
            <a:fld id="{9ECD4F39-59D8-420E-835C-C1442D2C4A4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INDICON2022</a:t>
            </a:r>
            <a:endParaRPr lang="en-IN"/>
          </a:p>
        </p:txBody>
      </p:sp>
      <p:sp>
        <p:nvSpPr>
          <p:cNvPr id="6" name="Footer Placeholder 5"/>
          <p:cNvSpPr>
            <a:spLocks noGrp="1"/>
          </p:cNvSpPr>
          <p:nvPr>
            <p:ph type="ftr" sz="quarter" idx="11"/>
          </p:nvPr>
        </p:nvSpPr>
        <p:spPr/>
        <p:txBody>
          <a:bodyPr/>
          <a:lstStyle/>
          <a:p>
            <a:r>
              <a:rPr lang="en-US"/>
              <a:t>Paper id, Short Title of the paper, presenter name and affiliation</a:t>
            </a:r>
            <a:endParaRPr lang="en-IN"/>
          </a:p>
        </p:txBody>
      </p:sp>
      <p:sp>
        <p:nvSpPr>
          <p:cNvPr id="7" name="Slide Number Placeholder 6"/>
          <p:cNvSpPr>
            <a:spLocks noGrp="1"/>
          </p:cNvSpPr>
          <p:nvPr>
            <p:ph type="sldNum" sz="quarter" idx="12"/>
          </p:nvPr>
        </p:nvSpPr>
        <p:spPr/>
        <p:txBody>
          <a:bodyPr/>
          <a:lstStyle/>
          <a:p>
            <a:fld id="{9ECD4F39-59D8-420E-835C-C1442D2C4A4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INDICON2022</a:t>
            </a:r>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Paper id, Short Title of the paper, presenter name and affiliation</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D4F39-59D8-420E-835C-C1442D2C4A4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0"/>
            <a:ext cx="2743200" cy="365125"/>
          </a:xfrm>
        </p:spPr>
        <p:txBody>
          <a:bodyPr/>
          <a:lstStyle/>
          <a:p>
            <a:r>
              <a:rPr lang="en-US">
                <a:solidFill>
                  <a:schemeClr val="tx1"/>
                </a:solidFill>
              </a:rPr>
              <a:t>Minor Project 2023 | B.Tech. 6th Sem.</a:t>
            </a:r>
            <a:endParaRPr lang="en-US" dirty="0">
              <a:solidFill>
                <a:schemeClr val="tx1"/>
              </a:solidFill>
            </a:endParaRPr>
          </a:p>
        </p:txBody>
      </p:sp>
      <p:sp>
        <p:nvSpPr>
          <p:cNvPr id="22" name="Google Shape;56;p13"/>
          <p:cNvSpPr txBox="1"/>
          <p:nvPr/>
        </p:nvSpPr>
        <p:spPr>
          <a:xfrm>
            <a:off x="1669415" y="5506720"/>
            <a:ext cx="8354695" cy="113538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tLang="en-GB" b="1" dirty="0">
                <a:solidFill>
                  <a:srgbClr val="002060"/>
                </a:solidFill>
              </a:rPr>
              <a:t>Supervised by-</a:t>
            </a:r>
            <a:endParaRPr lang="en-US" altLang="en-GB" sz="2200" b="1" dirty="0">
              <a:solidFill>
                <a:srgbClr val="002060"/>
              </a:solidFill>
            </a:endParaRPr>
          </a:p>
          <a:p>
            <a:pPr marL="0" lvl="0" indent="0" algn="ctr" rtl="0">
              <a:spcBef>
                <a:spcPts val="0"/>
              </a:spcBef>
              <a:spcAft>
                <a:spcPts val="0"/>
              </a:spcAft>
              <a:buNone/>
            </a:pPr>
            <a:r>
              <a:rPr lang="en-US" altLang="en-GB" sz="2200" b="1" dirty="0">
                <a:solidFill>
                  <a:srgbClr val="002060"/>
                </a:solidFill>
              </a:rPr>
              <a:t>Dr. Rajdeep Chatterjee</a:t>
            </a:r>
            <a:endParaRPr lang="en-US" altLang="en-GB" sz="2200" b="1" dirty="0">
              <a:solidFill>
                <a:srgbClr val="002060"/>
              </a:solidFill>
            </a:endParaRPr>
          </a:p>
          <a:p>
            <a:pPr marL="0" lvl="0" indent="0" algn="ctr" rtl="0">
              <a:spcBef>
                <a:spcPts val="0"/>
              </a:spcBef>
              <a:spcAft>
                <a:spcPts val="0"/>
              </a:spcAft>
              <a:buNone/>
            </a:pPr>
            <a:r>
              <a:rPr lang="en-US" altLang="en-GB" sz="2200" b="1" dirty="0">
                <a:solidFill>
                  <a:srgbClr val="002060"/>
                </a:solidFill>
              </a:rPr>
              <a:t>Associate Professor </a:t>
            </a:r>
            <a:endParaRPr lang="en-US" altLang="en-GB" sz="2200" b="1" dirty="0">
              <a:solidFill>
                <a:srgbClr val="002060"/>
              </a:solidFill>
            </a:endParaRPr>
          </a:p>
        </p:txBody>
      </p:sp>
      <p:sp>
        <p:nvSpPr>
          <p:cNvPr id="23" name="Google Shape;55;p13"/>
          <p:cNvSpPr txBox="1"/>
          <p:nvPr/>
        </p:nvSpPr>
        <p:spPr>
          <a:xfrm>
            <a:off x="1215390" y="1213485"/>
            <a:ext cx="9144000" cy="998220"/>
          </a:xfrm>
          <a:prstGeom prst="rect">
            <a:avLst/>
          </a:prstGeom>
          <a:noFill/>
          <a:ln>
            <a:noFill/>
          </a:ln>
        </p:spPr>
        <p:txBody>
          <a:bodyPr spcFirstLastPara="1" wrap="square" lIns="91425" tIns="91425" rIns="91425" bIns="91425" anchor="t" anchorCtr="0">
            <a:noAutofit/>
          </a:bodyPr>
          <a:lstStyle/>
          <a:p>
            <a:pPr algn="ctr"/>
            <a:endParaRPr lang="en-US" sz="2800" b="1" dirty="0">
              <a:solidFill>
                <a:srgbClr val="002060"/>
              </a:solidFill>
              <a:sym typeface="+mn-ea"/>
            </a:endParaRPr>
          </a:p>
          <a:p>
            <a:pPr algn="ctr"/>
            <a:endParaRPr lang="en-US" sz="2800" b="1" dirty="0">
              <a:solidFill>
                <a:srgbClr val="002060"/>
              </a:solidFill>
              <a:sym typeface="+mn-ea"/>
            </a:endParaRPr>
          </a:p>
          <a:p>
            <a:pPr algn="ctr"/>
            <a:r>
              <a:rPr lang="en-US" sz="2800" b="1" dirty="0">
                <a:solidFill>
                  <a:srgbClr val="002060"/>
                </a:solidFill>
                <a:sym typeface="+mn-ea"/>
              </a:rPr>
              <a:t>Music Genre Classification using </a:t>
            </a:r>
            <a:endParaRPr lang="en-US" sz="2800" b="1" dirty="0">
              <a:solidFill>
                <a:srgbClr val="002060"/>
              </a:solidFill>
              <a:sym typeface="+mn-ea"/>
            </a:endParaRPr>
          </a:p>
          <a:p>
            <a:pPr algn="ctr"/>
            <a:r>
              <a:rPr lang="en-US" sz="2800" b="1" dirty="0">
                <a:solidFill>
                  <a:srgbClr val="002060"/>
                </a:solidFill>
                <a:sym typeface="+mn-ea"/>
              </a:rPr>
              <a:t>Machine Learning and Deep Learning</a:t>
            </a:r>
            <a:endParaRPr lang="en-US" sz="2800" b="1" dirty="0">
              <a:solidFill>
                <a:srgbClr val="002060"/>
              </a:solidFill>
              <a:sym typeface="+mn-ea"/>
            </a:endParaRPr>
          </a:p>
          <a:p>
            <a:pPr marL="0" lvl="0" indent="0" algn="ctr" rtl="0">
              <a:spcBef>
                <a:spcPts val="0"/>
              </a:spcBef>
              <a:spcAft>
                <a:spcPts val="0"/>
              </a:spcAft>
              <a:buNone/>
            </a:pPr>
            <a:r>
              <a:rPr lang="en-GB" sz="2800" b="1" dirty="0">
                <a:solidFill>
                  <a:srgbClr val="FFFF00"/>
                </a:solidFill>
              </a:rPr>
              <a:t>  </a:t>
            </a:r>
            <a:endParaRPr lang="en-GB" sz="2800" b="1" dirty="0">
              <a:solidFill>
                <a:srgbClr val="FFFF00"/>
              </a:solidFill>
            </a:endParaRPr>
          </a:p>
          <a:p>
            <a:pPr marL="0" lvl="0" indent="0" algn="ctr" rtl="0">
              <a:spcBef>
                <a:spcPts val="0"/>
              </a:spcBef>
              <a:spcAft>
                <a:spcPts val="0"/>
              </a:spcAft>
              <a:buNone/>
            </a:pPr>
            <a:r>
              <a:rPr lang="en-GB" sz="2800" b="1" dirty="0">
                <a:solidFill>
                  <a:srgbClr val="FFFF00"/>
                </a:solidFill>
              </a:rPr>
              <a:t>                   </a:t>
            </a:r>
            <a:r>
              <a:rPr lang="en-GB" sz="2800" dirty="0">
                <a:solidFill>
                  <a:srgbClr val="FFFF00"/>
                </a:solidFill>
              </a:rPr>
              <a:t> </a:t>
            </a:r>
            <a:endParaRPr sz="2800" dirty="0">
              <a:solidFill>
                <a:srgbClr val="FFFF00"/>
              </a:solidFill>
            </a:endParaRPr>
          </a:p>
        </p:txBody>
      </p:sp>
      <p:sp>
        <p:nvSpPr>
          <p:cNvPr id="24" name="Google Shape;56;p13"/>
          <p:cNvSpPr txBox="1"/>
          <p:nvPr/>
        </p:nvSpPr>
        <p:spPr>
          <a:xfrm>
            <a:off x="3173080" y="3404629"/>
            <a:ext cx="5250900" cy="45847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tLang="en-GB" b="1" dirty="0">
                <a:solidFill>
                  <a:srgbClr val="002060"/>
                </a:solidFill>
              </a:rPr>
              <a:t>Group ID: 6</a:t>
            </a:r>
            <a:endParaRPr lang="en-US" altLang="en-GB" b="1" dirty="0">
              <a:solidFill>
                <a:srgbClr val="002060"/>
              </a:solidFill>
            </a:endParaRPr>
          </a:p>
        </p:txBody>
      </p:sp>
      <p:sp>
        <p:nvSpPr>
          <p:cNvPr id="26" name="Google Shape;56;p13"/>
          <p:cNvSpPr txBox="1"/>
          <p:nvPr/>
        </p:nvSpPr>
        <p:spPr>
          <a:xfrm>
            <a:off x="2968341" y="3805450"/>
            <a:ext cx="5756246" cy="181229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tLang="en-GB" b="1" dirty="0">
                <a:solidFill>
                  <a:srgbClr val="002060"/>
                </a:solidFill>
              </a:rPr>
              <a:t>Presented by-</a:t>
            </a:r>
            <a:endParaRPr lang="en-US" altLang="en-GB" b="1" dirty="0">
              <a:solidFill>
                <a:srgbClr val="002060"/>
              </a:solidFill>
            </a:endParaRPr>
          </a:p>
          <a:p>
            <a:pPr marL="0" lvl="0" indent="0" algn="ctr" rtl="0">
              <a:spcBef>
                <a:spcPts val="0"/>
              </a:spcBef>
              <a:spcAft>
                <a:spcPts val="0"/>
              </a:spcAft>
              <a:buNone/>
            </a:pPr>
            <a:r>
              <a:rPr lang="en-US" altLang="en-GB" sz="2200" b="1" dirty="0">
                <a:solidFill>
                  <a:srgbClr val="002060"/>
                </a:solidFill>
              </a:rPr>
              <a:t>ANIRBAN HAZRA, 2005643</a:t>
            </a:r>
            <a:endParaRPr lang="en-US" altLang="en-GB" sz="2200" b="1" dirty="0">
              <a:solidFill>
                <a:srgbClr val="002060"/>
              </a:solidFill>
            </a:endParaRPr>
          </a:p>
          <a:p>
            <a:pPr marL="0" lvl="0" indent="0" algn="ctr" rtl="0">
              <a:spcBef>
                <a:spcPts val="0"/>
              </a:spcBef>
              <a:spcAft>
                <a:spcPts val="0"/>
              </a:spcAft>
              <a:buNone/>
            </a:pPr>
            <a:r>
              <a:rPr lang="en-US" sz="2200" b="1" dirty="0">
                <a:solidFill>
                  <a:srgbClr val="002060"/>
                </a:solidFill>
              </a:rPr>
              <a:t>SOUMALYA MUNSI, 2005341</a:t>
            </a:r>
            <a:endParaRPr lang="en-US" sz="2200" b="1" dirty="0">
              <a:solidFill>
                <a:srgbClr val="002060"/>
              </a:solidFill>
            </a:endParaRPr>
          </a:p>
          <a:p>
            <a:pPr marL="0" lvl="0" indent="0" algn="ctr" rtl="0">
              <a:spcBef>
                <a:spcPts val="0"/>
              </a:spcBef>
              <a:spcAft>
                <a:spcPts val="0"/>
              </a:spcAft>
              <a:buNone/>
            </a:pPr>
            <a:r>
              <a:rPr lang="en-US" sz="2200" b="1" dirty="0">
                <a:solidFill>
                  <a:srgbClr val="002060"/>
                </a:solidFill>
              </a:rPr>
              <a:t>MADHURIMA CHAKRABORTY, 20051417</a:t>
            </a:r>
            <a:endParaRPr lang="en-US" sz="2200" b="1" dirty="0">
              <a:solidFill>
                <a:srgbClr val="002060"/>
              </a:solidFill>
            </a:endParaRPr>
          </a:p>
          <a:p>
            <a:pPr marL="0" lvl="0" indent="0" algn="ctr" rtl="0">
              <a:spcBef>
                <a:spcPts val="0"/>
              </a:spcBef>
              <a:spcAft>
                <a:spcPts val="0"/>
              </a:spcAft>
              <a:buNone/>
            </a:pPr>
            <a:r>
              <a:rPr lang="en-US" sz="2200" b="1" dirty="0">
                <a:solidFill>
                  <a:srgbClr val="002060"/>
                </a:solidFill>
              </a:rPr>
              <a:t>TRYAMBAK DEY, 2005347</a:t>
            </a:r>
            <a:endParaRPr lang="en-US" sz="2200" b="1" dirty="0">
              <a:solidFill>
                <a:srgbClr val="002060"/>
              </a:solidFill>
            </a:endParaRPr>
          </a:p>
        </p:txBody>
      </p:sp>
      <p:pic>
        <p:nvPicPr>
          <p:cNvPr id="8" name="Picture 7" descr="C:\Users\KIIT\Pictures\SCE_LOGO.pngSCE_LOGO"/>
          <p:cNvPicPr>
            <a:picLocks noChangeAspect="1"/>
          </p:cNvPicPr>
          <p:nvPr/>
        </p:nvPicPr>
        <p:blipFill>
          <a:blip r:embed="rId1"/>
          <a:srcRect/>
          <a:stretch>
            <a:fillRect/>
          </a:stretch>
        </p:blipFill>
        <p:spPr>
          <a:xfrm>
            <a:off x="3273425" y="234315"/>
            <a:ext cx="5027930" cy="979170"/>
          </a:xfrm>
          <a:prstGeom prst="rect">
            <a:avLst/>
          </a:prstGeom>
        </p:spPr>
      </p:pic>
      <p:sp>
        <p:nvSpPr>
          <p:cNvPr id="3" name="Google Shape;56;p13"/>
          <p:cNvSpPr txBox="1"/>
          <p:nvPr/>
        </p:nvSpPr>
        <p:spPr>
          <a:xfrm>
            <a:off x="3173715" y="1272299"/>
            <a:ext cx="5250900" cy="48895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tLang="en-GB" sz="2000" b="1" dirty="0">
                <a:solidFill>
                  <a:srgbClr val="002060"/>
                </a:solidFill>
              </a:rPr>
              <a:t>B.Tech 6th Semester Minor Project on</a:t>
            </a:r>
            <a:r>
              <a:rPr lang="en-US" altLang="en-GB" b="1" dirty="0">
                <a:solidFill>
                  <a:srgbClr val="002060"/>
                </a:solidFill>
              </a:rPr>
              <a:t> </a:t>
            </a:r>
            <a:endParaRPr lang="en-US" altLang="en-GB"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ltLang="en-IN" dirty="0"/>
              <a:t>Background Concepts 					4/4</a:t>
            </a:r>
            <a:endParaRPr lang="en-US" altLang="en-IN" dirty="0"/>
          </a:p>
        </p:txBody>
      </p:sp>
      <p:sp>
        <p:nvSpPr>
          <p:cNvPr id="13" name="Footer Placeholder 12"/>
          <p:cNvSpPr>
            <a:spLocks noGrp="1"/>
          </p:cNvSpPr>
          <p:nvPr>
            <p:ph type="ftr" sz="quarter" idx="11"/>
          </p:nvPr>
        </p:nvSpPr>
        <p:spPr>
          <a:xfrm>
            <a:off x="4038599" y="6356350"/>
            <a:ext cx="4280647" cy="365125"/>
          </a:xfrm>
        </p:spPr>
        <p:txBody>
          <a:bodyPr/>
          <a:lstStyle/>
          <a:p>
            <a:r>
              <a:rPr lang="en-US" dirty="0">
                <a:solidFill>
                  <a:schemeClr val="tx1">
                    <a:lumMod val="85000"/>
                    <a:lumOff val="15000"/>
                  </a:schemeClr>
                </a:solidFill>
                <a:sym typeface="+mn-ea"/>
              </a:rPr>
              <a:t>MUSIC GENRE CLASIFICATION</a:t>
            </a:r>
            <a:endParaRPr lang="en-US" dirty="0">
              <a:solidFill>
                <a:schemeClr val="tx1">
                  <a:lumMod val="85000"/>
                  <a:lumOff val="15000"/>
                </a:schemeClr>
              </a:solidFill>
            </a:endParaRPr>
          </a:p>
        </p:txBody>
      </p:sp>
      <p:sp>
        <p:nvSpPr>
          <p:cNvPr id="14" name="Content Placeholder 13"/>
          <p:cNvSpPr>
            <a:spLocks noGrp="1"/>
          </p:cNvSpPr>
          <p:nvPr>
            <p:ph idx="1"/>
          </p:nvPr>
        </p:nvSpPr>
        <p:spPr>
          <a:xfrm>
            <a:off x="838200" y="2262505"/>
            <a:ext cx="10515600" cy="3522980"/>
          </a:xfrm>
        </p:spPr>
        <p:txBody>
          <a:bodyPr>
            <a:normAutofit lnSpcReduction="20000"/>
          </a:bodyPr>
          <a:lstStyle/>
          <a:p>
            <a:pPr algn="just"/>
            <a:r>
              <a:rPr lang="en-US"/>
              <a:t>Random Forest is a machine learning algorithm that combines multiple decision trees to improve prediction accuracy and reduce overfitting. It randomly selects subsets of features and data to create individual decision trees, which are then combined to make a final prediction. It is widely used for classification and regression tasks in various fields such as finance, healthcare, and natural language processing .</a:t>
            </a:r>
            <a:endParaRPr lang="en-US"/>
          </a:p>
        </p:txBody>
      </p:sp>
      <p:sp>
        <p:nvSpPr>
          <p:cNvPr id="15" name="Date Placeholder 14"/>
          <p:cNvSpPr>
            <a:spLocks noGrp="1"/>
          </p:cNvSpPr>
          <p:nvPr>
            <p:ph type="dt" sz="half" idx="10"/>
          </p:nvPr>
        </p:nvSpPr>
        <p:spPr>
          <a:xfrm>
            <a:off x="838200" y="6356350"/>
            <a:ext cx="2743200" cy="365125"/>
          </a:xfrm>
        </p:spPr>
        <p:txBody>
          <a:bodyPr/>
          <a:lstStyle/>
          <a:p>
            <a:r>
              <a:rPr lang="en-US">
                <a:solidFill>
                  <a:schemeClr val="tx1"/>
                </a:solidFill>
              </a:rPr>
              <a:t>Minor Project 2023 | B.Tech. 6th Sem.</a:t>
            </a:r>
            <a:endParaRPr lang="en-US"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System Configuration					</a:t>
            </a:r>
            <a:endParaRPr lang="en-US" altLang="en-IN" dirty="0"/>
          </a:p>
        </p:txBody>
      </p:sp>
      <p:sp>
        <p:nvSpPr>
          <p:cNvPr id="8" name="Footer Placeholder 7"/>
          <p:cNvSpPr>
            <a:spLocks noGrp="1"/>
          </p:cNvSpPr>
          <p:nvPr>
            <p:ph type="ftr" sz="quarter" idx="11"/>
          </p:nvPr>
        </p:nvSpPr>
        <p:spPr>
          <a:xfrm>
            <a:off x="4038599" y="6356350"/>
            <a:ext cx="4280647" cy="365125"/>
          </a:xfrm>
        </p:spPr>
        <p:txBody>
          <a:bodyPr/>
          <a:lstStyle/>
          <a:p>
            <a:r>
              <a:rPr lang="en-US" dirty="0">
                <a:solidFill>
                  <a:schemeClr val="tx1">
                    <a:lumMod val="85000"/>
                    <a:lumOff val="15000"/>
                  </a:schemeClr>
                </a:solidFill>
                <a:sym typeface="+mn-ea"/>
              </a:rPr>
              <a:t>MUSIC GENRE CLASIFICATION</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normAutofit/>
          </a:bodyPr>
          <a:lstStyle/>
          <a:p>
            <a:pPr marL="0" indent="0">
              <a:buNone/>
            </a:pPr>
            <a:r>
              <a:rPr lang="en-US"/>
              <a:t>SOFTWARE :</a:t>
            </a:r>
            <a:endParaRPr lang="en-US"/>
          </a:p>
          <a:p>
            <a:pPr marL="0" indent="0">
              <a:buNone/>
            </a:pPr>
            <a:r>
              <a:rPr 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GOOGLE COLABORATORY</a:t>
            </a:r>
            <a:endParaRPr lang="en-US"/>
          </a:p>
          <a:p>
            <a:pPr marL="0" indent="0">
              <a:buNone/>
            </a:pPr>
            <a:endParaRPr lang="en-US"/>
          </a:p>
          <a:p>
            <a:r>
              <a:rPr lang="en-US"/>
              <a:t>GPU  : 1xTesla K80 , compute 3.7, having 2496 CUDA cores , 12GB 	 	    GDDR5 VRAM</a:t>
            </a:r>
            <a:endParaRPr lang="en-US"/>
          </a:p>
          <a:p>
            <a:r>
              <a:rPr lang="en-US"/>
              <a:t>CPU  : 1xsingle core hyper threaded Xeon Processors @2.3Ghz i.e(1    	    core, 2 threads)</a:t>
            </a:r>
            <a:endParaRPr lang="en-US"/>
          </a:p>
          <a:p>
            <a:r>
              <a:rPr lang="en-US"/>
              <a:t>RAM : ~12.6 GB Available</a:t>
            </a:r>
            <a:endParaRPr lang="en-US"/>
          </a:p>
          <a:p>
            <a:r>
              <a:rPr lang="en-US"/>
              <a:t>DISK  : ~33 GB Available</a:t>
            </a:r>
            <a:endParaRPr lang="en-US"/>
          </a:p>
        </p:txBody>
      </p:sp>
      <p:sp>
        <p:nvSpPr>
          <p:cNvPr id="6" name="Date Placeholder 5"/>
          <p:cNvSpPr>
            <a:spLocks noGrp="1"/>
          </p:cNvSpPr>
          <p:nvPr>
            <p:ph type="dt" sz="half" idx="10"/>
          </p:nvPr>
        </p:nvSpPr>
        <p:spPr>
          <a:xfrm>
            <a:off x="838200" y="6356350"/>
            <a:ext cx="2743200" cy="365125"/>
          </a:xfrm>
        </p:spPr>
        <p:txBody>
          <a:bodyPr/>
          <a:lstStyle/>
          <a:p>
            <a:r>
              <a:rPr lang="en-US">
                <a:solidFill>
                  <a:schemeClr val="tx1"/>
                </a:solidFill>
              </a:rPr>
              <a:t>Minor Project 2023 | B.Tech. 6th Sem.</a:t>
            </a:r>
            <a:endParaRPr 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IN" dirty="0"/>
              <a:t>Proposed Model					</a:t>
            </a:r>
            <a:endParaRPr lang="en-US" altLang="en-IN" dirty="0"/>
          </a:p>
        </p:txBody>
      </p:sp>
      <p:sp>
        <p:nvSpPr>
          <p:cNvPr id="8" name="Footer Placeholder 7"/>
          <p:cNvSpPr>
            <a:spLocks noGrp="1"/>
          </p:cNvSpPr>
          <p:nvPr>
            <p:ph type="ftr" sz="quarter" idx="11"/>
          </p:nvPr>
        </p:nvSpPr>
        <p:spPr>
          <a:xfrm>
            <a:off x="4038599" y="6356350"/>
            <a:ext cx="4280647" cy="365125"/>
          </a:xfrm>
        </p:spPr>
        <p:txBody>
          <a:bodyPr/>
          <a:lstStyle/>
          <a:p>
            <a:r>
              <a:rPr lang="en-US" dirty="0">
                <a:solidFill>
                  <a:schemeClr val="tx1">
                    <a:lumMod val="85000"/>
                    <a:lumOff val="15000"/>
                  </a:schemeClr>
                </a:solidFill>
                <a:sym typeface="+mn-ea"/>
              </a:rPr>
              <a:t>MUSIC GENRE CLASIFICATION</a:t>
            </a:r>
            <a:endParaRPr lang="en-US" dirty="0">
              <a:solidFill>
                <a:schemeClr val="tx1">
                  <a:lumMod val="85000"/>
                  <a:lumOff val="15000"/>
                </a:schemeClr>
              </a:solidFill>
            </a:endParaRPr>
          </a:p>
        </p:txBody>
      </p:sp>
      <p:sp>
        <p:nvSpPr>
          <p:cNvPr id="6" name="Date Placeholder 5"/>
          <p:cNvSpPr>
            <a:spLocks noGrp="1"/>
          </p:cNvSpPr>
          <p:nvPr>
            <p:ph type="dt" sz="half" idx="10"/>
          </p:nvPr>
        </p:nvSpPr>
        <p:spPr>
          <a:xfrm>
            <a:off x="838200" y="6356350"/>
            <a:ext cx="2743200" cy="365125"/>
          </a:xfrm>
        </p:spPr>
        <p:txBody>
          <a:bodyPr/>
          <a:lstStyle/>
          <a:p>
            <a:r>
              <a:rPr lang="en-US">
                <a:solidFill>
                  <a:schemeClr val="tx1"/>
                </a:solidFill>
              </a:rPr>
              <a:t>Minor Project 2023 | B.Tech. 6th Sem.</a:t>
            </a:r>
            <a:endParaRPr lang="en-US" dirty="0">
              <a:solidFill>
                <a:schemeClr val="tx1"/>
              </a:solidFill>
            </a:endParaRPr>
          </a:p>
        </p:txBody>
      </p:sp>
      <p:pic>
        <p:nvPicPr>
          <p:cNvPr id="1073742982" name="Content Placeholder 1073742981" descr="Picture1"/>
          <p:cNvPicPr>
            <a:picLocks noGrp="1" noChangeAspect="1"/>
          </p:cNvPicPr>
          <p:nvPr>
            <p:ph idx="1"/>
          </p:nvPr>
        </p:nvPicPr>
        <p:blipFill>
          <a:blip r:embed="rId1"/>
          <a:stretch>
            <a:fillRect/>
          </a:stretch>
        </p:blipFill>
        <p:spPr>
          <a:xfrm>
            <a:off x="1516380" y="2024380"/>
            <a:ext cx="9159240" cy="2827020"/>
          </a:xfrm>
          <a:prstGeom prst="rect">
            <a:avLst/>
          </a:prstGeom>
          <a:noFill/>
          <a:ln w="9525">
            <a:noFill/>
          </a:ln>
        </p:spPr>
      </p:pic>
      <p:sp>
        <p:nvSpPr>
          <p:cNvPr id="3" name="Text Box 2"/>
          <p:cNvSpPr txBox="1"/>
          <p:nvPr/>
        </p:nvSpPr>
        <p:spPr>
          <a:xfrm>
            <a:off x="3166110" y="5370195"/>
            <a:ext cx="6074410" cy="368300"/>
          </a:xfrm>
          <a:prstGeom prst="rect">
            <a:avLst/>
          </a:prstGeom>
          <a:noFill/>
        </p:spPr>
        <p:txBody>
          <a:bodyPr wrap="none" rtlCol="0">
            <a:spAutoFit/>
          </a:bodyPr>
          <a:p>
            <a:r>
              <a:rPr lang="en-US"/>
              <a:t>FIGURE 1 : FRAMEWORK FOR AUDIO ( MUSIC ) CLASSIFICATION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IN" dirty="0"/>
              <a:t>Results								</a:t>
            </a:r>
            <a:endParaRPr lang="en-US" altLang="en-IN" dirty="0"/>
          </a:p>
        </p:txBody>
      </p:sp>
      <p:sp>
        <p:nvSpPr>
          <p:cNvPr id="8" name="Footer Placeholder 7"/>
          <p:cNvSpPr>
            <a:spLocks noGrp="1"/>
          </p:cNvSpPr>
          <p:nvPr>
            <p:ph type="ftr" sz="quarter" idx="11"/>
          </p:nvPr>
        </p:nvSpPr>
        <p:spPr/>
        <p:txBody>
          <a:bodyPr/>
          <a:lstStyle/>
          <a:p>
            <a:r>
              <a:rPr lang="en-US" dirty="0">
                <a:solidFill>
                  <a:schemeClr val="tx1">
                    <a:lumMod val="85000"/>
                    <a:lumOff val="15000"/>
                  </a:schemeClr>
                </a:solidFill>
                <a:sym typeface="+mn-ea"/>
              </a:rPr>
              <a:t>MUSIC GENRE CLASIFICATION</a:t>
            </a:r>
            <a:endParaRPr lang="en-US" dirty="0">
              <a:solidFill>
                <a:schemeClr val="tx1">
                  <a:lumMod val="85000"/>
                  <a:lumOff val="15000"/>
                </a:schemeClr>
              </a:solidFill>
            </a:endParaRPr>
          </a:p>
        </p:txBody>
      </p:sp>
      <p:sp>
        <p:nvSpPr>
          <p:cNvPr id="6" name="Date Placeholder 5"/>
          <p:cNvSpPr>
            <a:spLocks noGrp="1"/>
          </p:cNvSpPr>
          <p:nvPr>
            <p:ph type="dt" sz="half" idx="10"/>
          </p:nvPr>
        </p:nvSpPr>
        <p:spPr/>
        <p:txBody>
          <a:bodyPr/>
          <a:lstStyle/>
          <a:p>
            <a:r>
              <a:rPr lang="en-US">
                <a:solidFill>
                  <a:schemeClr val="tx1"/>
                </a:solidFill>
              </a:rPr>
              <a:t>Minor Project 2023 | B.Tech. 6th Sem.</a:t>
            </a:r>
            <a:endParaRPr lang="en-US" dirty="0">
              <a:solidFill>
                <a:schemeClr val="tx1"/>
              </a:solidFill>
            </a:endParaRPr>
          </a:p>
        </p:txBody>
      </p:sp>
      <p:graphicFrame>
        <p:nvGraphicFramePr>
          <p:cNvPr id="7" name="Content Placeholder 6"/>
          <p:cNvGraphicFramePr/>
          <p:nvPr>
            <p:ph idx="1"/>
          </p:nvPr>
        </p:nvGraphicFramePr>
        <p:xfrm>
          <a:off x="838200" y="1825625"/>
          <a:ext cx="10170795" cy="3186430"/>
        </p:xfrm>
        <a:graphic>
          <a:graphicData uri="http://schemas.openxmlformats.org/drawingml/2006/table">
            <a:tbl>
              <a:tblPr firstRow="1" bandRow="1">
                <a:tableStyleId>{5940675A-B579-460E-94D1-54222C63F5DA}</a:tableStyleId>
              </a:tblPr>
              <a:tblGrid>
                <a:gridCol w="1113155"/>
                <a:gridCol w="2961640"/>
                <a:gridCol w="2045335"/>
                <a:gridCol w="2023745"/>
                <a:gridCol w="2026920"/>
              </a:tblGrid>
              <a:tr h="879475">
                <a:tc>
                  <a:txBody>
                    <a:bodyPr/>
                    <a:p>
                      <a:pPr indent="0" algn="ctr">
                        <a:buNone/>
                      </a:pPr>
                      <a:r>
                        <a:rPr lang="en-US" sz="2400" b="1">
                          <a:solidFill>
                            <a:srgbClr val="FFFFFF"/>
                          </a:solidFill>
                          <a:latin typeface="Times New Roman" panose="02020603050405020304" charset="0"/>
                          <a:cs typeface="Times New Roman" panose="02020603050405020304" charset="0"/>
                        </a:rPr>
                        <a:t>Model</a:t>
                      </a:r>
                      <a:endParaRPr lang="en-US" sz="2400" b="1">
                        <a:solidFill>
                          <a:srgbClr val="FFFFFF"/>
                        </a:solidFill>
                        <a:latin typeface="Times New Roman" panose="02020603050405020304" charset="0"/>
                        <a:cs typeface="Times New Roman" panose="02020603050405020304" charset="0"/>
                      </a:endParaRPr>
                    </a:p>
                    <a:p>
                      <a:pPr indent="0" algn="ctr">
                        <a:buNone/>
                      </a:pPr>
                      <a:r>
                        <a:rPr lang="en-US" sz="2400" b="1">
                          <a:solidFill>
                            <a:srgbClr val="FFFFFF"/>
                          </a:solidFill>
                          <a:latin typeface="Times New Roman" panose="02020603050405020304" charset="0"/>
                          <a:cs typeface="Times New Roman" panose="02020603050405020304" charset="0"/>
                        </a:rPr>
                        <a:t>No.</a:t>
                      </a:r>
                      <a:endParaRPr lang="en-US" sz="2400" b="1">
                        <a:solidFill>
                          <a:srgbClr val="FFFFFF"/>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A4A4A4"/>
                    </a:solidFill>
                  </a:tcPr>
                </a:tc>
                <a:tc>
                  <a:txBody>
                    <a:bodyPr/>
                    <a:p>
                      <a:pPr indent="0" algn="ctr">
                        <a:buNone/>
                      </a:pPr>
                      <a:r>
                        <a:rPr lang="en-US" sz="2400" b="1">
                          <a:solidFill>
                            <a:srgbClr val="FFFFFF"/>
                          </a:solidFill>
                          <a:latin typeface="Times New Roman" panose="02020603050405020304" charset="0"/>
                          <a:cs typeface="Times New Roman" panose="02020603050405020304" charset="0"/>
                        </a:rPr>
                        <a:t>Algorithm Name</a:t>
                      </a:r>
                      <a:endParaRPr lang="en-US" sz="2400" b="1">
                        <a:solidFill>
                          <a:srgbClr val="FFFFFF"/>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A4A4A4"/>
                    </a:solidFill>
                  </a:tcPr>
                </a:tc>
                <a:tc>
                  <a:txBody>
                    <a:bodyPr/>
                    <a:p>
                      <a:pPr indent="0" algn="ctr">
                        <a:buNone/>
                      </a:pPr>
                      <a:r>
                        <a:rPr lang="en-US" sz="2400" b="1">
                          <a:solidFill>
                            <a:srgbClr val="FFFFFF"/>
                          </a:solidFill>
                          <a:latin typeface="Times New Roman" panose="02020603050405020304" charset="0"/>
                          <a:cs typeface="Times New Roman" panose="02020603050405020304" charset="0"/>
                        </a:rPr>
                        <a:t>Accuracy</a:t>
                      </a:r>
                      <a:endParaRPr lang="en-US" sz="2400" b="1">
                        <a:solidFill>
                          <a:srgbClr val="FFFFFF"/>
                        </a:solidFill>
                        <a:latin typeface="Times New Roman" panose="02020603050405020304" charset="0"/>
                        <a:cs typeface="Times New Roman" panose="02020603050405020304" charset="0"/>
                      </a:endParaRPr>
                    </a:p>
                    <a:p>
                      <a:pPr indent="0" algn="ctr">
                        <a:buNone/>
                      </a:pPr>
                      <a:r>
                        <a:rPr lang="en-US" sz="2400" b="1">
                          <a:solidFill>
                            <a:srgbClr val="FFFFFF"/>
                          </a:solidFill>
                          <a:latin typeface="Times New Roman" panose="02020603050405020304" charset="0"/>
                          <a:cs typeface="Times New Roman" panose="02020603050405020304" charset="0"/>
                        </a:rPr>
                        <a:t>(in%)</a:t>
                      </a:r>
                      <a:endParaRPr lang="en-US" sz="2400" b="1">
                        <a:solidFill>
                          <a:srgbClr val="FFFFFF"/>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A4A4A4"/>
                    </a:solidFill>
                  </a:tcPr>
                </a:tc>
                <a:tc>
                  <a:txBody>
                    <a:bodyPr/>
                    <a:p>
                      <a:pPr indent="0" algn="ctr">
                        <a:buNone/>
                      </a:pPr>
                      <a:r>
                        <a:rPr lang="en-US" sz="2400" b="1">
                          <a:solidFill>
                            <a:srgbClr val="FFFFFF"/>
                          </a:solidFill>
                          <a:latin typeface="Times New Roman" panose="02020603050405020304" charset="0"/>
                          <a:cs typeface="Times New Roman" panose="02020603050405020304" charset="0"/>
                        </a:rPr>
                        <a:t>F1-Score</a:t>
                      </a:r>
                      <a:endParaRPr lang="en-US" sz="2400" b="1">
                        <a:solidFill>
                          <a:srgbClr val="FFFFFF"/>
                        </a:solidFill>
                        <a:latin typeface="Times New Roman" panose="02020603050405020304" charset="0"/>
                        <a:cs typeface="Times New Roman" panose="02020603050405020304" charset="0"/>
                      </a:endParaRPr>
                    </a:p>
                    <a:p>
                      <a:pPr indent="0" algn="ctr">
                        <a:buNone/>
                      </a:pPr>
                      <a:r>
                        <a:rPr lang="en-US" sz="2400" b="1">
                          <a:solidFill>
                            <a:srgbClr val="FFFFFF"/>
                          </a:solidFill>
                          <a:latin typeface="Times New Roman" panose="02020603050405020304" charset="0"/>
                          <a:cs typeface="Times New Roman" panose="02020603050405020304" charset="0"/>
                        </a:rPr>
                        <a:t>(in%)</a:t>
                      </a:r>
                      <a:endParaRPr lang="en-US" sz="2400" b="1">
                        <a:solidFill>
                          <a:srgbClr val="FFFFFF"/>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A4A4A4"/>
                    </a:solidFill>
                  </a:tcPr>
                </a:tc>
                <a:tc>
                  <a:txBody>
                    <a:bodyPr/>
                    <a:p>
                      <a:pPr indent="0" algn="ctr">
                        <a:buNone/>
                      </a:pPr>
                      <a:r>
                        <a:rPr lang="en-US" sz="2400" b="1">
                          <a:solidFill>
                            <a:srgbClr val="FFFFFF"/>
                          </a:solidFill>
                          <a:latin typeface="Times New Roman" panose="02020603050405020304" charset="0"/>
                          <a:cs typeface="Times New Roman" panose="02020603050405020304" charset="0"/>
                        </a:rPr>
                        <a:t>ROC-AUC (in%)</a:t>
                      </a:r>
                      <a:endParaRPr lang="en-US" sz="2400" b="1">
                        <a:solidFill>
                          <a:srgbClr val="FFFFFF"/>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A4A4A4"/>
                    </a:solidFill>
                  </a:tcPr>
                </a:tc>
              </a:tr>
              <a:tr h="461010">
                <a:tc>
                  <a:txBody>
                    <a:bodyPr/>
                    <a:p>
                      <a:pPr indent="0" algn="ctr">
                        <a:buNone/>
                      </a:pPr>
                      <a:r>
                        <a:rPr lang="en-US" sz="2400" b="1">
                          <a:latin typeface="Times New Roman" panose="02020603050405020304" charset="0"/>
                          <a:cs typeface="Times New Roman" panose="02020603050405020304" charset="0"/>
                        </a:rPr>
                        <a:t>1</a:t>
                      </a:r>
                      <a:endParaRPr lang="en-US" sz="2400"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c>
                  <a:txBody>
                    <a:bodyPr/>
                    <a:p>
                      <a:pPr indent="0" algn="ctr">
                        <a:buNone/>
                      </a:pPr>
                      <a:r>
                        <a:rPr lang="en-US" sz="2400" b="0">
                          <a:latin typeface="Times New Roman" panose="02020603050405020304" charset="0"/>
                          <a:cs typeface="Times New Roman" panose="02020603050405020304" charset="0"/>
                        </a:rPr>
                        <a:t>KNN</a:t>
                      </a:r>
                      <a:endParaRPr lang="en-US" sz="2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c>
                  <a:txBody>
                    <a:bodyPr/>
                    <a:p>
                      <a:pPr indent="0" algn="ctr">
                        <a:buNone/>
                      </a:pPr>
                      <a:r>
                        <a:rPr lang="en-US" sz="2400" b="0">
                          <a:latin typeface="Times New Roman" panose="02020603050405020304" charset="0"/>
                          <a:cs typeface="Times New Roman" panose="02020603050405020304" charset="0"/>
                        </a:rPr>
                        <a:t>60.14</a:t>
                      </a:r>
                      <a:endParaRPr lang="en-US" sz="2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c>
                  <a:txBody>
                    <a:bodyPr/>
                    <a:p>
                      <a:pPr indent="0" algn="ctr">
                        <a:buNone/>
                      </a:pPr>
                      <a:r>
                        <a:rPr lang="en-US" sz="2400" b="0">
                          <a:latin typeface="Times New Roman" panose="02020603050405020304" charset="0"/>
                          <a:cs typeface="Times New Roman" panose="02020603050405020304" charset="0"/>
                        </a:rPr>
                        <a:t>79.62</a:t>
                      </a:r>
                      <a:endParaRPr lang="en-US" sz="2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c>
                  <a:txBody>
                    <a:bodyPr/>
                    <a:p>
                      <a:pPr indent="0" algn="ctr">
                        <a:buNone/>
                      </a:pPr>
                      <a:r>
                        <a:rPr lang="en-US" sz="2400" b="0">
                          <a:latin typeface="Times New Roman" panose="02020603050405020304" charset="0"/>
                          <a:cs typeface="Times New Roman" panose="02020603050405020304" charset="0"/>
                        </a:rPr>
                        <a:t>22.99</a:t>
                      </a:r>
                      <a:endParaRPr lang="en-US" sz="2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r>
              <a:tr h="461645">
                <a:tc>
                  <a:txBody>
                    <a:bodyPr/>
                    <a:p>
                      <a:pPr indent="0" algn="ctr">
                        <a:buNone/>
                      </a:pPr>
                      <a:r>
                        <a:rPr lang="en-US" sz="2400" b="1">
                          <a:latin typeface="Times New Roman" panose="02020603050405020304" charset="0"/>
                          <a:cs typeface="Times New Roman" panose="02020603050405020304" charset="0"/>
                        </a:rPr>
                        <a:t>2</a:t>
                      </a:r>
                      <a:endParaRPr lang="en-US" sz="2400"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c>
                  <a:txBody>
                    <a:bodyPr/>
                    <a:p>
                      <a:pPr indent="0" algn="ctr">
                        <a:buNone/>
                      </a:pPr>
                      <a:r>
                        <a:rPr lang="en-US" sz="2400" b="0">
                          <a:latin typeface="Times New Roman" panose="02020603050405020304" charset="0"/>
                          <a:cs typeface="Times New Roman" panose="02020603050405020304" charset="0"/>
                        </a:rPr>
                        <a:t>SVM</a:t>
                      </a:r>
                      <a:endParaRPr lang="en-US" sz="2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c>
                  <a:txBody>
                    <a:bodyPr/>
                    <a:p>
                      <a:pPr indent="0" algn="ctr">
                        <a:buNone/>
                      </a:pPr>
                      <a:r>
                        <a:rPr lang="en-US" sz="2400" b="0">
                          <a:latin typeface="Times New Roman" panose="02020603050405020304" charset="0"/>
                          <a:cs typeface="Times New Roman" panose="02020603050405020304" charset="0"/>
                        </a:rPr>
                        <a:t>70.55</a:t>
                      </a:r>
                      <a:endParaRPr lang="en-US" sz="2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c>
                  <a:txBody>
                    <a:bodyPr/>
                    <a:p>
                      <a:pPr indent="0" algn="ctr">
                        <a:buNone/>
                      </a:pPr>
                      <a:r>
                        <a:rPr lang="en-US" sz="2400" b="0">
                          <a:latin typeface="Times New Roman" panose="02020603050405020304" charset="0"/>
                          <a:cs typeface="Times New Roman" panose="02020603050405020304" charset="0"/>
                        </a:rPr>
                        <a:t>75.34</a:t>
                      </a:r>
                      <a:endParaRPr lang="en-US" sz="2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c>
                  <a:txBody>
                    <a:bodyPr/>
                    <a:p>
                      <a:pPr indent="0" algn="ctr">
                        <a:buNone/>
                      </a:pPr>
                      <a:r>
                        <a:rPr lang="en-US" sz="2400" b="0">
                          <a:latin typeface="Times New Roman" panose="02020603050405020304" charset="0"/>
                          <a:cs typeface="Times New Roman" panose="02020603050405020304" charset="0"/>
                        </a:rPr>
                        <a:t>97.00</a:t>
                      </a:r>
                      <a:endParaRPr lang="en-US" sz="2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r>
              <a:tr h="461645">
                <a:tc>
                  <a:txBody>
                    <a:bodyPr/>
                    <a:p>
                      <a:pPr indent="0" algn="ctr">
                        <a:buNone/>
                      </a:pPr>
                      <a:r>
                        <a:rPr lang="en-US" sz="2400" b="1">
                          <a:latin typeface="Times New Roman" panose="02020603050405020304" charset="0"/>
                          <a:cs typeface="Times New Roman" panose="02020603050405020304" charset="0"/>
                        </a:rPr>
                        <a:t>3</a:t>
                      </a:r>
                      <a:endParaRPr lang="en-US" sz="2400"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c>
                  <a:txBody>
                    <a:bodyPr/>
                    <a:p>
                      <a:pPr indent="0" algn="ctr">
                        <a:buNone/>
                      </a:pPr>
                      <a:r>
                        <a:rPr lang="en-US" sz="2400" b="0">
                          <a:latin typeface="Times New Roman" panose="02020603050405020304" charset="0"/>
                          <a:cs typeface="Times New Roman" panose="02020603050405020304" charset="0"/>
                        </a:rPr>
                        <a:t>Random Forest</a:t>
                      </a:r>
                      <a:endParaRPr lang="en-US" sz="2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c>
                  <a:txBody>
                    <a:bodyPr/>
                    <a:p>
                      <a:pPr indent="0" algn="ctr">
                        <a:buNone/>
                      </a:pPr>
                      <a:r>
                        <a:rPr lang="en-US" sz="2400" b="0">
                          <a:latin typeface="Times New Roman" panose="02020603050405020304" charset="0"/>
                          <a:cs typeface="Times New Roman" panose="02020603050405020304" charset="0"/>
                        </a:rPr>
                        <a:t>85.71</a:t>
                      </a:r>
                      <a:endParaRPr lang="en-US" sz="2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c>
                  <a:txBody>
                    <a:bodyPr/>
                    <a:p>
                      <a:pPr indent="0" algn="ctr">
                        <a:buNone/>
                      </a:pPr>
                      <a:r>
                        <a:rPr lang="en-US" sz="2400" b="0">
                          <a:latin typeface="Times New Roman" panose="02020603050405020304" charset="0"/>
                          <a:cs typeface="Times New Roman" panose="02020603050405020304" charset="0"/>
                        </a:rPr>
                        <a:t>86.00</a:t>
                      </a:r>
                      <a:endParaRPr lang="en-US" sz="2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c>
                  <a:txBody>
                    <a:bodyPr/>
                    <a:p>
                      <a:pPr indent="0" algn="ctr">
                        <a:buNone/>
                      </a:pPr>
                      <a:r>
                        <a:rPr lang="en-US" sz="2400" b="0">
                          <a:latin typeface="Times New Roman" panose="02020603050405020304" charset="0"/>
                          <a:cs typeface="Times New Roman" panose="02020603050405020304" charset="0"/>
                        </a:rPr>
                        <a:t>98.69</a:t>
                      </a:r>
                      <a:endParaRPr lang="en-US" sz="2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r>
              <a:tr h="461010">
                <a:tc gridSpan="5">
                  <a:txBody>
                    <a:bodyPr/>
                    <a:p>
                      <a:pPr indent="0" algn="ctr">
                        <a:buNone/>
                      </a:pPr>
                      <a:r>
                        <a:rPr lang="en-US" sz="2400" b="1">
                          <a:solidFill>
                            <a:srgbClr val="FFFFFF"/>
                          </a:solidFill>
                          <a:latin typeface="Times New Roman" panose="02020603050405020304" charset="0"/>
                          <a:cs typeface="Times New Roman" panose="02020603050405020304" charset="0"/>
                        </a:rPr>
                        <a:t>CNN (Deep Learning)</a:t>
                      </a:r>
                      <a:endParaRPr lang="en-US" sz="2400" b="1">
                        <a:solidFill>
                          <a:srgbClr val="FFFFFF"/>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A4A4A4"/>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61645">
                <a:tc>
                  <a:txBody>
                    <a:bodyPr/>
                    <a:p>
                      <a:pPr indent="0" algn="ctr">
                        <a:buNone/>
                      </a:pPr>
                      <a:r>
                        <a:rPr lang="en-US" sz="2400" b="1">
                          <a:latin typeface="Times New Roman" panose="02020603050405020304" charset="0"/>
                          <a:cs typeface="Times New Roman" panose="02020603050405020304" charset="0"/>
                        </a:rPr>
                        <a:t>4</a:t>
                      </a:r>
                      <a:endParaRPr lang="en-US" sz="2400"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c>
                  <a:txBody>
                    <a:bodyPr/>
                    <a:p>
                      <a:pPr indent="0" algn="ctr">
                        <a:buNone/>
                      </a:pPr>
                      <a:r>
                        <a:rPr lang="en-US" sz="2400" b="0">
                          <a:latin typeface="Times New Roman" panose="02020603050405020304" charset="0"/>
                          <a:cs typeface="Times New Roman" panose="02020603050405020304" charset="0"/>
                        </a:rPr>
                        <a:t>2D - CNN</a:t>
                      </a:r>
                      <a:endParaRPr lang="en-US" sz="2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c>
                  <a:txBody>
                    <a:bodyPr/>
                    <a:p>
                      <a:pPr indent="0" algn="ctr">
                        <a:buNone/>
                      </a:pPr>
                      <a:r>
                        <a:rPr lang="en-US" sz="2400" b="0">
                          <a:latin typeface="Times New Roman" panose="02020603050405020304" charset="0"/>
                          <a:cs typeface="Times New Roman" panose="02020603050405020304" charset="0"/>
                        </a:rPr>
                        <a:t>92.54</a:t>
                      </a:r>
                      <a:endParaRPr lang="en-US" sz="2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c>
                  <a:txBody>
                    <a:bodyPr/>
                    <a:p>
                      <a:pPr indent="0" algn="ctr">
                        <a:buNone/>
                      </a:pPr>
                      <a:r>
                        <a:rPr lang="en-US" sz="2400" b="0">
                          <a:latin typeface="Times New Roman" panose="02020603050405020304" charset="0"/>
                          <a:cs typeface="Times New Roman" panose="02020603050405020304" charset="0"/>
                        </a:rPr>
                        <a:t>91.65</a:t>
                      </a:r>
                      <a:endParaRPr lang="en-US" sz="2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c>
                  <a:txBody>
                    <a:bodyPr/>
                    <a:p>
                      <a:pPr indent="0" algn="ctr">
                        <a:buNone/>
                      </a:pPr>
                      <a:r>
                        <a:rPr lang="en-US" sz="2400" b="0">
                          <a:latin typeface="Times New Roman" panose="02020603050405020304" charset="0"/>
                          <a:cs typeface="Times New Roman" panose="02020603050405020304" charset="0"/>
                        </a:rPr>
                        <a:t>95.29</a:t>
                      </a:r>
                      <a:endParaRPr lang="en-US" sz="2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1F1F1"/>
                    </a:solidFill>
                  </a:tcPr>
                </a:tc>
              </a:tr>
            </a:tbl>
          </a:graphicData>
        </a:graphic>
      </p:graphicFrame>
      <p:sp>
        <p:nvSpPr>
          <p:cNvPr id="3" name="Text Box 2"/>
          <p:cNvSpPr txBox="1"/>
          <p:nvPr/>
        </p:nvSpPr>
        <p:spPr>
          <a:xfrm>
            <a:off x="3840480" y="5367020"/>
            <a:ext cx="4491990" cy="368300"/>
          </a:xfrm>
          <a:prstGeom prst="rect">
            <a:avLst/>
          </a:prstGeom>
          <a:noFill/>
        </p:spPr>
        <p:txBody>
          <a:bodyPr wrap="none" rtlCol="0">
            <a:spAutoFit/>
          </a:bodyPr>
          <a:p>
            <a:r>
              <a:rPr lang="en-US"/>
              <a:t>TABLE 1 : COMPARATIVE ANALYSIS OF MODELS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IN" dirty="0"/>
              <a:t>Conclusion</a:t>
            </a:r>
            <a:endParaRPr lang="en-US" altLang="en-IN" dirty="0"/>
          </a:p>
        </p:txBody>
      </p:sp>
      <p:sp>
        <p:nvSpPr>
          <p:cNvPr id="8" name="Footer Placeholder 7"/>
          <p:cNvSpPr>
            <a:spLocks noGrp="1"/>
          </p:cNvSpPr>
          <p:nvPr>
            <p:ph type="ftr" sz="quarter" idx="11"/>
          </p:nvPr>
        </p:nvSpPr>
        <p:spPr>
          <a:xfrm>
            <a:off x="4038599" y="6356350"/>
            <a:ext cx="4280647" cy="365125"/>
          </a:xfrm>
        </p:spPr>
        <p:txBody>
          <a:bodyPr/>
          <a:lstStyle/>
          <a:p>
            <a:r>
              <a:rPr lang="en-US" dirty="0">
                <a:solidFill>
                  <a:schemeClr val="tx1">
                    <a:lumMod val="85000"/>
                    <a:lumOff val="15000"/>
                  </a:schemeClr>
                </a:solidFill>
                <a:sym typeface="+mn-ea"/>
              </a:rPr>
              <a:t>MUSIC GENRE CLASIFICATION</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normAutofit fontScale="70000"/>
          </a:bodyPr>
          <a:lstStyle/>
          <a:p>
            <a:r>
              <a:rPr lang="en-US">
                <a:solidFill>
                  <a:schemeClr val="tx1"/>
                </a:solidFill>
              </a:rPr>
              <a:t>In conclusion, the "Music Genre Classification on the GTZAN Dataset" project successfully developed a machine learning model that can accurately classify music tracks into different genres. </a:t>
            </a:r>
            <a:endParaRPr lang="en-US">
              <a:solidFill>
                <a:schemeClr val="tx1"/>
              </a:solidFill>
            </a:endParaRPr>
          </a:p>
          <a:p>
            <a:r>
              <a:rPr lang="en-US">
                <a:solidFill>
                  <a:schemeClr val="tx1"/>
                </a:solidFill>
              </a:rPr>
              <a:t>The project involved several stages such as data preprocessing, feature extraction, model training, and optimization. Various machine learning algorithms such as Random Forest, Support Vector Machines, K-Nearest Neighbors and Convolutional Neural Networks were tested, and CNN was found to be the best performing algorithm. </a:t>
            </a:r>
            <a:endParaRPr lang="en-US">
              <a:solidFill>
                <a:schemeClr val="tx1"/>
              </a:solidFill>
            </a:endParaRPr>
          </a:p>
          <a:p>
            <a:r>
              <a:rPr lang="en-US">
                <a:solidFill>
                  <a:schemeClr val="tx1"/>
                </a:solidFill>
              </a:rPr>
              <a:t>The final model achieved an accuracy of over 92%, which is a significant improvement over the baseline accuracy of 60%. The project's outcome has practical applications in the music industry, where automated genre classification can help in music recommendation systems and personalized music streaming platforms. </a:t>
            </a:r>
            <a:endParaRPr lang="en-US">
              <a:solidFill>
                <a:schemeClr val="tx1"/>
              </a:solidFill>
            </a:endParaRPr>
          </a:p>
          <a:p>
            <a:r>
              <a:rPr lang="en-US">
                <a:solidFill>
                  <a:schemeClr val="tx1"/>
                </a:solidFill>
              </a:rPr>
              <a:t>Overall, the project demonstrates the potential of machine learning in solving real-world problems and highlights the importance of dataset quality and feature engineering in developing effective models.</a:t>
            </a:r>
            <a:endParaRPr lang="en-US">
              <a:solidFill>
                <a:schemeClr val="tx1"/>
              </a:solidFill>
            </a:endParaRPr>
          </a:p>
        </p:txBody>
      </p:sp>
      <p:sp>
        <p:nvSpPr>
          <p:cNvPr id="6" name="Date Placeholder 5"/>
          <p:cNvSpPr>
            <a:spLocks noGrp="1"/>
          </p:cNvSpPr>
          <p:nvPr>
            <p:ph type="dt" sz="half" idx="10"/>
          </p:nvPr>
        </p:nvSpPr>
        <p:spPr>
          <a:xfrm>
            <a:off x="838200" y="6356350"/>
            <a:ext cx="2743200" cy="365125"/>
          </a:xfrm>
        </p:spPr>
        <p:txBody>
          <a:bodyPr/>
          <a:lstStyle/>
          <a:p>
            <a:r>
              <a:rPr lang="en-US">
                <a:solidFill>
                  <a:schemeClr val="tx1"/>
                </a:solidFill>
              </a:rPr>
              <a:t>Minor Project 2023 | B.Tech. 6th Sem.</a:t>
            </a:r>
            <a:endParaRPr lang="en-US"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433050" cy="990600"/>
          </a:xfrm>
        </p:spPr>
        <p:txBody>
          <a:bodyPr>
            <a:normAutofit/>
          </a:bodyPr>
          <a:lstStyle/>
          <a:p>
            <a:r>
              <a:rPr lang="en-US" altLang="en-IN" dirty="0"/>
              <a:t>Future Work</a:t>
            </a:r>
            <a:endParaRPr lang="en-US" altLang="en-IN" dirty="0"/>
          </a:p>
        </p:txBody>
      </p:sp>
      <p:sp>
        <p:nvSpPr>
          <p:cNvPr id="8" name="Footer Placeholder 7"/>
          <p:cNvSpPr>
            <a:spLocks noGrp="1"/>
          </p:cNvSpPr>
          <p:nvPr>
            <p:ph type="ftr" sz="quarter" idx="11"/>
          </p:nvPr>
        </p:nvSpPr>
        <p:spPr>
          <a:xfrm>
            <a:off x="4038599" y="6356350"/>
            <a:ext cx="4280647" cy="365125"/>
          </a:xfrm>
        </p:spPr>
        <p:txBody>
          <a:bodyPr/>
          <a:lstStyle/>
          <a:p>
            <a:r>
              <a:rPr lang="en-US" dirty="0">
                <a:solidFill>
                  <a:schemeClr val="tx1">
                    <a:lumMod val="85000"/>
                    <a:lumOff val="15000"/>
                  </a:schemeClr>
                </a:solidFill>
              </a:rPr>
              <a:t>MUSIC GENRE CLASIFICATION</a:t>
            </a:r>
            <a:endParaRPr lang="en-US" dirty="0">
              <a:solidFill>
                <a:schemeClr val="tx1">
                  <a:lumMod val="85000"/>
                  <a:lumOff val="15000"/>
                </a:schemeClr>
              </a:solidFill>
            </a:endParaRPr>
          </a:p>
        </p:txBody>
      </p:sp>
      <p:sp>
        <p:nvSpPr>
          <p:cNvPr id="3" name="Content Placeholder 2"/>
          <p:cNvSpPr>
            <a:spLocks noGrp="1"/>
          </p:cNvSpPr>
          <p:nvPr>
            <p:ph idx="1"/>
          </p:nvPr>
        </p:nvSpPr>
        <p:spPr>
          <a:xfrm>
            <a:off x="715645" y="735330"/>
            <a:ext cx="11214735" cy="5171440"/>
          </a:xfrm>
        </p:spPr>
        <p:txBody>
          <a:bodyPr>
            <a:noAutofit/>
          </a:bodyPr>
          <a:lstStyle/>
          <a:p>
            <a:r>
              <a:rPr lang="en-US" sz="2200">
                <a:solidFill>
                  <a:schemeClr val="tx1"/>
                </a:solidFill>
              </a:rPr>
              <a:t>The "Music Genre Classification on the GTZAN Dataset" project has several potential future scope areas that can be explored further to enhance the model's accuracy and applicability. Some of them are:</a:t>
            </a:r>
            <a:endParaRPr lang="en-US" sz="2200">
              <a:solidFill>
                <a:schemeClr val="tx1"/>
              </a:solidFill>
            </a:endParaRPr>
          </a:p>
          <a:p>
            <a:pPr marL="0" indent="0">
              <a:buNone/>
            </a:pPr>
            <a:r>
              <a:rPr lang="en-US" sz="2200">
                <a:solidFill>
                  <a:schemeClr val="tx1"/>
                </a:solidFill>
              </a:rPr>
              <a:t>1. Using more advanced feature extraction techniques such as Mel-frequency cepstral coefficients (MFCCs) and Chroma features, which can capture more complex audio characteristics and improve model performance.</a:t>
            </a:r>
            <a:endParaRPr lang="en-US" sz="2200">
              <a:solidFill>
                <a:schemeClr val="tx1"/>
              </a:solidFill>
            </a:endParaRPr>
          </a:p>
          <a:p>
            <a:pPr marL="0" indent="0">
              <a:buNone/>
            </a:pPr>
            <a:r>
              <a:rPr lang="en-US" sz="2200">
                <a:solidFill>
                  <a:schemeClr val="tx1"/>
                </a:solidFill>
              </a:rPr>
              <a:t>2. Incorporating music lyrics and metadata information such as artist name, album name, and release date to further improve the model's accuracy and provide more context to the music classification.</a:t>
            </a:r>
            <a:endParaRPr lang="en-US" sz="2200">
              <a:solidFill>
                <a:schemeClr val="tx1"/>
              </a:solidFill>
            </a:endParaRPr>
          </a:p>
          <a:p>
            <a:pPr marL="0" indent="0">
              <a:buNone/>
            </a:pPr>
            <a:r>
              <a:rPr lang="en-US" sz="2200">
                <a:solidFill>
                  <a:schemeClr val="tx1"/>
                </a:solidFill>
              </a:rPr>
              <a:t>3. Evaluating the model's performance on a larger and more diverse dataset that contains a broader range of music genres and styles to test its generalizability.</a:t>
            </a:r>
            <a:endParaRPr lang="en-US" sz="2200">
              <a:solidFill>
                <a:schemeClr val="tx1"/>
              </a:solidFill>
            </a:endParaRPr>
          </a:p>
          <a:p>
            <a:pPr marL="0" indent="0">
              <a:buNone/>
            </a:pPr>
            <a:r>
              <a:rPr lang="en-US" sz="2200">
                <a:solidFill>
                  <a:schemeClr val="tx1"/>
                </a:solidFill>
              </a:rPr>
              <a:t>4. Building a web-based application that allows users to upload their music and get genre classification results in real-time, which can have practical applications in music streaming and recommendation systems.</a:t>
            </a:r>
            <a:endParaRPr lang="en-US" sz="2200">
              <a:solidFill>
                <a:schemeClr val="tx1"/>
              </a:solidFill>
            </a:endParaRPr>
          </a:p>
          <a:p>
            <a:pPr marL="0" indent="0">
              <a:buNone/>
            </a:pPr>
            <a:r>
              <a:rPr lang="en-US" sz="2200">
                <a:solidFill>
                  <a:schemeClr val="tx1"/>
                </a:solidFill>
              </a:rPr>
              <a:t>5. Exploring the transfer learning approach, where pre-trained models on large music datasets such as Million Song Dataset can be fine-tuned on GTZAN dataset to improve its performance.</a:t>
            </a:r>
            <a:endParaRPr lang="en-US" sz="2200">
              <a:solidFill>
                <a:schemeClr val="tx1"/>
              </a:solidFill>
            </a:endParaRPr>
          </a:p>
          <a:p>
            <a:endParaRPr lang="en-US" sz="1500">
              <a:solidFill>
                <a:schemeClr val="tx1"/>
              </a:solidFill>
            </a:endParaRPr>
          </a:p>
        </p:txBody>
      </p:sp>
      <p:sp>
        <p:nvSpPr>
          <p:cNvPr id="6" name="Date Placeholder 5"/>
          <p:cNvSpPr>
            <a:spLocks noGrp="1"/>
          </p:cNvSpPr>
          <p:nvPr>
            <p:ph type="dt" sz="half" idx="10"/>
          </p:nvPr>
        </p:nvSpPr>
        <p:spPr>
          <a:xfrm>
            <a:off x="838200" y="6356350"/>
            <a:ext cx="2743200" cy="365125"/>
          </a:xfrm>
        </p:spPr>
        <p:txBody>
          <a:bodyPr/>
          <a:lstStyle/>
          <a:p>
            <a:r>
              <a:rPr lang="en-US">
                <a:solidFill>
                  <a:schemeClr val="tx1"/>
                </a:solidFill>
              </a:rPr>
              <a:t>Minor Project 2023 | B.Tech. 6th Sem.</a:t>
            </a:r>
            <a:endParaRPr lang="en-US"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3095" y="0"/>
            <a:ext cx="10515600" cy="1325563"/>
          </a:xfrm>
        </p:spPr>
        <p:txBody>
          <a:bodyPr>
            <a:normAutofit/>
          </a:bodyPr>
          <a:lstStyle/>
          <a:p>
            <a:r>
              <a:rPr lang="en-US" altLang="en-IN" dirty="0"/>
              <a:t>References</a:t>
            </a:r>
            <a:endParaRPr lang="en-US" altLang="en-IN" dirty="0"/>
          </a:p>
        </p:txBody>
      </p:sp>
      <p:sp>
        <p:nvSpPr>
          <p:cNvPr id="8" name="Footer Placeholder 7"/>
          <p:cNvSpPr>
            <a:spLocks noGrp="1"/>
          </p:cNvSpPr>
          <p:nvPr>
            <p:ph type="ftr" sz="quarter" idx="11"/>
          </p:nvPr>
        </p:nvSpPr>
        <p:spPr>
          <a:xfrm>
            <a:off x="4038599" y="6356350"/>
            <a:ext cx="4280647" cy="365125"/>
          </a:xfrm>
        </p:spPr>
        <p:txBody>
          <a:bodyPr/>
          <a:lstStyle/>
          <a:p>
            <a:r>
              <a:rPr lang="en-US" dirty="0">
                <a:solidFill>
                  <a:schemeClr val="tx1">
                    <a:lumMod val="85000"/>
                    <a:lumOff val="15000"/>
                  </a:schemeClr>
                </a:solidFill>
              </a:rPr>
              <a:t>MUSIC GENRE CLASSIFICATION</a:t>
            </a:r>
            <a:endParaRPr lang="en-US" dirty="0">
              <a:solidFill>
                <a:schemeClr val="tx1">
                  <a:lumMod val="85000"/>
                  <a:lumOff val="15000"/>
                </a:schemeClr>
              </a:solidFill>
            </a:endParaRPr>
          </a:p>
        </p:txBody>
      </p:sp>
      <p:sp>
        <p:nvSpPr>
          <p:cNvPr id="3" name="Content Placeholder 2"/>
          <p:cNvSpPr>
            <a:spLocks noGrp="1"/>
          </p:cNvSpPr>
          <p:nvPr>
            <p:ph idx="1"/>
          </p:nvPr>
        </p:nvSpPr>
        <p:spPr>
          <a:xfrm>
            <a:off x="633095" y="958850"/>
            <a:ext cx="11334750" cy="5397500"/>
          </a:xfrm>
        </p:spPr>
        <p:txBody>
          <a:bodyPr>
            <a:normAutofit fontScale="60000"/>
          </a:bodyPr>
          <a:lstStyle/>
          <a:p>
            <a:pPr marL="0" indent="0" algn="just">
              <a:buNone/>
            </a:pPr>
            <a:r>
              <a:rPr lang="en-US">
                <a:solidFill>
                  <a:schemeClr val="tx1"/>
                </a:solidFill>
              </a:rPr>
              <a:t>1. https://www.analyticsvidhya.com/blog/2022/03/music-genre-classification-project-  1.Raghav Agarwal, ” Music Genre Classification Projects Using Machine Learning   	Techniques ” , March 21,2022 </a:t>
            </a:r>
            <a:endParaRPr lang="en-US">
              <a:solidFill>
                <a:schemeClr val="tx1"/>
              </a:solidFill>
            </a:endParaRPr>
          </a:p>
          <a:p>
            <a:pPr marL="0" indent="0" algn="just">
              <a:buNone/>
            </a:pPr>
            <a:endParaRPr lang="en-US">
              <a:solidFill>
                <a:schemeClr val="tx1"/>
              </a:solidFill>
            </a:endParaRPr>
          </a:p>
          <a:p>
            <a:pPr marL="0" indent="0" algn="just">
              <a:buNone/>
            </a:pPr>
            <a:r>
              <a:rPr lang="en-US">
                <a:solidFill>
                  <a:schemeClr val="tx1"/>
                </a:solidFill>
              </a:rPr>
              <a:t>2.F. Rong, "Audio Classification Method Based on Machine Learning," 2016 International Conference on Intelligent Transportation, Big Data &amp; Smart City (ICITBS), Changsha, China, 2016, pp. 81-84, doi: 10.1109/ICITBS.2016.98.</a:t>
            </a:r>
            <a:endParaRPr lang="en-US">
              <a:solidFill>
                <a:schemeClr val="tx1"/>
              </a:solidFill>
            </a:endParaRPr>
          </a:p>
          <a:p>
            <a:pPr marL="0" indent="0" algn="just">
              <a:buNone/>
            </a:pPr>
            <a:endParaRPr lang="en-US">
              <a:solidFill>
                <a:schemeClr val="tx1"/>
              </a:solidFill>
            </a:endParaRPr>
          </a:p>
          <a:p>
            <a:pPr marL="0" indent="0" algn="just">
              <a:buNone/>
            </a:pPr>
            <a:r>
              <a:rPr lang="en-US">
                <a:solidFill>
                  <a:schemeClr val="tx1"/>
                </a:solidFill>
              </a:rPr>
              <a:t>3.Helge Homburg, Ingo Mierswa, B¨ulent Moller, Katharina Morik and Michael Wurst,”A Benchmark Dataset For Audio Classification And Clustering”,University of Dortmund, AI Unit 44221 Dortmund, Germany</a:t>
            </a:r>
            <a:endParaRPr lang="en-US">
              <a:solidFill>
                <a:schemeClr val="tx1"/>
              </a:solidFill>
            </a:endParaRPr>
          </a:p>
          <a:p>
            <a:pPr marL="0" indent="0" algn="just">
              <a:buNone/>
            </a:pPr>
            <a:endParaRPr lang="en-US">
              <a:solidFill>
                <a:schemeClr val="tx1"/>
              </a:solidFill>
            </a:endParaRPr>
          </a:p>
          <a:p>
            <a:pPr marL="0" indent="0" algn="just">
              <a:buNone/>
            </a:pPr>
            <a:r>
              <a:rPr lang="en-US">
                <a:solidFill>
                  <a:schemeClr val="tx1"/>
                </a:solidFill>
              </a:rPr>
              <a:t>4.CNN ARCHITECTURES FOR LARGE-SCALE AUDIO CLASSIFICATION Shawn Hershey, Sourish Chaudhuri, Daniel P. W. Ellis, Jort F. Gemmeke, Aren Jansen, R. Channing Moore, Manoj Plakal, Devin Platt, Rif A. Saurous, Bryan Seybold, Malcolm Slaney, Ron J. Weiss, Kevin Wilson Google, Inc., New York, NY, and Mountain View, CA, USA</a:t>
            </a:r>
            <a:endParaRPr lang="en-US">
              <a:solidFill>
                <a:schemeClr val="tx1"/>
              </a:solidFill>
            </a:endParaRPr>
          </a:p>
          <a:p>
            <a:pPr marL="0" indent="0" algn="just">
              <a:buNone/>
            </a:pPr>
            <a:endParaRPr lang="en-US">
              <a:solidFill>
                <a:schemeClr val="tx1"/>
              </a:solidFill>
            </a:endParaRPr>
          </a:p>
          <a:p>
            <a:pPr marL="0" indent="0" algn="just">
              <a:buNone/>
            </a:pPr>
            <a:r>
              <a:rPr lang="en-US">
                <a:solidFill>
                  <a:schemeClr val="tx1"/>
                </a:solidFill>
              </a:rPr>
              <a:t>5.Wu Dan,”An Audio Classification Approach Based on Machine Learning,”2019 International Conference on Intelligent Transportation, Big Data &amp; Smart City (ICITBS),ChiFeng University; Inner Mongolia Chifeng 024000,China</a:t>
            </a:r>
            <a:endParaRPr lang="en-US">
              <a:solidFill>
                <a:schemeClr val="tx1"/>
              </a:solidFill>
            </a:endParaRPr>
          </a:p>
          <a:p>
            <a:pPr marL="0" indent="0">
              <a:buNone/>
            </a:pPr>
            <a:endParaRPr lang="en-US">
              <a:solidFill>
                <a:schemeClr val="tx1"/>
              </a:solidFill>
            </a:endParaRPr>
          </a:p>
          <a:p>
            <a:pPr marL="0" indent="0">
              <a:buNone/>
            </a:pPr>
            <a:endParaRPr lang="en-US">
              <a:solidFill>
                <a:schemeClr val="tx1"/>
              </a:solidFill>
            </a:endParaRPr>
          </a:p>
        </p:txBody>
      </p:sp>
      <p:sp>
        <p:nvSpPr>
          <p:cNvPr id="6" name="Date Placeholder 5"/>
          <p:cNvSpPr>
            <a:spLocks noGrp="1"/>
          </p:cNvSpPr>
          <p:nvPr>
            <p:ph type="dt" sz="half" idx="10"/>
          </p:nvPr>
        </p:nvSpPr>
        <p:spPr>
          <a:xfrm>
            <a:off x="838200" y="6356350"/>
            <a:ext cx="2743200" cy="365125"/>
          </a:xfrm>
        </p:spPr>
        <p:txBody>
          <a:bodyPr/>
          <a:lstStyle/>
          <a:p>
            <a:r>
              <a:rPr lang="en-US">
                <a:solidFill>
                  <a:schemeClr val="tx1"/>
                </a:solidFill>
              </a:rPr>
              <a:t>Minor Project 2023 | B.Tech. 6th Sem.</a:t>
            </a:r>
            <a:endParaRPr lang="en-US"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3095" y="0"/>
            <a:ext cx="10515600" cy="1325563"/>
          </a:xfrm>
        </p:spPr>
        <p:txBody>
          <a:bodyPr>
            <a:normAutofit/>
          </a:bodyPr>
          <a:lstStyle/>
          <a:p>
            <a:r>
              <a:rPr lang="en-US" altLang="en-IN" dirty="0"/>
              <a:t>References</a:t>
            </a:r>
            <a:endParaRPr lang="en-US" altLang="en-IN" dirty="0"/>
          </a:p>
        </p:txBody>
      </p:sp>
      <p:sp>
        <p:nvSpPr>
          <p:cNvPr id="8" name="Footer Placeholder 7"/>
          <p:cNvSpPr>
            <a:spLocks noGrp="1"/>
          </p:cNvSpPr>
          <p:nvPr>
            <p:ph type="ftr" sz="quarter" idx="11"/>
          </p:nvPr>
        </p:nvSpPr>
        <p:spPr>
          <a:xfrm>
            <a:off x="4038599" y="6356350"/>
            <a:ext cx="4280647" cy="365125"/>
          </a:xfrm>
        </p:spPr>
        <p:txBody>
          <a:bodyPr/>
          <a:lstStyle/>
          <a:p>
            <a:r>
              <a:rPr lang="en-US" dirty="0">
                <a:solidFill>
                  <a:schemeClr val="tx1">
                    <a:lumMod val="85000"/>
                    <a:lumOff val="15000"/>
                  </a:schemeClr>
                </a:solidFill>
              </a:rPr>
              <a:t>MUSIC GENRE CLASSIFICATION</a:t>
            </a:r>
            <a:endParaRPr lang="en-US" dirty="0">
              <a:solidFill>
                <a:schemeClr val="tx1">
                  <a:lumMod val="85000"/>
                  <a:lumOff val="15000"/>
                </a:schemeClr>
              </a:solidFill>
            </a:endParaRPr>
          </a:p>
        </p:txBody>
      </p:sp>
      <p:sp>
        <p:nvSpPr>
          <p:cNvPr id="3" name="Content Placeholder 2"/>
          <p:cNvSpPr>
            <a:spLocks noGrp="1"/>
          </p:cNvSpPr>
          <p:nvPr>
            <p:ph idx="1"/>
          </p:nvPr>
        </p:nvSpPr>
        <p:spPr>
          <a:xfrm>
            <a:off x="633095" y="958850"/>
            <a:ext cx="11334750" cy="5397500"/>
          </a:xfrm>
        </p:spPr>
        <p:txBody>
          <a:bodyPr>
            <a:normAutofit fontScale="60000"/>
          </a:bodyPr>
          <a:lstStyle/>
          <a:p>
            <a:pPr marL="0" indent="0">
              <a:buNone/>
            </a:pPr>
            <a:endParaRPr lang="en-US">
              <a:sym typeface="+mn-ea"/>
            </a:endParaRPr>
          </a:p>
          <a:p>
            <a:pPr marL="0" indent="0" algn="just">
              <a:buNone/>
            </a:pPr>
            <a:r>
              <a:rPr lang="en-US">
                <a:sym typeface="+mn-ea"/>
              </a:rPr>
              <a:t>6.Silla, C.N., Koerich, A.L. &amp; Kaestner, C.A.A. A Machine Learning Approach to Automatic Music Genre Classification. J Braz Comp Soc 14, 7–18 (2008)</a:t>
            </a:r>
            <a:endParaRPr lang="en-US">
              <a:solidFill>
                <a:schemeClr val="tx1"/>
              </a:solidFill>
            </a:endParaRPr>
          </a:p>
          <a:p>
            <a:pPr marL="0" indent="0" algn="just">
              <a:buNone/>
            </a:pPr>
            <a:endParaRPr lang="en-US">
              <a:solidFill>
                <a:schemeClr val="tx1"/>
              </a:solidFill>
            </a:endParaRPr>
          </a:p>
          <a:p>
            <a:pPr marL="0" indent="0" algn="just">
              <a:buNone/>
            </a:pPr>
            <a:r>
              <a:rPr lang="en-US">
                <a:sym typeface="+mn-ea"/>
              </a:rPr>
              <a:t>7.Hareesh Bahuleyan,"Music Genre Classification using Machine Learning Techniques", arxiv logo&gt;cs&gt;arXiv:1804.01149,3 Apr 2018,</a:t>
            </a:r>
            <a:endParaRPr lang="en-US">
              <a:solidFill>
                <a:schemeClr val="tx1"/>
              </a:solidFill>
            </a:endParaRPr>
          </a:p>
          <a:p>
            <a:pPr marL="0" indent="0" algn="just">
              <a:buNone/>
            </a:pPr>
            <a:endParaRPr lang="en-US">
              <a:solidFill>
                <a:schemeClr val="tx1"/>
              </a:solidFill>
            </a:endParaRPr>
          </a:p>
          <a:p>
            <a:pPr marL="0" indent="0" algn="just">
              <a:buNone/>
            </a:pPr>
            <a:r>
              <a:rPr lang="en-US">
                <a:sym typeface="+mn-ea"/>
              </a:rPr>
              <a:t>8.Makine Öğrenmesi Teknikleri Kullanarak Müzik Türü Sınıflandırma ve Müzik Önerisi,”Music Genre Classification and Recommendation by Using Machine Learning Techniques,”Ahmet Elbir, Hilmi Bilal Cam, Mehmet Emre lyscan, Berkay Oztürk, Nizamettin Aydın' Computer Engineering Department, Yildiz Technical University, Istanbul, Turkey</a:t>
            </a:r>
            <a:endParaRPr lang="en-US">
              <a:solidFill>
                <a:schemeClr val="tx1"/>
              </a:solidFill>
            </a:endParaRPr>
          </a:p>
          <a:p>
            <a:pPr marL="0" indent="0" algn="just">
              <a:buNone/>
            </a:pPr>
            <a:endParaRPr lang="en-US">
              <a:solidFill>
                <a:schemeClr val="tx1"/>
              </a:solidFill>
            </a:endParaRPr>
          </a:p>
          <a:p>
            <a:pPr marL="0" indent="0" algn="just">
              <a:buNone/>
            </a:pPr>
            <a:r>
              <a:rPr lang="en-US">
                <a:sym typeface="+mn-ea"/>
              </a:rPr>
              <a:t>9.A. Ghildiyal, K. Singh and S. Sharma, "Music Genre Classification using Machine Learning," 2020 4th International Conference on Electronics, Communication and Aerospace Technology (ICECA), Coimbatore, India, 2020, pp. 1368-1372, doi: 10.1109/ICECA49313.2020.9297444.</a:t>
            </a:r>
            <a:endParaRPr lang="en-US">
              <a:solidFill>
                <a:schemeClr val="tx1"/>
              </a:solidFill>
            </a:endParaRPr>
          </a:p>
          <a:p>
            <a:pPr marL="0" indent="0" algn="just">
              <a:buNone/>
            </a:pPr>
            <a:endParaRPr lang="en-US">
              <a:solidFill>
                <a:schemeClr val="tx1"/>
              </a:solidFill>
            </a:endParaRPr>
          </a:p>
          <a:p>
            <a:pPr marL="0" indent="0" algn="just">
              <a:buNone/>
            </a:pPr>
            <a:r>
              <a:rPr lang="en-US">
                <a:sym typeface="+mn-ea"/>
              </a:rPr>
              <a:t>10.Sam Clark, Danny Park, Adrien Guerard,”Music Genre Classification Using Machine Learning Techniques”,5/9/2012                                </a:t>
            </a:r>
            <a:r>
              <a:rPr lang="en-US">
                <a:solidFill>
                  <a:schemeClr val="tx1"/>
                </a:solidFill>
              </a:rPr>
              <a:t>              </a:t>
            </a:r>
            <a:endParaRPr lang="en-US">
              <a:solidFill>
                <a:schemeClr val="tx1"/>
              </a:solidFill>
            </a:endParaRPr>
          </a:p>
        </p:txBody>
      </p:sp>
      <p:sp>
        <p:nvSpPr>
          <p:cNvPr id="6" name="Date Placeholder 5"/>
          <p:cNvSpPr>
            <a:spLocks noGrp="1"/>
          </p:cNvSpPr>
          <p:nvPr>
            <p:ph type="dt" sz="half" idx="10"/>
          </p:nvPr>
        </p:nvSpPr>
        <p:spPr>
          <a:xfrm>
            <a:off x="838200" y="6356350"/>
            <a:ext cx="2743200" cy="365125"/>
          </a:xfrm>
        </p:spPr>
        <p:txBody>
          <a:bodyPr/>
          <a:lstStyle/>
          <a:p>
            <a:r>
              <a:rPr lang="en-US">
                <a:solidFill>
                  <a:schemeClr val="tx1"/>
                </a:solidFill>
              </a:rPr>
              <a:t>Minor Project 2023 | B.Tech. 6th Sem.</a:t>
            </a:r>
            <a:endParaRPr lang="en-US"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833120" y="0"/>
            <a:ext cx="10525125" cy="692785"/>
          </a:xfrm>
        </p:spPr>
        <p:txBody>
          <a:bodyPr>
            <a:normAutofit fontScale="90000"/>
            <a:scene3d>
              <a:camera prst="orthographicFront"/>
              <a:lightRig rig="threePt" dir="t"/>
            </a:scene3d>
          </a:bodyPr>
          <a:lstStyle/>
          <a:p>
            <a:pPr algn="ctr"/>
            <a:r>
              <a:rPr lang="en-US" altLang="en-IN" sz="4400" b="1" dirty="0">
                <a:solidFill>
                  <a:schemeClr val="accent1"/>
                </a:solidFill>
                <a:effectLst>
                  <a:outerShdw blurRad="38100" dist="25400" dir="5400000" algn="ctr" rotWithShape="0">
                    <a:srgbClr val="6E747A">
                      <a:alpha val="43000"/>
                    </a:srgbClr>
                  </a:outerShdw>
                </a:effectLst>
              </a:rPr>
              <a:t>Thank you...</a:t>
            </a:r>
            <a:endParaRPr lang="en-US" altLang="en-IN" sz="4400" b="1" dirty="0">
              <a:solidFill>
                <a:schemeClr val="accent1"/>
              </a:solidFill>
              <a:effectLst>
                <a:outerShdw blurRad="38100" dist="25400" dir="5400000" algn="ctr" rotWithShape="0">
                  <a:srgbClr val="6E747A">
                    <a:alpha val="43000"/>
                  </a:srgbClr>
                </a:outerShdw>
              </a:effectLst>
            </a:endParaRPr>
          </a:p>
        </p:txBody>
      </p:sp>
      <p:sp>
        <p:nvSpPr>
          <p:cNvPr id="10" name="Text Box 9"/>
          <p:cNvSpPr txBox="1"/>
          <p:nvPr/>
        </p:nvSpPr>
        <p:spPr>
          <a:xfrm>
            <a:off x="1002030" y="6033770"/>
            <a:ext cx="3036570" cy="368300"/>
          </a:xfrm>
          <a:prstGeom prst="rect">
            <a:avLst/>
          </a:prstGeom>
          <a:noFill/>
        </p:spPr>
        <p:txBody>
          <a:bodyPr wrap="square" rtlCol="0">
            <a:spAutoFit/>
          </a:bodyPr>
          <a:lstStyle/>
          <a:p>
            <a:r>
              <a:rPr lang="en-US">
                <a:solidFill>
                  <a:schemeClr val="accent1"/>
                </a:solidFill>
                <a:effectLst>
                  <a:outerShdw blurRad="38100" dist="25400" dir="5400000" algn="ctr" rotWithShape="0">
                    <a:srgbClr val="6E747A">
                      <a:alpha val="43000"/>
                    </a:srgbClr>
                  </a:outerShdw>
                </a:effectLst>
              </a:rPr>
              <a:t>    ANIRBAN HAZRA</a:t>
            </a:r>
            <a:endParaRPr lang="en-US">
              <a:solidFill>
                <a:schemeClr val="accent1"/>
              </a:solidFill>
              <a:effectLst>
                <a:outerShdw blurRad="38100" dist="25400" dir="5400000" algn="ctr" rotWithShape="0">
                  <a:srgbClr val="6E747A">
                    <a:alpha val="43000"/>
                  </a:srgbClr>
                </a:outerShdw>
              </a:effectLst>
            </a:endParaRPr>
          </a:p>
        </p:txBody>
      </p:sp>
      <p:sp>
        <p:nvSpPr>
          <p:cNvPr id="12" name="Text Box 11"/>
          <p:cNvSpPr txBox="1"/>
          <p:nvPr/>
        </p:nvSpPr>
        <p:spPr>
          <a:xfrm>
            <a:off x="3337560" y="6033770"/>
            <a:ext cx="2950210" cy="368300"/>
          </a:xfrm>
          <a:prstGeom prst="rect">
            <a:avLst/>
          </a:prstGeom>
          <a:noFill/>
        </p:spPr>
        <p:txBody>
          <a:bodyPr wrap="square" rtlCol="0">
            <a:spAutoFit/>
          </a:bodyPr>
          <a:lstStyle/>
          <a:p>
            <a:r>
              <a:rPr lang="en-US" dirty="0">
                <a:solidFill>
                  <a:schemeClr val="accent1"/>
                </a:solidFill>
                <a:effectLst>
                  <a:outerShdw blurRad="38100" dist="25400" dir="5400000" algn="ctr" rotWithShape="0">
                    <a:srgbClr val="6E747A">
                      <a:alpha val="43000"/>
                    </a:srgbClr>
                  </a:outerShdw>
                </a:effectLst>
              </a:rPr>
              <a:t>MADHURIMA CHAKRABORTY</a:t>
            </a:r>
            <a:endParaRPr lang="en-US" dirty="0">
              <a:solidFill>
                <a:schemeClr val="accent1"/>
              </a:solidFill>
              <a:effectLst>
                <a:outerShdw blurRad="38100" dist="25400" dir="5400000" algn="ctr" rotWithShape="0">
                  <a:srgbClr val="6E747A">
                    <a:alpha val="43000"/>
                  </a:srgbClr>
                </a:outerShdw>
              </a:effectLst>
            </a:endParaRPr>
          </a:p>
        </p:txBody>
      </p:sp>
      <p:sp>
        <p:nvSpPr>
          <p:cNvPr id="13" name="Text Box 12"/>
          <p:cNvSpPr txBox="1"/>
          <p:nvPr/>
        </p:nvSpPr>
        <p:spPr>
          <a:xfrm>
            <a:off x="6257290" y="6033770"/>
            <a:ext cx="3036570" cy="368300"/>
          </a:xfrm>
          <a:prstGeom prst="rect">
            <a:avLst/>
          </a:prstGeom>
          <a:noFill/>
        </p:spPr>
        <p:txBody>
          <a:bodyPr wrap="square" rtlCol="0">
            <a:spAutoFit/>
          </a:bodyPr>
          <a:lstStyle/>
          <a:p>
            <a:r>
              <a:rPr lang="en-US">
                <a:solidFill>
                  <a:schemeClr val="accent1"/>
                </a:solidFill>
                <a:effectLst>
                  <a:outerShdw blurRad="38100" dist="25400" dir="5400000" algn="ctr" rotWithShape="0">
                    <a:srgbClr val="6E747A">
                      <a:alpha val="43000"/>
                    </a:srgbClr>
                  </a:outerShdw>
                </a:effectLst>
              </a:rPr>
              <a:t>       SOUMALYA MUNSI</a:t>
            </a:r>
            <a:endParaRPr lang="en-US">
              <a:solidFill>
                <a:schemeClr val="accent1"/>
              </a:solidFill>
              <a:effectLst>
                <a:outerShdw blurRad="38100" dist="25400" dir="5400000" algn="ctr" rotWithShape="0">
                  <a:srgbClr val="6E747A">
                    <a:alpha val="43000"/>
                  </a:srgbClr>
                </a:outerShdw>
              </a:effectLst>
            </a:endParaRPr>
          </a:p>
        </p:txBody>
      </p:sp>
      <p:pic>
        <p:nvPicPr>
          <p:cNvPr id="4" name="Content Placeholder 3" descr="My Image"/>
          <p:cNvPicPr>
            <a:picLocks noGrp="1" noChangeAspect="1"/>
          </p:cNvPicPr>
          <p:nvPr>
            <p:ph sz="half" idx="1"/>
          </p:nvPr>
        </p:nvPicPr>
        <p:blipFill>
          <a:blip r:embed="rId1"/>
          <a:stretch>
            <a:fillRect/>
          </a:stretch>
        </p:blipFill>
        <p:spPr>
          <a:xfrm>
            <a:off x="1159510" y="3395980"/>
            <a:ext cx="1905000" cy="2476500"/>
          </a:xfrm>
          <a:prstGeom prst="rect">
            <a:avLst/>
          </a:prstGeom>
        </p:spPr>
      </p:pic>
      <p:pic>
        <p:nvPicPr>
          <p:cNvPr id="5" name="Content Placeholder 4" descr="WhatsApp Image 2023-05-02 at 12.39.10"/>
          <p:cNvPicPr>
            <a:picLocks noGrp="1" noChangeAspect="1"/>
          </p:cNvPicPr>
          <p:nvPr>
            <p:ph sz="half" idx="2"/>
          </p:nvPr>
        </p:nvPicPr>
        <p:blipFill>
          <a:blip r:embed="rId2"/>
          <a:stretch>
            <a:fillRect/>
          </a:stretch>
        </p:blipFill>
        <p:spPr>
          <a:xfrm>
            <a:off x="3867150" y="3395980"/>
            <a:ext cx="1891030" cy="2506345"/>
          </a:xfrm>
          <a:prstGeom prst="rect">
            <a:avLst/>
          </a:prstGeom>
        </p:spPr>
      </p:pic>
      <p:sp>
        <p:nvSpPr>
          <p:cNvPr id="11" name="Text Box 10"/>
          <p:cNvSpPr txBox="1"/>
          <p:nvPr/>
        </p:nvSpPr>
        <p:spPr>
          <a:xfrm>
            <a:off x="9359265" y="6033770"/>
            <a:ext cx="1725930" cy="368300"/>
          </a:xfrm>
          <a:prstGeom prst="rect">
            <a:avLst/>
          </a:prstGeom>
          <a:noFill/>
        </p:spPr>
        <p:txBody>
          <a:bodyPr wrap="none" rtlCol="0" anchor="t">
            <a:spAutoFit/>
          </a:bodyPr>
          <a:lstStyle/>
          <a:p>
            <a:r>
              <a:rPr lang="en-US">
                <a:solidFill>
                  <a:schemeClr val="accent1"/>
                </a:solidFill>
                <a:effectLst>
                  <a:outerShdw blurRad="38100" dist="25400" dir="5400000" algn="ctr" rotWithShape="0">
                    <a:srgbClr val="6E747A">
                      <a:alpha val="43000"/>
                    </a:srgbClr>
                  </a:outerShdw>
                </a:effectLst>
                <a:sym typeface="+mn-ea"/>
              </a:rPr>
              <a:t>  TRYAMBAK DEY</a:t>
            </a:r>
            <a:endParaRPr lang="en-US"/>
          </a:p>
        </p:txBody>
      </p:sp>
      <p:pic>
        <p:nvPicPr>
          <p:cNvPr id="15" name="Picture 14" descr="WhatsApp Image 2023-05-02 at 13.08.16"/>
          <p:cNvPicPr>
            <a:picLocks noChangeAspect="1"/>
          </p:cNvPicPr>
          <p:nvPr/>
        </p:nvPicPr>
        <p:blipFill>
          <a:blip r:embed="rId3"/>
          <a:stretch>
            <a:fillRect/>
          </a:stretch>
        </p:blipFill>
        <p:spPr>
          <a:xfrm>
            <a:off x="6560820" y="3419475"/>
            <a:ext cx="1930400" cy="2482850"/>
          </a:xfrm>
          <a:prstGeom prst="rect">
            <a:avLst/>
          </a:prstGeom>
        </p:spPr>
      </p:pic>
      <p:pic>
        <p:nvPicPr>
          <p:cNvPr id="18" name="Picture 17" descr="WhatsApp Image 2023-05-02 at 13.01.43"/>
          <p:cNvPicPr>
            <a:picLocks noChangeAspect="1"/>
          </p:cNvPicPr>
          <p:nvPr/>
        </p:nvPicPr>
        <p:blipFill>
          <a:blip r:embed="rId4"/>
          <a:stretch>
            <a:fillRect/>
          </a:stretch>
        </p:blipFill>
        <p:spPr>
          <a:xfrm>
            <a:off x="9293860" y="3425825"/>
            <a:ext cx="1856740" cy="2476500"/>
          </a:xfrm>
          <a:prstGeom prst="rect">
            <a:avLst/>
          </a:prstGeom>
        </p:spPr>
      </p:pic>
      <p:pic>
        <p:nvPicPr>
          <p:cNvPr id="2" name="Picture 1"/>
          <p:cNvPicPr>
            <a:picLocks noChangeAspect="1"/>
          </p:cNvPicPr>
          <p:nvPr/>
        </p:nvPicPr>
        <p:blipFill>
          <a:blip r:embed="rId5"/>
          <a:stretch>
            <a:fillRect/>
          </a:stretch>
        </p:blipFill>
        <p:spPr>
          <a:xfrm>
            <a:off x="2538730" y="692785"/>
            <a:ext cx="1746885" cy="2456815"/>
          </a:xfrm>
          <a:prstGeom prst="rect">
            <a:avLst/>
          </a:prstGeom>
        </p:spPr>
      </p:pic>
      <p:sp>
        <p:nvSpPr>
          <p:cNvPr id="3" name="Text Box 2"/>
          <p:cNvSpPr txBox="1"/>
          <p:nvPr/>
        </p:nvSpPr>
        <p:spPr>
          <a:xfrm>
            <a:off x="4733290" y="1188085"/>
            <a:ext cx="4677410" cy="1814830"/>
          </a:xfrm>
          <a:prstGeom prst="rect">
            <a:avLst/>
          </a:prstGeom>
          <a:noFill/>
        </p:spPr>
        <p:txBody>
          <a:bodyPr wrap="square" rtlCol="0" anchor="t">
            <a:spAutoFit/>
          </a:bodyPr>
          <a:p>
            <a:r>
              <a:rPr lang="en-US" sz="2800">
                <a:solidFill>
                  <a:schemeClr val="accent1"/>
                </a:solidFill>
                <a:effectLst>
                  <a:outerShdw blurRad="38100" dist="25400" dir="5400000" algn="ctr" rotWithShape="0">
                    <a:srgbClr val="6E747A">
                      <a:alpha val="43000"/>
                    </a:srgbClr>
                  </a:outerShdw>
                </a:effectLst>
                <a:sym typeface="+mn-ea"/>
              </a:rPr>
              <a:t>Project Guide</a:t>
            </a:r>
            <a:endParaRPr lang="en-US" sz="2800">
              <a:solidFill>
                <a:schemeClr val="accent1"/>
              </a:solidFill>
              <a:effectLst>
                <a:outerShdw blurRad="38100" dist="25400" dir="5400000" algn="ctr" rotWithShape="0">
                  <a:srgbClr val="6E747A">
                    <a:alpha val="43000"/>
                  </a:srgbClr>
                </a:outerShdw>
              </a:effectLst>
              <a:sym typeface="+mn-ea"/>
            </a:endParaRPr>
          </a:p>
          <a:p>
            <a:r>
              <a:rPr lang="en-US" sz="2800">
                <a:solidFill>
                  <a:schemeClr val="accent1"/>
                </a:solidFill>
                <a:effectLst>
                  <a:outerShdw blurRad="38100" dist="25400" dir="5400000" algn="ctr" rotWithShape="0">
                    <a:srgbClr val="6E747A">
                      <a:alpha val="43000"/>
                    </a:srgbClr>
                  </a:outerShdw>
                </a:effectLst>
                <a:sym typeface="+mn-ea"/>
              </a:rPr>
              <a:t>DR. RAJDEEP CHATTERJEE</a:t>
            </a:r>
            <a:endParaRPr lang="en-US" sz="2800">
              <a:solidFill>
                <a:schemeClr val="accent1"/>
              </a:solidFill>
              <a:effectLst>
                <a:outerShdw blurRad="38100" dist="25400" dir="5400000" algn="ctr" rotWithShape="0">
                  <a:srgbClr val="6E747A">
                    <a:alpha val="43000"/>
                  </a:srgbClr>
                </a:outerShdw>
              </a:effectLst>
              <a:sym typeface="+mn-ea"/>
            </a:endParaRPr>
          </a:p>
          <a:p>
            <a:r>
              <a:rPr lang="en-US" sz="2800"/>
              <a:t>Associate Professor</a:t>
            </a:r>
            <a:endParaRPr lang="en-US" sz="2800"/>
          </a:p>
          <a:p>
            <a:r>
              <a:rPr lang="en-US" sz="2800"/>
              <a:t>KIIT Deemed University</a:t>
            </a:r>
            <a:endParaRPr lang="en-US" sz="2800"/>
          </a:p>
        </p:txBody>
      </p:sp>
      <p:sp>
        <p:nvSpPr>
          <p:cNvPr id="8" name="Footer Placeholder 7"/>
          <p:cNvSpPr>
            <a:spLocks noGrp="1"/>
          </p:cNvSpPr>
          <p:nvPr>
            <p:ph type="ftr" sz="quarter" idx="11"/>
          </p:nvPr>
        </p:nvSpPr>
        <p:spPr/>
        <p:txBody>
          <a:bodyPr/>
          <a:p>
            <a:r>
              <a:rPr lang="en-US" dirty="0">
                <a:solidFill>
                  <a:schemeClr val="tx1">
                    <a:lumMod val="85000"/>
                    <a:lumOff val="15000"/>
                  </a:schemeClr>
                </a:solidFill>
                <a:sym typeface="+mn-ea"/>
              </a:rPr>
              <a:t>MUSIC GENRE CLASIFICATION</a:t>
            </a:r>
            <a:endParaRPr lang="en-US" dirty="0">
              <a:solidFill>
                <a:schemeClr val="tx1">
                  <a:lumMod val="85000"/>
                  <a:lumOff val="15000"/>
                </a:schemeClr>
              </a:solidFill>
            </a:endParaRPr>
          </a:p>
        </p:txBody>
      </p:sp>
      <p:sp>
        <p:nvSpPr>
          <p:cNvPr id="6" name="Date Placeholder 5"/>
          <p:cNvSpPr>
            <a:spLocks noGrp="1"/>
          </p:cNvSpPr>
          <p:nvPr>
            <p:ph type="dt" sz="half" idx="10"/>
          </p:nvPr>
        </p:nvSpPr>
        <p:spPr/>
        <p:txBody>
          <a:bodyPr/>
          <a:p>
            <a:r>
              <a:rPr lang="en-US">
                <a:solidFill>
                  <a:schemeClr val="tx1"/>
                </a:solidFill>
              </a:rPr>
              <a:t>Minor Project 2023 | B.Tech. 6th Sem.</a:t>
            </a: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16305"/>
          </a:xfrm>
        </p:spPr>
        <p:txBody>
          <a:bodyPr/>
          <a:lstStyle/>
          <a:p>
            <a:r>
              <a:rPr lang="en-US" altLang="en-IN" dirty="0"/>
              <a:t>Overview</a:t>
            </a:r>
            <a:endParaRPr lang="en-US" altLang="en-IN" dirty="0"/>
          </a:p>
        </p:txBody>
      </p:sp>
      <p:sp>
        <p:nvSpPr>
          <p:cNvPr id="8" name="Footer Placeholder 7"/>
          <p:cNvSpPr>
            <a:spLocks noGrp="1"/>
          </p:cNvSpPr>
          <p:nvPr>
            <p:ph type="ftr" sz="quarter" idx="11"/>
          </p:nvPr>
        </p:nvSpPr>
        <p:spPr>
          <a:xfrm>
            <a:off x="4038599" y="6356350"/>
            <a:ext cx="4280647" cy="365125"/>
          </a:xfrm>
        </p:spPr>
        <p:txBody>
          <a:bodyPr/>
          <a:lstStyle/>
          <a:p>
            <a:r>
              <a:rPr lang="en-US" dirty="0">
                <a:solidFill>
                  <a:schemeClr val="tx1">
                    <a:lumMod val="85000"/>
                    <a:lumOff val="15000"/>
                  </a:schemeClr>
                </a:solidFill>
                <a:sym typeface="+mn-ea"/>
              </a:rPr>
              <a:t>MUSIC GENRE CLASIFICATION</a:t>
            </a:r>
            <a:endParaRPr lang="en-US" dirty="0">
              <a:solidFill>
                <a:schemeClr val="tx1">
                  <a:lumMod val="85000"/>
                  <a:lumOff val="15000"/>
                </a:schemeClr>
              </a:solidFill>
            </a:endParaRPr>
          </a:p>
        </p:txBody>
      </p:sp>
      <p:graphicFrame>
        <p:nvGraphicFramePr>
          <p:cNvPr id="4" name="Content Placeholder 3"/>
          <p:cNvGraphicFramePr/>
          <p:nvPr>
            <p:ph idx="1"/>
          </p:nvPr>
        </p:nvGraphicFramePr>
        <p:xfrm>
          <a:off x="1555115" y="1311275"/>
          <a:ext cx="10515600" cy="4557395"/>
        </p:xfrm>
        <a:graphic>
          <a:graphicData uri="http://schemas.openxmlformats.org/drawingml/2006/table">
            <a:tbl>
              <a:tblPr firstRow="1" bandRow="1">
                <a:tableStyleId>{5C22544A-7EE6-4342-B048-85BDC9FD1C3A}</a:tableStyleId>
              </a:tblPr>
              <a:tblGrid>
                <a:gridCol w="2164080"/>
                <a:gridCol w="6710045"/>
              </a:tblGrid>
              <a:tr h="306070">
                <a:tc>
                  <a:txBody>
                    <a:bodyPr/>
                    <a:p>
                      <a:pPr algn="ctr">
                        <a:buNone/>
                      </a:pPr>
                      <a:r>
                        <a:rPr lang="en-US"/>
                        <a:t>SL. No.</a:t>
                      </a:r>
                      <a:endParaRPr lang="en-US"/>
                    </a:p>
                  </a:txBody>
                  <a:tcPr/>
                </a:tc>
                <a:tc>
                  <a:txBody>
                    <a:bodyPr/>
                    <a:p>
                      <a:pPr algn="ctr">
                        <a:buNone/>
                      </a:pPr>
                      <a:r>
                        <a:rPr lang="en-US"/>
                        <a:t>TOPIC</a:t>
                      </a:r>
                      <a:endParaRPr lang="en-US"/>
                    </a:p>
                  </a:txBody>
                  <a:tcPr/>
                </a:tc>
              </a:tr>
              <a:tr h="381635">
                <a:tc>
                  <a:txBody>
                    <a:bodyPr/>
                    <a:p>
                      <a:pPr algn="ctr">
                        <a:buNone/>
                      </a:pPr>
                      <a:r>
                        <a:rPr lang="en-US"/>
                        <a:t>1.</a:t>
                      </a:r>
                      <a:endParaRPr lang="en-US"/>
                    </a:p>
                  </a:txBody>
                  <a:tcPr/>
                </a:tc>
                <a:tc>
                  <a:txBody>
                    <a:bodyPr/>
                    <a:p>
                      <a:pPr>
                        <a:buNone/>
                      </a:pPr>
                      <a:r>
                        <a:rPr lang="en-US"/>
                        <a:t>Introduction</a:t>
                      </a:r>
                      <a:endParaRPr lang="en-US"/>
                    </a:p>
                  </a:txBody>
                  <a:tcPr/>
                </a:tc>
              </a:tr>
              <a:tr h="381000">
                <a:tc>
                  <a:txBody>
                    <a:bodyPr/>
                    <a:p>
                      <a:pPr algn="ctr">
                        <a:buNone/>
                      </a:pPr>
                      <a:r>
                        <a:rPr lang="en-US"/>
                        <a:t>2.</a:t>
                      </a:r>
                      <a:endParaRPr lang="en-US"/>
                    </a:p>
                  </a:txBody>
                  <a:tcPr/>
                </a:tc>
                <a:tc>
                  <a:txBody>
                    <a:bodyPr/>
                    <a:p>
                      <a:pPr>
                        <a:buNone/>
                      </a:pPr>
                      <a:r>
                        <a:rPr lang="en-US"/>
                        <a:t>Problem Statement</a:t>
                      </a:r>
                      <a:endParaRPr lang="en-US"/>
                    </a:p>
                  </a:txBody>
                  <a:tcPr/>
                </a:tc>
              </a:tr>
              <a:tr h="381000">
                <a:tc>
                  <a:txBody>
                    <a:bodyPr/>
                    <a:p>
                      <a:pPr algn="ctr">
                        <a:buNone/>
                      </a:pPr>
                      <a:r>
                        <a:rPr lang="en-US"/>
                        <a:t>3.</a:t>
                      </a:r>
                      <a:endParaRPr lang="en-US"/>
                    </a:p>
                  </a:txBody>
                  <a:tcPr/>
                </a:tc>
                <a:tc>
                  <a:txBody>
                    <a:bodyPr/>
                    <a:p>
                      <a:pPr>
                        <a:buNone/>
                      </a:pPr>
                      <a:r>
                        <a:rPr lang="en-US"/>
                        <a:t>Motivation</a:t>
                      </a:r>
                      <a:endParaRPr lang="en-US"/>
                    </a:p>
                  </a:txBody>
                  <a:tcPr/>
                </a:tc>
              </a:tr>
              <a:tr h="381000">
                <a:tc>
                  <a:txBody>
                    <a:bodyPr/>
                    <a:p>
                      <a:pPr algn="ctr">
                        <a:buNone/>
                      </a:pPr>
                      <a:r>
                        <a:rPr lang="en-US"/>
                        <a:t>4.</a:t>
                      </a:r>
                      <a:endParaRPr lang="en-US"/>
                    </a:p>
                  </a:txBody>
                  <a:tcPr/>
                </a:tc>
                <a:tc>
                  <a:txBody>
                    <a:bodyPr/>
                    <a:p>
                      <a:pPr>
                        <a:buNone/>
                      </a:pPr>
                      <a:r>
                        <a:rPr lang="en-US"/>
                        <a:t>Contribution</a:t>
                      </a:r>
                      <a:endParaRPr lang="en-US"/>
                    </a:p>
                  </a:txBody>
                  <a:tcPr/>
                </a:tc>
              </a:tr>
              <a:tr h="381000">
                <a:tc>
                  <a:txBody>
                    <a:bodyPr/>
                    <a:p>
                      <a:pPr algn="ctr">
                        <a:buNone/>
                      </a:pPr>
                      <a:r>
                        <a:rPr lang="en-US"/>
                        <a:t>5.</a:t>
                      </a:r>
                      <a:endParaRPr lang="en-US"/>
                    </a:p>
                  </a:txBody>
                  <a:tcPr/>
                </a:tc>
                <a:tc>
                  <a:txBody>
                    <a:bodyPr/>
                    <a:p>
                      <a:pPr>
                        <a:buNone/>
                      </a:pPr>
                      <a:r>
                        <a:rPr lang="en-US"/>
                        <a:t>Background Concepts</a:t>
                      </a:r>
                      <a:endParaRPr lang="en-US"/>
                    </a:p>
                  </a:txBody>
                  <a:tcPr/>
                </a:tc>
              </a:tr>
              <a:tr h="381000">
                <a:tc>
                  <a:txBody>
                    <a:bodyPr/>
                    <a:p>
                      <a:pPr algn="ctr">
                        <a:buNone/>
                      </a:pPr>
                      <a:r>
                        <a:rPr lang="en-US"/>
                        <a:t>6.</a:t>
                      </a:r>
                      <a:endParaRPr lang="en-US"/>
                    </a:p>
                  </a:txBody>
                  <a:tcPr/>
                </a:tc>
                <a:tc>
                  <a:txBody>
                    <a:bodyPr/>
                    <a:p>
                      <a:pPr>
                        <a:buNone/>
                      </a:pPr>
                      <a:r>
                        <a:rPr lang="en-US"/>
                        <a:t>System Configuration</a:t>
                      </a:r>
                      <a:endParaRPr lang="en-US"/>
                    </a:p>
                  </a:txBody>
                  <a:tcPr/>
                </a:tc>
              </a:tr>
              <a:tr h="381000">
                <a:tc>
                  <a:txBody>
                    <a:bodyPr/>
                    <a:p>
                      <a:pPr algn="ctr">
                        <a:buNone/>
                      </a:pPr>
                      <a:r>
                        <a:rPr lang="en-US"/>
                        <a:t>7.</a:t>
                      </a:r>
                      <a:endParaRPr lang="en-US"/>
                    </a:p>
                  </a:txBody>
                  <a:tcPr/>
                </a:tc>
                <a:tc>
                  <a:txBody>
                    <a:bodyPr/>
                    <a:p>
                      <a:pPr>
                        <a:buNone/>
                      </a:pPr>
                      <a:r>
                        <a:rPr lang="en-US"/>
                        <a:t>Proposed Model and Framework</a:t>
                      </a:r>
                      <a:endParaRPr lang="en-US"/>
                    </a:p>
                  </a:txBody>
                  <a:tcPr/>
                </a:tc>
              </a:tr>
              <a:tr h="381000">
                <a:tc>
                  <a:txBody>
                    <a:bodyPr/>
                    <a:p>
                      <a:pPr algn="ctr">
                        <a:buNone/>
                      </a:pPr>
                      <a:r>
                        <a:rPr lang="en-US"/>
                        <a:t>8.</a:t>
                      </a:r>
                      <a:endParaRPr lang="en-US"/>
                    </a:p>
                  </a:txBody>
                  <a:tcPr/>
                </a:tc>
                <a:tc>
                  <a:txBody>
                    <a:bodyPr/>
                    <a:p>
                      <a:pPr>
                        <a:buNone/>
                      </a:pPr>
                      <a:r>
                        <a:rPr lang="en-US"/>
                        <a:t>Results</a:t>
                      </a:r>
                      <a:endParaRPr lang="en-US"/>
                    </a:p>
                  </a:txBody>
                  <a:tcPr/>
                </a:tc>
              </a:tr>
              <a:tr h="381000">
                <a:tc>
                  <a:txBody>
                    <a:bodyPr/>
                    <a:p>
                      <a:pPr algn="ctr">
                        <a:buNone/>
                      </a:pPr>
                      <a:r>
                        <a:rPr lang="en-US"/>
                        <a:t>9.</a:t>
                      </a:r>
                      <a:endParaRPr lang="en-US"/>
                    </a:p>
                  </a:txBody>
                  <a:tcPr/>
                </a:tc>
                <a:tc>
                  <a:txBody>
                    <a:bodyPr/>
                    <a:p>
                      <a:pPr>
                        <a:buNone/>
                      </a:pPr>
                      <a:r>
                        <a:rPr lang="en-US"/>
                        <a:t>Conclusion</a:t>
                      </a:r>
                      <a:endParaRPr lang="en-US"/>
                    </a:p>
                  </a:txBody>
                  <a:tcPr/>
                </a:tc>
              </a:tr>
              <a:tr h="381000">
                <a:tc>
                  <a:txBody>
                    <a:bodyPr/>
                    <a:p>
                      <a:pPr algn="ctr">
                        <a:buNone/>
                      </a:pPr>
                      <a:r>
                        <a:rPr lang="en-US"/>
                        <a:t>10.</a:t>
                      </a:r>
                      <a:endParaRPr lang="en-US"/>
                    </a:p>
                  </a:txBody>
                  <a:tcPr/>
                </a:tc>
                <a:tc>
                  <a:txBody>
                    <a:bodyPr/>
                    <a:p>
                      <a:pPr>
                        <a:buNone/>
                      </a:pPr>
                      <a:r>
                        <a:rPr lang="en-US"/>
                        <a:t>Future Works</a:t>
                      </a:r>
                      <a:endParaRPr lang="en-US"/>
                    </a:p>
                  </a:txBody>
                  <a:tcPr/>
                </a:tc>
              </a:tr>
              <a:tr h="381000">
                <a:tc>
                  <a:txBody>
                    <a:bodyPr/>
                    <a:p>
                      <a:pPr algn="ctr">
                        <a:buNone/>
                      </a:pPr>
                      <a:r>
                        <a:rPr lang="en-US"/>
                        <a:t>11.</a:t>
                      </a:r>
                      <a:endParaRPr lang="en-US"/>
                    </a:p>
                  </a:txBody>
                  <a:tcPr/>
                </a:tc>
                <a:tc>
                  <a:txBody>
                    <a:bodyPr/>
                    <a:p>
                      <a:pPr>
                        <a:buNone/>
                      </a:pPr>
                      <a:r>
                        <a:rPr lang="en-US"/>
                        <a:t>References</a:t>
                      </a:r>
                      <a:endParaRPr lang="en-US"/>
                    </a:p>
                  </a:txBody>
                  <a:tcPr/>
                </a:tc>
              </a:tr>
            </a:tbl>
          </a:graphicData>
        </a:graphic>
      </p:graphicFrame>
      <p:sp>
        <p:nvSpPr>
          <p:cNvPr id="6" name="Date Placeholder 5"/>
          <p:cNvSpPr>
            <a:spLocks noGrp="1"/>
          </p:cNvSpPr>
          <p:nvPr>
            <p:ph type="dt" sz="half" idx="10"/>
          </p:nvPr>
        </p:nvSpPr>
        <p:spPr>
          <a:xfrm>
            <a:off x="838200" y="6356350"/>
            <a:ext cx="2743200" cy="365125"/>
          </a:xfrm>
        </p:spPr>
        <p:txBody>
          <a:bodyPr/>
          <a:lstStyle/>
          <a:p>
            <a:r>
              <a:rPr lang="en-US">
                <a:solidFill>
                  <a:schemeClr val="tx1"/>
                </a:solidFill>
              </a:rPr>
              <a:t>Minor Project 2023 | B.Tech. 6th Sem.</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Introduction</a:t>
            </a:r>
            <a:endParaRPr lang="en-US" altLang="en-IN" dirty="0"/>
          </a:p>
        </p:txBody>
      </p:sp>
      <p:sp>
        <p:nvSpPr>
          <p:cNvPr id="8" name="Footer Placeholder 7"/>
          <p:cNvSpPr>
            <a:spLocks noGrp="1"/>
          </p:cNvSpPr>
          <p:nvPr>
            <p:ph type="ftr" sz="quarter" idx="11"/>
          </p:nvPr>
        </p:nvSpPr>
        <p:spPr>
          <a:xfrm>
            <a:off x="4038599" y="6356350"/>
            <a:ext cx="4280647" cy="365125"/>
          </a:xfrm>
        </p:spPr>
        <p:txBody>
          <a:bodyPr/>
          <a:lstStyle/>
          <a:p>
            <a:r>
              <a:rPr lang="en-US" dirty="0">
                <a:solidFill>
                  <a:schemeClr val="tx1">
                    <a:lumMod val="85000"/>
                    <a:lumOff val="15000"/>
                  </a:schemeClr>
                </a:solidFill>
                <a:sym typeface="+mn-ea"/>
              </a:rPr>
              <a:t>MUSIC GENRE CLASIFICATION</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normAutofit lnSpcReduction="20000"/>
          </a:bodyPr>
          <a:lstStyle/>
          <a:p>
            <a:pPr algn="just"/>
            <a:r>
              <a:rPr lang="en-US"/>
              <a:t>To accomplish this task, the audio files were pre-processed using various techniques such as feature extraction, normalization, and data augmentation. </a:t>
            </a:r>
            <a:endParaRPr lang="en-US"/>
          </a:p>
          <a:p>
            <a:pPr algn="just"/>
            <a:r>
              <a:rPr lang="en-US"/>
              <a:t>Different machine learning models such as KNN, SVM, and Random Forest, and a deep learning model CNN, were trained on the pre-processed audio data to classify the audio tracks into different genres. The project achieved an accuracy of over 92% using certain machine learning models, demonstrating the feasibility of using machine learning algorithms for music genre classification tasks. </a:t>
            </a:r>
            <a:endParaRPr lang="en-US"/>
          </a:p>
          <a:p>
            <a:pPr algn="just"/>
            <a:r>
              <a:rPr lang="en-US"/>
              <a:t>Overall, this project provides a valuable contribution to the field of music information retrieval, and has potential applications in the development of music streaming and recommendation services.</a:t>
            </a:r>
            <a:endParaRPr lang="en-US"/>
          </a:p>
        </p:txBody>
      </p:sp>
      <p:sp>
        <p:nvSpPr>
          <p:cNvPr id="6" name="Date Placeholder 5"/>
          <p:cNvSpPr>
            <a:spLocks noGrp="1"/>
          </p:cNvSpPr>
          <p:nvPr>
            <p:ph type="dt" sz="half" idx="10"/>
          </p:nvPr>
        </p:nvSpPr>
        <p:spPr>
          <a:xfrm>
            <a:off x="838200" y="6356350"/>
            <a:ext cx="2743200" cy="365125"/>
          </a:xfrm>
        </p:spPr>
        <p:txBody>
          <a:bodyPr/>
          <a:lstStyle/>
          <a:p>
            <a:r>
              <a:rPr lang="en-US">
                <a:solidFill>
                  <a:schemeClr val="tx1"/>
                </a:solidFill>
              </a:rPr>
              <a:t>Minor Project 2023 | B.Tech. 6th Sem.</a:t>
            </a: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Problem Statement</a:t>
            </a:r>
            <a:endParaRPr lang="en-US" altLang="en-IN" dirty="0"/>
          </a:p>
        </p:txBody>
      </p:sp>
      <p:sp>
        <p:nvSpPr>
          <p:cNvPr id="8" name="Footer Placeholder 7"/>
          <p:cNvSpPr>
            <a:spLocks noGrp="1"/>
          </p:cNvSpPr>
          <p:nvPr>
            <p:ph type="ftr" sz="quarter" idx="11"/>
          </p:nvPr>
        </p:nvSpPr>
        <p:spPr>
          <a:xfrm>
            <a:off x="4038599" y="6356350"/>
            <a:ext cx="4280647" cy="365125"/>
          </a:xfrm>
        </p:spPr>
        <p:txBody>
          <a:bodyPr/>
          <a:lstStyle/>
          <a:p>
            <a:r>
              <a:rPr lang="en-US" dirty="0">
                <a:solidFill>
                  <a:schemeClr val="tx1">
                    <a:lumMod val="85000"/>
                    <a:lumOff val="15000"/>
                  </a:schemeClr>
                </a:solidFill>
                <a:sym typeface="+mn-ea"/>
              </a:rPr>
              <a:t>MUSIC GENRE CLASIFICATION</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endParaRPr lang="en-US"/>
          </a:p>
          <a:p>
            <a:pPr algn="l"/>
            <a:r>
              <a:rPr lang="en-US"/>
              <a:t>MUSIC GENRE CLASSIFICATION USING                                         MACHINE LEARNING AND DEEP LEARNING</a:t>
            </a:r>
            <a:endParaRPr lang="en-US"/>
          </a:p>
          <a:p>
            <a:pPr algn="l"/>
            <a:r>
              <a:rPr lang="en-US"/>
              <a:t>Performing the above classification using ML models like KNN , SVM and Random Forest , and a DL model CNN.</a:t>
            </a:r>
            <a:endParaRPr lang="en-US"/>
          </a:p>
          <a:p>
            <a:pPr algn="l"/>
            <a:r>
              <a:rPr lang="en-US"/>
              <a:t>Comparison of evaluation metrics like Accuracy , F1 score , and ROC-AUC score for all 4 of these models .</a:t>
            </a:r>
            <a:endParaRPr lang="en-US"/>
          </a:p>
        </p:txBody>
      </p:sp>
      <p:sp>
        <p:nvSpPr>
          <p:cNvPr id="6" name="Date Placeholder 5"/>
          <p:cNvSpPr>
            <a:spLocks noGrp="1"/>
          </p:cNvSpPr>
          <p:nvPr>
            <p:ph type="dt" sz="half" idx="10"/>
          </p:nvPr>
        </p:nvSpPr>
        <p:spPr>
          <a:xfrm>
            <a:off x="838200" y="6356350"/>
            <a:ext cx="2743200" cy="365125"/>
          </a:xfrm>
        </p:spPr>
        <p:txBody>
          <a:bodyPr/>
          <a:lstStyle/>
          <a:p>
            <a:r>
              <a:rPr lang="en-US">
                <a:solidFill>
                  <a:schemeClr val="tx1"/>
                </a:solidFill>
              </a:rPr>
              <a:t>Minor Project 2023 | B.Tech. 6th Sem.</a:t>
            </a:r>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p:txBody>
          <a:bodyPr/>
          <a:p>
            <a:r>
              <a:rPr lang="en-US" altLang="en-IN" dirty="0"/>
              <a:t>Motivation</a:t>
            </a:r>
            <a:endParaRPr lang="en-US" altLang="en-IN" dirty="0"/>
          </a:p>
        </p:txBody>
      </p:sp>
      <p:sp>
        <p:nvSpPr>
          <p:cNvPr id="15" name="Footer Placeholder 14"/>
          <p:cNvSpPr>
            <a:spLocks noGrp="1"/>
          </p:cNvSpPr>
          <p:nvPr>
            <p:ph type="ftr" sz="quarter" idx="11"/>
          </p:nvPr>
        </p:nvSpPr>
        <p:spPr>
          <a:xfrm>
            <a:off x="4038599" y="6356350"/>
            <a:ext cx="4280647" cy="365125"/>
          </a:xfrm>
        </p:spPr>
        <p:txBody>
          <a:bodyPr/>
          <a:p>
            <a:r>
              <a:rPr lang="en-US" dirty="0">
                <a:solidFill>
                  <a:schemeClr val="tx1">
                    <a:lumMod val="85000"/>
                    <a:lumOff val="15000"/>
                  </a:schemeClr>
                </a:solidFill>
                <a:sym typeface="+mn-ea"/>
              </a:rPr>
              <a:t>MUSIC GENRE CLASIFICATION</a:t>
            </a:r>
            <a:endParaRPr lang="en-US" dirty="0">
              <a:solidFill>
                <a:schemeClr val="tx1">
                  <a:lumMod val="85000"/>
                  <a:lumOff val="15000"/>
                </a:schemeClr>
              </a:solidFill>
            </a:endParaRPr>
          </a:p>
        </p:txBody>
      </p:sp>
      <p:sp>
        <p:nvSpPr>
          <p:cNvPr id="16" name="Content Placeholder 15"/>
          <p:cNvSpPr>
            <a:spLocks noGrp="1"/>
          </p:cNvSpPr>
          <p:nvPr>
            <p:ph idx="1"/>
          </p:nvPr>
        </p:nvSpPr>
        <p:spPr/>
        <p:txBody>
          <a:bodyPr/>
          <a:p>
            <a:r>
              <a:rPr lang="en-US" altLang="zh-CN" dirty="0">
                <a:latin typeface="Times New Roman" panose="02020603050405020304" charset="0"/>
                <a:ea typeface="Microsoft YaHei" panose="020B0503020204020204" charset="-122"/>
                <a:cs typeface="Times New Roman" panose="02020603050405020304" charset="0"/>
                <a:sym typeface="+mn-ea"/>
              </a:rPr>
              <a:t>Our motivation to work on this topic arises due to the fact that most people working today in the fields of ML ( Machine Learning ) still work largely under the domain of Image Classification , but we hardly find people’s interest and participation in Audio Classification. </a:t>
            </a:r>
            <a:endParaRPr lang="en-US" altLang="zh-CN" dirty="0">
              <a:latin typeface="Times New Roman" panose="02020603050405020304" charset="0"/>
              <a:ea typeface="Microsoft YaHei" panose="020B0503020204020204" charset="-122"/>
              <a:cs typeface="Times New Roman" panose="02020603050405020304" charset="0"/>
              <a:sym typeface="+mn-ea"/>
            </a:endParaRPr>
          </a:p>
          <a:p>
            <a:r>
              <a:rPr lang="en-US" altLang="zh-CN" dirty="0">
                <a:latin typeface="Times New Roman" panose="02020603050405020304" charset="0"/>
                <a:ea typeface="Microsoft YaHei" panose="020B0503020204020204" charset="-122"/>
                <a:cs typeface="Times New Roman" panose="02020603050405020304" charset="0"/>
                <a:sym typeface="+mn-ea"/>
              </a:rPr>
              <a:t>That is the reason we decided to move on with something unique like Music Genre Classification on which a lot of work has’nt yet been done .</a:t>
            </a:r>
            <a:endParaRPr lang="en-US" altLang="zh-CN" dirty="0">
              <a:solidFill>
                <a:schemeClr val="tx1"/>
              </a:solidFill>
              <a:latin typeface="Times New Roman" panose="02020603050405020304" charset="0"/>
              <a:ea typeface="Microsoft YaHei" panose="020B0503020204020204" charset="-122"/>
              <a:cs typeface="Times New Roman" panose="02020603050405020304" charset="0"/>
            </a:endParaRPr>
          </a:p>
          <a:p>
            <a:endParaRPr lang="en-US"/>
          </a:p>
          <a:p>
            <a:endParaRPr lang="en-US"/>
          </a:p>
        </p:txBody>
      </p:sp>
      <p:sp>
        <p:nvSpPr>
          <p:cNvPr id="17" name="Date Placeholder 16"/>
          <p:cNvSpPr>
            <a:spLocks noGrp="1"/>
          </p:cNvSpPr>
          <p:nvPr>
            <p:ph type="dt" sz="half" idx="10"/>
          </p:nvPr>
        </p:nvSpPr>
        <p:spPr>
          <a:xfrm>
            <a:off x="838200" y="6356350"/>
            <a:ext cx="2743200" cy="365125"/>
          </a:xfrm>
        </p:spPr>
        <p:txBody>
          <a:bodyPr/>
          <a:p>
            <a:r>
              <a:rPr lang="en-US">
                <a:solidFill>
                  <a:schemeClr val="tx1"/>
                </a:solidFill>
              </a:rPr>
              <a:t>Minor Project 2023 | B.Tech. 6th Sem.</a:t>
            </a: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en-IN" dirty="0"/>
              <a:t>Contribution</a:t>
            </a:r>
            <a:endParaRPr lang="en-US" altLang="en-IN" dirty="0"/>
          </a:p>
        </p:txBody>
      </p:sp>
      <p:sp>
        <p:nvSpPr>
          <p:cNvPr id="8" name="Footer Placeholder 7"/>
          <p:cNvSpPr>
            <a:spLocks noGrp="1"/>
          </p:cNvSpPr>
          <p:nvPr>
            <p:ph type="ftr" sz="quarter" idx="11"/>
          </p:nvPr>
        </p:nvSpPr>
        <p:spPr>
          <a:xfrm>
            <a:off x="4038599" y="6356350"/>
            <a:ext cx="4280647" cy="365125"/>
          </a:xfrm>
        </p:spPr>
        <p:txBody>
          <a:bodyPr/>
          <a:lstStyle/>
          <a:p>
            <a:r>
              <a:rPr lang="en-US" dirty="0">
                <a:solidFill>
                  <a:schemeClr val="tx1">
                    <a:lumMod val="85000"/>
                    <a:lumOff val="15000"/>
                  </a:schemeClr>
                </a:solidFill>
                <a:sym typeface="+mn-ea"/>
              </a:rPr>
              <a:t>MUSIC GENRE CLASIFICATION</a:t>
            </a:r>
            <a:endParaRPr lang="en-US" dirty="0">
              <a:solidFill>
                <a:schemeClr val="tx1">
                  <a:lumMod val="85000"/>
                  <a:lumOff val="15000"/>
                </a:schemeClr>
              </a:solidFill>
            </a:endParaRPr>
          </a:p>
        </p:txBody>
      </p:sp>
      <p:sp>
        <p:nvSpPr>
          <p:cNvPr id="3" name="Content Placeholder 2"/>
          <p:cNvSpPr>
            <a:spLocks noGrp="1"/>
          </p:cNvSpPr>
          <p:nvPr>
            <p:ph idx="1"/>
          </p:nvPr>
        </p:nvSpPr>
        <p:spPr>
          <a:xfrm>
            <a:off x="838200" y="1043305"/>
            <a:ext cx="10711815" cy="4780280"/>
          </a:xfrm>
        </p:spPr>
        <p:txBody>
          <a:bodyPr>
            <a:normAutofit fontScale="90000" lnSpcReduction="10000"/>
          </a:bodyPr>
          <a:lstStyle/>
          <a:p>
            <a:pPr algn="just"/>
            <a:endParaRPr lang="en-US" dirty="0"/>
          </a:p>
          <a:p>
            <a:pPr algn="just"/>
            <a:r>
              <a:rPr lang="en-US" dirty="0"/>
              <a:t>In this project, we aimed to classify music genres using machine learning and deep learning techniques. We used a dataset of audio features extracted from songs belonging to different genres such as pop, jazz, rock, etc. </a:t>
            </a:r>
            <a:endParaRPr lang="en-US" dirty="0"/>
          </a:p>
          <a:p>
            <a:pPr algn="just"/>
            <a:endParaRPr lang="en-US" dirty="0"/>
          </a:p>
          <a:p>
            <a:pPr algn="just"/>
            <a:r>
              <a:rPr lang="en-US" dirty="0"/>
              <a:t>We applied various classification models such as KNN, CNN, SVM, and Random Forest to the dataset and compared their performance. We also explored the effects of data augmentation, feature selection, and hyperparameter tuning on the accuracy of the models. </a:t>
            </a:r>
            <a:endParaRPr lang="en-US" dirty="0"/>
          </a:p>
          <a:p>
            <a:pPr marL="0" indent="0" algn="just">
              <a:buNone/>
            </a:pPr>
            <a:endParaRPr lang="en-US" dirty="0"/>
          </a:p>
          <a:p>
            <a:pPr algn="just"/>
            <a:r>
              <a:rPr lang="en-US" dirty="0"/>
              <a:t>Our project contributes to the field of ML by demonstrating the applicability and challenges of music genre classification using different approaches and by providing insights into the factors that influence the genre recognition of songs.</a:t>
            </a:r>
            <a:endParaRPr lang="en-US" dirty="0"/>
          </a:p>
        </p:txBody>
      </p:sp>
      <p:sp>
        <p:nvSpPr>
          <p:cNvPr id="6" name="Date Placeholder 5"/>
          <p:cNvSpPr>
            <a:spLocks noGrp="1"/>
          </p:cNvSpPr>
          <p:nvPr>
            <p:ph type="dt" sz="half" idx="10"/>
          </p:nvPr>
        </p:nvSpPr>
        <p:spPr>
          <a:xfrm>
            <a:off x="838200" y="6356350"/>
            <a:ext cx="2743200" cy="365125"/>
          </a:xfrm>
        </p:spPr>
        <p:txBody>
          <a:bodyPr/>
          <a:lstStyle/>
          <a:p>
            <a:r>
              <a:rPr lang="en-US">
                <a:solidFill>
                  <a:schemeClr val="tx1"/>
                </a:solidFill>
              </a:rPr>
              <a:t>Minor Project 2023 | B.Tech. 6th Sem.</a:t>
            </a: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en-IN" dirty="0"/>
              <a:t>Background Concepts 					1/4</a:t>
            </a:r>
            <a:endParaRPr lang="en-US" altLang="en-IN" dirty="0"/>
          </a:p>
        </p:txBody>
      </p:sp>
      <p:sp>
        <p:nvSpPr>
          <p:cNvPr id="8" name="Footer Placeholder 7"/>
          <p:cNvSpPr>
            <a:spLocks noGrp="1"/>
          </p:cNvSpPr>
          <p:nvPr>
            <p:ph type="ftr" sz="quarter" idx="11"/>
          </p:nvPr>
        </p:nvSpPr>
        <p:spPr>
          <a:xfrm>
            <a:off x="4038599" y="6356350"/>
            <a:ext cx="4280647" cy="365125"/>
          </a:xfrm>
        </p:spPr>
        <p:txBody>
          <a:bodyPr/>
          <a:lstStyle/>
          <a:p>
            <a:r>
              <a:rPr lang="en-US" dirty="0">
                <a:solidFill>
                  <a:schemeClr val="tx1">
                    <a:lumMod val="85000"/>
                    <a:lumOff val="15000"/>
                  </a:schemeClr>
                </a:solidFill>
                <a:sym typeface="+mn-ea"/>
              </a:rPr>
              <a:t>MUSIC GENRE CLASIFICATION</a:t>
            </a:r>
            <a:endParaRPr lang="en-US" dirty="0">
              <a:solidFill>
                <a:schemeClr val="tx1">
                  <a:lumMod val="85000"/>
                  <a:lumOff val="15000"/>
                </a:schemeClr>
              </a:solidFill>
            </a:endParaRPr>
          </a:p>
        </p:txBody>
      </p:sp>
      <p:sp>
        <p:nvSpPr>
          <p:cNvPr id="3" name="Content Placeholder 2"/>
          <p:cNvSpPr>
            <a:spLocks noGrp="1"/>
          </p:cNvSpPr>
          <p:nvPr>
            <p:ph idx="1"/>
          </p:nvPr>
        </p:nvSpPr>
        <p:spPr>
          <a:xfrm>
            <a:off x="838200" y="2374265"/>
            <a:ext cx="10515600" cy="3429635"/>
          </a:xfrm>
        </p:spPr>
        <p:txBody>
          <a:bodyPr>
            <a:normAutofit/>
          </a:bodyPr>
          <a:lstStyle/>
          <a:p>
            <a:pPr algn="just"/>
            <a:r>
              <a:rPr lang="en-US"/>
              <a:t>KNN, or K-Nearest Neighbors, is a simple yet effective algorithm for classification and regression tasks. In KNN, the predicted output for a new data point is determined by the class of its k nearest neighbors in the training set. The value of k is a hyperparameter that can be tuned for optimal performance. KNN has the advantage of being easy to implement and interpret, but can be computationally expensive for large datasets.</a:t>
            </a:r>
            <a:endParaRPr lang="en-US"/>
          </a:p>
          <a:p>
            <a:pPr algn="just"/>
            <a:endParaRPr lang="en-US"/>
          </a:p>
        </p:txBody>
      </p:sp>
      <p:sp>
        <p:nvSpPr>
          <p:cNvPr id="6" name="Date Placeholder 5"/>
          <p:cNvSpPr>
            <a:spLocks noGrp="1"/>
          </p:cNvSpPr>
          <p:nvPr>
            <p:ph type="dt" sz="half" idx="10"/>
          </p:nvPr>
        </p:nvSpPr>
        <p:spPr>
          <a:xfrm>
            <a:off x="838200" y="6356350"/>
            <a:ext cx="2743200" cy="365125"/>
          </a:xfrm>
        </p:spPr>
        <p:txBody>
          <a:bodyPr/>
          <a:lstStyle/>
          <a:p>
            <a:r>
              <a:rPr lang="en-US">
                <a:solidFill>
                  <a:schemeClr val="tx1"/>
                </a:solidFill>
              </a:rPr>
              <a:t>Minor Project 2023 | B.Tech. 6th Sem.</a:t>
            </a:r>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Background Concepts 					2/4</a:t>
            </a:r>
            <a:endParaRPr lang="en-US" altLang="en-IN" dirty="0"/>
          </a:p>
        </p:txBody>
      </p:sp>
      <p:sp>
        <p:nvSpPr>
          <p:cNvPr id="8" name="Footer Placeholder 7"/>
          <p:cNvSpPr>
            <a:spLocks noGrp="1"/>
          </p:cNvSpPr>
          <p:nvPr>
            <p:ph type="ftr" sz="quarter" idx="11"/>
          </p:nvPr>
        </p:nvSpPr>
        <p:spPr>
          <a:xfrm>
            <a:off x="4038599" y="6356350"/>
            <a:ext cx="4280647" cy="365125"/>
          </a:xfrm>
        </p:spPr>
        <p:txBody>
          <a:bodyPr/>
          <a:lstStyle/>
          <a:p>
            <a:r>
              <a:rPr lang="en-US" dirty="0">
                <a:solidFill>
                  <a:schemeClr val="tx1">
                    <a:lumMod val="85000"/>
                    <a:lumOff val="15000"/>
                  </a:schemeClr>
                </a:solidFill>
                <a:sym typeface="+mn-ea"/>
              </a:rPr>
              <a:t>MUSIC GENRE CLASIFICATION</a:t>
            </a:r>
            <a:endParaRPr lang="en-US" dirty="0">
              <a:solidFill>
                <a:schemeClr val="tx1">
                  <a:lumMod val="85000"/>
                  <a:lumOff val="15000"/>
                </a:schemeClr>
              </a:solidFill>
            </a:endParaRPr>
          </a:p>
        </p:txBody>
      </p:sp>
      <p:sp>
        <p:nvSpPr>
          <p:cNvPr id="3" name="Content Placeholder 2"/>
          <p:cNvSpPr>
            <a:spLocks noGrp="1"/>
          </p:cNvSpPr>
          <p:nvPr>
            <p:ph idx="1"/>
          </p:nvPr>
        </p:nvSpPr>
        <p:spPr>
          <a:xfrm>
            <a:off x="838200" y="2515235"/>
            <a:ext cx="10515600" cy="3401060"/>
          </a:xfrm>
        </p:spPr>
        <p:txBody>
          <a:bodyPr>
            <a:normAutofit lnSpcReduction="20000"/>
          </a:bodyPr>
          <a:lstStyle/>
          <a:p>
            <a:pPr algn="just"/>
            <a:r>
              <a:rPr lang="en-US">
                <a:sym typeface="+mn-ea"/>
              </a:rPr>
              <a:t>CNN stands for Convolutional Neural Network, a type of deep learning algorithm commonly used  in image and video recognition. CNNs use convolutional layers to automatically detect and learn features from raw data, which are then fed into fully connected layers for classification. This architecture has been successful in various applications, including object detection, image segmentation, and speech recognition.</a:t>
            </a:r>
            <a:endParaRPr lang="en-US"/>
          </a:p>
          <a:p>
            <a:pPr algn="just"/>
            <a:endParaRPr lang="en-US"/>
          </a:p>
        </p:txBody>
      </p:sp>
      <p:sp>
        <p:nvSpPr>
          <p:cNvPr id="6" name="Date Placeholder 5"/>
          <p:cNvSpPr>
            <a:spLocks noGrp="1"/>
          </p:cNvSpPr>
          <p:nvPr>
            <p:ph type="dt" sz="half" idx="10"/>
          </p:nvPr>
        </p:nvSpPr>
        <p:spPr>
          <a:xfrm>
            <a:off x="838200" y="6356350"/>
            <a:ext cx="2743200" cy="365125"/>
          </a:xfrm>
        </p:spPr>
        <p:txBody>
          <a:bodyPr/>
          <a:lstStyle/>
          <a:p>
            <a:r>
              <a:rPr lang="en-US">
                <a:solidFill>
                  <a:schemeClr val="tx1"/>
                </a:solidFill>
              </a:rPr>
              <a:t>Minor Project 2023 | B.Tech. 6th Sem.</a:t>
            </a:r>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p>
            <a:r>
              <a:rPr lang="en-US" altLang="en-IN" dirty="0"/>
              <a:t>Background Concepts 					3/4</a:t>
            </a:r>
            <a:endParaRPr lang="en-US" altLang="en-IN" dirty="0"/>
          </a:p>
        </p:txBody>
      </p:sp>
      <p:sp>
        <p:nvSpPr>
          <p:cNvPr id="11" name="Footer Placeholder 10"/>
          <p:cNvSpPr>
            <a:spLocks noGrp="1"/>
          </p:cNvSpPr>
          <p:nvPr>
            <p:ph type="ftr" sz="quarter" idx="11"/>
          </p:nvPr>
        </p:nvSpPr>
        <p:spPr>
          <a:xfrm>
            <a:off x="4038599" y="6356350"/>
            <a:ext cx="4280647" cy="365125"/>
          </a:xfrm>
        </p:spPr>
        <p:txBody>
          <a:bodyPr/>
          <a:p>
            <a:r>
              <a:rPr lang="en-US" dirty="0">
                <a:solidFill>
                  <a:schemeClr val="tx1">
                    <a:lumMod val="85000"/>
                    <a:lumOff val="15000"/>
                  </a:schemeClr>
                </a:solidFill>
                <a:sym typeface="+mn-ea"/>
              </a:rPr>
              <a:t>MUSIC GENRE CLASIFICATION</a:t>
            </a:r>
            <a:endParaRPr lang="en-US" dirty="0">
              <a:solidFill>
                <a:schemeClr val="tx1">
                  <a:lumMod val="85000"/>
                  <a:lumOff val="15000"/>
                </a:schemeClr>
              </a:solidFill>
            </a:endParaRPr>
          </a:p>
        </p:txBody>
      </p:sp>
      <p:sp>
        <p:nvSpPr>
          <p:cNvPr id="12" name="Content Placeholder 11"/>
          <p:cNvSpPr>
            <a:spLocks noGrp="1"/>
          </p:cNvSpPr>
          <p:nvPr>
            <p:ph idx="1"/>
          </p:nvPr>
        </p:nvSpPr>
        <p:spPr>
          <a:xfrm>
            <a:off x="838200" y="2562225"/>
            <a:ext cx="10515600" cy="3615055"/>
          </a:xfrm>
        </p:spPr>
        <p:txBody>
          <a:bodyPr>
            <a:normAutofit lnSpcReduction="20000"/>
          </a:bodyPr>
          <a:p>
            <a:pPr algn="just"/>
            <a:r>
              <a:rPr lang="en-US"/>
              <a:t>SVM (Support Vector Machines) is a popular algorithm used for classification and regression analysis. It works by finding the optimal hyperplane that maximizes the margin between different classes of data points. SVM is useful for solving both linearly and non-linearly separable problems and has been widely used in various fields such as image recognition, text classification, and bioinformatics.</a:t>
            </a:r>
            <a:endParaRPr lang="en-US"/>
          </a:p>
          <a:p>
            <a:pPr marL="0" indent="0" algn="just">
              <a:buNone/>
            </a:pPr>
            <a:endParaRPr lang="en-US"/>
          </a:p>
        </p:txBody>
      </p:sp>
      <p:sp>
        <p:nvSpPr>
          <p:cNvPr id="13" name="Date Placeholder 12"/>
          <p:cNvSpPr>
            <a:spLocks noGrp="1"/>
          </p:cNvSpPr>
          <p:nvPr>
            <p:ph type="dt" sz="half" idx="10"/>
          </p:nvPr>
        </p:nvSpPr>
        <p:spPr>
          <a:xfrm>
            <a:off x="838200" y="6356350"/>
            <a:ext cx="2743200" cy="365125"/>
          </a:xfrm>
        </p:spPr>
        <p:txBody>
          <a:bodyPr/>
          <a:p>
            <a:r>
              <a:rPr lang="en-US">
                <a:solidFill>
                  <a:schemeClr val="tx1"/>
                </a:solidFill>
              </a:rPr>
              <a:t>Minor Project 2023 | B.Tech. 6th Sem.</a:t>
            </a:r>
            <a:endParaRPr lang="en-US"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10831</Words>
  <Application>WPS Presentation</Application>
  <PresentationFormat>Widescreen</PresentationFormat>
  <Paragraphs>325</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Times New Roman</vt:lpstr>
      <vt:lpstr>Microsoft YaHei</vt:lpstr>
      <vt:lpstr>Calibri</vt:lpstr>
      <vt:lpstr>Arial Unicode MS</vt:lpstr>
      <vt:lpstr>Calibri Light</vt:lpstr>
      <vt:lpstr>Office Theme</vt:lpstr>
      <vt:lpstr>PowerPoint 演示文稿</vt:lpstr>
      <vt:lpstr>Overview</vt:lpstr>
      <vt:lpstr>Introduction</vt:lpstr>
      <vt:lpstr>Problem Statement</vt:lpstr>
      <vt:lpstr>Motivation</vt:lpstr>
      <vt:lpstr>Contribution</vt:lpstr>
      <vt:lpstr>Background Concepts 					1/4</vt:lpstr>
      <vt:lpstr>Background Concepts 					2/4</vt:lpstr>
      <vt:lpstr>Background Concepts 					3/4</vt:lpstr>
      <vt:lpstr>Background Concepts 					4/4</vt:lpstr>
      <vt:lpstr>System Configuration					</vt:lpstr>
      <vt:lpstr>Proposed Model/Framework					</vt:lpstr>
      <vt:lpstr>Results								</vt:lpstr>
      <vt:lpstr>Conclusion</vt:lpstr>
      <vt:lpstr>Future Work</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Jaison Mathew</dc:creator>
  <cp:lastModifiedBy>ANIRBAN HAZRA</cp:lastModifiedBy>
  <cp:revision>22</cp:revision>
  <dcterms:created xsi:type="dcterms:W3CDTF">2022-09-15T02:07:00Z</dcterms:created>
  <dcterms:modified xsi:type="dcterms:W3CDTF">2023-05-02T18:02:44Z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4F81B5DAD76440D3A2F59D649678971C</vt:lpwstr>
  </property>
  <property fmtid="{D5CDD505-2E9C-101B-9397-08002B2CF9AE}" pid="3" name="KSOProductBuildVer">
    <vt:lpwstr>1033-11.2.0.11537</vt:lpwstr>
  </property>
</Properties>
</file>