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7" r:id="rId3"/>
    <p:sldId id="299" r:id="rId5"/>
    <p:sldId id="264" r:id="rId6"/>
    <p:sldId id="269" r:id="rId7"/>
    <p:sldId id="270" r:id="rId8"/>
    <p:sldId id="293" r:id="rId9"/>
    <p:sldId id="291" r:id="rId10"/>
    <p:sldId id="30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80A9"/>
    <a:srgbClr val="161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0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32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5ED54-37BF-4A37-8AE3-4DA4C6C196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EA792-08B3-4A15-9729-343F8E6FD0C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EFA7-F12C-44B2-9E95-B3C34BEE95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EFA7-F12C-44B2-9E95-B3C34BEE95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hyperlink" Target="%20https://ieeexplore.ieee.org/stamp/stamp.jsp?tp=&amp;arnumber=7952132" TargetMode="External"/><Relationship Id="rId5" Type="http://schemas.openxmlformats.org/officeDocument/2006/relationships/hyperlink" Target="%20https://www-ai.cs.tu-dortmund.de/PublicPublicationFiles/homburg_etal_2005a.pdf" TargetMode="External"/><Relationship Id="rId4" Type="http://schemas.openxmlformats.org/officeDocument/2006/relationships/hyperlink" Target="%20https://arxiv.org/abs/1804.01149" TargetMode="External"/><Relationship Id="rId3" Type="http://schemas.openxmlformats.org/officeDocument/2006/relationships/hyperlink" Target="%20https://link.springer.com/article/10.1007/BF03192561" TargetMode="External"/><Relationship Id="rId2" Type="http://schemas.openxmlformats.org/officeDocument/2006/relationships/hyperlink" Target="%20https://ieeexplore.ieee.org/stamp/stamp.jsp?tp=&amp;arnumber=8669550" TargetMode="External"/><Relationship Id="rId1" Type="http://schemas.openxmlformats.org/officeDocument/2006/relationships/hyperlink" Target="https://ieeexplore.ieee.org/abstract/document/804711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4034"/>
          <p:cNvPicPr>
            <a:picLocks noChangeAspect="1"/>
          </p:cNvPicPr>
          <p:nvPr/>
        </p:nvPicPr>
        <p:blipFill>
          <a:blip r:embed="rId1"/>
          <a:srcRect t="816"/>
          <a:stretch>
            <a:fillRect/>
          </a:stretch>
        </p:blipFill>
        <p:spPr>
          <a:xfrm>
            <a:off x="0" y="-11430"/>
            <a:ext cx="12192000" cy="6869430"/>
          </a:xfrm>
          <a:prstGeom prst="rect">
            <a:avLst/>
          </a:prstGeom>
        </p:spPr>
      </p:pic>
      <p:sp>
        <p:nvSpPr>
          <p:cNvPr id="25" name="任意多边形 107"/>
          <p:cNvSpPr/>
          <p:nvPr/>
        </p:nvSpPr>
        <p:spPr>
          <a:xfrm>
            <a:off x="0" y="0"/>
            <a:ext cx="9769475" cy="6858000"/>
          </a:xfrm>
          <a:custGeom>
            <a:avLst/>
            <a:gdLst>
              <a:gd name="connsiteX0" fmla="*/ 0 w 7899400"/>
              <a:gd name="connsiteY0" fmla="*/ 0 h 6858000"/>
              <a:gd name="connsiteX1" fmla="*/ 3409947 w 7899400"/>
              <a:gd name="connsiteY1" fmla="*/ 0 h 6858000"/>
              <a:gd name="connsiteX2" fmla="*/ 7899400 w 7899400"/>
              <a:gd name="connsiteY2" fmla="*/ 6858000 h 6858000"/>
              <a:gd name="connsiteX3" fmla="*/ 0 w 7899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9400" h="6858000">
                <a:moveTo>
                  <a:pt x="0" y="0"/>
                </a:moveTo>
                <a:lnTo>
                  <a:pt x="3409947" y="0"/>
                </a:lnTo>
                <a:lnTo>
                  <a:pt x="7899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E3A93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82930" y="2719705"/>
            <a:ext cx="607250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Minor Project</a:t>
            </a:r>
            <a:endParaRPr lang="en-US" altLang="zh-CN" sz="6600" b="1">
              <a:solidFill>
                <a:schemeClr val="bg1"/>
              </a:solidFill>
            </a:endParaRP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2" name="平行四边形 81"/>
          <p:cNvSpPr/>
          <p:nvPr/>
        </p:nvSpPr>
        <p:spPr>
          <a:xfrm flipH="1">
            <a:off x="6654800" y="2992755"/>
            <a:ext cx="3364230" cy="3865245"/>
          </a:xfrm>
          <a:prstGeom prst="parallelogram">
            <a:avLst>
              <a:gd name="adj" fmla="val 91551"/>
            </a:avLst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3" name="PA_文本框 10"/>
          <p:cNvSpPr txBox="1"/>
          <p:nvPr>
            <p:custDataLst>
              <p:tags r:id="rId2"/>
            </p:custDataLst>
          </p:nvPr>
        </p:nvSpPr>
        <p:spPr>
          <a:xfrm>
            <a:off x="582930" y="4269740"/>
            <a:ext cx="6386830" cy="5835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Date: 23/02/2023</a:t>
            </a:r>
            <a:endParaRPr lang="en-US" altLang="zh-CN" sz="3200" dirty="0">
              <a:solidFill>
                <a:schemeClr val="bg1"/>
              </a:solidFill>
              <a:latin typeface="Century Gothic" panose="020B0502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774700" y="6223000"/>
            <a:ext cx="508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ṡľïḑè"/>
          <p:cNvSpPr txBox="1"/>
          <p:nvPr/>
        </p:nvSpPr>
        <p:spPr bwMode="auto">
          <a:xfrm>
            <a:off x="3510784" y="1780800"/>
            <a:ext cx="8009703" cy="4003616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sym typeface="+mn-lt"/>
              </a:rPr>
              <a:t>Group Members</a:t>
            </a:r>
            <a:endParaRPr lang="en-US" altLang="zh-CN" sz="2400" b="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sym typeface="+mn-lt"/>
              </a:rPr>
              <a:t>Topic and Problem Statement</a:t>
            </a:r>
            <a:endParaRPr lang="en-US" altLang="zh-CN" sz="2400" b="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sym typeface="+mn-lt"/>
              </a:rPr>
              <a:t>Motivation</a:t>
            </a:r>
            <a:endParaRPr lang="zh-CN" altLang="en-US" sz="2400" b="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sym typeface="+mn-lt"/>
              </a:rPr>
              <a:t>Previous Research Work</a:t>
            </a:r>
            <a:endParaRPr lang="zh-CN" altLang="en-US" sz="2400" b="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sym typeface="+mn-lt"/>
              </a:rPr>
              <a:t>Future Prospective Works</a:t>
            </a:r>
            <a:endParaRPr lang="en-US" altLang="zh-CN" sz="2400" b="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80411" y="1780800"/>
            <a:ext cx="0" cy="4003616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išľïḋé"/>
          <p:cNvSpPr txBox="1"/>
          <p:nvPr/>
        </p:nvSpPr>
        <p:spPr>
          <a:xfrm>
            <a:off x="757282" y="1700808"/>
            <a:ext cx="26230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tr-TR" sz="2800" b="1" dirty="0">
                <a:solidFill>
                  <a:schemeClr val="accent1"/>
                </a:solidFill>
                <a:cs typeface="+mn-ea"/>
                <a:sym typeface="+mn-lt"/>
              </a:rPr>
              <a:t>CONTENTS</a:t>
            </a:r>
            <a:endParaRPr lang="tr-TR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" name="poetry_91022"/>
          <p:cNvSpPr>
            <a:spLocks noChangeAspect="1"/>
          </p:cNvSpPr>
          <p:nvPr/>
        </p:nvSpPr>
        <p:spPr bwMode="auto">
          <a:xfrm>
            <a:off x="2379533" y="4867348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46088" y="475991"/>
            <a:ext cx="37058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PROJECT GROUP MEMBERS</a:t>
            </a:r>
            <a:endParaRPr lang="en-US" altLang="zh-CN" sz="2000" b="1" dirty="0"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89650" y="1861185"/>
            <a:ext cx="5059680" cy="3719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9"/>
          <p:cNvSpPr txBox="1"/>
          <p:nvPr/>
        </p:nvSpPr>
        <p:spPr>
          <a:xfrm>
            <a:off x="227928" y="963015"/>
            <a:ext cx="4224233" cy="130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latin typeface="Century Gothic" panose="020B0502020202020204" pitchFamily="34" charset="0"/>
                <a:ea typeface="Montserrat" panose="00000500000000000000" charset="0"/>
                <a:cs typeface="Montserrat" panose="00000500000000000000" charset="0"/>
              </a:rPr>
              <a:t>Hello!</a:t>
            </a:r>
            <a:endParaRPr lang="en-US" sz="4400" dirty="0">
              <a:latin typeface="Century Gothic" panose="020B0502020202020204" pitchFamily="34" charset="0"/>
              <a:ea typeface="Montserrat" panose="00000500000000000000" charset="0"/>
              <a:cs typeface="Montserrat" panose="00000500000000000000" charset="0"/>
            </a:endParaRPr>
          </a:p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4180A9"/>
                </a:solidFill>
                <a:latin typeface="Century Gothic" panose="020B0502020202020204" pitchFamily="34" charset="0"/>
                <a:ea typeface="Montserrat" panose="00000500000000000000" charset="0"/>
                <a:cs typeface="Montserrat" panose="00000500000000000000" charset="0"/>
              </a:rPr>
              <a:t>Creative</a:t>
            </a:r>
            <a:r>
              <a:rPr lang="en-US" sz="4400" dirty="0">
                <a:latin typeface="Century Gothic" panose="020B0502020202020204" pitchFamily="34" charset="0"/>
                <a:ea typeface="Montserrat" panose="00000500000000000000" charset="0"/>
                <a:cs typeface="Montserrat" panose="00000500000000000000" charset="0"/>
              </a:rPr>
              <a:t> Team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39" name="TextBox 11"/>
          <p:cNvSpPr txBox="1"/>
          <p:nvPr/>
        </p:nvSpPr>
        <p:spPr>
          <a:xfrm>
            <a:off x="0" y="2272665"/>
            <a:ext cx="6653530" cy="282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>
              <a:lnSpc>
                <a:spcPct val="90000"/>
              </a:lnSpc>
            </a:pPr>
            <a:r>
              <a:rPr lang="en-US" b="1" spc="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1. ANIRBAN HAZRA</a:t>
            </a:r>
            <a:endParaRPr lang="en-US" b="1" spc="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lvl="1" algn="l">
              <a:lnSpc>
                <a:spcPct val="90000"/>
              </a:lnSpc>
            </a:pPr>
            <a:r>
              <a:rPr lang="en-US" b="1" spc="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    2005643</a:t>
            </a:r>
            <a:endParaRPr lang="en-US" b="1" spc="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lvl="1" algn="l">
              <a:lnSpc>
                <a:spcPct val="90000"/>
              </a:lnSpc>
            </a:pPr>
            <a:endParaRPr lang="en-US" b="1" spc="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lvl="1" algn="l">
              <a:lnSpc>
                <a:spcPct val="90000"/>
              </a:lnSpc>
            </a:pPr>
            <a:r>
              <a:rPr lang="en-US" b="1" spc="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2. MADHURIMA CHAKRABORTY </a:t>
            </a:r>
            <a:endParaRPr lang="en-US" b="1" spc="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lvl="1" algn="l">
              <a:lnSpc>
                <a:spcPct val="90000"/>
              </a:lnSpc>
            </a:pPr>
            <a:r>
              <a:rPr lang="en-US" b="1" spc="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    20051417</a:t>
            </a:r>
            <a:endParaRPr lang="en-US" b="1" spc="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lvl="1" algn="l">
              <a:lnSpc>
                <a:spcPct val="90000"/>
              </a:lnSpc>
            </a:pPr>
            <a:r>
              <a:rPr lang="en-US" b="1" spc="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  </a:t>
            </a:r>
            <a:endParaRPr lang="en-US" b="1" spc="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lvl="1" algn="l">
              <a:lnSpc>
                <a:spcPct val="90000"/>
              </a:lnSpc>
            </a:pPr>
            <a:r>
              <a:rPr lang="en-US" b="1" spc="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3. SOUMALYA MUNSI</a:t>
            </a:r>
            <a:endParaRPr lang="en-US" b="1" spc="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lvl="1" algn="l">
              <a:lnSpc>
                <a:spcPct val="90000"/>
              </a:lnSpc>
            </a:pPr>
            <a:r>
              <a:rPr lang="en-US" b="1" spc="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    2005341</a:t>
            </a:r>
            <a:endParaRPr lang="en-US" b="1" spc="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lvl="1" algn="l">
              <a:lnSpc>
                <a:spcPct val="90000"/>
              </a:lnSpc>
            </a:pPr>
            <a:endParaRPr lang="en-US" b="1" spc="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lvl="1" algn="l">
              <a:lnSpc>
                <a:spcPct val="90000"/>
              </a:lnSpc>
            </a:pPr>
            <a:r>
              <a:rPr lang="en-US" b="1" spc="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4. TRYAMBAK DEY</a:t>
            </a:r>
            <a:endParaRPr lang="en-US" b="1" spc="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lvl="1" algn="l">
              <a:lnSpc>
                <a:spcPct val="90000"/>
              </a:lnSpc>
            </a:pPr>
            <a:r>
              <a:rPr lang="en-US" b="1" spc="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    2005347 </a:t>
            </a:r>
            <a:r>
              <a:rPr lang="en-US" sz="1400" b="1" spc="600" dirty="0">
                <a:solidFill>
                  <a:schemeClr val="tx1">
                    <a:alpha val="40000"/>
                  </a:schemeClr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        </a:t>
            </a:r>
            <a:endParaRPr lang="en-US" sz="1400" b="1" spc="600" dirty="0">
              <a:solidFill>
                <a:schemeClr val="tx1">
                  <a:alpha val="40000"/>
                </a:schemeClr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4"/>
          <p:cNvCxnSpPr/>
          <p:nvPr/>
        </p:nvCxnSpPr>
        <p:spPr>
          <a:xfrm>
            <a:off x="5224054" y="6158533"/>
            <a:ext cx="771911" cy="0"/>
          </a:xfrm>
          <a:prstGeom prst="line">
            <a:avLst/>
          </a:prstGeom>
          <a:ln w="38100">
            <a:solidFill>
              <a:srgbClr val="40A6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IMG_256"/>
          <p:cNvPicPr>
            <a:picLocks noChangeAspect="1"/>
          </p:cNvPicPr>
          <p:nvPr/>
        </p:nvPicPr>
        <p:blipFill>
          <a:blip r:embed="rId1"/>
          <a:srcRect l="27194" t="7022" b="11410"/>
          <a:stretch>
            <a:fillRect/>
          </a:stretch>
        </p:blipFill>
        <p:spPr>
          <a:xfrm>
            <a:off x="6652895" y="1569085"/>
            <a:ext cx="4982845" cy="3719195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 Box 3"/>
          <p:cNvSpPr txBox="1"/>
          <p:nvPr/>
        </p:nvSpPr>
        <p:spPr>
          <a:xfrm>
            <a:off x="570230" y="5282565"/>
            <a:ext cx="5240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Under the Guidance of </a:t>
            </a:r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Dr. Rajdeep Chatterjee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131083" y="1290320"/>
            <a:ext cx="7564017" cy="463296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46088" y="475991"/>
            <a:ext cx="46094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TOPIC AND PROBLEM STATEMENT </a:t>
            </a:r>
            <a:endParaRPr lang="en-US" altLang="zh-CN" sz="2000" b="1" dirty="0"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 flipV="1">
            <a:off x="7462213" y="1991473"/>
            <a:ext cx="564370" cy="56437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162290" y="1942465"/>
            <a:ext cx="16300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rgbClr val="424242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TOPIC</a:t>
            </a:r>
            <a:endParaRPr lang="en-US" altLang="zh-CN" sz="1600" b="1">
              <a:solidFill>
                <a:srgbClr val="424242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162474" y="2223768"/>
            <a:ext cx="2965988" cy="274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冬青黑体简体中文 W3" panose="020B0300000000000000" pitchFamily="34" charset="-122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冬青黑体简体中文 W3" panose="020B0300000000000000" pitchFamily="34" charset="-122"/>
                <a:cs typeface="Times New Roman" panose="02020603050405020304" charset="0"/>
              </a:rPr>
              <a:t>MUSIC GENRE CLASSIFICATION USING MACHINE LEARNING AND DEEP LEARNING 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冬青黑体简体中文 W3" panose="020B0300000000000000" pitchFamily="34" charset="-122"/>
              <a:cs typeface="Times New Roman" panose="02020603050405020304" charset="0"/>
            </a:endParaRPr>
          </a:p>
        </p:txBody>
      </p:sp>
      <p:sp>
        <p:nvSpPr>
          <p:cNvPr id="30" name="Freeform 109"/>
          <p:cNvSpPr>
            <a:spLocks noChangeArrowheads="1"/>
          </p:cNvSpPr>
          <p:nvPr/>
        </p:nvSpPr>
        <p:spPr bwMode="auto">
          <a:xfrm>
            <a:off x="7598104" y="2129128"/>
            <a:ext cx="289062" cy="289060"/>
          </a:xfrm>
          <a:custGeom>
            <a:avLst/>
            <a:gdLst>
              <a:gd name="T0" fmla="*/ 116822 w 634"/>
              <a:gd name="T1" fmla="*/ 0 h 634"/>
              <a:gd name="T2" fmla="*/ 116822 w 634"/>
              <a:gd name="T3" fmla="*/ 228190 h 634"/>
              <a:gd name="T4" fmla="*/ 116822 w 634"/>
              <a:gd name="T5" fmla="*/ 0 h 634"/>
              <a:gd name="T6" fmla="*/ 196507 w 634"/>
              <a:gd name="T7" fmla="*/ 58399 h 634"/>
              <a:gd name="T8" fmla="*/ 159369 w 634"/>
              <a:gd name="T9" fmla="*/ 105984 h 634"/>
              <a:gd name="T10" fmla="*/ 196507 w 634"/>
              <a:gd name="T11" fmla="*/ 58399 h 634"/>
              <a:gd name="T12" fmla="*/ 186051 w 634"/>
              <a:gd name="T13" fmla="*/ 47945 h 634"/>
              <a:gd name="T14" fmla="*/ 138096 w 634"/>
              <a:gd name="T15" fmla="*/ 21269 h 634"/>
              <a:gd name="T16" fmla="*/ 85093 w 634"/>
              <a:gd name="T17" fmla="*/ 105984 h 634"/>
              <a:gd name="T18" fmla="*/ 90501 w 634"/>
              <a:gd name="T19" fmla="*/ 69214 h 634"/>
              <a:gd name="T20" fmla="*/ 138096 w 634"/>
              <a:gd name="T21" fmla="*/ 69214 h 634"/>
              <a:gd name="T22" fmla="*/ 85093 w 634"/>
              <a:gd name="T23" fmla="*/ 105984 h 634"/>
              <a:gd name="T24" fmla="*/ 143504 w 634"/>
              <a:gd name="T25" fmla="*/ 122206 h 634"/>
              <a:gd name="T26" fmla="*/ 116822 w 634"/>
              <a:gd name="T27" fmla="*/ 159336 h 634"/>
              <a:gd name="T28" fmla="*/ 85093 w 634"/>
              <a:gd name="T29" fmla="*/ 122206 h 634"/>
              <a:gd name="T30" fmla="*/ 106366 w 634"/>
              <a:gd name="T31" fmla="*/ 15862 h 634"/>
              <a:gd name="T32" fmla="*/ 116822 w 634"/>
              <a:gd name="T33" fmla="*/ 15862 h 634"/>
              <a:gd name="T34" fmla="*/ 138096 w 634"/>
              <a:gd name="T35" fmla="*/ 58399 h 634"/>
              <a:gd name="T36" fmla="*/ 95549 w 634"/>
              <a:gd name="T37" fmla="*/ 58399 h 634"/>
              <a:gd name="T38" fmla="*/ 90501 w 634"/>
              <a:gd name="T39" fmla="*/ 21269 h 634"/>
              <a:gd name="T40" fmla="*/ 79684 w 634"/>
              <a:gd name="T41" fmla="*/ 52992 h 634"/>
              <a:gd name="T42" fmla="*/ 90501 w 634"/>
              <a:gd name="T43" fmla="*/ 21269 h 634"/>
              <a:gd name="T44" fmla="*/ 32090 w 634"/>
              <a:gd name="T45" fmla="*/ 58399 h 634"/>
              <a:gd name="T46" fmla="*/ 74637 w 634"/>
              <a:gd name="T47" fmla="*/ 105984 h 634"/>
              <a:gd name="T48" fmla="*/ 32090 w 634"/>
              <a:gd name="T49" fmla="*/ 58399 h 634"/>
              <a:gd name="T50" fmla="*/ 32090 w 634"/>
              <a:gd name="T51" fmla="*/ 169790 h 634"/>
              <a:gd name="T52" fmla="*/ 74637 w 634"/>
              <a:gd name="T53" fmla="*/ 122206 h 634"/>
              <a:gd name="T54" fmla="*/ 32090 w 634"/>
              <a:gd name="T55" fmla="*/ 169790 h 634"/>
              <a:gd name="T56" fmla="*/ 42546 w 634"/>
              <a:gd name="T57" fmla="*/ 180605 h 634"/>
              <a:gd name="T58" fmla="*/ 90501 w 634"/>
              <a:gd name="T59" fmla="*/ 212328 h 634"/>
              <a:gd name="T60" fmla="*/ 122231 w 634"/>
              <a:gd name="T61" fmla="*/ 212328 h 634"/>
              <a:gd name="T62" fmla="*/ 116822 w 634"/>
              <a:gd name="T63" fmla="*/ 212328 h 634"/>
              <a:gd name="T64" fmla="*/ 95549 w 634"/>
              <a:gd name="T65" fmla="*/ 169790 h 634"/>
              <a:gd name="T66" fmla="*/ 138096 w 634"/>
              <a:gd name="T67" fmla="*/ 169790 h 634"/>
              <a:gd name="T68" fmla="*/ 138096 w 634"/>
              <a:gd name="T69" fmla="*/ 212328 h 634"/>
              <a:gd name="T70" fmla="*/ 148552 w 634"/>
              <a:gd name="T71" fmla="*/ 175198 h 634"/>
              <a:gd name="T72" fmla="*/ 138096 w 634"/>
              <a:gd name="T73" fmla="*/ 212328 h 634"/>
              <a:gd name="T74" fmla="*/ 196507 w 634"/>
              <a:gd name="T75" fmla="*/ 169790 h 634"/>
              <a:gd name="T76" fmla="*/ 159369 w 634"/>
              <a:gd name="T77" fmla="*/ 122206 h 634"/>
              <a:gd name="T78" fmla="*/ 196507 w 634"/>
              <a:gd name="T79" fmla="*/ 169790 h 63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34" h="634">
                <a:moveTo>
                  <a:pt x="324" y="0"/>
                </a:moveTo>
                <a:lnTo>
                  <a:pt x="324" y="0"/>
                </a:lnTo>
                <a:cubicBezTo>
                  <a:pt x="148" y="0"/>
                  <a:pt x="0" y="147"/>
                  <a:pt x="0" y="324"/>
                </a:cubicBezTo>
                <a:cubicBezTo>
                  <a:pt x="0" y="486"/>
                  <a:pt x="148" y="633"/>
                  <a:pt x="324" y="633"/>
                </a:cubicBezTo>
                <a:cubicBezTo>
                  <a:pt x="486" y="633"/>
                  <a:pt x="633" y="486"/>
                  <a:pt x="633" y="324"/>
                </a:cubicBezTo>
                <a:cubicBezTo>
                  <a:pt x="633" y="147"/>
                  <a:pt x="486" y="0"/>
                  <a:pt x="324" y="0"/>
                </a:cubicBezTo>
                <a:close/>
                <a:moveTo>
                  <a:pt x="545" y="162"/>
                </a:moveTo>
                <a:lnTo>
                  <a:pt x="545" y="162"/>
                </a:lnTo>
                <a:cubicBezTo>
                  <a:pt x="574" y="206"/>
                  <a:pt x="589" y="251"/>
                  <a:pt x="589" y="294"/>
                </a:cubicBezTo>
                <a:cubicBezTo>
                  <a:pt x="442" y="294"/>
                  <a:pt x="442" y="294"/>
                  <a:pt x="442" y="294"/>
                </a:cubicBezTo>
                <a:cubicBezTo>
                  <a:pt x="442" y="265"/>
                  <a:pt x="427" y="221"/>
                  <a:pt x="427" y="192"/>
                </a:cubicBezTo>
                <a:cubicBezTo>
                  <a:pt x="471" y="192"/>
                  <a:pt x="516" y="177"/>
                  <a:pt x="545" y="162"/>
                </a:cubicBezTo>
                <a:close/>
                <a:moveTo>
                  <a:pt x="516" y="133"/>
                </a:moveTo>
                <a:lnTo>
                  <a:pt x="516" y="133"/>
                </a:lnTo>
                <a:cubicBezTo>
                  <a:pt x="486" y="147"/>
                  <a:pt x="457" y="147"/>
                  <a:pt x="412" y="147"/>
                </a:cubicBezTo>
                <a:cubicBezTo>
                  <a:pt x="412" y="118"/>
                  <a:pt x="398" y="89"/>
                  <a:pt x="383" y="59"/>
                </a:cubicBezTo>
                <a:cubicBezTo>
                  <a:pt x="442" y="59"/>
                  <a:pt x="486" y="89"/>
                  <a:pt x="516" y="133"/>
                </a:cubicBezTo>
                <a:close/>
                <a:moveTo>
                  <a:pt x="236" y="294"/>
                </a:moveTo>
                <a:lnTo>
                  <a:pt x="236" y="294"/>
                </a:lnTo>
                <a:cubicBezTo>
                  <a:pt x="236" y="265"/>
                  <a:pt x="251" y="236"/>
                  <a:pt x="251" y="192"/>
                </a:cubicBezTo>
                <a:cubicBezTo>
                  <a:pt x="280" y="206"/>
                  <a:pt x="295" y="206"/>
                  <a:pt x="324" y="206"/>
                </a:cubicBezTo>
                <a:cubicBezTo>
                  <a:pt x="339" y="206"/>
                  <a:pt x="369" y="206"/>
                  <a:pt x="383" y="192"/>
                </a:cubicBezTo>
                <a:cubicBezTo>
                  <a:pt x="398" y="236"/>
                  <a:pt x="398" y="265"/>
                  <a:pt x="398" y="294"/>
                </a:cubicBezTo>
                <a:lnTo>
                  <a:pt x="236" y="294"/>
                </a:lnTo>
                <a:close/>
                <a:moveTo>
                  <a:pt x="398" y="339"/>
                </a:moveTo>
                <a:lnTo>
                  <a:pt x="398" y="339"/>
                </a:lnTo>
                <a:cubicBezTo>
                  <a:pt x="398" y="368"/>
                  <a:pt x="398" y="412"/>
                  <a:pt x="383" y="442"/>
                </a:cubicBezTo>
                <a:cubicBezTo>
                  <a:pt x="369" y="442"/>
                  <a:pt x="339" y="442"/>
                  <a:pt x="324" y="442"/>
                </a:cubicBezTo>
                <a:cubicBezTo>
                  <a:pt x="295" y="442"/>
                  <a:pt x="280" y="442"/>
                  <a:pt x="251" y="442"/>
                </a:cubicBezTo>
                <a:cubicBezTo>
                  <a:pt x="251" y="412"/>
                  <a:pt x="236" y="368"/>
                  <a:pt x="236" y="339"/>
                </a:cubicBezTo>
                <a:lnTo>
                  <a:pt x="398" y="339"/>
                </a:lnTo>
                <a:close/>
                <a:moveTo>
                  <a:pt x="295" y="44"/>
                </a:moveTo>
                <a:lnTo>
                  <a:pt x="295" y="44"/>
                </a:lnTo>
                <a:cubicBezTo>
                  <a:pt x="310" y="44"/>
                  <a:pt x="310" y="44"/>
                  <a:pt x="324" y="44"/>
                </a:cubicBezTo>
                <a:lnTo>
                  <a:pt x="339" y="44"/>
                </a:lnTo>
                <a:cubicBezTo>
                  <a:pt x="354" y="74"/>
                  <a:pt x="369" y="118"/>
                  <a:pt x="383" y="162"/>
                </a:cubicBezTo>
                <a:cubicBezTo>
                  <a:pt x="354" y="162"/>
                  <a:pt x="339" y="162"/>
                  <a:pt x="324" y="162"/>
                </a:cubicBezTo>
                <a:cubicBezTo>
                  <a:pt x="295" y="162"/>
                  <a:pt x="280" y="162"/>
                  <a:pt x="265" y="162"/>
                </a:cubicBezTo>
                <a:cubicBezTo>
                  <a:pt x="265" y="118"/>
                  <a:pt x="280" y="74"/>
                  <a:pt x="295" y="44"/>
                </a:cubicBezTo>
                <a:close/>
                <a:moveTo>
                  <a:pt x="251" y="59"/>
                </a:moveTo>
                <a:lnTo>
                  <a:pt x="251" y="59"/>
                </a:lnTo>
                <a:cubicBezTo>
                  <a:pt x="236" y="89"/>
                  <a:pt x="221" y="118"/>
                  <a:pt x="221" y="147"/>
                </a:cubicBezTo>
                <a:cubicBezTo>
                  <a:pt x="192" y="147"/>
                  <a:pt x="148" y="147"/>
                  <a:pt x="118" y="133"/>
                </a:cubicBezTo>
                <a:cubicBezTo>
                  <a:pt x="148" y="89"/>
                  <a:pt x="207" y="59"/>
                  <a:pt x="251" y="59"/>
                </a:cubicBezTo>
                <a:close/>
                <a:moveTo>
                  <a:pt x="89" y="162"/>
                </a:moveTo>
                <a:lnTo>
                  <a:pt x="89" y="162"/>
                </a:lnTo>
                <a:cubicBezTo>
                  <a:pt x="133" y="177"/>
                  <a:pt x="177" y="192"/>
                  <a:pt x="207" y="192"/>
                </a:cubicBezTo>
                <a:cubicBezTo>
                  <a:pt x="207" y="221"/>
                  <a:pt x="207" y="265"/>
                  <a:pt x="207" y="294"/>
                </a:cubicBezTo>
                <a:cubicBezTo>
                  <a:pt x="44" y="294"/>
                  <a:pt x="44" y="294"/>
                  <a:pt x="44" y="294"/>
                </a:cubicBezTo>
                <a:cubicBezTo>
                  <a:pt x="44" y="251"/>
                  <a:pt x="59" y="206"/>
                  <a:pt x="89" y="162"/>
                </a:cubicBezTo>
                <a:close/>
                <a:moveTo>
                  <a:pt x="89" y="471"/>
                </a:moveTo>
                <a:lnTo>
                  <a:pt x="89" y="471"/>
                </a:lnTo>
                <a:cubicBezTo>
                  <a:pt x="59" y="427"/>
                  <a:pt x="44" y="383"/>
                  <a:pt x="44" y="339"/>
                </a:cubicBezTo>
                <a:cubicBezTo>
                  <a:pt x="207" y="339"/>
                  <a:pt x="207" y="339"/>
                  <a:pt x="207" y="339"/>
                </a:cubicBezTo>
                <a:cubicBezTo>
                  <a:pt x="207" y="368"/>
                  <a:pt x="207" y="412"/>
                  <a:pt x="207" y="442"/>
                </a:cubicBezTo>
                <a:cubicBezTo>
                  <a:pt x="177" y="457"/>
                  <a:pt x="133" y="457"/>
                  <a:pt x="89" y="471"/>
                </a:cubicBezTo>
                <a:close/>
                <a:moveTo>
                  <a:pt x="118" y="501"/>
                </a:moveTo>
                <a:lnTo>
                  <a:pt x="118" y="501"/>
                </a:lnTo>
                <a:cubicBezTo>
                  <a:pt x="148" y="501"/>
                  <a:pt x="192" y="486"/>
                  <a:pt x="221" y="486"/>
                </a:cubicBezTo>
                <a:cubicBezTo>
                  <a:pt x="221" y="515"/>
                  <a:pt x="236" y="560"/>
                  <a:pt x="251" y="589"/>
                </a:cubicBezTo>
                <a:cubicBezTo>
                  <a:pt x="207" y="574"/>
                  <a:pt x="148" y="545"/>
                  <a:pt x="118" y="501"/>
                </a:cubicBezTo>
                <a:close/>
                <a:moveTo>
                  <a:pt x="339" y="589"/>
                </a:moveTo>
                <a:lnTo>
                  <a:pt x="339" y="589"/>
                </a:lnTo>
                <a:lnTo>
                  <a:pt x="324" y="589"/>
                </a:lnTo>
                <a:cubicBezTo>
                  <a:pt x="310" y="589"/>
                  <a:pt x="310" y="589"/>
                  <a:pt x="295" y="589"/>
                </a:cubicBezTo>
                <a:cubicBezTo>
                  <a:pt x="280" y="560"/>
                  <a:pt x="265" y="515"/>
                  <a:pt x="265" y="471"/>
                </a:cubicBezTo>
                <a:cubicBezTo>
                  <a:pt x="280" y="471"/>
                  <a:pt x="295" y="471"/>
                  <a:pt x="324" y="471"/>
                </a:cubicBezTo>
                <a:cubicBezTo>
                  <a:pt x="339" y="471"/>
                  <a:pt x="354" y="471"/>
                  <a:pt x="383" y="471"/>
                </a:cubicBezTo>
                <a:cubicBezTo>
                  <a:pt x="369" y="515"/>
                  <a:pt x="354" y="560"/>
                  <a:pt x="339" y="589"/>
                </a:cubicBezTo>
                <a:close/>
                <a:moveTo>
                  <a:pt x="383" y="589"/>
                </a:moveTo>
                <a:lnTo>
                  <a:pt x="383" y="589"/>
                </a:lnTo>
                <a:cubicBezTo>
                  <a:pt x="398" y="560"/>
                  <a:pt x="412" y="515"/>
                  <a:pt x="412" y="486"/>
                </a:cubicBezTo>
                <a:cubicBezTo>
                  <a:pt x="457" y="486"/>
                  <a:pt x="486" y="501"/>
                  <a:pt x="516" y="501"/>
                </a:cubicBezTo>
                <a:cubicBezTo>
                  <a:pt x="486" y="545"/>
                  <a:pt x="442" y="574"/>
                  <a:pt x="383" y="589"/>
                </a:cubicBezTo>
                <a:close/>
                <a:moveTo>
                  <a:pt x="545" y="471"/>
                </a:moveTo>
                <a:lnTo>
                  <a:pt x="545" y="471"/>
                </a:lnTo>
                <a:cubicBezTo>
                  <a:pt x="516" y="457"/>
                  <a:pt x="471" y="457"/>
                  <a:pt x="427" y="442"/>
                </a:cubicBezTo>
                <a:cubicBezTo>
                  <a:pt x="427" y="412"/>
                  <a:pt x="442" y="368"/>
                  <a:pt x="442" y="339"/>
                </a:cubicBezTo>
                <a:cubicBezTo>
                  <a:pt x="589" y="339"/>
                  <a:pt x="589" y="339"/>
                  <a:pt x="589" y="339"/>
                </a:cubicBezTo>
                <a:cubicBezTo>
                  <a:pt x="589" y="383"/>
                  <a:pt x="574" y="427"/>
                  <a:pt x="545" y="4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" t="-45" r="712" b="7927"/>
          <a:stretch>
            <a:fillRect/>
          </a:stretch>
        </p:blipFill>
        <p:spPr>
          <a:xfrm>
            <a:off x="1100138" y="1952625"/>
            <a:ext cx="5095875" cy="31765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A_圆角矩形 9"/>
          <p:cNvSpPr/>
          <p:nvPr>
            <p:custDataLst>
              <p:tags r:id="rId1"/>
            </p:custDataLst>
          </p:nvPr>
        </p:nvSpPr>
        <p:spPr>
          <a:xfrm>
            <a:off x="-1" y="1589564"/>
            <a:ext cx="12192001" cy="383464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59" y="805173"/>
            <a:ext cx="4183707" cy="5854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46125" y="2659380"/>
            <a:ext cx="56337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Our motivation to work on this topic arises due to the fact that most people working today in the fields of ML ( Machine Learning ) still work largely under the domain of Image Classification , but we hardly find people’s interest and participation in Audio Classification. That is the reason we decided to move on with something unique like Music Genre Classification on which a lot of work has’nt yet been done .</a:t>
            </a:r>
            <a:endParaRPr lang="en-US" altLang="zh-CN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850862" y="1942439"/>
            <a:ext cx="394635" cy="0"/>
          </a:xfrm>
          <a:prstGeom prst="line">
            <a:avLst/>
          </a:prstGeom>
          <a:ln w="28575">
            <a:solidFill>
              <a:srgbClr val="2AAE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46125" y="2075815"/>
            <a:ext cx="6165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424242"/>
                </a:solidFill>
                <a:latin typeface="Century Gothic" panose="020B0502020202020204" pitchFamily="34" charset="0"/>
                <a:ea typeface="冬青黑体简体中文 W3" panose="020B0300000000000000" pitchFamily="34" charset="-122"/>
              </a:rPr>
              <a:t>MOTIVATION </a:t>
            </a:r>
            <a:endParaRPr lang="en-US" altLang="zh-CN" sz="3200" dirty="0">
              <a:solidFill>
                <a:srgbClr val="424242"/>
              </a:solidFill>
              <a:latin typeface="Century Gothic" panose="020B0502020202020204" pitchFamily="34" charset="0"/>
              <a:ea typeface="冬青黑体简体中文 W3" panose="020B0300000000000000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53" t="296" r="14905" b="3423"/>
          <a:stretch>
            <a:fillRect/>
          </a:stretch>
        </p:blipFill>
        <p:spPr>
          <a:xfrm>
            <a:off x="7286624" y="1268964"/>
            <a:ext cx="3524251" cy="47586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0622" y="1881188"/>
            <a:ext cx="3471863" cy="16541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78716" y="3838576"/>
            <a:ext cx="3471863" cy="16541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299511" y="3838576"/>
            <a:ext cx="3471863" cy="16541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19671" y="3829010"/>
            <a:ext cx="3471863" cy="16541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0060" y="1928495"/>
            <a:ext cx="300228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bg1"/>
                </a:solidFill>
                <a:latin typeface="Gulim" pitchFamily="34" charset="-127"/>
                <a:ea typeface="Gulim" pitchFamily="34" charset="-127"/>
                <a:hlinkClick r:id="rId1" action="ppaction://hlinkfile"/>
              </a:rPr>
              <a:t>SVM</a:t>
            </a:r>
            <a:r>
              <a:rPr lang="zh-CN" altLang="en-US" sz="2800" dirty="0">
                <a:solidFill>
                  <a:schemeClr val="bg1"/>
                </a:solidFill>
                <a:latin typeface="Gulim" pitchFamily="34" charset="-127"/>
                <a:ea typeface="Gulim" pitchFamily="34" charset="-127"/>
                <a:hlinkClick r:id="rId1" action="ppaction://hlinkfile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Gulim" pitchFamily="34" charset="-127"/>
                <a:ea typeface="Gulim" pitchFamily="34" charset="-127"/>
                <a:hlinkClick r:id="rId1" action="ppaction://hlinkfile"/>
              </a:rPr>
              <a:t>A</a:t>
            </a:r>
            <a:r>
              <a:rPr lang="zh-CN" altLang="en-US" sz="2800" dirty="0">
                <a:solidFill>
                  <a:schemeClr val="bg1"/>
                </a:solidFill>
                <a:latin typeface="Gulim" pitchFamily="34" charset="-127"/>
                <a:ea typeface="Gulim" pitchFamily="34" charset="-127"/>
                <a:hlinkClick r:id="rId1" action="ppaction://hlinkfile"/>
              </a:rPr>
              <a:t>udio </a:t>
            </a:r>
            <a:r>
              <a:rPr lang="en-US" altLang="zh-CN" sz="2800" dirty="0">
                <a:solidFill>
                  <a:schemeClr val="bg1"/>
                </a:solidFill>
                <a:latin typeface="Gulim" pitchFamily="34" charset="-127"/>
                <a:ea typeface="Gulim" pitchFamily="34" charset="-127"/>
                <a:hlinkClick r:id="rId1" action="ppaction://hlinkfile"/>
              </a:rPr>
              <a:t>C</a:t>
            </a:r>
            <a:r>
              <a:rPr lang="zh-CN" altLang="en-US" sz="2800" dirty="0">
                <a:solidFill>
                  <a:schemeClr val="bg1"/>
                </a:solidFill>
                <a:latin typeface="Gulim" pitchFamily="34" charset="-127"/>
                <a:ea typeface="Gulim" pitchFamily="34" charset="-127"/>
                <a:hlinkClick r:id="rId1" action="ppaction://hlinkfile"/>
              </a:rPr>
              <a:t>lassification</a:t>
            </a:r>
            <a:endParaRPr lang="zh-CN" altLang="en-US" sz="2800" dirty="0">
              <a:solidFill>
                <a:schemeClr val="bg1"/>
              </a:solidFill>
              <a:latin typeface="Gulim" pitchFamily="34" charset="-127"/>
              <a:ea typeface="Gulim" pitchFamily="34" charset="-127"/>
            </a:endParaRPr>
          </a:p>
          <a:p>
            <a:pPr lvl="0"/>
            <a:endParaRPr lang="zh-CN" altLang="en-US" sz="2800" dirty="0">
              <a:solidFill>
                <a:schemeClr val="bg1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2283" y="475991"/>
            <a:ext cx="67564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RESEARCH WORK PREVIOSLY DONE ON THE TOPIC </a:t>
            </a:r>
            <a:endParaRPr lang="en-US" altLang="zh-CN" sz="2000" b="1" dirty="0"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36905" y="4045585"/>
            <a:ext cx="295846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hlinkClick r:id="rId2" action="ppaction://hlinkfile"/>
              </a:rPr>
              <a:t>Decision Tree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98950" y="3839210"/>
            <a:ext cx="3472815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 action="ppaction://hlinkfile"/>
              </a:rPr>
              <a:t>Space and Time </a:t>
            </a:r>
            <a:endParaRPr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hlinkClick r:id="rId3" action="ppaction://hlinkfile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 action="ppaction://hlinkfile"/>
              </a:rPr>
              <a:t>decomposition using </a:t>
            </a:r>
            <a:endParaRPr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hlinkClick r:id="rId3" action="ppaction://hlinkfile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 action="ppaction://hlinkfile"/>
              </a:rPr>
              <a:t>KNN Naïve Bayes NLP SVM</a:t>
            </a:r>
            <a:endParaRPr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119745" y="3829050"/>
            <a:ext cx="3471545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4" action="ppaction://hlinkfile"/>
              </a:rPr>
              <a:t>S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4" action="ppaction://hlinkfile"/>
              </a:rPr>
              <a:t>pectrograph using 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4" action="ppaction://hlinkfile"/>
              </a:rPr>
              <a:t>CNN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4" action="ppaction://hlinkfile"/>
              </a:rPr>
              <a:t> and 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4" action="ppaction://hlinkfile"/>
              </a:rPr>
              <a:t>T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4" action="ppaction://hlinkfile"/>
              </a:rPr>
              <a:t>ime and 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4" action="ppaction://hlinkfile"/>
              </a:rPr>
              <a:t>F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4" action="ppaction://hlinkfile"/>
              </a:rPr>
              <a:t>requency 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4" action="ppaction://hlinkfile"/>
              </a:rPr>
              <a:t>E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4" action="ppaction://hlinkfile"/>
              </a:rPr>
              <a:t>xtraction using 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4" action="ppaction://hlinkfile"/>
              </a:rPr>
              <a:t>LR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4" action="ppaction://hlinkfile"/>
              </a:rPr>
              <a:t>,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4" action="ppaction://hlinkfile"/>
              </a:rPr>
              <a:t>RF,XGB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4" action="ppaction://hlinkfile"/>
              </a:rPr>
              <a:t>,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4" action="ppaction://hlinkfile"/>
              </a:rPr>
              <a:t>SVM</a:t>
            </a:r>
            <a:endParaRPr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1"/>
          <p:cNvSpPr/>
          <p:nvPr/>
        </p:nvSpPr>
        <p:spPr>
          <a:xfrm>
            <a:off x="4281097" y="1881188"/>
            <a:ext cx="3471863" cy="16541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hlinkClick r:id="rId5" action="ppaction://hlinkfile"/>
              </a:rPr>
              <a:t>M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hlinkClick r:id="rId5" action="ppaction://hlinkfile"/>
              </a:rPr>
              <a:t>usic 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hlinkClick r:id="rId5" action="ppaction://hlinkfile"/>
              </a:rPr>
              <a:t>C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hlinkClick r:id="rId5" action="ppaction://hlinkfile"/>
              </a:rPr>
              <a:t>lassification 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hlinkClick r:id="rId5" action="ppaction://hlinkfile"/>
              </a:rPr>
              <a:t>KNN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hlinkClick r:id="rId5" action="ppaction://hlinkfile"/>
              </a:rPr>
              <a:t> 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hlinkClick r:id="rId5" action="ppaction://hlinkfile"/>
              </a:rPr>
              <a:t>N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hlinkClick r:id="rId5" action="ppaction://hlinkfile"/>
              </a:rPr>
              <a:t>aïve 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hlinkClick r:id="rId5" action="ppaction://hlinkfile"/>
              </a:rPr>
              <a:t>B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hlinkClick r:id="rId5" action="ppaction://hlinkfile"/>
              </a:rPr>
              <a:t>ayes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矩形 1"/>
          <p:cNvSpPr/>
          <p:nvPr/>
        </p:nvSpPr>
        <p:spPr>
          <a:xfrm>
            <a:off x="8127292" y="1880553"/>
            <a:ext cx="3471863" cy="16541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hlinkClick r:id="rId6" action="ppaction://hlinkfile"/>
              </a:rPr>
              <a:t>CNN Analogous Model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5" t="12505" r="31314" b="12505"/>
          <a:stretch>
            <a:fillRect/>
          </a:stretch>
        </p:blipFill>
        <p:spPr>
          <a:xfrm>
            <a:off x="693115" y="1468151"/>
            <a:ext cx="6152186" cy="46191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3943977" y="1865817"/>
            <a:ext cx="7257423" cy="382890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圆角矩形 95"/>
          <p:cNvSpPr/>
          <p:nvPr/>
        </p:nvSpPr>
        <p:spPr>
          <a:xfrm>
            <a:off x="4472255" y="3325514"/>
            <a:ext cx="649514" cy="649514"/>
          </a:xfrm>
          <a:prstGeom prst="roundRect">
            <a:avLst/>
          </a:prstGeom>
          <a:solidFill>
            <a:srgbClr val="FFFFFF"/>
          </a:solidFill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" name="Group 65"/>
          <p:cNvGrpSpPr/>
          <p:nvPr/>
        </p:nvGrpSpPr>
        <p:grpSpPr>
          <a:xfrm>
            <a:off x="4549096" y="3452813"/>
            <a:ext cx="526560" cy="396608"/>
            <a:chOff x="550885" y="1190671"/>
            <a:chExt cx="3840309" cy="2892537"/>
          </a:xfrm>
          <a:solidFill>
            <a:schemeClr val="accent1">
              <a:lumMod val="75000"/>
            </a:schemeClr>
          </a:solidFill>
        </p:grpSpPr>
        <p:sp>
          <p:nvSpPr>
            <p:cNvPr id="6" name="Freeform 14"/>
            <p:cNvSpPr>
              <a:spLocks noEditPoints="1"/>
            </p:cNvSpPr>
            <p:nvPr/>
          </p:nvSpPr>
          <p:spPr bwMode="auto">
            <a:xfrm>
              <a:off x="2425794" y="2978264"/>
              <a:ext cx="149229" cy="239723"/>
            </a:xfrm>
            <a:custGeom>
              <a:avLst/>
              <a:gdLst/>
              <a:ahLst/>
              <a:cxnLst>
                <a:cxn ang="0">
                  <a:pos x="65" y="30"/>
                </a:cxn>
                <a:cxn ang="0">
                  <a:pos x="46" y="17"/>
                </a:cxn>
                <a:cxn ang="0">
                  <a:pos x="0" y="0"/>
                </a:cxn>
                <a:cxn ang="0">
                  <a:pos x="0" y="122"/>
                </a:cxn>
                <a:cxn ang="0">
                  <a:pos x="69" y="86"/>
                </a:cxn>
                <a:cxn ang="0">
                  <a:pos x="74" y="48"/>
                </a:cxn>
                <a:cxn ang="0">
                  <a:pos x="65" y="30"/>
                </a:cxn>
                <a:cxn ang="0">
                  <a:pos x="65" y="30"/>
                </a:cxn>
                <a:cxn ang="0">
                  <a:pos x="65" y="30"/>
                </a:cxn>
              </a:cxnLst>
              <a:rect l="0" t="0" r="r" b="b"/>
              <a:pathLst>
                <a:path w="76" h="122">
                  <a:moveTo>
                    <a:pt x="65" y="30"/>
                  </a:moveTo>
                  <a:cubicBezTo>
                    <a:pt x="59" y="24"/>
                    <a:pt x="53" y="20"/>
                    <a:pt x="46" y="17"/>
                  </a:cubicBezTo>
                  <a:cubicBezTo>
                    <a:pt x="32" y="9"/>
                    <a:pt x="16" y="4"/>
                    <a:pt x="0" y="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26" y="119"/>
                    <a:pt x="55" y="110"/>
                    <a:pt x="69" y="86"/>
                  </a:cubicBezTo>
                  <a:cubicBezTo>
                    <a:pt x="75" y="75"/>
                    <a:pt x="76" y="61"/>
                    <a:pt x="74" y="48"/>
                  </a:cubicBezTo>
                  <a:cubicBezTo>
                    <a:pt x="72" y="41"/>
                    <a:pt x="69" y="35"/>
                    <a:pt x="65" y="30"/>
                  </a:cubicBezTo>
                  <a:close/>
                  <a:moveTo>
                    <a:pt x="65" y="30"/>
                  </a:moveTo>
                  <a:cubicBezTo>
                    <a:pt x="65" y="30"/>
                    <a:pt x="65" y="30"/>
                    <a:pt x="65" y="3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2559149" y="3148136"/>
              <a:ext cx="1587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6"/>
            <p:cNvSpPr>
              <a:spLocks noEditPoints="1"/>
            </p:cNvSpPr>
            <p:nvPr/>
          </p:nvSpPr>
          <p:spPr bwMode="auto">
            <a:xfrm>
              <a:off x="2174958" y="2597251"/>
              <a:ext cx="120655" cy="214319"/>
            </a:xfrm>
            <a:custGeom>
              <a:avLst/>
              <a:gdLst/>
              <a:ahLst/>
              <a:cxnLst>
                <a:cxn ang="0">
                  <a:pos x="9" y="30"/>
                </a:cxn>
                <a:cxn ang="0">
                  <a:pos x="1" y="52"/>
                </a:cxn>
                <a:cxn ang="0">
                  <a:pos x="4" y="75"/>
                </a:cxn>
                <a:cxn ang="0">
                  <a:pos x="18" y="92"/>
                </a:cxn>
                <a:cxn ang="0">
                  <a:pos x="40" y="103"/>
                </a:cxn>
                <a:cxn ang="0">
                  <a:pos x="61" y="110"/>
                </a:cxn>
                <a:cxn ang="0">
                  <a:pos x="61" y="0"/>
                </a:cxn>
                <a:cxn ang="0">
                  <a:pos x="9" y="30"/>
                </a:cxn>
                <a:cxn ang="0">
                  <a:pos x="9" y="30"/>
                </a:cxn>
                <a:cxn ang="0">
                  <a:pos x="9" y="30"/>
                </a:cxn>
              </a:cxnLst>
              <a:rect l="0" t="0" r="r" b="b"/>
              <a:pathLst>
                <a:path w="61" h="110">
                  <a:moveTo>
                    <a:pt x="9" y="30"/>
                  </a:moveTo>
                  <a:cubicBezTo>
                    <a:pt x="4" y="37"/>
                    <a:pt x="2" y="44"/>
                    <a:pt x="1" y="52"/>
                  </a:cubicBezTo>
                  <a:cubicBezTo>
                    <a:pt x="0" y="59"/>
                    <a:pt x="1" y="68"/>
                    <a:pt x="4" y="75"/>
                  </a:cubicBezTo>
                  <a:cubicBezTo>
                    <a:pt x="6" y="82"/>
                    <a:pt x="12" y="87"/>
                    <a:pt x="18" y="92"/>
                  </a:cubicBezTo>
                  <a:cubicBezTo>
                    <a:pt x="25" y="96"/>
                    <a:pt x="33" y="100"/>
                    <a:pt x="40" y="103"/>
                  </a:cubicBezTo>
                  <a:cubicBezTo>
                    <a:pt x="47" y="105"/>
                    <a:pt x="54" y="108"/>
                    <a:pt x="61" y="11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42" y="4"/>
                    <a:pt x="21" y="13"/>
                    <a:pt x="9" y="30"/>
                  </a:cubicBezTo>
                  <a:close/>
                  <a:moveTo>
                    <a:pt x="9" y="30"/>
                  </a:moveTo>
                  <a:cubicBezTo>
                    <a:pt x="9" y="30"/>
                    <a:pt x="9" y="30"/>
                    <a:pt x="9" y="3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17"/>
            <p:cNvSpPr>
              <a:spLocks noEditPoints="1"/>
            </p:cNvSpPr>
            <p:nvPr/>
          </p:nvSpPr>
          <p:spPr bwMode="auto">
            <a:xfrm>
              <a:off x="2560736" y="3144958"/>
              <a:ext cx="1587" cy="31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18"/>
            <p:cNvSpPr>
              <a:spLocks noEditPoints="1"/>
            </p:cNvSpPr>
            <p:nvPr/>
          </p:nvSpPr>
          <p:spPr bwMode="auto">
            <a:xfrm>
              <a:off x="550885" y="1190671"/>
              <a:ext cx="3840309" cy="2892537"/>
            </a:xfrm>
            <a:custGeom>
              <a:avLst/>
              <a:gdLst/>
              <a:ahLst/>
              <a:cxnLst>
                <a:cxn ang="0">
                  <a:pos x="1000" y="335"/>
                </a:cxn>
                <a:cxn ang="0">
                  <a:pos x="1130" y="44"/>
                </a:cxn>
                <a:cxn ang="0">
                  <a:pos x="892" y="91"/>
                </a:cxn>
                <a:cxn ang="0">
                  <a:pos x="664" y="57"/>
                </a:cxn>
                <a:cxn ang="0">
                  <a:pos x="807" y="343"/>
                </a:cxn>
                <a:cxn ang="0">
                  <a:pos x="822" y="1394"/>
                </a:cxn>
                <a:cxn ang="0">
                  <a:pos x="1000" y="335"/>
                </a:cxn>
                <a:cxn ang="0">
                  <a:pos x="1098" y="988"/>
                </a:cxn>
                <a:cxn ang="0">
                  <a:pos x="1052" y="1069"/>
                </a:cxn>
                <a:cxn ang="0">
                  <a:pos x="957" y="1102"/>
                </a:cxn>
                <a:cxn ang="0">
                  <a:pos x="957" y="1138"/>
                </a:cxn>
                <a:cxn ang="0">
                  <a:pos x="946" y="1163"/>
                </a:cxn>
                <a:cxn ang="0">
                  <a:pos x="910" y="1168"/>
                </a:cxn>
                <a:cxn ang="0">
                  <a:pos x="890" y="1138"/>
                </a:cxn>
                <a:cxn ang="0">
                  <a:pos x="890" y="1099"/>
                </a:cxn>
                <a:cxn ang="0">
                  <a:pos x="873" y="1095"/>
                </a:cxn>
                <a:cxn ang="0">
                  <a:pos x="792" y="1045"/>
                </a:cxn>
                <a:cxn ang="0">
                  <a:pos x="766" y="1003"/>
                </a:cxn>
                <a:cxn ang="0">
                  <a:pos x="762" y="991"/>
                </a:cxn>
                <a:cxn ang="0">
                  <a:pos x="759" y="979"/>
                </a:cxn>
                <a:cxn ang="0">
                  <a:pos x="763" y="961"/>
                </a:cxn>
                <a:cxn ang="0">
                  <a:pos x="796" y="943"/>
                </a:cxn>
                <a:cxn ang="0">
                  <a:pos x="825" y="966"/>
                </a:cxn>
                <a:cxn ang="0">
                  <a:pos x="828" y="977"/>
                </a:cxn>
                <a:cxn ang="0">
                  <a:pos x="833" y="988"/>
                </a:cxn>
                <a:cxn ang="0">
                  <a:pos x="848" y="1007"/>
                </a:cxn>
                <a:cxn ang="0">
                  <a:pos x="890" y="1030"/>
                </a:cxn>
                <a:cxn ang="0">
                  <a:pos x="890" y="898"/>
                </a:cxn>
                <a:cxn ang="0">
                  <a:pos x="803" y="860"/>
                </a:cxn>
                <a:cxn ang="0">
                  <a:pos x="773" y="824"/>
                </a:cxn>
                <a:cxn ang="0">
                  <a:pos x="763" y="776"/>
                </a:cxn>
                <a:cxn ang="0">
                  <a:pos x="773" y="728"/>
                </a:cxn>
                <a:cxn ang="0">
                  <a:pos x="800" y="690"/>
                </a:cxn>
                <a:cxn ang="0">
                  <a:pos x="890" y="650"/>
                </a:cxn>
                <a:cxn ang="0">
                  <a:pos x="890" y="613"/>
                </a:cxn>
                <a:cxn ang="0">
                  <a:pos x="902" y="588"/>
                </a:cxn>
                <a:cxn ang="0">
                  <a:pos x="938" y="583"/>
                </a:cxn>
                <a:cxn ang="0">
                  <a:pos x="957" y="613"/>
                </a:cxn>
                <a:cxn ang="0">
                  <a:pos x="957" y="650"/>
                </a:cxn>
                <a:cxn ang="0">
                  <a:pos x="970" y="652"/>
                </a:cxn>
                <a:cxn ang="0">
                  <a:pos x="1058" y="694"/>
                </a:cxn>
                <a:cxn ang="0">
                  <a:pos x="1085" y="733"/>
                </a:cxn>
                <a:cxn ang="0">
                  <a:pos x="1089" y="745"/>
                </a:cxn>
                <a:cxn ang="0">
                  <a:pos x="1092" y="757"/>
                </a:cxn>
                <a:cxn ang="0">
                  <a:pos x="1090" y="776"/>
                </a:cxn>
                <a:cxn ang="0">
                  <a:pos x="1058" y="795"/>
                </a:cxn>
                <a:cxn ang="0">
                  <a:pos x="1028" y="774"/>
                </a:cxn>
                <a:cxn ang="0">
                  <a:pos x="1025" y="763"/>
                </a:cxn>
                <a:cxn ang="0">
                  <a:pos x="1019" y="752"/>
                </a:cxn>
                <a:cxn ang="0">
                  <a:pos x="1003" y="736"/>
                </a:cxn>
                <a:cxn ang="0">
                  <a:pos x="957" y="718"/>
                </a:cxn>
                <a:cxn ang="0">
                  <a:pos x="957" y="844"/>
                </a:cxn>
                <a:cxn ang="0">
                  <a:pos x="1015" y="861"/>
                </a:cxn>
                <a:cxn ang="0">
                  <a:pos x="1084" y="916"/>
                </a:cxn>
                <a:cxn ang="0">
                  <a:pos x="1084" y="916"/>
                </a:cxn>
                <a:cxn ang="0">
                  <a:pos x="1084" y="916"/>
                </a:cxn>
                <a:cxn ang="0">
                  <a:pos x="1098" y="988"/>
                </a:cxn>
                <a:cxn ang="0">
                  <a:pos x="1098" y="988"/>
                </a:cxn>
                <a:cxn ang="0">
                  <a:pos x="1098" y="988"/>
                </a:cxn>
              </a:cxnLst>
              <a:rect l="0" t="0" r="r" b="b"/>
              <a:pathLst>
                <a:path w="1960" h="1477">
                  <a:moveTo>
                    <a:pt x="1000" y="335"/>
                  </a:moveTo>
                  <a:cubicBezTo>
                    <a:pt x="1104" y="248"/>
                    <a:pt x="1173" y="53"/>
                    <a:pt x="1130" y="44"/>
                  </a:cubicBezTo>
                  <a:cubicBezTo>
                    <a:pt x="1074" y="33"/>
                    <a:pt x="951" y="83"/>
                    <a:pt x="892" y="91"/>
                  </a:cubicBezTo>
                  <a:cubicBezTo>
                    <a:pt x="808" y="102"/>
                    <a:pt x="716" y="0"/>
                    <a:pt x="664" y="57"/>
                  </a:cubicBezTo>
                  <a:cubicBezTo>
                    <a:pt x="623" y="103"/>
                    <a:pt x="694" y="270"/>
                    <a:pt x="807" y="343"/>
                  </a:cubicBezTo>
                  <a:cubicBezTo>
                    <a:pt x="472" y="507"/>
                    <a:pt x="0" y="1334"/>
                    <a:pt x="822" y="1394"/>
                  </a:cubicBezTo>
                  <a:cubicBezTo>
                    <a:pt x="1960" y="1477"/>
                    <a:pt x="1390" y="496"/>
                    <a:pt x="1000" y="335"/>
                  </a:cubicBezTo>
                  <a:close/>
                  <a:moveTo>
                    <a:pt x="1098" y="988"/>
                  </a:moveTo>
                  <a:cubicBezTo>
                    <a:pt x="1094" y="1020"/>
                    <a:pt x="1077" y="1049"/>
                    <a:pt x="1052" y="1069"/>
                  </a:cubicBezTo>
                  <a:cubicBezTo>
                    <a:pt x="1025" y="1090"/>
                    <a:pt x="991" y="1099"/>
                    <a:pt x="957" y="1102"/>
                  </a:cubicBezTo>
                  <a:cubicBezTo>
                    <a:pt x="957" y="1138"/>
                    <a:pt x="957" y="1138"/>
                    <a:pt x="957" y="1138"/>
                  </a:cubicBezTo>
                  <a:cubicBezTo>
                    <a:pt x="957" y="1147"/>
                    <a:pt x="953" y="1156"/>
                    <a:pt x="946" y="1163"/>
                  </a:cubicBezTo>
                  <a:cubicBezTo>
                    <a:pt x="936" y="1171"/>
                    <a:pt x="922" y="1174"/>
                    <a:pt x="910" y="1168"/>
                  </a:cubicBezTo>
                  <a:cubicBezTo>
                    <a:pt x="898" y="1163"/>
                    <a:pt x="890" y="1151"/>
                    <a:pt x="890" y="1138"/>
                  </a:cubicBezTo>
                  <a:cubicBezTo>
                    <a:pt x="890" y="1099"/>
                    <a:pt x="890" y="1099"/>
                    <a:pt x="890" y="1099"/>
                  </a:cubicBezTo>
                  <a:cubicBezTo>
                    <a:pt x="885" y="1098"/>
                    <a:pt x="879" y="1096"/>
                    <a:pt x="873" y="1095"/>
                  </a:cubicBezTo>
                  <a:cubicBezTo>
                    <a:pt x="842" y="1086"/>
                    <a:pt x="813" y="1069"/>
                    <a:pt x="792" y="1045"/>
                  </a:cubicBezTo>
                  <a:cubicBezTo>
                    <a:pt x="781" y="1032"/>
                    <a:pt x="772" y="1018"/>
                    <a:pt x="766" y="1003"/>
                  </a:cubicBezTo>
                  <a:cubicBezTo>
                    <a:pt x="765" y="999"/>
                    <a:pt x="763" y="995"/>
                    <a:pt x="762" y="991"/>
                  </a:cubicBezTo>
                  <a:cubicBezTo>
                    <a:pt x="761" y="987"/>
                    <a:pt x="760" y="983"/>
                    <a:pt x="759" y="979"/>
                  </a:cubicBezTo>
                  <a:cubicBezTo>
                    <a:pt x="759" y="973"/>
                    <a:pt x="760" y="966"/>
                    <a:pt x="763" y="961"/>
                  </a:cubicBezTo>
                  <a:cubicBezTo>
                    <a:pt x="769" y="949"/>
                    <a:pt x="782" y="942"/>
                    <a:pt x="796" y="943"/>
                  </a:cubicBezTo>
                  <a:cubicBezTo>
                    <a:pt x="809" y="944"/>
                    <a:pt x="820" y="953"/>
                    <a:pt x="825" y="966"/>
                  </a:cubicBezTo>
                  <a:cubicBezTo>
                    <a:pt x="826" y="969"/>
                    <a:pt x="827" y="973"/>
                    <a:pt x="828" y="977"/>
                  </a:cubicBezTo>
                  <a:cubicBezTo>
                    <a:pt x="830" y="981"/>
                    <a:pt x="831" y="985"/>
                    <a:pt x="833" y="988"/>
                  </a:cubicBezTo>
                  <a:cubicBezTo>
                    <a:pt x="837" y="995"/>
                    <a:pt x="842" y="1001"/>
                    <a:pt x="848" y="1007"/>
                  </a:cubicBezTo>
                  <a:cubicBezTo>
                    <a:pt x="860" y="1018"/>
                    <a:pt x="875" y="1026"/>
                    <a:pt x="890" y="1030"/>
                  </a:cubicBezTo>
                  <a:cubicBezTo>
                    <a:pt x="890" y="898"/>
                    <a:pt x="890" y="898"/>
                    <a:pt x="890" y="898"/>
                  </a:cubicBezTo>
                  <a:cubicBezTo>
                    <a:pt x="860" y="890"/>
                    <a:pt x="828" y="880"/>
                    <a:pt x="803" y="860"/>
                  </a:cubicBezTo>
                  <a:cubicBezTo>
                    <a:pt x="790" y="850"/>
                    <a:pt x="780" y="838"/>
                    <a:pt x="773" y="824"/>
                  </a:cubicBezTo>
                  <a:cubicBezTo>
                    <a:pt x="766" y="809"/>
                    <a:pt x="763" y="793"/>
                    <a:pt x="763" y="776"/>
                  </a:cubicBezTo>
                  <a:cubicBezTo>
                    <a:pt x="763" y="760"/>
                    <a:pt x="766" y="743"/>
                    <a:pt x="773" y="728"/>
                  </a:cubicBezTo>
                  <a:cubicBezTo>
                    <a:pt x="779" y="714"/>
                    <a:pt x="789" y="701"/>
                    <a:pt x="800" y="690"/>
                  </a:cubicBezTo>
                  <a:cubicBezTo>
                    <a:pt x="825" y="668"/>
                    <a:pt x="858" y="655"/>
                    <a:pt x="890" y="650"/>
                  </a:cubicBezTo>
                  <a:cubicBezTo>
                    <a:pt x="890" y="613"/>
                    <a:pt x="890" y="613"/>
                    <a:pt x="890" y="613"/>
                  </a:cubicBezTo>
                  <a:cubicBezTo>
                    <a:pt x="890" y="604"/>
                    <a:pt x="895" y="595"/>
                    <a:pt x="902" y="588"/>
                  </a:cubicBezTo>
                  <a:cubicBezTo>
                    <a:pt x="912" y="580"/>
                    <a:pt x="926" y="577"/>
                    <a:pt x="938" y="583"/>
                  </a:cubicBezTo>
                  <a:cubicBezTo>
                    <a:pt x="950" y="588"/>
                    <a:pt x="957" y="600"/>
                    <a:pt x="957" y="613"/>
                  </a:cubicBezTo>
                  <a:cubicBezTo>
                    <a:pt x="957" y="650"/>
                    <a:pt x="957" y="650"/>
                    <a:pt x="957" y="650"/>
                  </a:cubicBezTo>
                  <a:cubicBezTo>
                    <a:pt x="962" y="651"/>
                    <a:pt x="966" y="651"/>
                    <a:pt x="970" y="652"/>
                  </a:cubicBezTo>
                  <a:cubicBezTo>
                    <a:pt x="1003" y="658"/>
                    <a:pt x="1034" y="671"/>
                    <a:pt x="1058" y="694"/>
                  </a:cubicBezTo>
                  <a:cubicBezTo>
                    <a:pt x="1069" y="705"/>
                    <a:pt x="1078" y="719"/>
                    <a:pt x="1085" y="733"/>
                  </a:cubicBezTo>
                  <a:cubicBezTo>
                    <a:pt x="1086" y="737"/>
                    <a:pt x="1088" y="741"/>
                    <a:pt x="1089" y="745"/>
                  </a:cubicBezTo>
                  <a:cubicBezTo>
                    <a:pt x="1091" y="749"/>
                    <a:pt x="1092" y="753"/>
                    <a:pt x="1092" y="757"/>
                  </a:cubicBezTo>
                  <a:cubicBezTo>
                    <a:pt x="1093" y="763"/>
                    <a:pt x="1092" y="770"/>
                    <a:pt x="1090" y="776"/>
                  </a:cubicBezTo>
                  <a:cubicBezTo>
                    <a:pt x="1084" y="788"/>
                    <a:pt x="1071" y="796"/>
                    <a:pt x="1058" y="795"/>
                  </a:cubicBezTo>
                  <a:cubicBezTo>
                    <a:pt x="1045" y="795"/>
                    <a:pt x="1033" y="786"/>
                    <a:pt x="1028" y="774"/>
                  </a:cubicBezTo>
                  <a:cubicBezTo>
                    <a:pt x="1027" y="770"/>
                    <a:pt x="1026" y="766"/>
                    <a:pt x="1025" y="763"/>
                  </a:cubicBezTo>
                  <a:cubicBezTo>
                    <a:pt x="1023" y="759"/>
                    <a:pt x="1021" y="756"/>
                    <a:pt x="1019" y="752"/>
                  </a:cubicBezTo>
                  <a:cubicBezTo>
                    <a:pt x="1015" y="746"/>
                    <a:pt x="1010" y="740"/>
                    <a:pt x="1003" y="736"/>
                  </a:cubicBezTo>
                  <a:cubicBezTo>
                    <a:pt x="990" y="726"/>
                    <a:pt x="974" y="721"/>
                    <a:pt x="957" y="718"/>
                  </a:cubicBezTo>
                  <a:cubicBezTo>
                    <a:pt x="957" y="844"/>
                    <a:pt x="957" y="844"/>
                    <a:pt x="957" y="844"/>
                  </a:cubicBezTo>
                  <a:cubicBezTo>
                    <a:pt x="977" y="849"/>
                    <a:pt x="996" y="854"/>
                    <a:pt x="1015" y="861"/>
                  </a:cubicBezTo>
                  <a:cubicBezTo>
                    <a:pt x="1043" y="872"/>
                    <a:pt x="1069" y="889"/>
                    <a:pt x="1084" y="916"/>
                  </a:cubicBezTo>
                  <a:cubicBezTo>
                    <a:pt x="1082" y="912"/>
                    <a:pt x="1080" y="908"/>
                    <a:pt x="1084" y="916"/>
                  </a:cubicBezTo>
                  <a:cubicBezTo>
                    <a:pt x="1089" y="924"/>
                    <a:pt x="1087" y="920"/>
                    <a:pt x="1084" y="916"/>
                  </a:cubicBezTo>
                  <a:cubicBezTo>
                    <a:pt x="1097" y="938"/>
                    <a:pt x="1101" y="963"/>
                    <a:pt x="1098" y="988"/>
                  </a:cubicBezTo>
                  <a:close/>
                  <a:moveTo>
                    <a:pt x="1098" y="988"/>
                  </a:moveTo>
                  <a:cubicBezTo>
                    <a:pt x="1098" y="988"/>
                    <a:pt x="1098" y="988"/>
                    <a:pt x="1098" y="98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9"/>
            <p:cNvSpPr>
              <a:spLocks noEditPoints="1"/>
            </p:cNvSpPr>
            <p:nvPr/>
          </p:nvSpPr>
          <p:spPr bwMode="auto">
            <a:xfrm>
              <a:off x="2559051" y="3149601"/>
              <a:ext cx="1587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2" name="圆角矩形 96"/>
          <p:cNvSpPr/>
          <p:nvPr/>
        </p:nvSpPr>
        <p:spPr>
          <a:xfrm>
            <a:off x="4472255" y="4470229"/>
            <a:ext cx="649514" cy="649514"/>
          </a:xfrm>
          <a:prstGeom prst="roundRect">
            <a:avLst/>
          </a:prstGeom>
          <a:solidFill>
            <a:srgbClr val="FFFFFF"/>
          </a:solidFill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3" name="Group 119"/>
          <p:cNvGrpSpPr/>
          <p:nvPr/>
        </p:nvGrpSpPr>
        <p:grpSpPr>
          <a:xfrm>
            <a:off x="4676970" y="4660338"/>
            <a:ext cx="260766" cy="269296"/>
            <a:chOff x="1227138" y="271463"/>
            <a:chExt cx="679450" cy="701675"/>
          </a:xfrm>
          <a:solidFill>
            <a:schemeClr val="accent1">
              <a:lumMod val="75000"/>
            </a:schemeClr>
          </a:solidFill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1566863" y="584200"/>
              <a:ext cx="339725" cy="342900"/>
            </a:xfrm>
            <a:custGeom>
              <a:avLst/>
              <a:gdLst/>
              <a:ahLst/>
              <a:cxnLst>
                <a:cxn ang="0">
                  <a:pos x="89" y="73"/>
                </a:cxn>
                <a:cxn ang="0">
                  <a:pos x="69" y="52"/>
                </a:cxn>
                <a:cxn ang="0">
                  <a:pos x="62" y="13"/>
                </a:cxn>
                <a:cxn ang="0">
                  <a:pos x="13" y="13"/>
                </a:cxn>
                <a:cxn ang="0">
                  <a:pos x="13" y="63"/>
                </a:cxn>
                <a:cxn ang="0">
                  <a:pos x="52" y="70"/>
                </a:cxn>
                <a:cxn ang="0">
                  <a:pos x="72" y="90"/>
                </a:cxn>
                <a:cxn ang="0">
                  <a:pos x="89" y="73"/>
                </a:cxn>
                <a:cxn ang="0">
                  <a:pos x="54" y="54"/>
                </a:cxn>
                <a:cxn ang="0">
                  <a:pos x="22" y="54"/>
                </a:cxn>
                <a:cxn ang="0">
                  <a:pos x="22" y="22"/>
                </a:cxn>
                <a:cxn ang="0">
                  <a:pos x="54" y="22"/>
                </a:cxn>
                <a:cxn ang="0">
                  <a:pos x="54" y="54"/>
                </a:cxn>
                <a:cxn ang="0">
                  <a:pos x="54" y="54"/>
                </a:cxn>
                <a:cxn ang="0">
                  <a:pos x="54" y="54"/>
                </a:cxn>
              </a:cxnLst>
              <a:rect l="0" t="0" r="r" b="b"/>
              <a:pathLst>
                <a:path w="89" h="90">
                  <a:moveTo>
                    <a:pt x="89" y="73"/>
                  </a:moveTo>
                  <a:cubicBezTo>
                    <a:pt x="69" y="52"/>
                    <a:pt x="69" y="52"/>
                    <a:pt x="69" y="52"/>
                  </a:cubicBezTo>
                  <a:cubicBezTo>
                    <a:pt x="75" y="40"/>
                    <a:pt x="73" y="24"/>
                    <a:pt x="62" y="13"/>
                  </a:cubicBezTo>
                  <a:cubicBezTo>
                    <a:pt x="49" y="0"/>
                    <a:pt x="27" y="0"/>
                    <a:pt x="13" y="13"/>
                  </a:cubicBezTo>
                  <a:cubicBezTo>
                    <a:pt x="0" y="27"/>
                    <a:pt x="0" y="49"/>
                    <a:pt x="13" y="63"/>
                  </a:cubicBezTo>
                  <a:cubicBezTo>
                    <a:pt x="24" y="73"/>
                    <a:pt x="39" y="75"/>
                    <a:pt x="52" y="70"/>
                  </a:cubicBezTo>
                  <a:cubicBezTo>
                    <a:pt x="72" y="90"/>
                    <a:pt x="72" y="90"/>
                    <a:pt x="72" y="90"/>
                  </a:cubicBezTo>
                  <a:lnTo>
                    <a:pt x="89" y="73"/>
                  </a:lnTo>
                  <a:close/>
                  <a:moveTo>
                    <a:pt x="54" y="54"/>
                  </a:moveTo>
                  <a:cubicBezTo>
                    <a:pt x="45" y="63"/>
                    <a:pt x="31" y="63"/>
                    <a:pt x="22" y="54"/>
                  </a:cubicBezTo>
                  <a:cubicBezTo>
                    <a:pt x="13" y="45"/>
                    <a:pt x="13" y="31"/>
                    <a:pt x="22" y="22"/>
                  </a:cubicBezTo>
                  <a:cubicBezTo>
                    <a:pt x="31" y="13"/>
                    <a:pt x="45" y="13"/>
                    <a:pt x="54" y="22"/>
                  </a:cubicBezTo>
                  <a:cubicBezTo>
                    <a:pt x="62" y="31"/>
                    <a:pt x="62" y="45"/>
                    <a:pt x="54" y="54"/>
                  </a:cubicBezTo>
                  <a:close/>
                  <a:moveTo>
                    <a:pt x="54" y="54"/>
                  </a:moveTo>
                  <a:cubicBezTo>
                    <a:pt x="54" y="54"/>
                    <a:pt x="54" y="54"/>
                    <a:pt x="54" y="5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1227138" y="271463"/>
              <a:ext cx="565150" cy="701675"/>
            </a:xfrm>
            <a:custGeom>
              <a:avLst/>
              <a:gdLst/>
              <a:ahLst/>
              <a:cxnLst>
                <a:cxn ang="0">
                  <a:pos x="127" y="161"/>
                </a:cxn>
                <a:cxn ang="0">
                  <a:pos x="101" y="152"/>
                </a:cxn>
                <a:cxn ang="0">
                  <a:pos x="25" y="152"/>
                </a:cxn>
                <a:cxn ang="0">
                  <a:pos x="25" y="139"/>
                </a:cxn>
                <a:cxn ang="0">
                  <a:pos x="91" y="139"/>
                </a:cxn>
                <a:cxn ang="0">
                  <a:pos x="86" y="126"/>
                </a:cxn>
                <a:cxn ang="0">
                  <a:pos x="25" y="126"/>
                </a:cxn>
                <a:cxn ang="0">
                  <a:pos x="25" y="113"/>
                </a:cxn>
                <a:cxn ang="0">
                  <a:pos x="86" y="113"/>
                </a:cxn>
                <a:cxn ang="0">
                  <a:pos x="91" y="99"/>
                </a:cxn>
                <a:cxn ang="0">
                  <a:pos x="25" y="99"/>
                </a:cxn>
                <a:cxn ang="0">
                  <a:pos x="25" y="87"/>
                </a:cxn>
                <a:cxn ang="0">
                  <a:pos x="102" y="87"/>
                </a:cxn>
                <a:cxn ang="0">
                  <a:pos x="127" y="79"/>
                </a:cxn>
                <a:cxn ang="0">
                  <a:pos x="148" y="85"/>
                </a:cxn>
                <a:cxn ang="0">
                  <a:pos x="148" y="0"/>
                </a:cxn>
                <a:cxn ang="0">
                  <a:pos x="53" y="0"/>
                </a:cxn>
                <a:cxn ang="0">
                  <a:pos x="53" y="56"/>
                </a:cxn>
                <a:cxn ang="0">
                  <a:pos x="0" y="56"/>
                </a:cxn>
                <a:cxn ang="0">
                  <a:pos x="0" y="184"/>
                </a:cxn>
                <a:cxn ang="0">
                  <a:pos x="148" y="184"/>
                </a:cxn>
                <a:cxn ang="0">
                  <a:pos x="148" y="168"/>
                </a:cxn>
                <a:cxn ang="0">
                  <a:pos x="140" y="159"/>
                </a:cxn>
                <a:cxn ang="0">
                  <a:pos x="127" y="161"/>
                </a:cxn>
                <a:cxn ang="0">
                  <a:pos x="127" y="161"/>
                </a:cxn>
                <a:cxn ang="0">
                  <a:pos x="127" y="161"/>
                </a:cxn>
              </a:cxnLst>
              <a:rect l="0" t="0" r="r" b="b"/>
              <a:pathLst>
                <a:path w="148" h="184">
                  <a:moveTo>
                    <a:pt x="127" y="161"/>
                  </a:moveTo>
                  <a:cubicBezTo>
                    <a:pt x="117" y="161"/>
                    <a:pt x="108" y="158"/>
                    <a:pt x="101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91" y="139"/>
                    <a:pt x="91" y="139"/>
                    <a:pt x="91" y="139"/>
                  </a:cubicBezTo>
                  <a:cubicBezTo>
                    <a:pt x="88" y="135"/>
                    <a:pt x="87" y="130"/>
                    <a:pt x="86" y="126"/>
                  </a:cubicBezTo>
                  <a:cubicBezTo>
                    <a:pt x="25" y="126"/>
                    <a:pt x="25" y="126"/>
                    <a:pt x="25" y="126"/>
                  </a:cubicBezTo>
                  <a:cubicBezTo>
                    <a:pt x="25" y="113"/>
                    <a:pt x="25" y="113"/>
                    <a:pt x="25" y="113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87" y="108"/>
                    <a:pt x="89" y="104"/>
                    <a:pt x="91" y="99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9" y="82"/>
                    <a:pt x="118" y="79"/>
                    <a:pt x="127" y="79"/>
                  </a:cubicBezTo>
                  <a:cubicBezTo>
                    <a:pt x="135" y="79"/>
                    <a:pt x="142" y="81"/>
                    <a:pt x="148" y="8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148" y="184"/>
                    <a:pt x="148" y="184"/>
                    <a:pt x="148" y="184"/>
                  </a:cubicBezTo>
                  <a:cubicBezTo>
                    <a:pt x="148" y="168"/>
                    <a:pt x="148" y="168"/>
                    <a:pt x="148" y="168"/>
                  </a:cubicBezTo>
                  <a:cubicBezTo>
                    <a:pt x="140" y="159"/>
                    <a:pt x="140" y="159"/>
                    <a:pt x="140" y="159"/>
                  </a:cubicBezTo>
                  <a:cubicBezTo>
                    <a:pt x="136" y="160"/>
                    <a:pt x="131" y="161"/>
                    <a:pt x="127" y="161"/>
                  </a:cubicBezTo>
                  <a:close/>
                  <a:moveTo>
                    <a:pt x="127" y="161"/>
                  </a:moveTo>
                  <a:cubicBezTo>
                    <a:pt x="127" y="161"/>
                    <a:pt x="127" y="161"/>
                    <a:pt x="127" y="16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1246188" y="293688"/>
              <a:ext cx="141288" cy="144463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0" y="91"/>
                </a:cxn>
                <a:cxn ang="0">
                  <a:pos x="89" y="91"/>
                </a:cxn>
                <a:cxn ang="0">
                  <a:pos x="89" y="0"/>
                </a:cxn>
                <a:cxn ang="0">
                  <a:pos x="89" y="0"/>
                </a:cxn>
                <a:cxn ang="0">
                  <a:pos x="89" y="0"/>
                </a:cxn>
              </a:cxnLst>
              <a:rect l="0" t="0" r="r" b="b"/>
              <a:pathLst>
                <a:path w="89" h="91">
                  <a:moveTo>
                    <a:pt x="89" y="0"/>
                  </a:moveTo>
                  <a:lnTo>
                    <a:pt x="0" y="91"/>
                  </a:lnTo>
                  <a:lnTo>
                    <a:pt x="89" y="91"/>
                  </a:lnTo>
                  <a:lnTo>
                    <a:pt x="89" y="0"/>
                  </a:lnTo>
                  <a:close/>
                  <a:moveTo>
                    <a:pt x="89" y="0"/>
                  </a:moveTo>
                  <a:lnTo>
                    <a:pt x="89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1246188" y="293688"/>
              <a:ext cx="141288" cy="144463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0" y="91"/>
                </a:cxn>
                <a:cxn ang="0">
                  <a:pos x="89" y="91"/>
                </a:cxn>
                <a:cxn ang="0">
                  <a:pos x="89" y="0"/>
                </a:cxn>
                <a:cxn ang="0">
                  <a:pos x="89" y="0"/>
                </a:cxn>
                <a:cxn ang="0">
                  <a:pos x="89" y="0"/>
                </a:cxn>
              </a:cxnLst>
              <a:rect l="0" t="0" r="r" b="b"/>
              <a:pathLst>
                <a:path w="89" h="91">
                  <a:moveTo>
                    <a:pt x="89" y="0"/>
                  </a:moveTo>
                  <a:lnTo>
                    <a:pt x="0" y="91"/>
                  </a:lnTo>
                  <a:lnTo>
                    <a:pt x="89" y="91"/>
                  </a:lnTo>
                  <a:lnTo>
                    <a:pt x="89" y="0"/>
                  </a:lnTo>
                  <a:moveTo>
                    <a:pt x="89" y="0"/>
                  </a:moveTo>
                  <a:lnTo>
                    <a:pt x="89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8" name="圆角矩形 94"/>
          <p:cNvSpPr/>
          <p:nvPr/>
        </p:nvSpPr>
        <p:spPr>
          <a:xfrm>
            <a:off x="4472255" y="2180799"/>
            <a:ext cx="649514" cy="649514"/>
          </a:xfrm>
          <a:prstGeom prst="roundRect">
            <a:avLst/>
          </a:prstGeom>
          <a:solidFill>
            <a:srgbClr val="FFFFFF"/>
          </a:solidFill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9" name="Group 12"/>
          <p:cNvGrpSpPr>
            <a:grpSpLocks noChangeAspect="1"/>
          </p:cNvGrpSpPr>
          <p:nvPr/>
        </p:nvGrpSpPr>
        <p:grpSpPr bwMode="auto">
          <a:xfrm>
            <a:off x="4652168" y="2360048"/>
            <a:ext cx="320826" cy="291016"/>
            <a:chOff x="2535" y="1120"/>
            <a:chExt cx="635" cy="576"/>
          </a:xfrm>
          <a:solidFill>
            <a:schemeClr val="accent1">
              <a:lumMod val="75000"/>
            </a:schemeClr>
          </a:solidFill>
        </p:grpSpPr>
        <p:sp>
          <p:nvSpPr>
            <p:cNvPr id="20" name="Freeform 13"/>
            <p:cNvSpPr/>
            <p:nvPr/>
          </p:nvSpPr>
          <p:spPr bwMode="auto">
            <a:xfrm>
              <a:off x="2535" y="1626"/>
              <a:ext cx="635" cy="70"/>
            </a:xfrm>
            <a:custGeom>
              <a:avLst/>
              <a:gdLst>
                <a:gd name="T0" fmla="*/ 136 w 136"/>
                <a:gd name="T1" fmla="*/ 7 h 15"/>
                <a:gd name="T2" fmla="*/ 128 w 136"/>
                <a:gd name="T3" fmla="*/ 15 h 15"/>
                <a:gd name="T4" fmla="*/ 8 w 136"/>
                <a:gd name="T5" fmla="*/ 15 h 15"/>
                <a:gd name="T6" fmla="*/ 0 w 136"/>
                <a:gd name="T7" fmla="*/ 7 h 15"/>
                <a:gd name="T8" fmla="*/ 0 w 136"/>
                <a:gd name="T9" fmla="*/ 7 h 15"/>
                <a:gd name="T10" fmla="*/ 8 w 136"/>
                <a:gd name="T11" fmla="*/ 0 h 15"/>
                <a:gd name="T12" fmla="*/ 128 w 136"/>
                <a:gd name="T13" fmla="*/ 0 h 15"/>
                <a:gd name="T14" fmla="*/ 136 w 136"/>
                <a:gd name="T1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15">
                  <a:moveTo>
                    <a:pt x="136" y="7"/>
                  </a:moveTo>
                  <a:cubicBezTo>
                    <a:pt x="136" y="12"/>
                    <a:pt x="133" y="15"/>
                    <a:pt x="12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3" y="0"/>
                    <a:pt x="136" y="3"/>
                    <a:pt x="13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2614" y="1369"/>
              <a:ext cx="75" cy="220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8 w 16"/>
                <a:gd name="T9" fmla="*/ 0 h 47"/>
                <a:gd name="T10" fmla="*/ 16 w 16"/>
                <a:gd name="T11" fmla="*/ 8 h 47"/>
                <a:gd name="T12" fmla="*/ 16 w 16"/>
                <a:gd name="T13" fmla="*/ 39 h 47"/>
                <a:gd name="T14" fmla="*/ 8 w 16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2750" y="1369"/>
              <a:ext cx="70" cy="220"/>
            </a:xfrm>
            <a:custGeom>
              <a:avLst/>
              <a:gdLst>
                <a:gd name="T0" fmla="*/ 8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8 w 15"/>
                <a:gd name="T7" fmla="*/ 0 h 47"/>
                <a:gd name="T8" fmla="*/ 8 w 15"/>
                <a:gd name="T9" fmla="*/ 0 h 47"/>
                <a:gd name="T10" fmla="*/ 15 w 15"/>
                <a:gd name="T11" fmla="*/ 8 h 47"/>
                <a:gd name="T12" fmla="*/ 15 w 15"/>
                <a:gd name="T13" fmla="*/ 39 h 47"/>
                <a:gd name="T14" fmla="*/ 8 w 15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47">
                  <a:moveTo>
                    <a:pt x="8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8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2885" y="1369"/>
              <a:ext cx="70" cy="220"/>
            </a:xfrm>
            <a:custGeom>
              <a:avLst/>
              <a:gdLst>
                <a:gd name="T0" fmla="*/ 7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7 w 15"/>
                <a:gd name="T7" fmla="*/ 0 h 47"/>
                <a:gd name="T8" fmla="*/ 7 w 15"/>
                <a:gd name="T9" fmla="*/ 0 h 47"/>
                <a:gd name="T10" fmla="*/ 15 w 15"/>
                <a:gd name="T11" fmla="*/ 8 h 47"/>
                <a:gd name="T12" fmla="*/ 15 w 15"/>
                <a:gd name="T13" fmla="*/ 39 h 47"/>
                <a:gd name="T14" fmla="*/ 7 w 15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47">
                  <a:moveTo>
                    <a:pt x="7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7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3016" y="1369"/>
              <a:ext cx="74" cy="220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8 w 16"/>
                <a:gd name="T9" fmla="*/ 0 h 47"/>
                <a:gd name="T10" fmla="*/ 16 w 16"/>
                <a:gd name="T11" fmla="*/ 8 h 47"/>
                <a:gd name="T12" fmla="*/ 16 w 16"/>
                <a:gd name="T13" fmla="*/ 39 h 47"/>
                <a:gd name="T14" fmla="*/ 8 w 16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2656" y="1120"/>
              <a:ext cx="392" cy="117"/>
            </a:xfrm>
            <a:custGeom>
              <a:avLst/>
              <a:gdLst>
                <a:gd name="T0" fmla="*/ 84 w 84"/>
                <a:gd name="T1" fmla="*/ 25 h 25"/>
                <a:gd name="T2" fmla="*/ 52 w 84"/>
                <a:gd name="T3" fmla="*/ 4 h 25"/>
                <a:gd name="T4" fmla="*/ 32 w 84"/>
                <a:gd name="T5" fmla="*/ 4 h 25"/>
                <a:gd name="T6" fmla="*/ 18 w 84"/>
                <a:gd name="T7" fmla="*/ 13 h 25"/>
                <a:gd name="T8" fmla="*/ 0 w 84"/>
                <a:gd name="T9" fmla="*/ 25 h 25"/>
                <a:gd name="T10" fmla="*/ 84 w 84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25">
                  <a:moveTo>
                    <a:pt x="84" y="25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46" y="0"/>
                    <a:pt x="38" y="0"/>
                    <a:pt x="32" y="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2572" y="1275"/>
              <a:ext cx="560" cy="75"/>
            </a:xfrm>
            <a:custGeom>
              <a:avLst/>
              <a:gdLst>
                <a:gd name="T0" fmla="*/ 120 w 120"/>
                <a:gd name="T1" fmla="*/ 8 h 16"/>
                <a:gd name="T2" fmla="*/ 112 w 120"/>
                <a:gd name="T3" fmla="*/ 16 h 16"/>
                <a:gd name="T4" fmla="*/ 8 w 120"/>
                <a:gd name="T5" fmla="*/ 16 h 16"/>
                <a:gd name="T6" fmla="*/ 0 w 120"/>
                <a:gd name="T7" fmla="*/ 8 h 16"/>
                <a:gd name="T8" fmla="*/ 0 w 120"/>
                <a:gd name="T9" fmla="*/ 8 h 16"/>
                <a:gd name="T10" fmla="*/ 8 w 120"/>
                <a:gd name="T11" fmla="*/ 0 h 16"/>
                <a:gd name="T12" fmla="*/ 112 w 120"/>
                <a:gd name="T13" fmla="*/ 0 h 16"/>
                <a:gd name="T14" fmla="*/ 120 w 120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6">
                  <a:moveTo>
                    <a:pt x="120" y="8"/>
                  </a:moveTo>
                  <a:cubicBezTo>
                    <a:pt x="120" y="12"/>
                    <a:pt x="116" y="16"/>
                    <a:pt x="112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6" y="0"/>
                    <a:pt x="120" y="3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746088" y="475991"/>
            <a:ext cx="41929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FUTURE PROSPECTIVE WORKS </a:t>
            </a:r>
            <a:endParaRPr lang="en-US" altLang="zh-CN" sz="2000" b="1" dirty="0"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圆角矩形 94"/>
          <p:cNvSpPr/>
          <p:nvPr/>
        </p:nvSpPr>
        <p:spPr>
          <a:xfrm>
            <a:off x="8047305" y="2880569"/>
            <a:ext cx="649514" cy="649514"/>
          </a:xfrm>
          <a:prstGeom prst="roundRect">
            <a:avLst/>
          </a:prstGeom>
          <a:solidFill>
            <a:srgbClr val="FFFFFF"/>
          </a:solidFill>
        </p:spPr>
        <p:txBody>
          <a:bodyPr wrap="none" rtlCol="0" anchor="ctr">
            <a:spAutoFit/>
          </a:bodyPr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8" name="Group 12"/>
          <p:cNvGrpSpPr>
            <a:grpSpLocks noChangeAspect="1"/>
          </p:cNvGrpSpPr>
          <p:nvPr/>
        </p:nvGrpSpPr>
        <p:grpSpPr bwMode="auto">
          <a:xfrm>
            <a:off x="8211978" y="3023623"/>
            <a:ext cx="320826" cy="291016"/>
            <a:chOff x="2535" y="1120"/>
            <a:chExt cx="635" cy="576"/>
          </a:xfrm>
          <a:solidFill>
            <a:schemeClr val="accent1">
              <a:lumMod val="75000"/>
            </a:schemeClr>
          </a:solidFill>
        </p:grpSpPr>
        <p:sp>
          <p:nvSpPr>
            <p:cNvPr id="49" name="Freeform 13"/>
            <p:cNvSpPr/>
            <p:nvPr/>
          </p:nvSpPr>
          <p:spPr bwMode="auto">
            <a:xfrm>
              <a:off x="2535" y="1626"/>
              <a:ext cx="635" cy="70"/>
            </a:xfrm>
            <a:custGeom>
              <a:avLst/>
              <a:gdLst>
                <a:gd name="T0" fmla="*/ 136 w 136"/>
                <a:gd name="T1" fmla="*/ 7 h 15"/>
                <a:gd name="T2" fmla="*/ 128 w 136"/>
                <a:gd name="T3" fmla="*/ 15 h 15"/>
                <a:gd name="T4" fmla="*/ 8 w 136"/>
                <a:gd name="T5" fmla="*/ 15 h 15"/>
                <a:gd name="T6" fmla="*/ 0 w 136"/>
                <a:gd name="T7" fmla="*/ 7 h 15"/>
                <a:gd name="T8" fmla="*/ 0 w 136"/>
                <a:gd name="T9" fmla="*/ 7 h 15"/>
                <a:gd name="T10" fmla="*/ 8 w 136"/>
                <a:gd name="T11" fmla="*/ 0 h 15"/>
                <a:gd name="T12" fmla="*/ 128 w 136"/>
                <a:gd name="T13" fmla="*/ 0 h 15"/>
                <a:gd name="T14" fmla="*/ 136 w 136"/>
                <a:gd name="T1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15">
                  <a:moveTo>
                    <a:pt x="136" y="7"/>
                  </a:moveTo>
                  <a:cubicBezTo>
                    <a:pt x="136" y="12"/>
                    <a:pt x="133" y="15"/>
                    <a:pt x="12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3" y="0"/>
                    <a:pt x="136" y="3"/>
                    <a:pt x="13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" name="Freeform 14"/>
            <p:cNvSpPr/>
            <p:nvPr/>
          </p:nvSpPr>
          <p:spPr bwMode="auto">
            <a:xfrm>
              <a:off x="2614" y="1369"/>
              <a:ext cx="75" cy="220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8 w 16"/>
                <a:gd name="T9" fmla="*/ 0 h 47"/>
                <a:gd name="T10" fmla="*/ 16 w 16"/>
                <a:gd name="T11" fmla="*/ 8 h 47"/>
                <a:gd name="T12" fmla="*/ 16 w 16"/>
                <a:gd name="T13" fmla="*/ 39 h 47"/>
                <a:gd name="T14" fmla="*/ 8 w 16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" name="Freeform 15"/>
            <p:cNvSpPr/>
            <p:nvPr/>
          </p:nvSpPr>
          <p:spPr bwMode="auto">
            <a:xfrm>
              <a:off x="2750" y="1369"/>
              <a:ext cx="70" cy="220"/>
            </a:xfrm>
            <a:custGeom>
              <a:avLst/>
              <a:gdLst>
                <a:gd name="T0" fmla="*/ 8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8 w 15"/>
                <a:gd name="T7" fmla="*/ 0 h 47"/>
                <a:gd name="T8" fmla="*/ 8 w 15"/>
                <a:gd name="T9" fmla="*/ 0 h 47"/>
                <a:gd name="T10" fmla="*/ 15 w 15"/>
                <a:gd name="T11" fmla="*/ 8 h 47"/>
                <a:gd name="T12" fmla="*/ 15 w 15"/>
                <a:gd name="T13" fmla="*/ 39 h 47"/>
                <a:gd name="T14" fmla="*/ 8 w 15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47">
                  <a:moveTo>
                    <a:pt x="8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8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" name="Freeform 16"/>
            <p:cNvSpPr/>
            <p:nvPr/>
          </p:nvSpPr>
          <p:spPr bwMode="auto">
            <a:xfrm>
              <a:off x="2885" y="1369"/>
              <a:ext cx="70" cy="220"/>
            </a:xfrm>
            <a:custGeom>
              <a:avLst/>
              <a:gdLst>
                <a:gd name="T0" fmla="*/ 7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7 w 15"/>
                <a:gd name="T7" fmla="*/ 0 h 47"/>
                <a:gd name="T8" fmla="*/ 7 w 15"/>
                <a:gd name="T9" fmla="*/ 0 h 47"/>
                <a:gd name="T10" fmla="*/ 15 w 15"/>
                <a:gd name="T11" fmla="*/ 8 h 47"/>
                <a:gd name="T12" fmla="*/ 15 w 15"/>
                <a:gd name="T13" fmla="*/ 39 h 47"/>
                <a:gd name="T14" fmla="*/ 7 w 15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47">
                  <a:moveTo>
                    <a:pt x="7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7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" name="Freeform 17"/>
            <p:cNvSpPr/>
            <p:nvPr/>
          </p:nvSpPr>
          <p:spPr bwMode="auto">
            <a:xfrm>
              <a:off x="3016" y="1369"/>
              <a:ext cx="74" cy="220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8 w 16"/>
                <a:gd name="T9" fmla="*/ 0 h 47"/>
                <a:gd name="T10" fmla="*/ 16 w 16"/>
                <a:gd name="T11" fmla="*/ 8 h 47"/>
                <a:gd name="T12" fmla="*/ 16 w 16"/>
                <a:gd name="T13" fmla="*/ 39 h 47"/>
                <a:gd name="T14" fmla="*/ 8 w 16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" name="Freeform 18"/>
            <p:cNvSpPr/>
            <p:nvPr/>
          </p:nvSpPr>
          <p:spPr bwMode="auto">
            <a:xfrm>
              <a:off x="2656" y="1120"/>
              <a:ext cx="392" cy="117"/>
            </a:xfrm>
            <a:custGeom>
              <a:avLst/>
              <a:gdLst>
                <a:gd name="T0" fmla="*/ 84 w 84"/>
                <a:gd name="T1" fmla="*/ 25 h 25"/>
                <a:gd name="T2" fmla="*/ 52 w 84"/>
                <a:gd name="T3" fmla="*/ 4 h 25"/>
                <a:gd name="T4" fmla="*/ 32 w 84"/>
                <a:gd name="T5" fmla="*/ 4 h 25"/>
                <a:gd name="T6" fmla="*/ 18 w 84"/>
                <a:gd name="T7" fmla="*/ 13 h 25"/>
                <a:gd name="T8" fmla="*/ 0 w 84"/>
                <a:gd name="T9" fmla="*/ 25 h 25"/>
                <a:gd name="T10" fmla="*/ 84 w 84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25">
                  <a:moveTo>
                    <a:pt x="84" y="25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46" y="0"/>
                    <a:pt x="38" y="0"/>
                    <a:pt x="32" y="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" name="Freeform 19"/>
            <p:cNvSpPr/>
            <p:nvPr/>
          </p:nvSpPr>
          <p:spPr bwMode="auto">
            <a:xfrm>
              <a:off x="2572" y="1275"/>
              <a:ext cx="560" cy="75"/>
            </a:xfrm>
            <a:custGeom>
              <a:avLst/>
              <a:gdLst>
                <a:gd name="T0" fmla="*/ 120 w 120"/>
                <a:gd name="T1" fmla="*/ 8 h 16"/>
                <a:gd name="T2" fmla="*/ 112 w 120"/>
                <a:gd name="T3" fmla="*/ 16 h 16"/>
                <a:gd name="T4" fmla="*/ 8 w 120"/>
                <a:gd name="T5" fmla="*/ 16 h 16"/>
                <a:gd name="T6" fmla="*/ 0 w 120"/>
                <a:gd name="T7" fmla="*/ 8 h 16"/>
                <a:gd name="T8" fmla="*/ 0 w 120"/>
                <a:gd name="T9" fmla="*/ 8 h 16"/>
                <a:gd name="T10" fmla="*/ 8 w 120"/>
                <a:gd name="T11" fmla="*/ 0 h 16"/>
                <a:gd name="T12" fmla="*/ 112 w 120"/>
                <a:gd name="T13" fmla="*/ 0 h 16"/>
                <a:gd name="T14" fmla="*/ 120 w 120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6">
                  <a:moveTo>
                    <a:pt x="120" y="8"/>
                  </a:moveTo>
                  <a:cubicBezTo>
                    <a:pt x="120" y="12"/>
                    <a:pt x="116" y="16"/>
                    <a:pt x="112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6" y="0"/>
                    <a:pt x="120" y="3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57" name="Group 65"/>
          <p:cNvGrpSpPr/>
          <p:nvPr/>
        </p:nvGrpSpPr>
        <p:grpSpPr>
          <a:xfrm>
            <a:off x="8158436" y="3515043"/>
            <a:ext cx="526560" cy="396608"/>
            <a:chOff x="550885" y="1190671"/>
            <a:chExt cx="3840309" cy="2892537"/>
          </a:xfrm>
          <a:solidFill>
            <a:schemeClr val="accent1">
              <a:lumMod val="75000"/>
            </a:schemeClr>
          </a:solidFill>
        </p:grpSpPr>
        <p:sp>
          <p:nvSpPr>
            <p:cNvPr id="58" name="Freeform 14"/>
            <p:cNvSpPr>
              <a:spLocks noEditPoints="1"/>
            </p:cNvSpPr>
            <p:nvPr/>
          </p:nvSpPr>
          <p:spPr bwMode="auto">
            <a:xfrm>
              <a:off x="2425794" y="2978264"/>
              <a:ext cx="149229" cy="239723"/>
            </a:xfrm>
            <a:custGeom>
              <a:avLst/>
              <a:gdLst/>
              <a:ahLst/>
              <a:cxnLst>
                <a:cxn ang="0">
                  <a:pos x="65" y="30"/>
                </a:cxn>
                <a:cxn ang="0">
                  <a:pos x="46" y="17"/>
                </a:cxn>
                <a:cxn ang="0">
                  <a:pos x="0" y="0"/>
                </a:cxn>
                <a:cxn ang="0">
                  <a:pos x="0" y="122"/>
                </a:cxn>
                <a:cxn ang="0">
                  <a:pos x="69" y="86"/>
                </a:cxn>
                <a:cxn ang="0">
                  <a:pos x="74" y="48"/>
                </a:cxn>
                <a:cxn ang="0">
                  <a:pos x="65" y="30"/>
                </a:cxn>
                <a:cxn ang="0">
                  <a:pos x="65" y="30"/>
                </a:cxn>
                <a:cxn ang="0">
                  <a:pos x="65" y="30"/>
                </a:cxn>
              </a:cxnLst>
              <a:rect l="0" t="0" r="r" b="b"/>
              <a:pathLst>
                <a:path w="76" h="122">
                  <a:moveTo>
                    <a:pt x="65" y="30"/>
                  </a:moveTo>
                  <a:cubicBezTo>
                    <a:pt x="59" y="24"/>
                    <a:pt x="53" y="20"/>
                    <a:pt x="46" y="17"/>
                  </a:cubicBezTo>
                  <a:cubicBezTo>
                    <a:pt x="32" y="9"/>
                    <a:pt x="16" y="4"/>
                    <a:pt x="0" y="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26" y="119"/>
                    <a:pt x="55" y="110"/>
                    <a:pt x="69" y="86"/>
                  </a:cubicBezTo>
                  <a:cubicBezTo>
                    <a:pt x="75" y="75"/>
                    <a:pt x="76" y="61"/>
                    <a:pt x="74" y="48"/>
                  </a:cubicBezTo>
                  <a:cubicBezTo>
                    <a:pt x="72" y="41"/>
                    <a:pt x="69" y="35"/>
                    <a:pt x="65" y="30"/>
                  </a:cubicBezTo>
                  <a:close/>
                  <a:moveTo>
                    <a:pt x="65" y="30"/>
                  </a:moveTo>
                  <a:cubicBezTo>
                    <a:pt x="65" y="30"/>
                    <a:pt x="65" y="30"/>
                    <a:pt x="65" y="3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59" name="Freeform 15"/>
            <p:cNvSpPr>
              <a:spLocks noEditPoints="1"/>
            </p:cNvSpPr>
            <p:nvPr/>
          </p:nvSpPr>
          <p:spPr bwMode="auto">
            <a:xfrm>
              <a:off x="2559149" y="3148136"/>
              <a:ext cx="1587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60" name="Freeform 16"/>
            <p:cNvSpPr>
              <a:spLocks noEditPoints="1"/>
            </p:cNvSpPr>
            <p:nvPr/>
          </p:nvSpPr>
          <p:spPr bwMode="auto">
            <a:xfrm>
              <a:off x="2174958" y="2597251"/>
              <a:ext cx="120655" cy="214319"/>
            </a:xfrm>
            <a:custGeom>
              <a:avLst/>
              <a:gdLst/>
              <a:ahLst/>
              <a:cxnLst>
                <a:cxn ang="0">
                  <a:pos x="9" y="30"/>
                </a:cxn>
                <a:cxn ang="0">
                  <a:pos x="1" y="52"/>
                </a:cxn>
                <a:cxn ang="0">
                  <a:pos x="4" y="75"/>
                </a:cxn>
                <a:cxn ang="0">
                  <a:pos x="18" y="92"/>
                </a:cxn>
                <a:cxn ang="0">
                  <a:pos x="40" y="103"/>
                </a:cxn>
                <a:cxn ang="0">
                  <a:pos x="61" y="110"/>
                </a:cxn>
                <a:cxn ang="0">
                  <a:pos x="61" y="0"/>
                </a:cxn>
                <a:cxn ang="0">
                  <a:pos x="9" y="30"/>
                </a:cxn>
                <a:cxn ang="0">
                  <a:pos x="9" y="30"/>
                </a:cxn>
                <a:cxn ang="0">
                  <a:pos x="9" y="30"/>
                </a:cxn>
              </a:cxnLst>
              <a:rect l="0" t="0" r="r" b="b"/>
              <a:pathLst>
                <a:path w="61" h="110">
                  <a:moveTo>
                    <a:pt x="9" y="30"/>
                  </a:moveTo>
                  <a:cubicBezTo>
                    <a:pt x="4" y="37"/>
                    <a:pt x="2" y="44"/>
                    <a:pt x="1" y="52"/>
                  </a:cubicBezTo>
                  <a:cubicBezTo>
                    <a:pt x="0" y="59"/>
                    <a:pt x="1" y="68"/>
                    <a:pt x="4" y="75"/>
                  </a:cubicBezTo>
                  <a:cubicBezTo>
                    <a:pt x="6" y="82"/>
                    <a:pt x="12" y="87"/>
                    <a:pt x="18" y="92"/>
                  </a:cubicBezTo>
                  <a:cubicBezTo>
                    <a:pt x="25" y="96"/>
                    <a:pt x="33" y="100"/>
                    <a:pt x="40" y="103"/>
                  </a:cubicBezTo>
                  <a:cubicBezTo>
                    <a:pt x="47" y="105"/>
                    <a:pt x="54" y="108"/>
                    <a:pt x="61" y="11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42" y="4"/>
                    <a:pt x="21" y="13"/>
                    <a:pt x="9" y="30"/>
                  </a:cubicBezTo>
                  <a:close/>
                  <a:moveTo>
                    <a:pt x="9" y="30"/>
                  </a:moveTo>
                  <a:cubicBezTo>
                    <a:pt x="9" y="30"/>
                    <a:pt x="9" y="30"/>
                    <a:pt x="9" y="3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61" name="Freeform 17"/>
            <p:cNvSpPr>
              <a:spLocks noEditPoints="1"/>
            </p:cNvSpPr>
            <p:nvPr/>
          </p:nvSpPr>
          <p:spPr bwMode="auto">
            <a:xfrm>
              <a:off x="2560736" y="3144958"/>
              <a:ext cx="1587" cy="31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62" name="Freeform 18"/>
            <p:cNvSpPr>
              <a:spLocks noEditPoints="1"/>
            </p:cNvSpPr>
            <p:nvPr/>
          </p:nvSpPr>
          <p:spPr bwMode="auto">
            <a:xfrm>
              <a:off x="550885" y="1190671"/>
              <a:ext cx="3840309" cy="2892537"/>
            </a:xfrm>
            <a:custGeom>
              <a:avLst/>
              <a:gdLst/>
              <a:ahLst/>
              <a:cxnLst>
                <a:cxn ang="0">
                  <a:pos x="1000" y="335"/>
                </a:cxn>
                <a:cxn ang="0">
                  <a:pos x="1130" y="44"/>
                </a:cxn>
                <a:cxn ang="0">
                  <a:pos x="892" y="91"/>
                </a:cxn>
                <a:cxn ang="0">
                  <a:pos x="664" y="57"/>
                </a:cxn>
                <a:cxn ang="0">
                  <a:pos x="807" y="343"/>
                </a:cxn>
                <a:cxn ang="0">
                  <a:pos x="822" y="1394"/>
                </a:cxn>
                <a:cxn ang="0">
                  <a:pos x="1000" y="335"/>
                </a:cxn>
                <a:cxn ang="0">
                  <a:pos x="1098" y="988"/>
                </a:cxn>
                <a:cxn ang="0">
                  <a:pos x="1052" y="1069"/>
                </a:cxn>
                <a:cxn ang="0">
                  <a:pos x="957" y="1102"/>
                </a:cxn>
                <a:cxn ang="0">
                  <a:pos x="957" y="1138"/>
                </a:cxn>
                <a:cxn ang="0">
                  <a:pos x="946" y="1163"/>
                </a:cxn>
                <a:cxn ang="0">
                  <a:pos x="910" y="1168"/>
                </a:cxn>
                <a:cxn ang="0">
                  <a:pos x="890" y="1138"/>
                </a:cxn>
                <a:cxn ang="0">
                  <a:pos x="890" y="1099"/>
                </a:cxn>
                <a:cxn ang="0">
                  <a:pos x="873" y="1095"/>
                </a:cxn>
                <a:cxn ang="0">
                  <a:pos x="792" y="1045"/>
                </a:cxn>
                <a:cxn ang="0">
                  <a:pos x="766" y="1003"/>
                </a:cxn>
                <a:cxn ang="0">
                  <a:pos x="762" y="991"/>
                </a:cxn>
                <a:cxn ang="0">
                  <a:pos x="759" y="979"/>
                </a:cxn>
                <a:cxn ang="0">
                  <a:pos x="763" y="961"/>
                </a:cxn>
                <a:cxn ang="0">
                  <a:pos x="796" y="943"/>
                </a:cxn>
                <a:cxn ang="0">
                  <a:pos x="825" y="966"/>
                </a:cxn>
                <a:cxn ang="0">
                  <a:pos x="828" y="977"/>
                </a:cxn>
                <a:cxn ang="0">
                  <a:pos x="833" y="988"/>
                </a:cxn>
                <a:cxn ang="0">
                  <a:pos x="848" y="1007"/>
                </a:cxn>
                <a:cxn ang="0">
                  <a:pos x="890" y="1030"/>
                </a:cxn>
                <a:cxn ang="0">
                  <a:pos x="890" y="898"/>
                </a:cxn>
                <a:cxn ang="0">
                  <a:pos x="803" y="860"/>
                </a:cxn>
                <a:cxn ang="0">
                  <a:pos x="773" y="824"/>
                </a:cxn>
                <a:cxn ang="0">
                  <a:pos x="763" y="776"/>
                </a:cxn>
                <a:cxn ang="0">
                  <a:pos x="773" y="728"/>
                </a:cxn>
                <a:cxn ang="0">
                  <a:pos x="800" y="690"/>
                </a:cxn>
                <a:cxn ang="0">
                  <a:pos x="890" y="650"/>
                </a:cxn>
                <a:cxn ang="0">
                  <a:pos x="890" y="613"/>
                </a:cxn>
                <a:cxn ang="0">
                  <a:pos x="902" y="588"/>
                </a:cxn>
                <a:cxn ang="0">
                  <a:pos x="938" y="583"/>
                </a:cxn>
                <a:cxn ang="0">
                  <a:pos x="957" y="613"/>
                </a:cxn>
                <a:cxn ang="0">
                  <a:pos x="957" y="650"/>
                </a:cxn>
                <a:cxn ang="0">
                  <a:pos x="970" y="652"/>
                </a:cxn>
                <a:cxn ang="0">
                  <a:pos x="1058" y="694"/>
                </a:cxn>
                <a:cxn ang="0">
                  <a:pos x="1085" y="733"/>
                </a:cxn>
                <a:cxn ang="0">
                  <a:pos x="1089" y="745"/>
                </a:cxn>
                <a:cxn ang="0">
                  <a:pos x="1092" y="757"/>
                </a:cxn>
                <a:cxn ang="0">
                  <a:pos x="1090" y="776"/>
                </a:cxn>
                <a:cxn ang="0">
                  <a:pos x="1058" y="795"/>
                </a:cxn>
                <a:cxn ang="0">
                  <a:pos x="1028" y="774"/>
                </a:cxn>
                <a:cxn ang="0">
                  <a:pos x="1025" y="763"/>
                </a:cxn>
                <a:cxn ang="0">
                  <a:pos x="1019" y="752"/>
                </a:cxn>
                <a:cxn ang="0">
                  <a:pos x="1003" y="736"/>
                </a:cxn>
                <a:cxn ang="0">
                  <a:pos x="957" y="718"/>
                </a:cxn>
                <a:cxn ang="0">
                  <a:pos x="957" y="844"/>
                </a:cxn>
                <a:cxn ang="0">
                  <a:pos x="1015" y="861"/>
                </a:cxn>
                <a:cxn ang="0">
                  <a:pos x="1084" y="916"/>
                </a:cxn>
                <a:cxn ang="0">
                  <a:pos x="1084" y="916"/>
                </a:cxn>
                <a:cxn ang="0">
                  <a:pos x="1084" y="916"/>
                </a:cxn>
                <a:cxn ang="0">
                  <a:pos x="1098" y="988"/>
                </a:cxn>
                <a:cxn ang="0">
                  <a:pos x="1098" y="988"/>
                </a:cxn>
                <a:cxn ang="0">
                  <a:pos x="1098" y="988"/>
                </a:cxn>
              </a:cxnLst>
              <a:rect l="0" t="0" r="r" b="b"/>
              <a:pathLst>
                <a:path w="1960" h="1477">
                  <a:moveTo>
                    <a:pt x="1000" y="335"/>
                  </a:moveTo>
                  <a:cubicBezTo>
                    <a:pt x="1104" y="248"/>
                    <a:pt x="1173" y="53"/>
                    <a:pt x="1130" y="44"/>
                  </a:cubicBezTo>
                  <a:cubicBezTo>
                    <a:pt x="1074" y="33"/>
                    <a:pt x="951" y="83"/>
                    <a:pt x="892" y="91"/>
                  </a:cubicBezTo>
                  <a:cubicBezTo>
                    <a:pt x="808" y="102"/>
                    <a:pt x="716" y="0"/>
                    <a:pt x="664" y="57"/>
                  </a:cubicBezTo>
                  <a:cubicBezTo>
                    <a:pt x="623" y="103"/>
                    <a:pt x="694" y="270"/>
                    <a:pt x="807" y="343"/>
                  </a:cubicBezTo>
                  <a:cubicBezTo>
                    <a:pt x="472" y="507"/>
                    <a:pt x="0" y="1334"/>
                    <a:pt x="822" y="1394"/>
                  </a:cubicBezTo>
                  <a:cubicBezTo>
                    <a:pt x="1960" y="1477"/>
                    <a:pt x="1390" y="496"/>
                    <a:pt x="1000" y="335"/>
                  </a:cubicBezTo>
                  <a:close/>
                  <a:moveTo>
                    <a:pt x="1098" y="988"/>
                  </a:moveTo>
                  <a:cubicBezTo>
                    <a:pt x="1094" y="1020"/>
                    <a:pt x="1077" y="1049"/>
                    <a:pt x="1052" y="1069"/>
                  </a:cubicBezTo>
                  <a:cubicBezTo>
                    <a:pt x="1025" y="1090"/>
                    <a:pt x="991" y="1099"/>
                    <a:pt x="957" y="1102"/>
                  </a:cubicBezTo>
                  <a:cubicBezTo>
                    <a:pt x="957" y="1138"/>
                    <a:pt x="957" y="1138"/>
                    <a:pt x="957" y="1138"/>
                  </a:cubicBezTo>
                  <a:cubicBezTo>
                    <a:pt x="957" y="1147"/>
                    <a:pt x="953" y="1156"/>
                    <a:pt x="946" y="1163"/>
                  </a:cubicBezTo>
                  <a:cubicBezTo>
                    <a:pt x="936" y="1171"/>
                    <a:pt x="922" y="1174"/>
                    <a:pt x="910" y="1168"/>
                  </a:cubicBezTo>
                  <a:cubicBezTo>
                    <a:pt x="898" y="1163"/>
                    <a:pt x="890" y="1151"/>
                    <a:pt x="890" y="1138"/>
                  </a:cubicBezTo>
                  <a:cubicBezTo>
                    <a:pt x="890" y="1099"/>
                    <a:pt x="890" y="1099"/>
                    <a:pt x="890" y="1099"/>
                  </a:cubicBezTo>
                  <a:cubicBezTo>
                    <a:pt x="885" y="1098"/>
                    <a:pt x="879" y="1096"/>
                    <a:pt x="873" y="1095"/>
                  </a:cubicBezTo>
                  <a:cubicBezTo>
                    <a:pt x="842" y="1086"/>
                    <a:pt x="813" y="1069"/>
                    <a:pt x="792" y="1045"/>
                  </a:cubicBezTo>
                  <a:cubicBezTo>
                    <a:pt x="781" y="1032"/>
                    <a:pt x="772" y="1018"/>
                    <a:pt x="766" y="1003"/>
                  </a:cubicBezTo>
                  <a:cubicBezTo>
                    <a:pt x="765" y="999"/>
                    <a:pt x="763" y="995"/>
                    <a:pt x="762" y="991"/>
                  </a:cubicBezTo>
                  <a:cubicBezTo>
                    <a:pt x="761" y="987"/>
                    <a:pt x="760" y="983"/>
                    <a:pt x="759" y="979"/>
                  </a:cubicBezTo>
                  <a:cubicBezTo>
                    <a:pt x="759" y="973"/>
                    <a:pt x="760" y="966"/>
                    <a:pt x="763" y="961"/>
                  </a:cubicBezTo>
                  <a:cubicBezTo>
                    <a:pt x="769" y="949"/>
                    <a:pt x="782" y="942"/>
                    <a:pt x="796" y="943"/>
                  </a:cubicBezTo>
                  <a:cubicBezTo>
                    <a:pt x="809" y="944"/>
                    <a:pt x="820" y="953"/>
                    <a:pt x="825" y="966"/>
                  </a:cubicBezTo>
                  <a:cubicBezTo>
                    <a:pt x="826" y="969"/>
                    <a:pt x="827" y="973"/>
                    <a:pt x="828" y="977"/>
                  </a:cubicBezTo>
                  <a:cubicBezTo>
                    <a:pt x="830" y="981"/>
                    <a:pt x="831" y="985"/>
                    <a:pt x="833" y="988"/>
                  </a:cubicBezTo>
                  <a:cubicBezTo>
                    <a:pt x="837" y="995"/>
                    <a:pt x="842" y="1001"/>
                    <a:pt x="848" y="1007"/>
                  </a:cubicBezTo>
                  <a:cubicBezTo>
                    <a:pt x="860" y="1018"/>
                    <a:pt x="875" y="1026"/>
                    <a:pt x="890" y="1030"/>
                  </a:cubicBezTo>
                  <a:cubicBezTo>
                    <a:pt x="890" y="898"/>
                    <a:pt x="890" y="898"/>
                    <a:pt x="890" y="898"/>
                  </a:cubicBezTo>
                  <a:cubicBezTo>
                    <a:pt x="860" y="890"/>
                    <a:pt x="828" y="880"/>
                    <a:pt x="803" y="860"/>
                  </a:cubicBezTo>
                  <a:cubicBezTo>
                    <a:pt x="790" y="850"/>
                    <a:pt x="780" y="838"/>
                    <a:pt x="773" y="824"/>
                  </a:cubicBezTo>
                  <a:cubicBezTo>
                    <a:pt x="766" y="809"/>
                    <a:pt x="763" y="793"/>
                    <a:pt x="763" y="776"/>
                  </a:cubicBezTo>
                  <a:cubicBezTo>
                    <a:pt x="763" y="760"/>
                    <a:pt x="766" y="743"/>
                    <a:pt x="773" y="728"/>
                  </a:cubicBezTo>
                  <a:cubicBezTo>
                    <a:pt x="779" y="714"/>
                    <a:pt x="789" y="701"/>
                    <a:pt x="800" y="690"/>
                  </a:cubicBezTo>
                  <a:cubicBezTo>
                    <a:pt x="825" y="668"/>
                    <a:pt x="858" y="655"/>
                    <a:pt x="890" y="650"/>
                  </a:cubicBezTo>
                  <a:cubicBezTo>
                    <a:pt x="890" y="613"/>
                    <a:pt x="890" y="613"/>
                    <a:pt x="890" y="613"/>
                  </a:cubicBezTo>
                  <a:cubicBezTo>
                    <a:pt x="890" y="604"/>
                    <a:pt x="895" y="595"/>
                    <a:pt x="902" y="588"/>
                  </a:cubicBezTo>
                  <a:cubicBezTo>
                    <a:pt x="912" y="580"/>
                    <a:pt x="926" y="577"/>
                    <a:pt x="938" y="583"/>
                  </a:cubicBezTo>
                  <a:cubicBezTo>
                    <a:pt x="950" y="588"/>
                    <a:pt x="957" y="600"/>
                    <a:pt x="957" y="613"/>
                  </a:cubicBezTo>
                  <a:cubicBezTo>
                    <a:pt x="957" y="650"/>
                    <a:pt x="957" y="650"/>
                    <a:pt x="957" y="650"/>
                  </a:cubicBezTo>
                  <a:cubicBezTo>
                    <a:pt x="962" y="651"/>
                    <a:pt x="966" y="651"/>
                    <a:pt x="970" y="652"/>
                  </a:cubicBezTo>
                  <a:cubicBezTo>
                    <a:pt x="1003" y="658"/>
                    <a:pt x="1034" y="671"/>
                    <a:pt x="1058" y="694"/>
                  </a:cubicBezTo>
                  <a:cubicBezTo>
                    <a:pt x="1069" y="705"/>
                    <a:pt x="1078" y="719"/>
                    <a:pt x="1085" y="733"/>
                  </a:cubicBezTo>
                  <a:cubicBezTo>
                    <a:pt x="1086" y="737"/>
                    <a:pt x="1088" y="741"/>
                    <a:pt x="1089" y="745"/>
                  </a:cubicBezTo>
                  <a:cubicBezTo>
                    <a:pt x="1091" y="749"/>
                    <a:pt x="1092" y="753"/>
                    <a:pt x="1092" y="757"/>
                  </a:cubicBezTo>
                  <a:cubicBezTo>
                    <a:pt x="1093" y="763"/>
                    <a:pt x="1092" y="770"/>
                    <a:pt x="1090" y="776"/>
                  </a:cubicBezTo>
                  <a:cubicBezTo>
                    <a:pt x="1084" y="788"/>
                    <a:pt x="1071" y="796"/>
                    <a:pt x="1058" y="795"/>
                  </a:cubicBezTo>
                  <a:cubicBezTo>
                    <a:pt x="1045" y="795"/>
                    <a:pt x="1033" y="786"/>
                    <a:pt x="1028" y="774"/>
                  </a:cubicBezTo>
                  <a:cubicBezTo>
                    <a:pt x="1027" y="770"/>
                    <a:pt x="1026" y="766"/>
                    <a:pt x="1025" y="763"/>
                  </a:cubicBezTo>
                  <a:cubicBezTo>
                    <a:pt x="1023" y="759"/>
                    <a:pt x="1021" y="756"/>
                    <a:pt x="1019" y="752"/>
                  </a:cubicBezTo>
                  <a:cubicBezTo>
                    <a:pt x="1015" y="746"/>
                    <a:pt x="1010" y="740"/>
                    <a:pt x="1003" y="736"/>
                  </a:cubicBezTo>
                  <a:cubicBezTo>
                    <a:pt x="990" y="726"/>
                    <a:pt x="974" y="721"/>
                    <a:pt x="957" y="718"/>
                  </a:cubicBezTo>
                  <a:cubicBezTo>
                    <a:pt x="957" y="844"/>
                    <a:pt x="957" y="844"/>
                    <a:pt x="957" y="844"/>
                  </a:cubicBezTo>
                  <a:cubicBezTo>
                    <a:pt x="977" y="849"/>
                    <a:pt x="996" y="854"/>
                    <a:pt x="1015" y="861"/>
                  </a:cubicBezTo>
                  <a:cubicBezTo>
                    <a:pt x="1043" y="872"/>
                    <a:pt x="1069" y="889"/>
                    <a:pt x="1084" y="916"/>
                  </a:cubicBezTo>
                  <a:cubicBezTo>
                    <a:pt x="1082" y="912"/>
                    <a:pt x="1080" y="908"/>
                    <a:pt x="1084" y="916"/>
                  </a:cubicBezTo>
                  <a:cubicBezTo>
                    <a:pt x="1089" y="924"/>
                    <a:pt x="1087" y="920"/>
                    <a:pt x="1084" y="916"/>
                  </a:cubicBezTo>
                  <a:cubicBezTo>
                    <a:pt x="1097" y="938"/>
                    <a:pt x="1101" y="963"/>
                    <a:pt x="1098" y="988"/>
                  </a:cubicBezTo>
                  <a:close/>
                  <a:moveTo>
                    <a:pt x="1098" y="988"/>
                  </a:moveTo>
                  <a:cubicBezTo>
                    <a:pt x="1098" y="988"/>
                    <a:pt x="1098" y="988"/>
                    <a:pt x="1098" y="98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63" name="Freeform 19"/>
            <p:cNvSpPr>
              <a:spLocks noEditPoints="1"/>
            </p:cNvSpPr>
            <p:nvPr/>
          </p:nvSpPr>
          <p:spPr bwMode="auto">
            <a:xfrm>
              <a:off x="2559051" y="3149601"/>
              <a:ext cx="1587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</p:grpSp>
      <p:sp>
        <p:nvSpPr>
          <p:cNvPr id="64" name="圆角矩形 96"/>
          <p:cNvSpPr/>
          <p:nvPr/>
        </p:nvSpPr>
        <p:spPr>
          <a:xfrm>
            <a:off x="8081595" y="4270839"/>
            <a:ext cx="649514" cy="649514"/>
          </a:xfrm>
          <a:prstGeom prst="roundRect">
            <a:avLst/>
          </a:prstGeom>
          <a:solidFill>
            <a:srgbClr val="FFFFFF"/>
          </a:solidFill>
        </p:spPr>
        <p:txBody>
          <a:bodyPr wrap="none" rtlCol="0" anchor="ctr">
            <a:spAutoFit/>
          </a:bodyPr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5" name="Group 119"/>
          <p:cNvGrpSpPr/>
          <p:nvPr/>
        </p:nvGrpSpPr>
        <p:grpSpPr>
          <a:xfrm>
            <a:off x="8298375" y="4455233"/>
            <a:ext cx="260766" cy="269296"/>
            <a:chOff x="1227138" y="271463"/>
            <a:chExt cx="679450" cy="701675"/>
          </a:xfrm>
          <a:solidFill>
            <a:schemeClr val="accent1">
              <a:lumMod val="75000"/>
            </a:schemeClr>
          </a:solidFill>
        </p:grpSpPr>
        <p:sp>
          <p:nvSpPr>
            <p:cNvPr id="66" name="Freeform 5"/>
            <p:cNvSpPr>
              <a:spLocks noEditPoints="1"/>
            </p:cNvSpPr>
            <p:nvPr/>
          </p:nvSpPr>
          <p:spPr bwMode="auto">
            <a:xfrm>
              <a:off x="1566863" y="584200"/>
              <a:ext cx="339725" cy="342900"/>
            </a:xfrm>
            <a:custGeom>
              <a:avLst/>
              <a:gdLst/>
              <a:ahLst/>
              <a:cxnLst>
                <a:cxn ang="0">
                  <a:pos x="89" y="73"/>
                </a:cxn>
                <a:cxn ang="0">
                  <a:pos x="69" y="52"/>
                </a:cxn>
                <a:cxn ang="0">
                  <a:pos x="62" y="13"/>
                </a:cxn>
                <a:cxn ang="0">
                  <a:pos x="13" y="13"/>
                </a:cxn>
                <a:cxn ang="0">
                  <a:pos x="13" y="63"/>
                </a:cxn>
                <a:cxn ang="0">
                  <a:pos x="52" y="70"/>
                </a:cxn>
                <a:cxn ang="0">
                  <a:pos x="72" y="90"/>
                </a:cxn>
                <a:cxn ang="0">
                  <a:pos x="89" y="73"/>
                </a:cxn>
                <a:cxn ang="0">
                  <a:pos x="54" y="54"/>
                </a:cxn>
                <a:cxn ang="0">
                  <a:pos x="22" y="54"/>
                </a:cxn>
                <a:cxn ang="0">
                  <a:pos x="22" y="22"/>
                </a:cxn>
                <a:cxn ang="0">
                  <a:pos x="54" y="22"/>
                </a:cxn>
                <a:cxn ang="0">
                  <a:pos x="54" y="54"/>
                </a:cxn>
                <a:cxn ang="0">
                  <a:pos x="54" y="54"/>
                </a:cxn>
                <a:cxn ang="0">
                  <a:pos x="54" y="54"/>
                </a:cxn>
              </a:cxnLst>
              <a:rect l="0" t="0" r="r" b="b"/>
              <a:pathLst>
                <a:path w="89" h="90">
                  <a:moveTo>
                    <a:pt x="89" y="73"/>
                  </a:moveTo>
                  <a:cubicBezTo>
                    <a:pt x="69" y="52"/>
                    <a:pt x="69" y="52"/>
                    <a:pt x="69" y="52"/>
                  </a:cubicBezTo>
                  <a:cubicBezTo>
                    <a:pt x="75" y="40"/>
                    <a:pt x="73" y="24"/>
                    <a:pt x="62" y="13"/>
                  </a:cubicBezTo>
                  <a:cubicBezTo>
                    <a:pt x="49" y="0"/>
                    <a:pt x="27" y="0"/>
                    <a:pt x="13" y="13"/>
                  </a:cubicBezTo>
                  <a:cubicBezTo>
                    <a:pt x="0" y="27"/>
                    <a:pt x="0" y="49"/>
                    <a:pt x="13" y="63"/>
                  </a:cubicBezTo>
                  <a:cubicBezTo>
                    <a:pt x="24" y="73"/>
                    <a:pt x="39" y="75"/>
                    <a:pt x="52" y="70"/>
                  </a:cubicBezTo>
                  <a:cubicBezTo>
                    <a:pt x="72" y="90"/>
                    <a:pt x="72" y="90"/>
                    <a:pt x="72" y="90"/>
                  </a:cubicBezTo>
                  <a:lnTo>
                    <a:pt x="89" y="73"/>
                  </a:lnTo>
                  <a:close/>
                  <a:moveTo>
                    <a:pt x="54" y="54"/>
                  </a:moveTo>
                  <a:cubicBezTo>
                    <a:pt x="45" y="63"/>
                    <a:pt x="31" y="63"/>
                    <a:pt x="22" y="54"/>
                  </a:cubicBezTo>
                  <a:cubicBezTo>
                    <a:pt x="13" y="45"/>
                    <a:pt x="13" y="31"/>
                    <a:pt x="22" y="22"/>
                  </a:cubicBezTo>
                  <a:cubicBezTo>
                    <a:pt x="31" y="13"/>
                    <a:pt x="45" y="13"/>
                    <a:pt x="54" y="22"/>
                  </a:cubicBezTo>
                  <a:cubicBezTo>
                    <a:pt x="62" y="31"/>
                    <a:pt x="62" y="45"/>
                    <a:pt x="54" y="54"/>
                  </a:cubicBezTo>
                  <a:close/>
                  <a:moveTo>
                    <a:pt x="54" y="54"/>
                  </a:moveTo>
                  <a:cubicBezTo>
                    <a:pt x="54" y="54"/>
                    <a:pt x="54" y="54"/>
                    <a:pt x="54" y="5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67" name="Freeform 6"/>
            <p:cNvSpPr>
              <a:spLocks noEditPoints="1"/>
            </p:cNvSpPr>
            <p:nvPr/>
          </p:nvSpPr>
          <p:spPr bwMode="auto">
            <a:xfrm>
              <a:off x="1227138" y="271463"/>
              <a:ext cx="565150" cy="701675"/>
            </a:xfrm>
            <a:custGeom>
              <a:avLst/>
              <a:gdLst/>
              <a:ahLst/>
              <a:cxnLst>
                <a:cxn ang="0">
                  <a:pos x="127" y="161"/>
                </a:cxn>
                <a:cxn ang="0">
                  <a:pos x="101" y="152"/>
                </a:cxn>
                <a:cxn ang="0">
                  <a:pos x="25" y="152"/>
                </a:cxn>
                <a:cxn ang="0">
                  <a:pos x="25" y="139"/>
                </a:cxn>
                <a:cxn ang="0">
                  <a:pos x="91" y="139"/>
                </a:cxn>
                <a:cxn ang="0">
                  <a:pos x="86" y="126"/>
                </a:cxn>
                <a:cxn ang="0">
                  <a:pos x="25" y="126"/>
                </a:cxn>
                <a:cxn ang="0">
                  <a:pos x="25" y="113"/>
                </a:cxn>
                <a:cxn ang="0">
                  <a:pos x="86" y="113"/>
                </a:cxn>
                <a:cxn ang="0">
                  <a:pos x="91" y="99"/>
                </a:cxn>
                <a:cxn ang="0">
                  <a:pos x="25" y="99"/>
                </a:cxn>
                <a:cxn ang="0">
                  <a:pos x="25" y="87"/>
                </a:cxn>
                <a:cxn ang="0">
                  <a:pos x="102" y="87"/>
                </a:cxn>
                <a:cxn ang="0">
                  <a:pos x="127" y="79"/>
                </a:cxn>
                <a:cxn ang="0">
                  <a:pos x="148" y="85"/>
                </a:cxn>
                <a:cxn ang="0">
                  <a:pos x="148" y="0"/>
                </a:cxn>
                <a:cxn ang="0">
                  <a:pos x="53" y="0"/>
                </a:cxn>
                <a:cxn ang="0">
                  <a:pos x="53" y="56"/>
                </a:cxn>
                <a:cxn ang="0">
                  <a:pos x="0" y="56"/>
                </a:cxn>
                <a:cxn ang="0">
                  <a:pos x="0" y="184"/>
                </a:cxn>
                <a:cxn ang="0">
                  <a:pos x="148" y="184"/>
                </a:cxn>
                <a:cxn ang="0">
                  <a:pos x="148" y="168"/>
                </a:cxn>
                <a:cxn ang="0">
                  <a:pos x="140" y="159"/>
                </a:cxn>
                <a:cxn ang="0">
                  <a:pos x="127" y="161"/>
                </a:cxn>
                <a:cxn ang="0">
                  <a:pos x="127" y="161"/>
                </a:cxn>
                <a:cxn ang="0">
                  <a:pos x="127" y="161"/>
                </a:cxn>
              </a:cxnLst>
              <a:rect l="0" t="0" r="r" b="b"/>
              <a:pathLst>
                <a:path w="148" h="184">
                  <a:moveTo>
                    <a:pt x="127" y="161"/>
                  </a:moveTo>
                  <a:cubicBezTo>
                    <a:pt x="117" y="161"/>
                    <a:pt x="108" y="158"/>
                    <a:pt x="101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91" y="139"/>
                    <a:pt x="91" y="139"/>
                    <a:pt x="91" y="139"/>
                  </a:cubicBezTo>
                  <a:cubicBezTo>
                    <a:pt x="88" y="135"/>
                    <a:pt x="87" y="130"/>
                    <a:pt x="86" y="126"/>
                  </a:cubicBezTo>
                  <a:cubicBezTo>
                    <a:pt x="25" y="126"/>
                    <a:pt x="25" y="126"/>
                    <a:pt x="25" y="126"/>
                  </a:cubicBezTo>
                  <a:cubicBezTo>
                    <a:pt x="25" y="113"/>
                    <a:pt x="25" y="113"/>
                    <a:pt x="25" y="113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87" y="108"/>
                    <a:pt x="89" y="104"/>
                    <a:pt x="91" y="99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9" y="82"/>
                    <a:pt x="118" y="79"/>
                    <a:pt x="127" y="79"/>
                  </a:cubicBezTo>
                  <a:cubicBezTo>
                    <a:pt x="135" y="79"/>
                    <a:pt x="142" y="81"/>
                    <a:pt x="148" y="8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148" y="184"/>
                    <a:pt x="148" y="184"/>
                    <a:pt x="148" y="184"/>
                  </a:cubicBezTo>
                  <a:cubicBezTo>
                    <a:pt x="148" y="168"/>
                    <a:pt x="148" y="168"/>
                    <a:pt x="148" y="168"/>
                  </a:cubicBezTo>
                  <a:cubicBezTo>
                    <a:pt x="140" y="159"/>
                    <a:pt x="140" y="159"/>
                    <a:pt x="140" y="159"/>
                  </a:cubicBezTo>
                  <a:cubicBezTo>
                    <a:pt x="136" y="160"/>
                    <a:pt x="131" y="161"/>
                    <a:pt x="127" y="161"/>
                  </a:cubicBezTo>
                  <a:close/>
                  <a:moveTo>
                    <a:pt x="127" y="161"/>
                  </a:moveTo>
                  <a:cubicBezTo>
                    <a:pt x="127" y="161"/>
                    <a:pt x="127" y="161"/>
                    <a:pt x="127" y="16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68" name="Freeform 7"/>
            <p:cNvSpPr>
              <a:spLocks noEditPoints="1"/>
            </p:cNvSpPr>
            <p:nvPr/>
          </p:nvSpPr>
          <p:spPr bwMode="auto">
            <a:xfrm>
              <a:off x="1246188" y="293688"/>
              <a:ext cx="141288" cy="144463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0" y="91"/>
                </a:cxn>
                <a:cxn ang="0">
                  <a:pos x="89" y="91"/>
                </a:cxn>
                <a:cxn ang="0">
                  <a:pos x="89" y="0"/>
                </a:cxn>
                <a:cxn ang="0">
                  <a:pos x="89" y="0"/>
                </a:cxn>
                <a:cxn ang="0">
                  <a:pos x="89" y="0"/>
                </a:cxn>
              </a:cxnLst>
              <a:rect l="0" t="0" r="r" b="b"/>
              <a:pathLst>
                <a:path w="89" h="91">
                  <a:moveTo>
                    <a:pt x="89" y="0"/>
                  </a:moveTo>
                  <a:lnTo>
                    <a:pt x="0" y="91"/>
                  </a:lnTo>
                  <a:lnTo>
                    <a:pt x="89" y="91"/>
                  </a:lnTo>
                  <a:lnTo>
                    <a:pt x="89" y="0"/>
                  </a:lnTo>
                  <a:close/>
                  <a:moveTo>
                    <a:pt x="89" y="0"/>
                  </a:moveTo>
                  <a:lnTo>
                    <a:pt x="89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69" name="Freeform 8"/>
            <p:cNvSpPr>
              <a:spLocks noEditPoints="1"/>
            </p:cNvSpPr>
            <p:nvPr/>
          </p:nvSpPr>
          <p:spPr bwMode="auto">
            <a:xfrm>
              <a:off x="1246188" y="293688"/>
              <a:ext cx="141288" cy="144463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0" y="91"/>
                </a:cxn>
                <a:cxn ang="0">
                  <a:pos x="89" y="91"/>
                </a:cxn>
                <a:cxn ang="0">
                  <a:pos x="89" y="0"/>
                </a:cxn>
                <a:cxn ang="0">
                  <a:pos x="89" y="0"/>
                </a:cxn>
                <a:cxn ang="0">
                  <a:pos x="89" y="0"/>
                </a:cxn>
              </a:cxnLst>
              <a:rect l="0" t="0" r="r" b="b"/>
              <a:pathLst>
                <a:path w="89" h="91">
                  <a:moveTo>
                    <a:pt x="89" y="0"/>
                  </a:moveTo>
                  <a:lnTo>
                    <a:pt x="0" y="91"/>
                  </a:lnTo>
                  <a:lnTo>
                    <a:pt x="89" y="91"/>
                  </a:lnTo>
                  <a:lnTo>
                    <a:pt x="89" y="0"/>
                  </a:lnTo>
                  <a:moveTo>
                    <a:pt x="89" y="0"/>
                  </a:moveTo>
                  <a:lnTo>
                    <a:pt x="89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</p:grpSp>
      <p:sp>
        <p:nvSpPr>
          <p:cNvPr id="71" name="Text Box 70"/>
          <p:cNvSpPr txBox="1"/>
          <p:nvPr/>
        </p:nvSpPr>
        <p:spPr>
          <a:xfrm>
            <a:off x="5303520" y="2163445"/>
            <a:ext cx="26771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>
                <a:solidFill>
                  <a:schemeClr val="bg1"/>
                </a:solidFill>
              </a:rPr>
              <a:t>https://ieeexplore.ieee.org/stamp/stamp.jsp?tp=&amp;arnumber=1416274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72" name="Text Box 71"/>
          <p:cNvSpPr txBox="1"/>
          <p:nvPr/>
        </p:nvSpPr>
        <p:spPr>
          <a:xfrm>
            <a:off x="5303520" y="3213735"/>
            <a:ext cx="26581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bg1"/>
                </a:solidFill>
              </a:rPr>
              <a:t>https://assets.researchsquare.com/files/rs-2449654/v1_covered.pdf?c=1674042569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73" name="Text Box 72"/>
          <p:cNvSpPr txBox="1"/>
          <p:nvPr/>
        </p:nvSpPr>
        <p:spPr>
          <a:xfrm>
            <a:off x="5369560" y="4528185"/>
            <a:ext cx="2470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bg1"/>
                </a:solidFill>
              </a:rPr>
              <a:t>https://arxiv.org/pdf/2302.05393.pdf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1"/>
          <p:nvPr/>
        </p:nvSpPr>
        <p:spPr>
          <a:xfrm>
            <a:off x="8853170" y="2282190"/>
            <a:ext cx="22479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bg1"/>
                </a:solidFill>
              </a:rPr>
              <a:t>https://d197for5662m48.cloudfront.net/documents/publicationstatus/126944/preprint_pdf/505dab2da9a5ef9ddd022e0bf7ae246e.pdf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75" name="Text Box 74"/>
          <p:cNvSpPr txBox="1"/>
          <p:nvPr/>
        </p:nvSpPr>
        <p:spPr>
          <a:xfrm>
            <a:off x="8956040" y="4267200"/>
            <a:ext cx="21450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>
                <a:solidFill>
                  <a:schemeClr val="bg1"/>
                </a:solidFill>
              </a:rPr>
              <a:t>https://www.jkms.org/pdf/10.3346/jkms.2023.38.e30</a:t>
            </a:r>
            <a:endParaRPr 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4034"/>
          <p:cNvPicPr>
            <a:picLocks noChangeAspect="1"/>
          </p:cNvPicPr>
          <p:nvPr/>
        </p:nvPicPr>
        <p:blipFill>
          <a:blip r:embed="rId1"/>
          <a:srcRect t="816"/>
          <a:stretch>
            <a:fillRect/>
          </a:stretch>
        </p:blipFill>
        <p:spPr>
          <a:xfrm>
            <a:off x="0" y="-11430"/>
            <a:ext cx="12192000" cy="6869430"/>
          </a:xfrm>
          <a:prstGeom prst="rect">
            <a:avLst/>
          </a:prstGeom>
        </p:spPr>
      </p:pic>
      <p:sp>
        <p:nvSpPr>
          <p:cNvPr id="25" name="任意多边形 107"/>
          <p:cNvSpPr/>
          <p:nvPr/>
        </p:nvSpPr>
        <p:spPr>
          <a:xfrm>
            <a:off x="0" y="0"/>
            <a:ext cx="9769475" cy="6858000"/>
          </a:xfrm>
          <a:custGeom>
            <a:avLst/>
            <a:gdLst>
              <a:gd name="connsiteX0" fmla="*/ 0 w 7899400"/>
              <a:gd name="connsiteY0" fmla="*/ 0 h 6858000"/>
              <a:gd name="connsiteX1" fmla="*/ 3409947 w 7899400"/>
              <a:gd name="connsiteY1" fmla="*/ 0 h 6858000"/>
              <a:gd name="connsiteX2" fmla="*/ 7899400 w 7899400"/>
              <a:gd name="connsiteY2" fmla="*/ 6858000 h 6858000"/>
              <a:gd name="connsiteX3" fmla="*/ 0 w 7899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9400" h="6858000">
                <a:moveTo>
                  <a:pt x="0" y="0"/>
                </a:moveTo>
                <a:lnTo>
                  <a:pt x="3409947" y="0"/>
                </a:lnTo>
                <a:lnTo>
                  <a:pt x="7899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E3A93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82930" y="371475"/>
            <a:ext cx="607250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b="1">
                <a:solidFill>
                  <a:schemeClr val="bg1"/>
                </a:solidFill>
              </a:rPr>
              <a:t>Thank You</a:t>
            </a:r>
            <a:endParaRPr lang="en-US" altLang="zh-CN" sz="6600" b="1">
              <a:solidFill>
                <a:schemeClr val="bg1"/>
              </a:solidFill>
            </a:endParaRP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2" name="平行四边形 81"/>
          <p:cNvSpPr/>
          <p:nvPr/>
        </p:nvSpPr>
        <p:spPr>
          <a:xfrm flipH="1">
            <a:off x="6654800" y="2992755"/>
            <a:ext cx="3364230" cy="3865245"/>
          </a:xfrm>
          <a:prstGeom prst="parallelogram">
            <a:avLst>
              <a:gd name="adj" fmla="val 91551"/>
            </a:avLst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3" name="PA_文本框 10"/>
          <p:cNvSpPr txBox="1"/>
          <p:nvPr>
            <p:custDataLst>
              <p:tags r:id="rId2"/>
            </p:custDataLst>
          </p:nvPr>
        </p:nvSpPr>
        <p:spPr>
          <a:xfrm>
            <a:off x="274955" y="1763395"/>
            <a:ext cx="7132320" cy="304609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Presentation by : </a:t>
            </a:r>
            <a:endParaRPr lang="en-US" altLang="zh-CN" sz="3200" dirty="0">
              <a:solidFill>
                <a:schemeClr val="bg1"/>
              </a:solidFill>
              <a:latin typeface="Century Gothic" panose="020B0502020202020204" pitchFamily="34" charset="0"/>
              <a:ea typeface="Microsoft YaHei" panose="020B0503020204020204" pitchFamily="34" charset="-122"/>
            </a:endParaRPr>
          </a:p>
          <a:p>
            <a:endParaRPr lang="en-US" altLang="zh-CN" sz="3200" dirty="0">
              <a:solidFill>
                <a:schemeClr val="bg1"/>
              </a:solidFill>
              <a:latin typeface="Century Gothic" panose="020B0502020202020204" pitchFamily="34" charset="0"/>
              <a:ea typeface="Microsoft YaHei" panose="020B0503020204020204" pitchFamily="34" charset="-122"/>
            </a:endParaRPr>
          </a:p>
          <a:p>
            <a:r>
              <a:rPr lang="en-US" altLang="zh-CN" sz="3200" b="1" dirty="0">
                <a:solidFill>
                  <a:schemeClr val="bg1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ANIRBAN HAZRA </a:t>
            </a:r>
            <a:endParaRPr lang="en-US" altLang="zh-CN" sz="3200" dirty="0">
              <a:solidFill>
                <a:schemeClr val="bg1"/>
              </a:solidFill>
              <a:latin typeface="Century Gothic" panose="020B0502020202020204" pitchFamily="34" charset="0"/>
              <a:ea typeface="Microsoft YaHei" panose="020B0503020204020204" pitchFamily="34" charset="-122"/>
            </a:endParaRPr>
          </a:p>
          <a:p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2005643</a:t>
            </a:r>
            <a:endParaRPr lang="en-US" altLang="zh-CN" sz="3200" dirty="0">
              <a:solidFill>
                <a:schemeClr val="bg1"/>
              </a:solidFill>
              <a:latin typeface="Century Gothic" panose="020B0502020202020204" pitchFamily="34" charset="0"/>
              <a:ea typeface="Microsoft YaHei" panose="020B0503020204020204" pitchFamily="34" charset="-122"/>
            </a:endParaRPr>
          </a:p>
          <a:p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School of Computer Engineering</a:t>
            </a:r>
            <a:endParaRPr lang="en-US" altLang="zh-CN" sz="3200" dirty="0">
              <a:solidFill>
                <a:schemeClr val="bg1"/>
              </a:solidFill>
              <a:latin typeface="Century Gothic" panose="020B0502020202020204" pitchFamily="34" charset="0"/>
              <a:ea typeface="Microsoft YaHei" panose="020B0503020204020204" pitchFamily="34" charset="-122"/>
            </a:endParaRPr>
          </a:p>
          <a:p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KIIT DEEMED UNIVERSITY , BBSR</a:t>
            </a:r>
            <a:endParaRPr lang="en-US" altLang="zh-CN" sz="3200" dirty="0">
              <a:solidFill>
                <a:schemeClr val="bg1"/>
              </a:solidFill>
              <a:latin typeface="Century Gothic" panose="020B0502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774700" y="6223000"/>
            <a:ext cx="508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1622</Words>
  <Application>WPS Presentation</Application>
  <PresentationFormat>宽屏</PresentationFormat>
  <Paragraphs>81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30" baseType="lpstr">
      <vt:lpstr>Arial</vt:lpstr>
      <vt:lpstr>SimSun</vt:lpstr>
      <vt:lpstr>Wingdings</vt:lpstr>
      <vt:lpstr>等线</vt:lpstr>
      <vt:lpstr>Microsoft YaHei</vt:lpstr>
      <vt:lpstr>Century Gothic</vt:lpstr>
      <vt:lpstr>黑体</vt:lpstr>
      <vt:lpstr>Times New Roman</vt:lpstr>
      <vt:lpstr>Microsoft YaHei Light</vt:lpstr>
      <vt:lpstr>Montserrat</vt:lpstr>
      <vt:lpstr>AMGDT</vt:lpstr>
      <vt:lpstr>冬青黑体简体中文 W3</vt:lpstr>
      <vt:lpstr>Gulim</vt:lpstr>
      <vt:lpstr>Malgun Gothic</vt:lpstr>
      <vt:lpstr>Arial Unicode MS</vt:lpstr>
      <vt:lpstr>等线 Light</vt:lpstr>
      <vt:lpstr>Calibri</vt:lpstr>
      <vt:lpstr/>
      <vt:lpstr>Gulim</vt:lpstr>
      <vt:lpstr>冬青黑体简体中文 W3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美仑设计</dc:creator>
  <cp:keywords>www.51pptmoban.com</cp:keywords>
  <cp:lastModifiedBy>KIIT</cp:lastModifiedBy>
  <cp:revision>30</cp:revision>
  <dcterms:created xsi:type="dcterms:W3CDTF">2018-09-12T16:22:00Z</dcterms:created>
  <dcterms:modified xsi:type="dcterms:W3CDTF">2023-04-26T05:18:38Z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1033-11.2.0.11536</vt:lpwstr>
  </property>
  <property fmtid="{D5CDD505-2E9C-101B-9397-08002B2CF9AE}" pid="3" name="ICV">
    <vt:lpwstr>1973413BB4D0482CA0241B029A2C9EDC</vt:lpwstr>
  </property>
</Properties>
</file>