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267" r:id="rId3"/>
    <p:sldId id="286" r:id="rId4"/>
    <p:sldId id="282" r:id="rId5"/>
    <p:sldId id="281" r:id="rId6"/>
    <p:sldId id="290" r:id="rId7"/>
    <p:sldId id="269" r:id="rId8"/>
    <p:sldId id="257" r:id="rId9"/>
    <p:sldId id="266" r:id="rId10"/>
    <p:sldId id="268" r:id="rId11"/>
    <p:sldId id="270" r:id="rId12"/>
    <p:sldId id="276" r:id="rId13"/>
    <p:sldId id="271" r:id="rId14"/>
    <p:sldId id="277" r:id="rId15"/>
    <p:sldId id="313" r:id="rId16"/>
    <p:sldId id="280" r:id="rId17"/>
    <p:sldId id="284" r:id="rId18"/>
    <p:sldId id="291" r:id="rId19"/>
    <p:sldId id="298" r:id="rId20"/>
    <p:sldId id="300" r:id="rId21"/>
    <p:sldId id="287" r:id="rId22"/>
    <p:sldId id="297" r:id="rId23"/>
    <p:sldId id="322" r:id="rId24"/>
    <p:sldId id="292" r:id="rId25"/>
    <p:sldId id="293" r:id="rId26"/>
    <p:sldId id="294" r:id="rId27"/>
    <p:sldId id="295" r:id="rId28"/>
    <p:sldId id="301" r:id="rId29"/>
    <p:sldId id="299" r:id="rId30"/>
    <p:sldId id="321" r:id="rId31"/>
    <p:sldId id="288" r:id="rId32"/>
    <p:sldId id="305" r:id="rId33"/>
    <p:sldId id="302" r:id="rId34"/>
    <p:sldId id="310" r:id="rId35"/>
    <p:sldId id="315" r:id="rId36"/>
    <p:sldId id="32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0000"/>
    <a:srgbClr val="E9ED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65" autoAdjust="0"/>
    <p:restoredTop sz="64195" autoAdjust="0"/>
  </p:normalViewPr>
  <p:slideViewPr>
    <p:cSldViewPr>
      <p:cViewPr>
        <p:scale>
          <a:sx n="60" d="100"/>
          <a:sy n="60" d="100"/>
        </p:scale>
        <p:origin x="-1416" y="-78"/>
      </p:cViewPr>
      <p:guideLst>
        <p:guide orient="horz" pos="2160"/>
        <p:guide pos="2880"/>
      </p:guideLst>
    </p:cSldViewPr>
  </p:slideViewPr>
  <p:outlineViewPr>
    <p:cViewPr>
      <p:scale>
        <a:sx n="33" d="100"/>
        <a:sy n="33" d="100"/>
      </p:scale>
      <p:origin x="0" y="923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Sheet33.xlsx"/></Relationships>
</file>

<file path=ppt/charts/chart1.xml><?xml version="1.0" encoding="utf-8"?>
<c:chartSpace xmlns:c="http://schemas.openxmlformats.org/drawingml/2006/chart" xmlns:a="http://schemas.openxmlformats.org/drawingml/2006/main" xmlns:r="http://schemas.openxmlformats.org/officeDocument/2006/relationships">
  <c:lang val="en-GB"/>
  <c:style val="18"/>
  <c:chart>
    <c:plotArea>
      <c:layout/>
      <c:barChart>
        <c:barDir val="col"/>
        <c:grouping val="clustered"/>
        <c:ser>
          <c:idx val="0"/>
          <c:order val="0"/>
          <c:tx>
            <c:strRef>
              <c:f>Sheet1!$B$1</c:f>
              <c:strCache>
                <c:ptCount val="1"/>
                <c:pt idx="0">
                  <c:v>Boys</c:v>
                </c:pt>
              </c:strCache>
            </c:strRef>
          </c:tx>
          <c:spPr>
            <a:solidFill>
              <a:schemeClr val="tx1"/>
            </a:solidFill>
          </c:spPr>
          <c:cat>
            <c:strRef>
              <c:f>Sheet1!$A$2:$A$4</c:f>
              <c:strCache>
                <c:ptCount val="3"/>
                <c:pt idx="0">
                  <c:v>Age 11</c:v>
                </c:pt>
                <c:pt idx="1">
                  <c:v>Age 13</c:v>
                </c:pt>
                <c:pt idx="2">
                  <c:v>Age 15</c:v>
                </c:pt>
              </c:strCache>
            </c:strRef>
          </c:cat>
          <c:val>
            <c:numRef>
              <c:f>Sheet1!$B$2:$B$4</c:f>
              <c:numCache>
                <c:formatCode>General</c:formatCode>
                <c:ptCount val="3"/>
                <c:pt idx="0">
                  <c:v>25</c:v>
                </c:pt>
                <c:pt idx="1">
                  <c:v>23</c:v>
                </c:pt>
                <c:pt idx="2">
                  <c:v>18</c:v>
                </c:pt>
              </c:numCache>
            </c:numRef>
          </c:val>
        </c:ser>
        <c:ser>
          <c:idx val="1"/>
          <c:order val="1"/>
          <c:tx>
            <c:strRef>
              <c:f>Sheet1!$C$1</c:f>
              <c:strCache>
                <c:ptCount val="1"/>
                <c:pt idx="0">
                  <c:v>Girls</c:v>
                </c:pt>
              </c:strCache>
            </c:strRef>
          </c:tx>
          <c:spPr>
            <a:solidFill>
              <a:schemeClr val="tx2"/>
            </a:solidFill>
          </c:spPr>
          <c:cat>
            <c:strRef>
              <c:f>Sheet1!$A$2:$A$4</c:f>
              <c:strCache>
                <c:ptCount val="3"/>
                <c:pt idx="0">
                  <c:v>Age 11</c:v>
                </c:pt>
                <c:pt idx="1">
                  <c:v>Age 13</c:v>
                </c:pt>
                <c:pt idx="2">
                  <c:v>Age 15</c:v>
                </c:pt>
              </c:strCache>
            </c:strRef>
          </c:cat>
          <c:val>
            <c:numRef>
              <c:f>Sheet1!$C$2:$C$4</c:f>
              <c:numCache>
                <c:formatCode>General</c:formatCode>
                <c:ptCount val="3"/>
                <c:pt idx="0">
                  <c:v>20</c:v>
                </c:pt>
                <c:pt idx="1">
                  <c:v>14</c:v>
                </c:pt>
                <c:pt idx="2">
                  <c:v>9</c:v>
                </c:pt>
              </c:numCache>
            </c:numRef>
          </c:val>
        </c:ser>
        <c:dLbls/>
        <c:axId val="56081408"/>
        <c:axId val="56095488"/>
      </c:barChart>
      <c:catAx>
        <c:axId val="56081408"/>
        <c:scaling>
          <c:orientation val="minMax"/>
        </c:scaling>
        <c:axPos val="b"/>
        <c:tickLblPos val="nextTo"/>
        <c:crossAx val="56095488"/>
        <c:crosses val="autoZero"/>
        <c:auto val="1"/>
        <c:lblAlgn val="ctr"/>
        <c:lblOffset val="100"/>
      </c:catAx>
      <c:valAx>
        <c:axId val="56095488"/>
        <c:scaling>
          <c:orientation val="minMax"/>
        </c:scaling>
        <c:axPos val="l"/>
        <c:majorGridlines/>
        <c:numFmt formatCode="General" sourceLinked="1"/>
        <c:tickLblPos val="nextTo"/>
        <c:crossAx val="56081408"/>
        <c:crosses val="autoZero"/>
        <c:crossBetween val="between"/>
      </c:valAx>
      <c:spPr>
        <a:ln>
          <a:solidFill>
            <a:schemeClr val="tx1"/>
          </a:solidFill>
        </a:ln>
      </c:spPr>
    </c:plotArea>
    <c:legend>
      <c:legendPos val="r"/>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GB"/>
  <c:style val="18"/>
  <c:chart>
    <c:plotArea>
      <c:layout>
        <c:manualLayout>
          <c:layoutTarget val="inner"/>
          <c:xMode val="edge"/>
          <c:yMode val="edge"/>
          <c:x val="0.119053438506833"/>
          <c:y val="8.8616699229233334E-2"/>
          <c:w val="0.52192973928822706"/>
          <c:h val="0.76456928849002703"/>
        </c:manualLayout>
      </c:layout>
      <c:barChart>
        <c:barDir val="col"/>
        <c:grouping val="clustered"/>
        <c:ser>
          <c:idx val="0"/>
          <c:order val="0"/>
          <c:tx>
            <c:strRef>
              <c:f>Sheet1!$B$1</c:f>
              <c:strCache>
                <c:ptCount val="1"/>
                <c:pt idx="0">
                  <c:v>2017</c:v>
                </c:pt>
              </c:strCache>
            </c:strRef>
          </c:tx>
          <c:spPr>
            <a:solidFill>
              <a:schemeClr val="accent5"/>
            </a:solidFill>
          </c:spPr>
          <c:cat>
            <c:numRef>
              <c:f>Sheet1!$A$2</c:f>
              <c:numCache>
                <c:formatCode>General</c:formatCode>
                <c:ptCount val="1"/>
              </c:numCache>
            </c:numRef>
          </c:cat>
          <c:val>
            <c:numRef>
              <c:f>Sheet1!$B$2</c:f>
              <c:numCache>
                <c:formatCode>General</c:formatCode>
                <c:ptCount val="1"/>
                <c:pt idx="0">
                  <c:v>40.5</c:v>
                </c:pt>
              </c:numCache>
            </c:numRef>
          </c:val>
        </c:ser>
        <c:ser>
          <c:idx val="1"/>
          <c:order val="1"/>
          <c:tx>
            <c:strRef>
              <c:f>Sheet1!$C$1</c:f>
              <c:strCache>
                <c:ptCount val="1"/>
                <c:pt idx="0">
                  <c:v>2015 FtS</c:v>
                </c:pt>
              </c:strCache>
            </c:strRef>
          </c:tx>
          <c:spPr>
            <a:solidFill>
              <a:schemeClr val="accent1"/>
            </a:solidFill>
          </c:spPr>
          <c:cat>
            <c:numRef>
              <c:f>Sheet1!$A$2</c:f>
              <c:numCache>
                <c:formatCode>General</c:formatCode>
                <c:ptCount val="1"/>
              </c:numCache>
            </c:numRef>
          </c:cat>
          <c:val>
            <c:numRef>
              <c:f>Sheet1!$C$2</c:f>
              <c:numCache>
                <c:formatCode>General</c:formatCode>
                <c:ptCount val="1"/>
                <c:pt idx="0">
                  <c:v>18</c:v>
                </c:pt>
              </c:numCache>
            </c:numRef>
          </c:val>
        </c:ser>
        <c:ser>
          <c:idx val="2"/>
          <c:order val="2"/>
          <c:tx>
            <c:strRef>
              <c:f>Sheet1!$D$1</c:f>
              <c:strCache>
                <c:ptCount val="1"/>
                <c:pt idx="0">
                  <c:v>2005</c:v>
                </c:pt>
              </c:strCache>
            </c:strRef>
          </c:tx>
          <c:spPr>
            <a:solidFill>
              <a:schemeClr val="bg2"/>
            </a:solidFill>
          </c:spPr>
          <c:cat>
            <c:numRef>
              <c:f>Sheet1!$A$2</c:f>
              <c:numCache>
                <c:formatCode>General</c:formatCode>
                <c:ptCount val="1"/>
              </c:numCache>
            </c:numRef>
          </c:cat>
          <c:val>
            <c:numRef>
              <c:f>Sheet1!$D$2</c:f>
              <c:numCache>
                <c:formatCode>General</c:formatCode>
                <c:ptCount val="1"/>
                <c:pt idx="0">
                  <c:v>27</c:v>
                </c:pt>
              </c:numCache>
            </c:numRef>
          </c:val>
        </c:ser>
        <c:dLbls/>
        <c:axId val="104307328"/>
        <c:axId val="104325504"/>
      </c:barChart>
      <c:catAx>
        <c:axId val="104307328"/>
        <c:scaling>
          <c:orientation val="minMax"/>
        </c:scaling>
        <c:axPos val="b"/>
        <c:numFmt formatCode="General" sourceLinked="1"/>
        <c:tickLblPos val="nextTo"/>
        <c:crossAx val="104325504"/>
        <c:crosses val="autoZero"/>
        <c:auto val="1"/>
        <c:lblAlgn val="ctr"/>
        <c:lblOffset val="100"/>
      </c:catAx>
      <c:valAx>
        <c:axId val="104325504"/>
        <c:scaling>
          <c:orientation val="minMax"/>
        </c:scaling>
        <c:axPos val="l"/>
        <c:majorGridlines/>
        <c:numFmt formatCode="General" sourceLinked="1"/>
        <c:tickLblPos val="nextTo"/>
        <c:txPr>
          <a:bodyPr/>
          <a:lstStyle/>
          <a:p>
            <a:pPr>
              <a:defRPr sz="1600"/>
            </a:pPr>
            <a:endParaRPr lang="en-US"/>
          </a:p>
        </c:txPr>
        <c:crossAx val="104307328"/>
        <c:crosses val="autoZero"/>
        <c:crossBetween val="between"/>
      </c:valAx>
    </c:plotArea>
    <c:legend>
      <c:legendPos val="r"/>
      <c:layout/>
      <c:txPr>
        <a:bodyPr/>
        <a:lstStyle/>
        <a:p>
          <a:pPr>
            <a:defRPr sz="1600"/>
          </a:pPr>
          <a:endParaRPr lang="en-US"/>
        </a:p>
      </c:txPr>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GB"/>
  <c:style val="18"/>
  <c:chart>
    <c:title>
      <c:tx>
        <c:rich>
          <a:bodyPr/>
          <a:lstStyle/>
          <a:p>
            <a:pPr>
              <a:defRPr sz="1700"/>
            </a:pPr>
            <a:r>
              <a:rPr lang="en-US" dirty="0"/>
              <a:t>Breakdown of Activities During Typical PE </a:t>
            </a:r>
            <a:r>
              <a:rPr lang="en-US" dirty="0" smtClean="0"/>
              <a:t>Lesson</a:t>
            </a:r>
            <a:r>
              <a:rPr lang="en-US" baseline="30000" dirty="0" smtClean="0"/>
              <a:t>3</a:t>
            </a:r>
            <a:endParaRPr lang="en-US" dirty="0"/>
          </a:p>
        </c:rich>
      </c:tx>
      <c:layout>
        <c:manualLayout>
          <c:xMode val="edge"/>
          <c:yMode val="edge"/>
          <c:x val="0.13053262752226102"/>
          <c:y val="5.5250679217460706E-2"/>
        </c:manualLayout>
      </c:layout>
    </c:title>
    <c:plotArea>
      <c:layout/>
      <c:pieChart>
        <c:varyColors val="1"/>
        <c:ser>
          <c:idx val="0"/>
          <c:order val="0"/>
          <c:tx>
            <c:strRef>
              <c:f>Sheet1!$B$1</c:f>
              <c:strCache>
                <c:ptCount val="1"/>
                <c:pt idx="0">
                  <c:v>Breakdown of Activities During Typical PE Lesson</c:v>
                </c:pt>
              </c:strCache>
            </c:strRef>
          </c:tx>
          <c:dPt>
            <c:idx val="2"/>
            <c:spPr>
              <a:solidFill>
                <a:schemeClr val="bg2"/>
              </a:solidFill>
            </c:spPr>
          </c:dPt>
          <c:cat>
            <c:strRef>
              <c:f>Sheet1!$A$2:$A$6</c:f>
              <c:strCache>
                <c:ptCount val="5"/>
                <c:pt idx="0">
                  <c:v>Fitness Activity</c:v>
                </c:pt>
                <c:pt idx="1">
                  <c:v>General Knowledge</c:v>
                </c:pt>
                <c:pt idx="2">
                  <c:v>Management</c:v>
                </c:pt>
                <c:pt idx="3">
                  <c:v>Skill Practice</c:v>
                </c:pt>
                <c:pt idx="4">
                  <c:v>Game Play </c:v>
                </c:pt>
              </c:strCache>
            </c:strRef>
          </c:cat>
          <c:val>
            <c:numRef>
              <c:f>Sheet1!$B$2:$B$6</c:f>
              <c:numCache>
                <c:formatCode>General</c:formatCode>
                <c:ptCount val="5"/>
                <c:pt idx="0">
                  <c:v>28</c:v>
                </c:pt>
                <c:pt idx="1">
                  <c:v>24</c:v>
                </c:pt>
                <c:pt idx="2">
                  <c:v>20</c:v>
                </c:pt>
                <c:pt idx="3">
                  <c:v>17</c:v>
                </c:pt>
                <c:pt idx="4">
                  <c:v>11</c:v>
                </c:pt>
              </c:numCache>
            </c:numRef>
          </c:val>
        </c:ser>
        <c:dLbls/>
        <c:firstSliceAng val="0"/>
      </c:pieChart>
    </c:plotArea>
    <c:legend>
      <c:legendPos val="r"/>
      <c:layout/>
      <c:txPr>
        <a:bodyPr/>
        <a:lstStyle/>
        <a:p>
          <a:pPr>
            <a:defRPr sz="1600"/>
          </a:pPr>
          <a:endParaRPr lang="en-US"/>
        </a:p>
      </c:txPr>
    </c:legend>
    <c:plotVisOnly val="1"/>
    <c:dispBlanksAs val="zero"/>
  </c:chart>
  <c:spPr>
    <a:ln>
      <a:solidFill>
        <a:schemeClr val="tx1"/>
      </a:solidFill>
    </a:ln>
  </c:spPr>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0.34426</cdr:x>
      <cdr:y>0.69091</cdr:y>
    </cdr:from>
    <cdr:to>
      <cdr:x>0.47541</cdr:x>
      <cdr:y>0.79194</cdr:y>
    </cdr:to>
    <cdr:sp macro="" textlink="">
      <cdr:nvSpPr>
        <cdr:cNvPr id="3" name="TextBox 2"/>
        <cdr:cNvSpPr txBox="1"/>
      </cdr:nvSpPr>
      <cdr:spPr>
        <a:xfrm xmlns:a="http://schemas.openxmlformats.org/drawingml/2006/main">
          <a:off x="1512168" y="2736304"/>
          <a:ext cx="576064" cy="400110"/>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r>
            <a:rPr lang="en-US" sz="2000" dirty="0" smtClean="0">
              <a:latin typeface="Calibri"/>
              <a:ea typeface="Yikes" charset="0"/>
              <a:cs typeface="Calibri"/>
            </a:rPr>
            <a:t>2%</a:t>
          </a:r>
        </a:p>
      </cdr:txBody>
    </cdr:sp>
  </cdr:relSizeAnchor>
  <cdr:relSizeAnchor xmlns:cdr="http://schemas.openxmlformats.org/drawingml/2006/chartDrawing">
    <cdr:from>
      <cdr:x>0.18033</cdr:x>
      <cdr:y>0.32727</cdr:y>
    </cdr:from>
    <cdr:to>
      <cdr:x>0.32787</cdr:x>
      <cdr:y>0.4283</cdr:y>
    </cdr:to>
    <cdr:sp macro="" textlink="">
      <cdr:nvSpPr>
        <cdr:cNvPr id="4" name="TextBox 3"/>
        <cdr:cNvSpPr txBox="1"/>
      </cdr:nvSpPr>
      <cdr:spPr>
        <a:xfrm xmlns:a="http://schemas.openxmlformats.org/drawingml/2006/main">
          <a:off x="792088" y="1296144"/>
          <a:ext cx="648072" cy="400110"/>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r>
            <a:rPr lang="en-US" sz="2000" dirty="0" smtClean="0">
              <a:latin typeface="Calibri"/>
              <a:ea typeface="Yikes" charset="0"/>
              <a:cs typeface="Calibri"/>
            </a:rPr>
            <a:t>24%</a:t>
          </a:r>
        </a:p>
      </cdr:txBody>
    </cdr:sp>
  </cdr:relSizeAnchor>
  <cdr:relSizeAnchor xmlns:cdr="http://schemas.openxmlformats.org/drawingml/2006/chartDrawing">
    <cdr:from>
      <cdr:x>0.36066</cdr:x>
      <cdr:y>0.43636</cdr:y>
    </cdr:from>
    <cdr:to>
      <cdr:x>0.52459</cdr:x>
      <cdr:y>0.53739</cdr:y>
    </cdr:to>
    <cdr:sp macro="" textlink="">
      <cdr:nvSpPr>
        <cdr:cNvPr id="5" name="TextBox 4"/>
        <cdr:cNvSpPr txBox="1"/>
      </cdr:nvSpPr>
      <cdr:spPr>
        <a:xfrm xmlns:a="http://schemas.openxmlformats.org/drawingml/2006/main">
          <a:off x="1584176" y="1728192"/>
          <a:ext cx="720080" cy="400110"/>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r>
            <a:rPr lang="en-US" sz="2000" dirty="0" smtClean="0">
              <a:solidFill>
                <a:srgbClr val="000000"/>
              </a:solidFill>
              <a:latin typeface="Calibri"/>
              <a:ea typeface="Yikes" charset="0"/>
              <a:cs typeface="Calibri"/>
            </a:rPr>
            <a:t>60%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0C9A8-A0B5-2742-BE6D-FEE4944DD043}" type="datetime1">
              <a:rPr lang="en-GB" smtClean="0"/>
              <a:pPr/>
              <a:t>17/07/2017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470109-E2E7-DE45-881A-60DC8099D788}" type="slidenum">
              <a:rPr lang="en-US" smtClean="0"/>
              <a:pPr/>
              <a:t>‹#›</a:t>
            </a:fld>
            <a:endParaRPr lang="en-US"/>
          </a:p>
        </p:txBody>
      </p:sp>
    </p:spTree>
    <p:extLst>
      <p:ext uri="{BB962C8B-B14F-4D97-AF65-F5344CB8AC3E}">
        <p14:creationId xmlns:p14="http://schemas.microsoft.com/office/powerpoint/2010/main" xmlns="" val="46603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6305E-2F3E-3046-B643-5A6EFAEEBA51}" type="datetime1">
              <a:rPr lang="en-GB" smtClean="0"/>
              <a:pPr/>
              <a:t>17/07/2017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033C8-AE01-554B-A530-6EA970ED0589}" type="slidenum">
              <a:rPr lang="en-US" smtClean="0"/>
              <a:pPr/>
              <a:t>‹#›</a:t>
            </a:fld>
            <a:endParaRPr lang="en-US"/>
          </a:p>
        </p:txBody>
      </p:sp>
    </p:spTree>
    <p:extLst>
      <p:ext uri="{BB962C8B-B14F-4D97-AF65-F5344CB8AC3E}">
        <p14:creationId xmlns:p14="http://schemas.microsoft.com/office/powerpoint/2010/main" xmlns="" val="14726782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endParaRPr lang="en-US" dirty="0" smtClean="0"/>
          </a:p>
          <a:p>
            <a:endParaRPr lang="en-US" dirty="0" smtClean="0"/>
          </a:p>
          <a:p>
            <a:endParaRPr lang="en-US" dirty="0" smtClean="0"/>
          </a:p>
          <a:p>
            <a:r>
              <a:rPr lang="en-US" dirty="0" smtClean="0"/>
              <a:t>- Thanks</a:t>
            </a:r>
            <a:r>
              <a:rPr lang="en-US" baseline="0" dirty="0" smtClean="0"/>
              <a:t> for coming and supporting Fit to Study</a:t>
            </a:r>
          </a:p>
          <a:p>
            <a:pPr marL="171450" indent="-171450">
              <a:buFontTx/>
              <a:buChar char="-"/>
            </a:pPr>
            <a:r>
              <a:rPr lang="en-US" baseline="0" dirty="0" smtClean="0"/>
              <a:t>Housekeeping</a:t>
            </a:r>
          </a:p>
          <a:p>
            <a:pPr marL="171450" indent="-171450">
              <a:buFontTx/>
              <a:buChar char="-"/>
            </a:pPr>
            <a:r>
              <a:rPr lang="en-US" baseline="0" dirty="0" smtClean="0"/>
              <a:t>ACKNOWLEDGE NATCEN </a:t>
            </a:r>
          </a:p>
          <a:p>
            <a:r>
              <a:rPr lang="en-US" baseline="0" dirty="0" smtClean="0"/>
              <a:t>- This session takes about 90 </a:t>
            </a:r>
            <a:r>
              <a:rPr lang="en-US" baseline="0" dirty="0" err="1" smtClean="0"/>
              <a:t>mins</a:t>
            </a:r>
            <a:r>
              <a:rPr lang="en-US" baseline="0" dirty="0" smtClean="0"/>
              <a:t> </a:t>
            </a:r>
          </a:p>
          <a:p>
            <a:r>
              <a:rPr lang="en-US" baseline="0" dirty="0" smtClean="0"/>
              <a:t>- This is an interactive session and we want you to participate in discussion</a:t>
            </a:r>
          </a:p>
          <a:p>
            <a:pPr marL="0" indent="0">
              <a:buFontTx/>
              <a:buNone/>
            </a:pPr>
            <a:r>
              <a:rPr lang="en-US" baseline="0" dirty="0" smtClean="0"/>
              <a:t>- You have been invited because your school has been </a:t>
            </a:r>
            <a:r>
              <a:rPr lang="en-US" baseline="0" dirty="0" err="1" smtClean="0"/>
              <a:t>randomised</a:t>
            </a:r>
            <a:r>
              <a:rPr lang="en-US" baseline="0" dirty="0" smtClean="0"/>
              <a:t> into the intervention arm of the trial</a:t>
            </a:r>
          </a:p>
          <a:p>
            <a:pPr marL="0" indent="0">
              <a:buFontTx/>
              <a:buNone/>
            </a:pPr>
            <a:r>
              <a:rPr lang="en-US" baseline="0" dirty="0" smtClean="0"/>
              <a:t>- This means we will be asking to to deliver a </a:t>
            </a:r>
            <a:r>
              <a:rPr lang="en-US" baseline="0" dirty="0" err="1" smtClean="0"/>
              <a:t>programme</a:t>
            </a:r>
            <a:r>
              <a:rPr lang="en-US" baseline="0" dirty="0" smtClean="0"/>
              <a:t> of PE that we believe could enhance academic attainment</a:t>
            </a:r>
          </a:p>
          <a:p>
            <a:pPr marL="171450" indent="-171450">
              <a:buFontTx/>
              <a:buChar char="-"/>
            </a:pPr>
            <a:endParaRPr lang="en-US" baseline="0" dirty="0" smtClean="0"/>
          </a:p>
          <a:p>
            <a:pPr marL="171450" indent="-171450">
              <a:buFontTx/>
              <a:buChar char="-"/>
            </a:pPr>
            <a:r>
              <a:rPr lang="en-US" baseline="0" dirty="0" smtClean="0"/>
              <a:t>So</a:t>
            </a:r>
            <a:r>
              <a:rPr lang="is-IS" baseline="0" dirty="0" smtClean="0"/>
              <a:t>…what is it all about? </a:t>
            </a:r>
            <a:endParaRPr lang="en-US" baseline="0" dirty="0" smtClean="0"/>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a:t>
            </a:fld>
            <a:endParaRPr lang="en-US"/>
          </a:p>
        </p:txBody>
      </p:sp>
    </p:spTree>
    <p:extLst>
      <p:ext uri="{BB962C8B-B14F-4D97-AF65-F5344CB8AC3E}">
        <p14:creationId xmlns:p14="http://schemas.microsoft.com/office/powerpoint/2010/main" xmlns="" val="356873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This is what</a:t>
            </a:r>
            <a:r>
              <a:rPr lang="en-US" b="1" baseline="0" dirty="0" smtClean="0"/>
              <a:t> the computer challenges have been assessing!  </a:t>
            </a:r>
            <a:r>
              <a:rPr lang="en-US" baseline="0" dirty="0" smtClean="0"/>
              <a:t>Will we see an improvement in cognitive skills among pupils in intervention schools compared to those in control schools? </a:t>
            </a:r>
          </a:p>
          <a:p>
            <a:pPr marL="171450" indent="-171450">
              <a:buFontTx/>
              <a:buChar char="-"/>
            </a:pPr>
            <a:endParaRPr lang="en-US" baseline="0" dirty="0" smtClean="0"/>
          </a:p>
          <a:p>
            <a:pPr marL="171450" indent="-171450">
              <a:buFontTx/>
              <a:buChar char="-"/>
            </a:pPr>
            <a:r>
              <a:rPr lang="en-US" baseline="0" dirty="0" smtClean="0"/>
              <a:t>(About the cognitive tasks – yes they are complicated – but if they were easy an everyone could do them then we would not be able to detect improvements/</a:t>
            </a:r>
            <a:r>
              <a:rPr lang="en-US" baseline="0" dirty="0" err="1" smtClean="0"/>
              <a:t>differenecs</a:t>
            </a:r>
            <a:r>
              <a:rPr lang="en-US" baseline="0" dirty="0" smtClean="0"/>
              <a:t> between the groups) </a:t>
            </a:r>
          </a:p>
          <a:p>
            <a:pPr marL="171450" indent="-171450">
              <a:buFontTx/>
              <a:buChar char="-"/>
            </a:pPr>
            <a:endParaRPr lang="en-US" baseline="0" dirty="0" smtClean="0"/>
          </a:p>
          <a:p>
            <a:pPr marL="171450" indent="-171450">
              <a:buFontTx/>
              <a:buChar char="-"/>
            </a:pPr>
            <a:r>
              <a:rPr lang="en-US" baseline="0" dirty="0" smtClean="0"/>
              <a:t>Fitness is what the bleep test or cooper run comes in </a:t>
            </a:r>
          </a:p>
          <a:p>
            <a:r>
              <a:rPr lang="en-US" dirty="0" smtClean="0"/>
              <a:t> </a:t>
            </a:r>
          </a:p>
          <a:p>
            <a:r>
              <a:rPr lang="en-US" baseline="0" dirty="0" smtClean="0"/>
              <a:t>This is the main part of the story, but not the whole story</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11</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12</a:t>
            </a:fld>
            <a:endParaRPr lang="en-US"/>
          </a:p>
        </p:txBody>
      </p:sp>
    </p:spTree>
    <p:extLst>
      <p:ext uri="{BB962C8B-B14F-4D97-AF65-F5344CB8AC3E}">
        <p14:creationId xmlns:p14="http://schemas.microsoft.com/office/powerpoint/2010/main" xmlns="" val="219076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that – as well as delivering physical</a:t>
            </a:r>
            <a:r>
              <a:rPr lang="en-US" baseline="0" dirty="0" smtClean="0"/>
              <a:t> health benefits - </a:t>
            </a:r>
            <a:r>
              <a:rPr lang="en-US" dirty="0" smtClean="0"/>
              <a:t>physical</a:t>
            </a:r>
            <a:r>
              <a:rPr lang="en-US" baseline="0" dirty="0" smtClean="0"/>
              <a:t> activity can:</a:t>
            </a:r>
          </a:p>
          <a:p>
            <a:pPr marL="171450" indent="-171450">
              <a:buFontTx/>
              <a:buChar char="-"/>
            </a:pPr>
            <a:r>
              <a:rPr lang="en-US" baseline="0" dirty="0" smtClean="0"/>
              <a:t>Improve your idea of your own physical strength, fitness, appearance and capabilities </a:t>
            </a:r>
          </a:p>
          <a:p>
            <a:pPr marL="171450" indent="-171450">
              <a:buFontTx/>
              <a:buChar char="-"/>
            </a:pPr>
            <a:r>
              <a:rPr lang="en-US" baseline="0" dirty="0" smtClean="0"/>
              <a:t>Which can lead to general improvements in self esteem</a:t>
            </a:r>
          </a:p>
          <a:p>
            <a:pPr marL="171450" indent="-171450">
              <a:buFontTx/>
              <a:buChar char="-"/>
            </a:pPr>
            <a:r>
              <a:rPr lang="en-US" baseline="0" dirty="0" smtClean="0"/>
              <a:t>Reduce feelings of depression (and in some cases anxiety) </a:t>
            </a:r>
          </a:p>
          <a:p>
            <a:pPr marL="171450" indent="-171450">
              <a:buFontTx/>
              <a:buChar char="-"/>
            </a:pPr>
            <a:r>
              <a:rPr lang="en-US" dirty="0" smtClean="0"/>
              <a:t>Lift</a:t>
            </a:r>
            <a:r>
              <a:rPr lang="en-US" baseline="0" dirty="0" smtClean="0"/>
              <a:t> mood </a:t>
            </a:r>
          </a:p>
          <a:p>
            <a:pPr marL="171450" indent="-171450">
              <a:buFontTx/>
              <a:buChar char="-"/>
            </a:pPr>
            <a:r>
              <a:rPr lang="en-US" baseline="0" dirty="0" smtClean="0"/>
              <a:t>And increase feelings of wellbeing</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13</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These are some of the </a:t>
            </a:r>
            <a:r>
              <a:rPr lang="en-US" baseline="0" dirty="0" err="1" smtClean="0"/>
              <a:t>hypothesised</a:t>
            </a:r>
            <a:r>
              <a:rPr lang="en-US" baseline="0" dirty="0" smtClean="0"/>
              <a:t> links</a:t>
            </a:r>
            <a:endParaRPr lang="en-US"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14</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This is what</a:t>
            </a:r>
            <a:r>
              <a:rPr lang="en-US" b="1" baseline="0" dirty="0" smtClean="0"/>
              <a:t> the About You questionnaire has been assessing! </a:t>
            </a:r>
          </a:p>
          <a:p>
            <a:endParaRPr lang="en-US" b="1" baseline="0" dirty="0" smtClean="0"/>
          </a:p>
          <a:p>
            <a:r>
              <a:rPr lang="en-US" b="0" baseline="0" dirty="0" smtClean="0"/>
              <a:t>We will be looking for differences in mental health, wellbeing, daytime sleepiness and self esteem between intervention and control groups</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15</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For all these reasons physical activity </a:t>
            </a:r>
            <a:r>
              <a:rPr lang="en-US" baseline="0" dirty="0" smtClean="0"/>
              <a:t>has a very important role to play, not just in adolescents’ physical and mental health and cognition, but in driving academic attainment in secondary schools.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Similar, smaller trials in schools confirm that </a:t>
            </a:r>
            <a:r>
              <a:rPr lang="en-US" b="1" baseline="0" dirty="0" smtClean="0"/>
              <a:t>m</a:t>
            </a:r>
            <a:r>
              <a:rPr lang="en-US" sz="1200" b="1" dirty="0" smtClean="0"/>
              <a:t>ore physical activity certainly does not harm academic attainment</a:t>
            </a:r>
            <a:r>
              <a:rPr lang="is-IS" sz="1200" b="1" dirty="0" smtClean="0"/>
              <a:t>…and might improve it</a:t>
            </a:r>
            <a:r>
              <a:rPr lang="en-US" sz="1200" b="1" dirty="0" smtClean="0"/>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dirty="0" smtClean="0"/>
              <a:t>We think there is particular scope for improving attainment among disadvantaged</a:t>
            </a:r>
            <a:r>
              <a:rPr lang="en-US" sz="1200" b="1" baseline="0" dirty="0" smtClean="0"/>
              <a:t> children among who PA levels are often low</a:t>
            </a:r>
            <a:endParaRPr lang="en-US" sz="1400" b="1" dirty="0" smtClean="0"/>
          </a:p>
          <a:p>
            <a:pPr marL="171450" indent="-171450">
              <a:buFontTx/>
              <a:buChar char="-"/>
            </a:pPr>
            <a:endParaRPr lang="en-US" baseline="0" dirty="0" smtClean="0"/>
          </a:p>
          <a:p>
            <a:pPr marL="171450" indent="-171450">
              <a:buFontTx/>
              <a:buChar char="-"/>
            </a:pPr>
            <a:r>
              <a:rPr lang="en-US" baseline="0" dirty="0" smtClean="0"/>
              <a:t>Why would we like our intervention to target activity during PE? </a:t>
            </a:r>
          </a:p>
          <a:p>
            <a:r>
              <a:rPr lang="en-US" baseline="0" dirty="0" smtClean="0"/>
              <a:t>-   </a:t>
            </a:r>
            <a:r>
              <a:rPr lang="en-US" dirty="0" smtClean="0"/>
              <a:t>PE is compulsory, PE is controlled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Physical</a:t>
            </a:r>
            <a:r>
              <a:rPr lang="en-US" baseline="0" dirty="0" smtClean="0"/>
              <a:t> activity</a:t>
            </a:r>
            <a:r>
              <a:rPr lang="en-US" dirty="0" smtClean="0"/>
              <a:t> is important, </a:t>
            </a:r>
            <a:r>
              <a:rPr lang="en-US" b="1" dirty="0" smtClean="0"/>
              <a:t>PE is important</a:t>
            </a:r>
            <a:r>
              <a:rPr lang="en-US" b="1" baseline="0" dirty="0" smtClean="0"/>
              <a:t> for delivering physical activity</a:t>
            </a:r>
            <a:r>
              <a:rPr lang="en-US" baseline="0" dirty="0" smtClean="0"/>
              <a:t>, and adolescence is an important time to get students active.  We believe PE has fundamental importance in secondary school</a:t>
            </a:r>
            <a:r>
              <a:rPr lang="is-IS" baseline="0" dirty="0" smtClean="0"/>
              <a: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17</a:t>
            </a:fld>
            <a:endParaRPr lang="en-US"/>
          </a:p>
        </p:txBody>
      </p:sp>
    </p:spTree>
    <p:extLst>
      <p:ext uri="{BB962C8B-B14F-4D97-AF65-F5344CB8AC3E}">
        <p14:creationId xmlns:p14="http://schemas.microsoft.com/office/powerpoint/2010/main" xmlns="" val="251497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kern="1200" baseline="0" dirty="0" err="1" smtClean="0">
                <a:solidFill>
                  <a:schemeClr val="tx1"/>
                </a:solidFill>
                <a:effectLst/>
                <a:latin typeface="+mn-lt"/>
                <a:ea typeface="+mn-ea"/>
                <a:cs typeface="+mn-cs"/>
              </a:rPr>
              <a:t>AfPE</a:t>
            </a:r>
            <a:r>
              <a:rPr lang="en-GB" sz="1200" kern="1200" baseline="0" dirty="0" smtClean="0">
                <a:solidFill>
                  <a:schemeClr val="tx1"/>
                </a:solidFill>
                <a:effectLst/>
                <a:latin typeface="+mn-lt"/>
                <a:ea typeface="+mn-ea"/>
                <a:cs typeface="+mn-cs"/>
              </a:rPr>
              <a:t> guidelines suggest that pupils spend 50% of a PE lesson is spent in MVPA – but for lots of reasons that does not always happen.</a:t>
            </a:r>
          </a:p>
          <a:p>
            <a:pPr marL="171450" indent="-171450">
              <a:buFontTx/>
              <a:buChar char="-"/>
            </a:pPr>
            <a:r>
              <a:rPr lang="en-GB" sz="1200" kern="1200" baseline="0" dirty="0" smtClean="0">
                <a:solidFill>
                  <a:schemeClr val="tx1"/>
                </a:solidFill>
                <a:effectLst/>
                <a:latin typeface="+mn-lt"/>
                <a:ea typeface="+mn-ea"/>
                <a:cs typeface="+mn-cs"/>
              </a:rPr>
              <a:t>A recent review of PE lessons around the world put the figure at 42%</a:t>
            </a:r>
          </a:p>
          <a:p>
            <a:pPr marL="171450" indent="-171450">
              <a:buFontTx/>
              <a:buChar char="-"/>
            </a:pPr>
            <a:r>
              <a:rPr lang="en-GB" sz="1200" kern="1200" baseline="0" dirty="0" smtClean="0">
                <a:solidFill>
                  <a:schemeClr val="tx1"/>
                </a:solidFill>
                <a:effectLst/>
                <a:latin typeface="+mn-lt"/>
                <a:ea typeface="+mn-ea"/>
                <a:cs typeface="+mn-cs"/>
              </a:rPr>
              <a:t>A</a:t>
            </a:r>
            <a:r>
              <a:rPr lang="en-GB" sz="1200" kern="1200" dirty="0" smtClean="0">
                <a:solidFill>
                  <a:schemeClr val="tx1"/>
                </a:solidFill>
                <a:effectLst/>
                <a:latin typeface="+mn-lt"/>
                <a:ea typeface="+mn-ea"/>
                <a:cs typeface="+mn-cs"/>
              </a:rPr>
              <a:t> review of British lessons by F&amp;S put the figure at 27-47% </a:t>
            </a:r>
          </a:p>
          <a:p>
            <a:pPr marL="171450" indent="-171450">
              <a:buFontTx/>
              <a:buChar char="-"/>
            </a:pPr>
            <a:r>
              <a:rPr lang="en-GB" sz="1200" kern="1200" dirty="0" smtClean="0">
                <a:solidFill>
                  <a:schemeClr val="tx1"/>
                </a:solidFill>
                <a:effectLst/>
                <a:latin typeface="+mn-lt"/>
                <a:ea typeface="+mn-ea"/>
                <a:cs typeface="+mn-cs"/>
              </a:rPr>
              <a:t>Our own early research, which used wrist mounted accelerometers and covered 42 lessons in a variety of sports over an 8 month period had the figure as low as 18%.   </a:t>
            </a:r>
          </a:p>
          <a:p>
            <a:pPr marL="171450" indent="-171450">
              <a:buFontTx/>
              <a:buChar char="-"/>
            </a:pPr>
            <a:r>
              <a:rPr lang="en-GB" sz="1200" kern="1200" dirty="0" smtClean="0">
                <a:solidFill>
                  <a:schemeClr val="tx1"/>
                </a:solidFill>
                <a:effectLst/>
                <a:latin typeface="+mn-lt"/>
                <a:ea typeface="+mn-ea"/>
                <a:cs typeface="+mn-cs"/>
              </a:rPr>
              <a:t>NB there are no specific guidelines</a:t>
            </a:r>
            <a:r>
              <a:rPr lang="en-GB" sz="1200" kern="1200" baseline="0" dirty="0" smtClean="0">
                <a:solidFill>
                  <a:schemeClr val="tx1"/>
                </a:solidFill>
                <a:effectLst/>
                <a:latin typeface="+mn-lt"/>
                <a:ea typeface="+mn-ea"/>
                <a:cs typeface="+mn-cs"/>
              </a:rPr>
              <a:t> on the amount of vigorous physical activity per day/week</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other words – there is room to</a:t>
            </a:r>
            <a:r>
              <a:rPr lang="en-GB" sz="1200" kern="1200" baseline="0" dirty="0" smtClean="0">
                <a:solidFill>
                  <a:schemeClr val="tx1"/>
                </a:solidFill>
                <a:effectLst/>
                <a:latin typeface="+mn-lt"/>
                <a:ea typeface="+mn-ea"/>
                <a:cs typeface="+mn-cs"/>
              </a:rPr>
              <a:t> squeeze in more activity </a:t>
            </a:r>
          </a:p>
          <a:p>
            <a:endParaRPr lang="en-GB" sz="1200" kern="1200" baseline="0" dirty="0" smtClean="0">
              <a:solidFill>
                <a:schemeClr val="tx1"/>
              </a:solidFill>
              <a:effectLst/>
              <a:latin typeface="+mn-lt"/>
              <a:ea typeface="+mn-ea"/>
              <a:cs typeface="+mn-cs"/>
            </a:endParaRP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This is a breakdown of different lesson activities or teaching contexts during a typical lesson (measured in the Netherlands) </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The percentage time spent in MVPA varies a great deal </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Fitness Activity 60% MVPA</a:t>
            </a:r>
          </a:p>
          <a:p>
            <a:r>
              <a:rPr lang="en-GB" sz="1200" kern="1200" baseline="0" dirty="0" smtClean="0">
                <a:solidFill>
                  <a:schemeClr val="tx1"/>
                </a:solidFill>
                <a:effectLst/>
                <a:latin typeface="+mn-lt"/>
                <a:ea typeface="+mn-ea"/>
                <a:cs typeface="+mn-cs"/>
              </a:rPr>
              <a:t>Skills practice 32% MVPA</a:t>
            </a:r>
          </a:p>
          <a:p>
            <a:r>
              <a:rPr lang="en-GB" sz="1200" kern="1200" baseline="0" dirty="0" smtClean="0">
                <a:solidFill>
                  <a:schemeClr val="tx1"/>
                </a:solidFill>
                <a:effectLst/>
                <a:latin typeface="+mn-lt"/>
                <a:ea typeface="+mn-ea"/>
                <a:cs typeface="+mn-cs"/>
              </a:rPr>
              <a:t>Management 27% MVPA</a:t>
            </a:r>
          </a:p>
          <a:p>
            <a:r>
              <a:rPr lang="en-GB" sz="1200" kern="1200" baseline="0" dirty="0" smtClean="0">
                <a:solidFill>
                  <a:schemeClr val="tx1"/>
                </a:solidFill>
                <a:effectLst/>
                <a:latin typeface="+mn-lt"/>
                <a:ea typeface="+mn-ea"/>
                <a:cs typeface="+mn-cs"/>
              </a:rPr>
              <a:t>Game Play 24% MVPA</a:t>
            </a:r>
          </a:p>
          <a:p>
            <a:r>
              <a:rPr lang="en-GB" sz="1200" kern="1200" baseline="0" dirty="0" smtClean="0">
                <a:solidFill>
                  <a:schemeClr val="tx1"/>
                </a:solidFill>
                <a:effectLst/>
                <a:latin typeface="+mn-lt"/>
                <a:ea typeface="+mn-ea"/>
                <a:cs typeface="+mn-cs"/>
              </a:rPr>
              <a:t>General Knowledge 2% MVPA  (rules, physiology, strategy </a:t>
            </a:r>
            <a:r>
              <a:rPr lang="en-GB" sz="1200" kern="1200" baseline="0" dirty="0" err="1" smtClean="0">
                <a:solidFill>
                  <a:schemeClr val="tx1"/>
                </a:solidFill>
                <a:effectLst/>
                <a:latin typeface="+mn-lt"/>
                <a:ea typeface="+mn-ea"/>
                <a:cs typeface="+mn-cs"/>
              </a:rPr>
              <a:t>etc</a:t>
            </a:r>
            <a:r>
              <a:rPr lang="en-GB" sz="1200" kern="1200" baseline="0" dirty="0" smtClean="0">
                <a:solidFill>
                  <a:schemeClr val="tx1"/>
                </a:solidFill>
                <a:effectLst/>
                <a:latin typeface="+mn-lt"/>
                <a:ea typeface="+mn-ea"/>
                <a:cs typeface="+mn-cs"/>
              </a:rPr>
              <a:t>)</a:t>
            </a:r>
          </a:p>
          <a:p>
            <a:endParaRPr lang="en-GB" sz="1200" kern="1200" baseline="0" dirty="0" smtClean="0">
              <a:solidFill>
                <a:schemeClr val="tx1"/>
              </a:solidFill>
              <a:effectLst/>
              <a:latin typeface="+mn-lt"/>
              <a:ea typeface="+mn-ea"/>
              <a:cs typeface="+mn-cs"/>
            </a:endParaRP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We know </a:t>
            </a:r>
          </a:p>
          <a:p>
            <a:endParaRPr lang="en-GB"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18</a:t>
            </a:fld>
            <a:endParaRPr lang="en-US"/>
          </a:p>
        </p:txBody>
      </p:sp>
    </p:spTree>
    <p:extLst>
      <p:ext uri="{BB962C8B-B14F-4D97-AF65-F5344CB8AC3E}">
        <p14:creationId xmlns:p14="http://schemas.microsoft.com/office/powerpoint/2010/main" xmlns="" val="1215890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Ask teachers</a:t>
            </a:r>
            <a:r>
              <a:rPr lang="en-US" baseline="0" dirty="0" smtClean="0"/>
              <a:t> to think about the last lesson they taught</a:t>
            </a:r>
          </a:p>
          <a:p>
            <a:pPr marL="171450" indent="-171450">
              <a:buFontTx/>
              <a:buChar char="-"/>
            </a:pPr>
            <a:r>
              <a:rPr lang="en-US" baseline="0" dirty="0" smtClean="0"/>
              <a:t>How many 5 minute blocks were spent in each activity? </a:t>
            </a:r>
          </a:p>
          <a:p>
            <a:pPr marL="171450" indent="-171450">
              <a:buFontTx/>
              <a:buChar char="-"/>
            </a:pPr>
            <a:r>
              <a:rPr lang="en-US" baseline="0" dirty="0" smtClean="0"/>
              <a:t>Put the exercise on one side for later – we will come back to it </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19</a:t>
            </a:fld>
            <a:endParaRPr lang="en-US"/>
          </a:p>
        </p:txBody>
      </p:sp>
    </p:spTree>
    <p:extLst>
      <p:ext uri="{BB962C8B-B14F-4D97-AF65-F5344CB8AC3E}">
        <p14:creationId xmlns:p14="http://schemas.microsoft.com/office/powerpoint/2010/main" xmlns="" val="250367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t>
            </a:r>
            <a:r>
              <a:rPr lang="en-US" dirty="0" err="1" smtClean="0"/>
              <a:t>recognise</a:t>
            </a:r>
            <a:r>
              <a:rPr lang="en-US" dirty="0" smtClean="0"/>
              <a:t> that</a:t>
            </a:r>
            <a:r>
              <a:rPr lang="en-US" baseline="0" dirty="0" smtClean="0"/>
              <a:t> PE teachers have to balance competing aims, working with a wide range of abilities</a:t>
            </a:r>
          </a:p>
          <a:p>
            <a:pPr marL="171450" indent="-171450">
              <a:buFontTx/>
              <a:buChar char="-"/>
            </a:pPr>
            <a:r>
              <a:rPr lang="en-US" baseline="0" dirty="0" smtClean="0"/>
              <a:t>We understand things are likely to become even more difficult in September with funding cuts </a:t>
            </a:r>
          </a:p>
          <a:p>
            <a:pPr marL="171450" indent="-171450">
              <a:buFontTx/>
              <a:buChar char="-"/>
            </a:pPr>
            <a:r>
              <a:rPr lang="en-US" baseline="0" dirty="0" smtClean="0"/>
              <a:t>So we wanted to design - and ask you to implement -  a simple but effective intervention </a:t>
            </a:r>
            <a:endParaRPr lang="en-US" dirty="0" smtClean="0"/>
          </a:p>
          <a:p>
            <a:pPr marL="171450" indent="-171450">
              <a:buFontTx/>
              <a:buChar char="-"/>
            </a:pPr>
            <a:r>
              <a:rPr lang="en-US" dirty="0" smtClean="0"/>
              <a:t>The intervention we are about to introduce is</a:t>
            </a:r>
            <a:r>
              <a:rPr lang="en-US" baseline="0" dirty="0" smtClean="0"/>
              <a:t> the result of three years of consultation with Heads of PE, the </a:t>
            </a:r>
            <a:r>
              <a:rPr lang="en-US" baseline="0" dirty="0" err="1" smtClean="0"/>
              <a:t>Oxfordshire</a:t>
            </a:r>
            <a:r>
              <a:rPr lang="en-US" baseline="0" dirty="0" smtClean="0"/>
              <a:t> Sports Partnership and extensive piloting in local schools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20</a:t>
            </a:fld>
            <a:endParaRPr lang="en-US"/>
          </a:p>
        </p:txBody>
      </p:sp>
    </p:spTree>
    <p:extLst>
      <p:ext uri="{BB962C8B-B14F-4D97-AF65-F5344CB8AC3E}">
        <p14:creationId xmlns:p14="http://schemas.microsoft.com/office/powerpoint/2010/main" xmlns="" val="148902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moment you have been waiting</a:t>
            </a:r>
            <a:r>
              <a:rPr lang="en-US" baseline="0" dirty="0" smtClean="0"/>
              <a:t> for</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21</a:t>
            </a:fld>
            <a:endParaRPr lang="en-US"/>
          </a:p>
        </p:txBody>
      </p:sp>
    </p:spTree>
    <p:extLst>
      <p:ext uri="{BB962C8B-B14F-4D97-AF65-F5344CB8AC3E}">
        <p14:creationId xmlns:p14="http://schemas.microsoft.com/office/powerpoint/2010/main" xmlns="" val="122043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  </a:t>
            </a:r>
          </a:p>
          <a:p>
            <a:endParaRPr lang="en-US" dirty="0" smtClean="0"/>
          </a:p>
          <a:p>
            <a:pPr marL="171450" indent="-171450">
              <a:buFontTx/>
              <a:buChar char="-"/>
            </a:pPr>
            <a:r>
              <a:rPr lang="en-US" dirty="0" smtClean="0"/>
              <a:t>We want to test whether</a:t>
            </a:r>
            <a:r>
              <a:rPr lang="en-US" sz="1200" dirty="0" smtClean="0"/>
              <a:t> a </a:t>
            </a:r>
            <a:r>
              <a:rPr lang="en-US" sz="1200" dirty="0" err="1" smtClean="0"/>
              <a:t>programme</a:t>
            </a:r>
            <a:r>
              <a:rPr lang="en-US" sz="1200" dirty="0" smtClean="0"/>
              <a:t> of vigorous physical activity during Year 8 PE raise academic attainment, especially among disadvantaged children</a:t>
            </a:r>
          </a:p>
          <a:p>
            <a:pPr marL="171450" indent="-171450">
              <a:buFontTx/>
              <a:buChar char="-"/>
            </a:pPr>
            <a:r>
              <a:rPr lang="en-US" sz="1200" dirty="0" smtClean="0"/>
              <a:t>This is perhaps</a:t>
            </a:r>
            <a:r>
              <a:rPr lang="en-US" sz="1200" baseline="0" dirty="0" smtClean="0"/>
              <a:t> largest UK study to measure PA in secondary schools over a whole school year – it is an ambitious project! </a:t>
            </a:r>
            <a:endParaRPr lang="en-US" sz="1200" dirty="0" smtClean="0"/>
          </a:p>
          <a:p>
            <a:pPr marL="171450" indent="-171450">
              <a:buFontTx/>
              <a:buChar char="-"/>
            </a:pPr>
            <a:r>
              <a:rPr lang="en-US" sz="1200" dirty="0" smtClean="0"/>
              <a:t>Your school</a:t>
            </a:r>
            <a:r>
              <a:rPr lang="en-US" sz="1200" baseline="0" dirty="0" smtClean="0"/>
              <a:t> is one of 50 state schools that have been selected at random  to deliver a simple but  - we think - effective intervention </a:t>
            </a:r>
          </a:p>
          <a:p>
            <a:pPr marL="171450" indent="-171450">
              <a:buFontTx/>
              <a:buChar char="-"/>
            </a:pPr>
            <a:r>
              <a:rPr lang="en-US" sz="1200" baseline="0" dirty="0" smtClean="0"/>
              <a:t>The 50 control schools will deliver PE as usual </a:t>
            </a:r>
          </a:p>
          <a:p>
            <a:pPr marL="171450" indent="-171450">
              <a:buFontTx/>
              <a:buChar char="-"/>
            </a:pPr>
            <a:r>
              <a:rPr lang="en-US" sz="1200" baseline="0" dirty="0" smtClean="0"/>
              <a:t>The intervention will last a whole school year, from September 2017 – July 2018 </a:t>
            </a:r>
          </a:p>
          <a:p>
            <a:pPr marL="171450" indent="-171450">
              <a:buFontTx/>
              <a:buChar char="-"/>
            </a:pPr>
            <a:endParaRPr lang="en-US" sz="1200" baseline="0" dirty="0" smtClean="0"/>
          </a:p>
          <a:p>
            <a:pPr marL="171450" indent="-171450">
              <a:buFontTx/>
              <a:buChar char="-"/>
            </a:pPr>
            <a:r>
              <a:rPr lang="en-US" sz="1200" baseline="0" dirty="0" smtClean="0"/>
              <a:t>We will talk about the intervention in more detail later in the session </a:t>
            </a:r>
          </a:p>
          <a:p>
            <a:pPr marL="171450" indent="-171450">
              <a:buFontTx/>
              <a:buChar char="-"/>
            </a:pPr>
            <a:r>
              <a:rPr lang="en-US" sz="1200" baseline="0" dirty="0" smtClean="0"/>
              <a:t>First the rationale for the study </a:t>
            </a:r>
            <a:r>
              <a:rPr lang="is-IS" sz="1200" baseline="0" dirty="0" smtClean="0"/>
              <a:t>….</a:t>
            </a:r>
            <a:endParaRPr lang="en-US" sz="1200" dirty="0" smtClean="0"/>
          </a:p>
          <a:p>
            <a:pPr marL="171450" indent="-171450">
              <a:buFontTx/>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2</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are asking teachers to</a:t>
            </a:r>
            <a:r>
              <a:rPr lang="en-US" baseline="0" dirty="0" smtClean="0"/>
              <a:t> incorporate ten minutes of VPA into every singe lesson from September 2017 – July 2018 </a:t>
            </a:r>
          </a:p>
          <a:p>
            <a:pPr marL="171450" indent="-171450">
              <a:buFontTx/>
              <a:buChar char="-"/>
            </a:pPr>
            <a:r>
              <a:rPr lang="en-US" baseline="0" dirty="0" smtClean="0"/>
              <a:t>To help you do this, we have designed an active ten-minute warm up and three x two –minute fitness infusions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22</a:t>
            </a:fld>
            <a:endParaRPr lang="en-US"/>
          </a:p>
        </p:txBody>
      </p:sp>
    </p:spTree>
    <p:extLst>
      <p:ext uri="{BB962C8B-B14F-4D97-AF65-F5344CB8AC3E}">
        <p14:creationId xmlns:p14="http://schemas.microsoft.com/office/powerpoint/2010/main" xmlns="" val="3875579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23</a:t>
            </a:fld>
            <a:endParaRPr lang="en-US"/>
          </a:p>
        </p:txBody>
      </p:sp>
    </p:spTree>
    <p:extLst>
      <p:ext uri="{BB962C8B-B14F-4D97-AF65-F5344CB8AC3E}">
        <p14:creationId xmlns:p14="http://schemas.microsoft.com/office/powerpoint/2010/main" xmlns="" val="3689395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warm-up was created</a:t>
            </a:r>
            <a:r>
              <a:rPr lang="en-US" baseline="0" dirty="0" smtClean="0"/>
              <a:t> by the </a:t>
            </a:r>
            <a:r>
              <a:rPr lang="en-US" dirty="0" smtClean="0"/>
              <a:t>NZ All Blacks rugby</a:t>
            </a:r>
            <a:r>
              <a:rPr lang="en-US" baseline="0" dirty="0" smtClean="0"/>
              <a:t> coach </a:t>
            </a:r>
          </a:p>
          <a:p>
            <a:pPr marL="171450" indent="-171450">
              <a:buFontTx/>
              <a:buChar char="-"/>
            </a:pPr>
            <a:r>
              <a:rPr lang="en-US" baseline="0" dirty="0" smtClean="0"/>
              <a:t>It warms up all areas of the body </a:t>
            </a:r>
          </a:p>
          <a:p>
            <a:pPr marL="171450" indent="-171450">
              <a:buFontTx/>
              <a:buChar char="-"/>
            </a:pPr>
            <a:r>
              <a:rPr lang="en-US" baseline="0" dirty="0" smtClean="0"/>
              <a:t>Starts with small movements of light intensity but the work rate increases </a:t>
            </a:r>
          </a:p>
          <a:p>
            <a:pPr marL="171450" indent="-171450">
              <a:buFontTx/>
              <a:buChar char="-"/>
            </a:pPr>
            <a:r>
              <a:rPr lang="en-US" baseline="0" dirty="0" smtClean="0"/>
              <a:t>We have tested extensively with heart rate monitors and we know that if followed correctly the adolescent heart rate moves into the vigorous zone </a:t>
            </a:r>
          </a:p>
          <a:p>
            <a:pPr marL="171450" indent="-171450">
              <a:buFontTx/>
              <a:buChar char="-"/>
            </a:pPr>
            <a:r>
              <a:rPr lang="en-US" baseline="0" dirty="0" smtClean="0"/>
              <a:t>It is an exemplar rather than  something to be exactly followed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The overarching point is that it gears up to include 4 </a:t>
            </a:r>
            <a:r>
              <a:rPr lang="en-US" baseline="0" dirty="0" err="1" smtClean="0"/>
              <a:t>mins</a:t>
            </a:r>
            <a:r>
              <a:rPr lang="en-US" baseline="0" dirty="0" smtClean="0"/>
              <a:t> of vigorous activity – it is</a:t>
            </a:r>
            <a:r>
              <a:rPr lang="en-US" b="1" baseline="0" dirty="0" smtClean="0"/>
              <a:t> not </a:t>
            </a:r>
            <a:r>
              <a:rPr lang="en-US" b="0" baseline="0" dirty="0" smtClean="0"/>
              <a:t>a steady stage jog around the field </a:t>
            </a:r>
            <a:endParaRPr lang="en-US" b="1" baseline="0" dirty="0" smtClean="0"/>
          </a:p>
          <a:p>
            <a:pPr marL="171450" indent="-171450">
              <a:buFontTx/>
              <a:buChar cha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[link to clip here]   starts 4.04 Ends 5.05 </a:t>
            </a:r>
          </a:p>
          <a:p>
            <a:pPr marL="171450" indent="-171450">
              <a:buFontTx/>
              <a:buChar char="-"/>
            </a:pPr>
            <a:r>
              <a:rPr lang="en-US" baseline="0" dirty="0" smtClean="0"/>
              <a:t>https://</a:t>
            </a:r>
            <a:r>
              <a:rPr lang="en-US" baseline="0" dirty="0" err="1" smtClean="0"/>
              <a:t>drive.google.com</a:t>
            </a:r>
            <a:r>
              <a:rPr lang="en-US" baseline="0" dirty="0" smtClean="0"/>
              <a:t>/file/d/0B0QboQ8ig_pKQWo5SkxLSDFCWGM/view</a:t>
            </a:r>
          </a:p>
        </p:txBody>
      </p:sp>
      <p:sp>
        <p:nvSpPr>
          <p:cNvPr id="4" name="Slide Number Placeholder 3"/>
          <p:cNvSpPr>
            <a:spLocks noGrp="1"/>
          </p:cNvSpPr>
          <p:nvPr>
            <p:ph type="sldNum" sz="quarter" idx="10"/>
          </p:nvPr>
        </p:nvSpPr>
        <p:spPr/>
        <p:txBody>
          <a:bodyPr/>
          <a:lstStyle/>
          <a:p>
            <a:fld id="{FC1033C8-AE01-554B-A530-6EA970ED0589}" type="slidenum">
              <a:rPr lang="en-US" smtClean="0"/>
              <a:pPr/>
              <a:t>24</a:t>
            </a:fld>
            <a:endParaRPr lang="en-US"/>
          </a:p>
        </p:txBody>
      </p:sp>
    </p:spTree>
    <p:extLst>
      <p:ext uri="{BB962C8B-B14F-4D97-AF65-F5344CB8AC3E}">
        <p14:creationId xmlns:p14="http://schemas.microsoft.com/office/powerpoint/2010/main" xmlns="" val="3689395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The point about vigorous intensity activity is that you can only sustain</a:t>
            </a:r>
            <a:r>
              <a:rPr lang="en-US" baseline="0" dirty="0" smtClean="0"/>
              <a:t> it for short bursts </a:t>
            </a:r>
          </a:p>
          <a:p>
            <a:pPr marL="171450" indent="-171450">
              <a:buFontTx/>
              <a:buChar char="-"/>
            </a:pPr>
            <a:r>
              <a:rPr lang="en-US" baseline="0" dirty="0" smtClean="0"/>
              <a:t>This infusion likely to involve bursts of sprinting on the spot followed by a short recovery periods before starting again </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25</a:t>
            </a:fld>
            <a:endParaRPr lang="en-US"/>
          </a:p>
        </p:txBody>
      </p:sp>
    </p:spTree>
    <p:extLst>
      <p:ext uri="{BB962C8B-B14F-4D97-AF65-F5344CB8AC3E}">
        <p14:creationId xmlns:p14="http://schemas.microsoft.com/office/powerpoint/2010/main" xmlns="" val="688104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26</a:t>
            </a:fld>
            <a:endParaRPr lang="en-US"/>
          </a:p>
        </p:txBody>
      </p:sp>
    </p:spTree>
    <p:extLst>
      <p:ext uri="{BB962C8B-B14F-4D97-AF65-F5344CB8AC3E}">
        <p14:creationId xmlns:p14="http://schemas.microsoft.com/office/powerpoint/2010/main" xmlns="" val="435628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27</a:t>
            </a:fld>
            <a:endParaRPr lang="en-US"/>
          </a:p>
        </p:txBody>
      </p:sp>
    </p:spTree>
    <p:extLst>
      <p:ext uri="{BB962C8B-B14F-4D97-AF65-F5344CB8AC3E}">
        <p14:creationId xmlns:p14="http://schemas.microsoft.com/office/powerpoint/2010/main" xmlns="" val="3238178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point of this exercise is for teachers to understand that this exercise can push HR into a vigorous zone</a:t>
            </a:r>
          </a:p>
          <a:p>
            <a:pPr marL="171450" indent="-171450">
              <a:buFontTx/>
              <a:buChar char="-"/>
            </a:pPr>
            <a:r>
              <a:rPr lang="en-US" dirty="0" smtClean="0"/>
              <a:t>And to have some fun </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28</a:t>
            </a:fld>
            <a:endParaRPr lang="en-US"/>
          </a:p>
        </p:txBody>
      </p:sp>
    </p:spTree>
    <p:extLst>
      <p:ext uri="{BB962C8B-B14F-4D97-AF65-F5344CB8AC3E}">
        <p14:creationId xmlns:p14="http://schemas.microsoft.com/office/powerpoint/2010/main" xmlns="" val="2114068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30</a:t>
            </a:fld>
            <a:endParaRPr lang="en-US"/>
          </a:p>
        </p:txBody>
      </p:sp>
    </p:spTree>
    <p:extLst>
      <p:ext uri="{BB962C8B-B14F-4D97-AF65-F5344CB8AC3E}">
        <p14:creationId xmlns:p14="http://schemas.microsoft.com/office/powerpoint/2010/main" xmlns="" val="1943134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 how will we</a:t>
            </a:r>
            <a:r>
              <a:rPr lang="en-US" baseline="0" dirty="0" smtClean="0"/>
              <a:t> measure how successfully intervention schools are delivering the intervention? </a:t>
            </a:r>
            <a:endParaRPr lang="en-US"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31</a:t>
            </a:fld>
            <a:endParaRPr lang="en-US"/>
          </a:p>
        </p:txBody>
      </p:sp>
    </p:spTree>
    <p:extLst>
      <p:ext uri="{BB962C8B-B14F-4D97-AF65-F5344CB8AC3E}">
        <p14:creationId xmlns:p14="http://schemas.microsoft.com/office/powerpoint/2010/main" xmlns="" val="4194601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a:t>
            </a:r>
            <a:r>
              <a:rPr lang="en-US" baseline="0" dirty="0" smtClean="0"/>
              <a:t> are relying on your honest appraisal of what you have delivered</a:t>
            </a:r>
          </a:p>
          <a:p>
            <a:pPr marL="171450" indent="-171450">
              <a:buFontTx/>
              <a:buChar char="-"/>
            </a:pPr>
            <a:r>
              <a:rPr lang="en-US" baseline="0" dirty="0" smtClean="0"/>
              <a:t>If we see no improvements in fitness/cognition/academic attainment, we would like to know whether this might be because the intervention was not delivered.  </a:t>
            </a:r>
          </a:p>
          <a:p>
            <a:pPr marL="171450" indent="-171450">
              <a:buFontTx/>
              <a:buChar char="-"/>
            </a:pPr>
            <a:r>
              <a:rPr lang="en-US" baseline="0" dirty="0" smtClean="0"/>
              <a:t>Otherwise we might draw false conclusions.</a:t>
            </a:r>
          </a:p>
          <a:p>
            <a:pPr marL="171450" indent="-171450">
              <a:buFontTx/>
              <a:buChar char="-"/>
            </a:pPr>
            <a:endParaRPr lang="en-US" baseline="0" dirty="0" smtClean="0"/>
          </a:p>
          <a:p>
            <a:pPr marL="171450" indent="-171450">
              <a:buFontTx/>
              <a:buChar char="-"/>
            </a:pPr>
            <a:r>
              <a:rPr lang="en-US" baseline="0" dirty="0" smtClean="0"/>
              <a:t>Thank you!</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32</a:t>
            </a:fld>
            <a:endParaRPr lang="en-US"/>
          </a:p>
        </p:txBody>
      </p:sp>
    </p:spTree>
    <p:extLst>
      <p:ext uri="{BB962C8B-B14F-4D97-AF65-F5344CB8AC3E}">
        <p14:creationId xmlns:p14="http://schemas.microsoft.com/office/powerpoint/2010/main" xmlns="" val="178606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What</a:t>
            </a:r>
            <a:r>
              <a:rPr lang="en-US" sz="1200" b="0" kern="1200" baseline="0" dirty="0" smtClean="0">
                <a:solidFill>
                  <a:schemeClr val="tx1"/>
                </a:solidFill>
                <a:effectLst/>
                <a:latin typeface="+mn-lt"/>
                <a:ea typeface="+mn-ea"/>
                <a:cs typeface="+mn-cs"/>
              </a:rPr>
              <a:t> do we mean by physical activity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These number are derived for adolescents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(Quick slide - PE staff know)</a:t>
            </a:r>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4</a:t>
            </a:fld>
            <a:endParaRPr lang="en-US"/>
          </a:p>
        </p:txBody>
      </p:sp>
    </p:spTree>
    <p:extLst>
      <p:ext uri="{BB962C8B-B14F-4D97-AF65-F5344CB8AC3E}">
        <p14:creationId xmlns:p14="http://schemas.microsoft.com/office/powerpoint/2010/main" xmlns="" val="1183886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AX3s</a:t>
            </a:r>
          </a:p>
          <a:p>
            <a:pPr marL="171450" indent="-171450">
              <a:buFontTx/>
              <a:buChar char="-"/>
            </a:pPr>
            <a:r>
              <a:rPr lang="en-US" dirty="0" smtClean="0"/>
              <a:t>At least half the year </a:t>
            </a:r>
          </a:p>
          <a:p>
            <a:pPr marL="171450" indent="-171450">
              <a:buFontTx/>
              <a:buChar char="-"/>
            </a:pPr>
            <a:r>
              <a:rPr lang="en-US" dirty="0" smtClean="0"/>
              <a:t>That is what we having been doing this term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33</a:t>
            </a:fld>
            <a:endParaRPr lang="en-US"/>
          </a:p>
        </p:txBody>
      </p:sp>
    </p:spTree>
    <p:extLst>
      <p:ext uri="{BB962C8B-B14F-4D97-AF65-F5344CB8AC3E}">
        <p14:creationId xmlns:p14="http://schemas.microsoft.com/office/powerpoint/2010/main" xmlns="" val="1786064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34</a:t>
            </a:fld>
            <a:endParaRPr lang="en-US"/>
          </a:p>
        </p:txBody>
      </p:sp>
    </p:spTree>
    <p:extLst>
      <p:ext uri="{BB962C8B-B14F-4D97-AF65-F5344CB8AC3E}">
        <p14:creationId xmlns:p14="http://schemas.microsoft.com/office/powerpoint/2010/main" xmlns="" val="1614208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a:p>
            <a:r>
              <a:rPr lang="en-US" b="0" baseline="0" dirty="0" smtClean="0"/>
              <a:t>We will be looking for differences in mental health, wellbeing, daytime sleepiness and self esteem between intervention and control groups</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35</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endParaRPr lang="en-US" dirty="0" smtClean="0"/>
          </a:p>
          <a:p>
            <a:endParaRPr lang="en-US" dirty="0" smtClean="0"/>
          </a:p>
          <a:p>
            <a:endParaRPr lang="en-US" dirty="0" smtClean="0"/>
          </a:p>
          <a:p>
            <a:r>
              <a:rPr lang="en-US" dirty="0" smtClean="0"/>
              <a:t>- Thanks</a:t>
            </a:r>
            <a:r>
              <a:rPr lang="en-US" baseline="0" dirty="0" smtClean="0"/>
              <a:t> for coming and supporting Fit to Study</a:t>
            </a:r>
          </a:p>
          <a:p>
            <a:pPr marL="171450" indent="-171450">
              <a:buFontTx/>
              <a:buChar char="-"/>
            </a:pPr>
            <a:r>
              <a:rPr lang="en-US" baseline="0" dirty="0" smtClean="0"/>
              <a:t>Housekeeping</a:t>
            </a:r>
          </a:p>
          <a:p>
            <a:pPr marL="171450" indent="-171450">
              <a:buFontTx/>
              <a:buChar char="-"/>
            </a:pPr>
            <a:r>
              <a:rPr lang="en-US" baseline="0" dirty="0" smtClean="0"/>
              <a:t>ACKNOWLEDGE NATCEN </a:t>
            </a:r>
          </a:p>
          <a:p>
            <a:r>
              <a:rPr lang="en-US" baseline="0" dirty="0" smtClean="0"/>
              <a:t>- This session takes about two hours  </a:t>
            </a:r>
          </a:p>
          <a:p>
            <a:r>
              <a:rPr lang="en-US" baseline="0" dirty="0" smtClean="0"/>
              <a:t>- This is an interactive session and we want you to participate in discussion</a:t>
            </a:r>
          </a:p>
          <a:p>
            <a:pPr marL="0" indent="0">
              <a:buFontTx/>
              <a:buNone/>
            </a:pPr>
            <a:r>
              <a:rPr lang="en-US" baseline="0" dirty="0" smtClean="0"/>
              <a:t>- You have been invited because your school has been </a:t>
            </a:r>
            <a:r>
              <a:rPr lang="en-US" baseline="0" dirty="0" err="1" smtClean="0"/>
              <a:t>randomised</a:t>
            </a:r>
            <a:r>
              <a:rPr lang="en-US" baseline="0" dirty="0" smtClean="0"/>
              <a:t> into the intervention arm of the trial</a:t>
            </a:r>
          </a:p>
          <a:p>
            <a:pPr marL="0" indent="0">
              <a:buFontTx/>
              <a:buNone/>
            </a:pPr>
            <a:r>
              <a:rPr lang="en-US" baseline="0" dirty="0" smtClean="0"/>
              <a:t>- This means we will be asking to to deliver a </a:t>
            </a:r>
            <a:r>
              <a:rPr lang="en-US" baseline="0" dirty="0" err="1" smtClean="0"/>
              <a:t>programme</a:t>
            </a:r>
            <a:r>
              <a:rPr lang="en-US" baseline="0" dirty="0" smtClean="0"/>
              <a:t> of PE that we believe could enhance academic attainment</a:t>
            </a:r>
          </a:p>
          <a:p>
            <a:pPr marL="171450" indent="-171450">
              <a:buFontTx/>
              <a:buChar char="-"/>
            </a:pPr>
            <a:endParaRPr lang="en-US" baseline="0" dirty="0" smtClean="0"/>
          </a:p>
          <a:p>
            <a:pPr marL="171450" indent="-171450">
              <a:buFontTx/>
              <a:buChar char="-"/>
            </a:pPr>
            <a:r>
              <a:rPr lang="en-US" baseline="0" dirty="0" smtClean="0"/>
              <a:t>So</a:t>
            </a:r>
            <a:r>
              <a:rPr lang="is-IS" baseline="0" dirty="0" smtClean="0"/>
              <a:t>…what is it all about? </a:t>
            </a:r>
            <a:endParaRPr lang="en-US" baseline="0" dirty="0" smtClean="0"/>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36</a:t>
            </a:fld>
            <a:endParaRPr lang="en-US"/>
          </a:p>
        </p:txBody>
      </p:sp>
    </p:spTree>
    <p:extLst>
      <p:ext uri="{BB962C8B-B14F-4D97-AF65-F5344CB8AC3E}">
        <p14:creationId xmlns:p14="http://schemas.microsoft.com/office/powerpoint/2010/main" xmlns="" val="356873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know that there is a dramatic decline in daily physical activity during adolescence.   Heath guidelines suggest that young people do 60 minutes of MVPA  - exercise that gets you warm, raises your heart and breathing rate – every day.     This is the picture in England in 2014 – at age 11, just a quarter of boys and a fifth of girls achieve their 60 minutes.  By 13 that’s fallen 23% and 14% and by 15 you can see that less than 1 in 10 of the girls are hitting this target.   It’s a similar picture in the rest of the developed world. </a:t>
            </a:r>
          </a:p>
          <a:p>
            <a:endParaRPr lang="en-US" dirty="0" smtClean="0"/>
          </a:p>
          <a:p>
            <a:r>
              <a:rPr lang="en-US" b="1" dirty="0" smtClean="0"/>
              <a:t>Discussion point – is this something you see among your students? </a:t>
            </a:r>
          </a:p>
          <a:p>
            <a:endParaRPr lang="en-US" b="1" dirty="0" smtClean="0"/>
          </a:p>
          <a:p>
            <a:pPr marL="171450" indent="-171450">
              <a:buFontTx/>
              <a:buChar char="-"/>
            </a:pPr>
            <a:r>
              <a:rPr lang="en-US" baseline="0" dirty="0" smtClean="0"/>
              <a:t>This is a key reason why we are targeting year 8 – there is scope to make a difference </a:t>
            </a:r>
          </a:p>
          <a:p>
            <a:pPr marL="171450" indent="-171450">
              <a:buFontTx/>
              <a:buChar char="-"/>
            </a:pPr>
            <a:r>
              <a:rPr lang="en-US" baseline="0" dirty="0" smtClean="0"/>
              <a:t>Evidence that sedentary adolescents tend to become sedentary adults so good to keep this age group active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is an age where the brain is still very plastic – connections are still being made –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More practically, because they have settled into secondary school but not yet into GCSEs </a:t>
            </a:r>
          </a:p>
          <a:p>
            <a:pPr marL="171450" indent="-171450">
              <a:buFontTx/>
              <a:buChar cha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FC1033C8-AE01-554B-A530-6EA970ED0589}" type="slidenum">
              <a:rPr lang="en-US" smtClean="0"/>
              <a:pPr/>
              <a:t>5</a:t>
            </a:fld>
            <a:endParaRPr lang="en-US"/>
          </a:p>
        </p:txBody>
      </p:sp>
    </p:spTree>
    <p:extLst>
      <p:ext uri="{BB962C8B-B14F-4D97-AF65-F5344CB8AC3E}">
        <p14:creationId xmlns:p14="http://schemas.microsoft.com/office/powerpoint/2010/main" xmlns="" val="271135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have just been talking about moderate-to-vigorous activity.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Our intervention asks whether a </a:t>
            </a:r>
            <a:r>
              <a:rPr lang="en-US" sz="1200" kern="1200" baseline="0" dirty="0" err="1" smtClean="0">
                <a:solidFill>
                  <a:schemeClr val="tx1"/>
                </a:solidFill>
                <a:effectLst/>
                <a:latin typeface="+mn-lt"/>
                <a:ea typeface="+mn-ea"/>
                <a:cs typeface="+mn-cs"/>
              </a:rPr>
              <a:t>programme</a:t>
            </a:r>
            <a:r>
              <a:rPr lang="en-US" sz="1200" kern="1200" baseline="0" dirty="0" smtClean="0">
                <a:solidFill>
                  <a:schemeClr val="tx1"/>
                </a:solidFill>
                <a:effectLst/>
                <a:latin typeface="+mn-lt"/>
                <a:ea typeface="+mn-ea"/>
                <a:cs typeface="+mn-cs"/>
              </a:rPr>
              <a:t> of </a:t>
            </a:r>
            <a:r>
              <a:rPr lang="en-US" sz="1200" b="1" kern="1200" baseline="0" dirty="0" smtClean="0">
                <a:solidFill>
                  <a:schemeClr val="tx1"/>
                </a:solidFill>
                <a:effectLst/>
                <a:latin typeface="+mn-lt"/>
                <a:ea typeface="+mn-ea"/>
                <a:cs typeface="+mn-cs"/>
              </a:rPr>
              <a:t>vigorous </a:t>
            </a:r>
            <a:r>
              <a:rPr lang="en-US" sz="1200" b="0" kern="1200" baseline="0" dirty="0" smtClean="0">
                <a:solidFill>
                  <a:schemeClr val="tx1"/>
                </a:solidFill>
                <a:effectLst/>
                <a:latin typeface="+mn-lt"/>
                <a:ea typeface="+mn-ea"/>
                <a:cs typeface="+mn-cs"/>
              </a:rPr>
              <a:t>activity can improve academic attainment?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Why?  Because we understand the pressure on PE teachers to deliver the curriculum and we believe that – potentially – there are similar benefits to be had with shorter bouts of activity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baseline="0" dirty="0" smtClean="0">
                <a:solidFill>
                  <a:schemeClr val="tx1"/>
                </a:solidFill>
                <a:effectLst/>
                <a:latin typeface="+mn-lt"/>
                <a:ea typeface="+mn-ea"/>
                <a:cs typeface="+mn-cs"/>
              </a:rPr>
              <a:t>We have designed the Fit to Study Intervention with this in mind</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1">
              <a:buFont typeface="Wingdings" charset="2"/>
              <a:buChar char="Ø"/>
            </a:pPr>
            <a:r>
              <a:rPr lang="en-US" sz="2000" dirty="0" smtClean="0"/>
              <a:t>Mental health</a:t>
            </a:r>
            <a:r>
              <a:rPr lang="en-US" sz="2000" baseline="30000" dirty="0" smtClean="0"/>
              <a:t>2</a:t>
            </a:r>
            <a:endParaRPr lang="en-US" sz="2000" dirty="0" smtClean="0"/>
          </a:p>
          <a:p>
            <a:pPr lvl="1">
              <a:buFont typeface="Wingdings" charset="2"/>
              <a:buChar char="Ø"/>
            </a:pPr>
            <a:r>
              <a:rPr lang="en-US" sz="2000" dirty="0" smtClean="0"/>
              <a:t>Sleep quality</a:t>
            </a:r>
            <a:r>
              <a:rPr lang="en-US" sz="2000" baseline="30000" dirty="0" smtClean="0"/>
              <a:t>3</a:t>
            </a:r>
            <a:r>
              <a:rPr lang="en-US" sz="2000" dirty="0" smtClean="0"/>
              <a:t> </a:t>
            </a:r>
          </a:p>
          <a:p>
            <a:pPr lvl="1">
              <a:buFont typeface="Wingdings" charset="2"/>
              <a:buChar char="Ø"/>
            </a:pPr>
            <a:r>
              <a:rPr lang="en-US" sz="2000" dirty="0" smtClean="0"/>
              <a:t>Wellbeing</a:t>
            </a:r>
            <a:r>
              <a:rPr lang="en-US" sz="2000" baseline="30000" dirty="0" smtClean="0"/>
              <a:t>3</a:t>
            </a:r>
            <a:endParaRPr lang="en-US" sz="2000" dirty="0" smtClean="0"/>
          </a:p>
          <a:p>
            <a:pPr lvl="1">
              <a:buFont typeface="Wingdings" charset="2"/>
              <a:buChar char="Ø"/>
            </a:pPr>
            <a:r>
              <a:rPr lang="en-US" sz="2000" dirty="0" smtClean="0"/>
              <a:t>More evidence needed for adolescents! </a:t>
            </a:r>
            <a:endParaRPr lang="en-US" sz="2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tx1"/>
              </a:solidFill>
              <a:effectLst/>
              <a:latin typeface="+mn-lt"/>
              <a:ea typeface="+mn-ea"/>
              <a:cs typeface="+mn-cs"/>
            </a:endParaRPr>
          </a:p>
          <a:p>
            <a:r>
              <a:rPr lang="en-US" sz="2400" dirty="0" smtClean="0"/>
              <a:t>Achieves similar health and fitness benefits to traditional aerobic training with shorter bouts of activity</a:t>
            </a:r>
            <a:r>
              <a:rPr lang="en-US" sz="2400" baseline="30000" dirty="0" smtClean="0"/>
              <a:t>1</a:t>
            </a:r>
            <a:endParaRPr lang="en-US" sz="2400" dirty="0" smtClean="0"/>
          </a:p>
          <a:p>
            <a:r>
              <a:rPr lang="en-US" sz="2400" dirty="0" smtClean="0"/>
              <a:t>Positive effects on:</a:t>
            </a:r>
          </a:p>
          <a:p>
            <a:pPr lvl="1">
              <a:buFont typeface="Wingdings" charset="2"/>
              <a:buChar char="Ø"/>
            </a:pPr>
            <a:r>
              <a:rPr lang="en-US" sz="2000" dirty="0" smtClean="0"/>
              <a:t>Mental Health</a:t>
            </a:r>
            <a:r>
              <a:rPr lang="en-US" sz="2000" baseline="30000" dirty="0" smtClean="0"/>
              <a:t>2</a:t>
            </a:r>
          </a:p>
          <a:p>
            <a:pPr lvl="1">
              <a:buFont typeface="Wingdings" charset="2"/>
              <a:buChar char="Ø"/>
            </a:pPr>
            <a:r>
              <a:rPr lang="en-US" sz="2000" dirty="0" smtClean="0"/>
              <a:t>Sleep Quality</a:t>
            </a:r>
            <a:r>
              <a:rPr lang="en-US" sz="2000" baseline="30000" dirty="0" smtClean="0"/>
              <a:t>3</a:t>
            </a: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Costigan</a:t>
            </a:r>
            <a:r>
              <a:rPr lang="en-US" sz="1200" kern="1200" dirty="0" smtClean="0">
                <a:solidFill>
                  <a:schemeClr val="tx1"/>
                </a:solidFill>
                <a:effectLst/>
                <a:latin typeface="+mn-lt"/>
                <a:ea typeface="+mn-ea"/>
                <a:cs typeface="+mn-cs"/>
              </a:rPr>
              <a:t> S, </a:t>
            </a:r>
            <a:r>
              <a:rPr lang="en-US" sz="1200" kern="1200" dirty="0" err="1" smtClean="0">
                <a:solidFill>
                  <a:schemeClr val="tx1"/>
                </a:solidFill>
                <a:effectLst/>
                <a:latin typeface="+mn-lt"/>
                <a:ea typeface="+mn-ea"/>
                <a:cs typeface="+mn-cs"/>
              </a:rPr>
              <a:t>Eather</a:t>
            </a:r>
            <a:r>
              <a:rPr lang="en-US" sz="1200" kern="1200" dirty="0" smtClean="0">
                <a:solidFill>
                  <a:schemeClr val="tx1"/>
                </a:solidFill>
                <a:effectLst/>
                <a:latin typeface="+mn-lt"/>
                <a:ea typeface="+mn-ea"/>
                <a:cs typeface="+mn-cs"/>
              </a:rPr>
              <a:t> N, </a:t>
            </a:r>
            <a:r>
              <a:rPr lang="en-US" sz="1200" kern="1200" dirty="0" err="1" smtClean="0">
                <a:solidFill>
                  <a:schemeClr val="tx1"/>
                </a:solidFill>
                <a:effectLst/>
                <a:latin typeface="+mn-lt"/>
                <a:ea typeface="+mn-ea"/>
                <a:cs typeface="+mn-cs"/>
              </a:rPr>
              <a:t>Plotnikoff</a:t>
            </a:r>
            <a:r>
              <a:rPr lang="en-US" sz="1200" kern="1200" dirty="0" smtClean="0">
                <a:solidFill>
                  <a:schemeClr val="tx1"/>
                </a:solidFill>
                <a:effectLst/>
                <a:latin typeface="+mn-lt"/>
                <a:ea typeface="+mn-ea"/>
                <a:cs typeface="+mn-cs"/>
              </a:rPr>
              <a:t> R, </a:t>
            </a:r>
            <a:r>
              <a:rPr lang="en-US" sz="1200" kern="1200" dirty="0" err="1" smtClean="0">
                <a:solidFill>
                  <a:schemeClr val="tx1"/>
                </a:solidFill>
                <a:effectLst/>
                <a:latin typeface="+mn-lt"/>
                <a:ea typeface="+mn-ea"/>
                <a:cs typeface="+mn-cs"/>
              </a:rPr>
              <a:t>Taaffe</a:t>
            </a:r>
            <a:r>
              <a:rPr lang="en-US" sz="1200" kern="1200" dirty="0" smtClean="0">
                <a:solidFill>
                  <a:schemeClr val="tx1"/>
                </a:solidFill>
                <a:effectLst/>
                <a:latin typeface="+mn-lt"/>
                <a:ea typeface="+mn-ea"/>
                <a:cs typeface="+mn-cs"/>
              </a:rPr>
              <a:t> DR, </a:t>
            </a:r>
            <a:r>
              <a:rPr lang="en-US" sz="1200" kern="1200" dirty="0" err="1" smtClean="0">
                <a:solidFill>
                  <a:schemeClr val="tx1"/>
                </a:solidFill>
                <a:effectLst/>
                <a:latin typeface="+mn-lt"/>
                <a:ea typeface="+mn-ea"/>
                <a:cs typeface="+mn-cs"/>
              </a:rPr>
              <a:t>Lubans</a:t>
            </a:r>
            <a:r>
              <a:rPr lang="en-US" sz="1200" kern="1200" dirty="0" smtClean="0">
                <a:solidFill>
                  <a:schemeClr val="tx1"/>
                </a:solidFill>
                <a:effectLst/>
                <a:latin typeface="+mn-lt"/>
                <a:ea typeface="+mn-ea"/>
                <a:cs typeface="+mn-cs"/>
              </a:rPr>
              <a:t> DR. High- </a:t>
            </a:r>
            <a:endParaRPr lang="en-US" dirty="0" smtClean="0"/>
          </a:p>
          <a:p>
            <a:r>
              <a:rPr lang="en-US" sz="1200" kern="1200" dirty="0" smtClean="0">
                <a:solidFill>
                  <a:schemeClr val="tx1"/>
                </a:solidFill>
                <a:effectLst/>
                <a:latin typeface="+mn-lt"/>
                <a:ea typeface="+mn-ea"/>
                <a:cs typeface="+mn-cs"/>
              </a:rPr>
              <a:t>intensity interval training for improving health-related fitness in adolescents: a systematic review and meta-analysis. Br J Sports Med. 2015;49(19):1253–61.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Kilpatrick MW, Jung ME, Little JP. High-intensity interval train-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a review of physiological and psychological responses. ACSMs Health Fit J. 2014;18(5):11–6.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Singh NA, </a:t>
            </a:r>
            <a:r>
              <a:rPr lang="en-US" sz="1200" kern="1200" dirty="0" err="1" smtClean="0">
                <a:solidFill>
                  <a:schemeClr val="tx1"/>
                </a:solidFill>
                <a:effectLst/>
                <a:latin typeface="+mn-lt"/>
                <a:ea typeface="+mn-ea"/>
                <a:cs typeface="+mn-cs"/>
              </a:rPr>
              <a:t>Stavrinos</a:t>
            </a:r>
            <a:r>
              <a:rPr lang="en-US" sz="1200" kern="1200" dirty="0" smtClean="0">
                <a:solidFill>
                  <a:schemeClr val="tx1"/>
                </a:solidFill>
                <a:effectLst/>
                <a:latin typeface="+mn-lt"/>
                <a:ea typeface="+mn-ea"/>
                <a:cs typeface="+mn-cs"/>
              </a:rPr>
              <a:t> TM, </a:t>
            </a:r>
            <a:r>
              <a:rPr lang="en-US" sz="1200" kern="1200" dirty="0" err="1" smtClean="0">
                <a:solidFill>
                  <a:schemeClr val="tx1"/>
                </a:solidFill>
                <a:effectLst/>
                <a:latin typeface="+mn-lt"/>
                <a:ea typeface="+mn-ea"/>
                <a:cs typeface="+mn-cs"/>
              </a:rPr>
              <a:t>Scarbek</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Galambos</a:t>
            </a:r>
            <a:r>
              <a:rPr lang="en-US" sz="1200" kern="1200" dirty="0" smtClean="0">
                <a:solidFill>
                  <a:schemeClr val="tx1"/>
                </a:solidFill>
                <a:effectLst/>
                <a:latin typeface="+mn-lt"/>
                <a:ea typeface="+mn-ea"/>
                <a:cs typeface="+mn-cs"/>
              </a:rPr>
              <a:t> G, Liber C, </a:t>
            </a:r>
            <a:r>
              <a:rPr lang="en-US" sz="1200" kern="1200" dirty="0" err="1" smtClean="0">
                <a:solidFill>
                  <a:schemeClr val="tx1"/>
                </a:solidFill>
                <a:effectLst/>
                <a:latin typeface="+mn-lt"/>
                <a:ea typeface="+mn-ea"/>
                <a:cs typeface="+mn-cs"/>
              </a:rPr>
              <a:t>Fiatarone</a:t>
            </a:r>
            <a:r>
              <a:rPr lang="en-US" sz="1200" kern="1200" dirty="0" smtClean="0">
                <a:solidFill>
                  <a:schemeClr val="tx1"/>
                </a:solidFill>
                <a:effectLst/>
                <a:latin typeface="+mn-lt"/>
                <a:ea typeface="+mn-ea"/>
                <a:cs typeface="+mn-cs"/>
              </a:rPr>
              <a:t> Singh MA. A randomized controlled trial of high versus low intensity weight training versus general practitioner care for clinical depression in older adults. J </a:t>
            </a:r>
            <a:r>
              <a:rPr lang="en-US" sz="1200" kern="1200" dirty="0" err="1" smtClean="0">
                <a:solidFill>
                  <a:schemeClr val="tx1"/>
                </a:solidFill>
                <a:effectLst/>
                <a:latin typeface="+mn-lt"/>
                <a:ea typeface="+mn-ea"/>
                <a:cs typeface="+mn-cs"/>
              </a:rPr>
              <a:t>Gerontol</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Biol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Sci</a:t>
            </a:r>
            <a:r>
              <a:rPr lang="en-US" sz="1200" kern="1200" dirty="0" smtClean="0">
                <a:solidFill>
                  <a:schemeClr val="tx1"/>
                </a:solidFill>
                <a:effectLst/>
                <a:latin typeface="+mn-lt"/>
                <a:ea typeface="+mn-ea"/>
                <a:cs typeface="+mn-cs"/>
              </a:rPr>
              <a:t> Med Sci. 2005;60(6):768–76.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6</a:t>
            </a:fld>
            <a:endParaRPr lang="en-US"/>
          </a:p>
        </p:txBody>
      </p:sp>
    </p:spTree>
    <p:extLst>
      <p:ext uri="{BB962C8B-B14F-4D97-AF65-F5344CB8AC3E}">
        <p14:creationId xmlns:p14="http://schemas.microsoft.com/office/powerpoint/2010/main" xmlns="" val="229010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by thinking about the neuroscience background to this project</a:t>
            </a: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7</a:t>
            </a:fld>
            <a:endParaRPr lang="en-US"/>
          </a:p>
        </p:txBody>
      </p:sp>
    </p:spTree>
    <p:extLst>
      <p:ext uri="{BB962C8B-B14F-4D97-AF65-F5344CB8AC3E}">
        <p14:creationId xmlns:p14="http://schemas.microsoft.com/office/powerpoint/2010/main" xmlns="" val="195396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dirty="0" smtClean="0">
                <a:solidFill>
                  <a:schemeClr val="tx1"/>
                </a:solidFill>
                <a:latin typeface="+mn-lt"/>
                <a:ea typeface="+mn-ea"/>
                <a:cs typeface="+mn-cs"/>
              </a:rPr>
              <a:t>mens sana in corpore sano </a:t>
            </a:r>
            <a:r>
              <a:rPr lang="en-GB" sz="1200" b="0" i="0" kern="1200" dirty="0" smtClean="0">
                <a:solidFill>
                  <a:schemeClr val="tx1"/>
                </a:solidFill>
                <a:latin typeface="+mn-lt"/>
                <a:ea typeface="+mn-ea"/>
                <a:cs typeface="+mn-cs"/>
              </a:rPr>
              <a:t>"a healthy mind in a healthy body“</a:t>
            </a:r>
            <a:endParaRPr lang="it-IT"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anima </a:t>
            </a:r>
            <a:r>
              <a:rPr lang="en-GB" sz="1200" b="0" i="0" kern="1200" dirty="0" err="1" smtClean="0">
                <a:solidFill>
                  <a:schemeClr val="tx1"/>
                </a:solidFill>
                <a:latin typeface="+mn-lt"/>
                <a:ea typeface="+mn-ea"/>
                <a:cs typeface="+mn-cs"/>
              </a:rPr>
              <a:t>sana</a:t>
            </a:r>
            <a:r>
              <a:rPr lang="en-GB" sz="1200" b="0" i="0" kern="1200" dirty="0" smtClean="0">
                <a:solidFill>
                  <a:schemeClr val="tx1"/>
                </a:solidFill>
                <a:latin typeface="+mn-lt"/>
                <a:ea typeface="+mn-ea"/>
                <a:cs typeface="+mn-cs"/>
              </a:rPr>
              <a:t> in </a:t>
            </a:r>
            <a:r>
              <a:rPr lang="en-GB" sz="1200" b="0" i="0" kern="1200" dirty="0" err="1" smtClean="0">
                <a:solidFill>
                  <a:schemeClr val="tx1"/>
                </a:solidFill>
                <a:latin typeface="+mn-lt"/>
                <a:ea typeface="+mn-ea"/>
                <a:cs typeface="+mn-cs"/>
              </a:rPr>
              <a:t>corpore</a:t>
            </a:r>
            <a:r>
              <a:rPr lang="en-GB" sz="1200" b="0" i="0" kern="1200" dirty="0" smtClean="0">
                <a:solidFill>
                  <a:schemeClr val="tx1"/>
                </a:solidFill>
                <a:latin typeface="+mn-lt"/>
                <a:ea typeface="+mn-ea"/>
                <a:cs typeface="+mn-cs"/>
              </a:rPr>
              <a:t> </a:t>
            </a:r>
            <a:r>
              <a:rPr lang="en-GB" sz="1200" b="0" i="0" kern="1200" dirty="0" err="1" smtClean="0">
                <a:solidFill>
                  <a:schemeClr val="tx1"/>
                </a:solidFill>
                <a:latin typeface="+mn-lt"/>
                <a:ea typeface="+mn-ea"/>
                <a:cs typeface="+mn-cs"/>
              </a:rPr>
              <a:t>sano</a:t>
            </a:r>
            <a:r>
              <a:rPr lang="en-GB" sz="1200" b="0" i="0" kern="1200" dirty="0" smtClean="0">
                <a:solidFill>
                  <a:schemeClr val="tx1"/>
                </a:solidFill>
                <a:latin typeface="+mn-lt"/>
                <a:ea typeface="+mn-ea"/>
                <a:cs typeface="+mn-cs"/>
              </a:rPr>
              <a:t> “a healthy soul in a healthy body”</a:t>
            </a:r>
            <a:endParaRPr lang="en-US" b="0"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8</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sz="1200" kern="1200" dirty="0" smtClean="0">
                <a:solidFill>
                  <a:schemeClr val="tx1"/>
                </a:solidFill>
                <a:latin typeface="+mn-lt"/>
                <a:ea typeface="+mn-ea"/>
                <a:cs typeface="+mn-cs"/>
              </a:rPr>
              <a:t>Growing</a:t>
            </a:r>
            <a:r>
              <a:rPr lang="en-US" sz="1200" kern="1200" baseline="0" dirty="0" smtClean="0">
                <a:solidFill>
                  <a:schemeClr val="tx1"/>
                </a:solidFill>
                <a:latin typeface="+mn-lt"/>
                <a:ea typeface="+mn-ea"/>
                <a:cs typeface="+mn-cs"/>
              </a:rPr>
              <a:t> evidence that exercise stimulates the release of </a:t>
            </a:r>
            <a:r>
              <a:rPr lang="en-US" sz="1200" kern="1200" dirty="0" smtClean="0">
                <a:solidFill>
                  <a:schemeClr val="tx1"/>
                </a:solidFill>
                <a:latin typeface="+mn-lt"/>
                <a:ea typeface="+mn-ea"/>
                <a:cs typeface="+mn-cs"/>
              </a:rPr>
              <a:t>chemicals in the brain that affect the health of brain cells, the growth of new blood vessels in the brain, and even the abundance and survival of new brain cells.</a:t>
            </a:r>
          </a:p>
          <a:p>
            <a:pPr marL="171450" indent="-171450">
              <a:buFontTx/>
              <a:buChar char="-"/>
            </a:pPr>
            <a:r>
              <a:rPr lang="en-US" sz="1200" kern="1200" dirty="0" smtClean="0">
                <a:solidFill>
                  <a:schemeClr val="tx1"/>
                </a:solidFill>
                <a:latin typeface="+mn-lt"/>
                <a:ea typeface="+mn-ea"/>
                <a:cs typeface="+mn-cs"/>
              </a:rPr>
              <a:t>Effects both immediately and in the longer term</a:t>
            </a:r>
          </a:p>
          <a:p>
            <a:pPr marL="171450" indent="-171450">
              <a:buFontTx/>
              <a:buChar char="-"/>
            </a:pPr>
            <a:r>
              <a:rPr lang="en-US" sz="1200" kern="1200" dirty="0" smtClean="0">
                <a:solidFill>
                  <a:schemeClr val="tx1"/>
                </a:solidFill>
                <a:latin typeface="+mn-lt"/>
                <a:ea typeface="+mn-ea"/>
                <a:cs typeface="+mn-cs"/>
              </a:rPr>
              <a:t>Studies have shown that 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programme</a:t>
            </a:r>
            <a:r>
              <a:rPr lang="en-US" sz="1200" kern="1200" baseline="0" dirty="0" smtClean="0">
                <a:solidFill>
                  <a:schemeClr val="tx1"/>
                </a:solidFill>
                <a:latin typeface="+mn-lt"/>
                <a:ea typeface="+mn-ea"/>
                <a:cs typeface="+mn-cs"/>
              </a:rPr>
              <a:t> of MVPA</a:t>
            </a:r>
            <a:r>
              <a:rPr lang="en-US" sz="1200" kern="1200" dirty="0" smtClean="0">
                <a:solidFill>
                  <a:schemeClr val="tx1"/>
                </a:solidFill>
                <a:latin typeface="+mn-lt"/>
                <a:ea typeface="+mn-ea"/>
                <a:cs typeface="+mn-cs"/>
              </a:rPr>
              <a:t> can increase the volume of the hippocampus which is responsible for memory</a:t>
            </a:r>
          </a:p>
          <a:p>
            <a:pPr marL="171450" indent="-171450">
              <a:buFontTx/>
              <a:buChar char="-"/>
            </a:pPr>
            <a:r>
              <a:rPr lang="en-US" sz="1200" kern="1200" dirty="0" smtClean="0">
                <a:solidFill>
                  <a:schemeClr val="tx1"/>
                </a:solidFill>
                <a:latin typeface="+mn-lt"/>
                <a:ea typeface="+mn-ea"/>
                <a:cs typeface="+mn-cs"/>
              </a:rPr>
              <a:t>Much of</a:t>
            </a:r>
            <a:r>
              <a:rPr lang="en-US" sz="1200" kern="1200" baseline="0" dirty="0" smtClean="0">
                <a:solidFill>
                  <a:schemeClr val="tx1"/>
                </a:solidFill>
                <a:latin typeface="+mn-lt"/>
                <a:ea typeface="+mn-ea"/>
                <a:cs typeface="+mn-cs"/>
              </a:rPr>
              <a:t> the research has involved looking at older adults and the effect of exercise on mild cognitive impairment</a:t>
            </a:r>
          </a:p>
          <a:p>
            <a:pPr marL="171450" indent="-171450">
              <a:buFontTx/>
              <a:buChar char="-"/>
            </a:pPr>
            <a:r>
              <a:rPr lang="en-US" sz="1200" kern="1200" baseline="0" dirty="0" smtClean="0">
                <a:solidFill>
                  <a:schemeClr val="tx1"/>
                </a:solidFill>
                <a:latin typeface="+mn-lt"/>
                <a:ea typeface="+mn-ea"/>
                <a:cs typeface="+mn-cs"/>
              </a:rPr>
              <a:t>Now researchers are starting to look at the possible impact of physical activity on young people’s brains and their hippocampi </a:t>
            </a:r>
          </a:p>
          <a:p>
            <a:pPr marL="171450" indent="-171450">
              <a:buFontTx/>
              <a:buChar char="-"/>
            </a:pPr>
            <a:endParaRPr lang="en-US" sz="120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Also some evidence that exercise might impact parts of the prefrontal cortex responsible for controlling impulsivity and maintaining attention </a:t>
            </a:r>
          </a:p>
          <a:p>
            <a:pPr marL="171450" indent="-171450">
              <a:buFontTx/>
              <a:buChar char="-"/>
            </a:pPr>
            <a:endParaRPr lang="en-US" sz="1200" kern="1200" baseline="0" dirty="0" smtClean="0">
              <a:solidFill>
                <a:schemeClr val="tx1"/>
              </a:solidFill>
              <a:latin typeface="+mn-lt"/>
              <a:ea typeface="+mn-ea"/>
              <a:cs typeface="+mn-cs"/>
            </a:endParaRPr>
          </a:p>
          <a:p>
            <a:pPr marL="171450" indent="-171450">
              <a:buFontTx/>
              <a:buChar char="-"/>
            </a:pPr>
            <a:endParaRPr lang="en-US" sz="1200" kern="1200" baseline="0" dirty="0" smtClean="0">
              <a:solidFill>
                <a:schemeClr val="tx1"/>
              </a:solidFill>
              <a:latin typeface="+mn-lt"/>
              <a:ea typeface="+mn-ea"/>
              <a:cs typeface="+mn-cs"/>
            </a:endParaRPr>
          </a:p>
          <a:p>
            <a:pPr marL="171450" indent="-171450">
              <a:buFontTx/>
              <a:buChar char="-"/>
            </a:pPr>
            <a:r>
              <a:rPr lang="en-US" sz="1200" b="1" kern="1200" baseline="0" dirty="0" smtClean="0">
                <a:solidFill>
                  <a:schemeClr val="tx1"/>
                </a:solidFill>
                <a:latin typeface="+mn-lt"/>
                <a:ea typeface="+mn-ea"/>
                <a:cs typeface="+mn-cs"/>
              </a:rPr>
              <a:t>Discussion point – has your school been selected for the MRI Sub Study? </a:t>
            </a:r>
          </a:p>
          <a:p>
            <a:pPr marL="171450" indent="-171450">
              <a:buFontTx/>
              <a:buChar char="-"/>
            </a:pPr>
            <a:endParaRPr lang="en-US" sz="1200" b="1" kern="1200" baseline="0" dirty="0" smtClean="0">
              <a:solidFill>
                <a:schemeClr val="tx1"/>
              </a:solidFill>
              <a:latin typeface="+mn-lt"/>
              <a:ea typeface="+mn-ea"/>
              <a:cs typeface="+mn-cs"/>
            </a:endParaRPr>
          </a:p>
          <a:p>
            <a:pPr marL="171450" indent="-171450">
              <a:buFontTx/>
              <a:buChar char="-"/>
            </a:pPr>
            <a:endParaRPr lang="en-US" sz="1200" b="1" kern="1200" baseline="0" dirty="0" smtClean="0">
              <a:solidFill>
                <a:schemeClr val="tx1"/>
              </a:solidFill>
              <a:latin typeface="+mn-lt"/>
              <a:ea typeface="+mn-ea"/>
              <a:cs typeface="+mn-cs"/>
            </a:endParaRPr>
          </a:p>
          <a:p>
            <a:pPr marL="171450" indent="-171450">
              <a:buFontTx/>
              <a:buChar char="-"/>
            </a:pPr>
            <a:endParaRPr lang="en-US" sz="1200" b="1" kern="1200" baseline="0" dirty="0" smtClean="0">
              <a:solidFill>
                <a:schemeClr val="tx1"/>
              </a:solidFill>
              <a:latin typeface="+mn-lt"/>
              <a:ea typeface="+mn-ea"/>
              <a:cs typeface="+mn-cs"/>
            </a:endParaRPr>
          </a:p>
          <a:p>
            <a:pPr marL="0" indent="0">
              <a:buFontTx/>
              <a:buNone/>
            </a:pP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9</a:t>
            </a:fld>
            <a:endParaRPr lang="en-US"/>
          </a:p>
        </p:txBody>
      </p:sp>
    </p:spTree>
    <p:extLst>
      <p:ext uri="{BB962C8B-B14F-4D97-AF65-F5344CB8AC3E}">
        <p14:creationId xmlns:p14="http://schemas.microsoft.com/office/powerpoint/2010/main" xmlns="" val="155433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So</a:t>
            </a:r>
            <a:r>
              <a:rPr lang="en-US" baseline="0" dirty="0" smtClean="0"/>
              <a:t> there is enough evidence to suggest that physical activity in this age group might improve memory and attention </a:t>
            </a:r>
          </a:p>
          <a:p>
            <a:pPr marL="171450" indent="-171450">
              <a:buFontTx/>
              <a:buChar char="-"/>
            </a:pPr>
            <a:r>
              <a:rPr lang="en-US" baseline="0" dirty="0" smtClean="0"/>
              <a:t>Not only over the longer term via changes to the brain</a:t>
            </a:r>
          </a:p>
          <a:p>
            <a:pPr marL="171450" indent="-171450">
              <a:buFontTx/>
              <a:buChar char="-"/>
            </a:pPr>
            <a:r>
              <a:rPr lang="en-US" baseline="0" dirty="0" smtClean="0"/>
              <a:t>But also, possibly, immediately after exercise (so if </a:t>
            </a:r>
            <a:r>
              <a:rPr lang="en-US" baseline="0" dirty="0" err="1" smtClean="0"/>
              <a:t>maths</a:t>
            </a:r>
            <a:r>
              <a:rPr lang="en-US" baseline="0" dirty="0" smtClean="0"/>
              <a:t> is straight after PE</a:t>
            </a:r>
            <a:r>
              <a:rPr lang="is-IS" baseline="0" dirty="0" smtClean="0"/>
              <a:t>…) </a:t>
            </a:r>
          </a:p>
          <a:p>
            <a:pPr marL="0" indent="0">
              <a:buFontTx/>
              <a:buNone/>
            </a:pPr>
            <a:endParaRPr lang="is-IS" baseline="0" dirty="0" smtClean="0"/>
          </a:p>
          <a:p>
            <a:pPr marL="171450" indent="-171450">
              <a:buFontTx/>
              <a:buChar char="-"/>
            </a:pPr>
            <a:r>
              <a:rPr lang="is-IS" baseline="0" dirty="0" smtClean="0"/>
              <a:t>Several studies have linked physical activity in school with academic attainment</a:t>
            </a:r>
          </a:p>
          <a:p>
            <a:pPr marL="171450" indent="-171450">
              <a:buFontTx/>
              <a:buChar char="-"/>
            </a:pPr>
            <a:r>
              <a:rPr lang="is-IS" baseline="0" dirty="0" smtClean="0"/>
              <a:t>But the conclusions are not clear because it has been difficult to pin down the mechanisms between the two </a:t>
            </a:r>
            <a:endParaRPr lang="en-US" dirty="0" smtClean="0"/>
          </a:p>
          <a:p>
            <a:pPr marL="0" indent="0">
              <a:buFontTx/>
              <a:buNone/>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C1033C8-AE01-554B-A530-6EA970ED0589}" type="slidenum">
              <a:rPr lang="en-US" smtClean="0"/>
              <a:pPr/>
              <a:t>10</a:t>
            </a:fld>
            <a:endParaRPr lang="en-US"/>
          </a:p>
        </p:txBody>
      </p:sp>
    </p:spTree>
    <p:extLst>
      <p:ext uri="{BB962C8B-B14F-4D97-AF65-F5344CB8AC3E}">
        <p14:creationId xmlns:p14="http://schemas.microsoft.com/office/powerpoint/2010/main" xmlns="" val="155433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400">
                <a:latin typeface="Yikes" charset="0"/>
                <a:ea typeface="Yikes" charset="0"/>
                <a:cs typeface="Yikes"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685800" y="3789040"/>
            <a:ext cx="6400800" cy="1752600"/>
          </a:xfrm>
        </p:spPr>
        <p:txBody>
          <a:bodyPr/>
          <a:lstStyle>
            <a:lvl1pPr marL="0" indent="0" algn="l">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8" name="Rectangle 7"/>
          <p:cNvSpPr/>
          <p:nvPr userDrawn="1"/>
        </p:nvSpPr>
        <p:spPr>
          <a:xfrm>
            <a:off x="7164288" y="116632"/>
            <a:ext cx="1800200"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7956376" y="5927157"/>
            <a:ext cx="1080120" cy="93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1867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1"/>
          </p:nvPr>
        </p:nvSpPr>
        <p:spPr>
          <a:xfrm>
            <a:off x="457200" y="6226445"/>
            <a:ext cx="2895600" cy="365125"/>
          </a:xfrm>
        </p:spPr>
        <p:txBody>
          <a:bodyPr/>
          <a:lstStyle>
            <a:lvl1pPr algn="l">
              <a:defRPr>
                <a:solidFill>
                  <a:schemeClr val="tx1"/>
                </a:solidFill>
              </a:defRPr>
            </a:lvl1pPr>
          </a:lstStyle>
          <a:p>
            <a:r>
              <a:rPr lang="en-GB" smtClean="0"/>
              <a:t>Fit to Study Branding Toolkit</a:t>
            </a:r>
            <a:endParaRPr lang="en-GB" dirty="0"/>
          </a:p>
        </p:txBody>
      </p:sp>
      <p:sp>
        <p:nvSpPr>
          <p:cNvPr id="6" name="Slide Number Placeholder 5"/>
          <p:cNvSpPr>
            <a:spLocks noGrp="1"/>
          </p:cNvSpPr>
          <p:nvPr>
            <p:ph type="sldNum" sz="quarter" idx="12"/>
          </p:nvPr>
        </p:nvSpPr>
        <p:spPr>
          <a:xfrm>
            <a:off x="6516216" y="6226445"/>
            <a:ext cx="2133600" cy="365125"/>
          </a:xfrm>
        </p:spPr>
        <p:txBody>
          <a:bodyPr/>
          <a:lstStyle>
            <a:lvl1pPr>
              <a:defRPr>
                <a:solidFill>
                  <a:schemeClr val="tx1"/>
                </a:solidFill>
              </a:defRPr>
            </a:lvl1pPr>
          </a:lstStyle>
          <a:p>
            <a:fld id="{0ADF371F-67A7-4B08-ADA9-40CE1D7DF15C}" type="slidenum">
              <a:rPr lang="en-GB" smtClean="0"/>
              <a:pPr/>
              <a:t>‹#›</a:t>
            </a:fld>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1326968"/>
            <a:ext cx="8229600" cy="90670"/>
          </a:xfrm>
          <a:prstGeom prst="rect">
            <a:avLst/>
          </a:prstGeom>
        </p:spPr>
      </p:pic>
    </p:spTree>
    <p:extLst>
      <p:ext uri="{BB962C8B-B14F-4D97-AF65-F5344CB8AC3E}">
        <p14:creationId xmlns:p14="http://schemas.microsoft.com/office/powerpoint/2010/main" xmlns="" val="102657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3126150"/>
            <a:ext cx="9144000" cy="3731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524328" y="188640"/>
            <a:ext cx="1312660" cy="102847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9340"/>
            <a:ext cx="9144000" cy="3116811"/>
          </a:xfrm>
          <a:prstGeom prst="rect">
            <a:avLst/>
          </a:prstGeom>
        </p:spPr>
      </p:pic>
      <p:sp>
        <p:nvSpPr>
          <p:cNvPr id="11" name="Title 10"/>
          <p:cNvSpPr>
            <a:spLocks noGrp="1"/>
          </p:cNvSpPr>
          <p:nvPr>
            <p:ph type="title"/>
          </p:nvPr>
        </p:nvSpPr>
        <p:spPr>
          <a:xfrm>
            <a:off x="457200" y="3849379"/>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243528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0" y="3068960"/>
            <a:ext cx="9144000" cy="3789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524328" y="188640"/>
            <a:ext cx="1312660" cy="1028476"/>
          </a:xfrm>
          <a:prstGeom prst="rect">
            <a:avLst/>
          </a:prstGeom>
        </p:spPr>
      </p:pic>
      <p:sp>
        <p:nvSpPr>
          <p:cNvPr id="11" name="Title 10"/>
          <p:cNvSpPr>
            <a:spLocks noGrp="1"/>
          </p:cNvSpPr>
          <p:nvPr>
            <p:ph type="title"/>
          </p:nvPr>
        </p:nvSpPr>
        <p:spPr>
          <a:xfrm>
            <a:off x="457200" y="3849379"/>
            <a:ext cx="8229600" cy="1143000"/>
          </a:xfrm>
        </p:spPr>
        <p:txBody>
          <a:bodyPr/>
          <a:lstStyle>
            <a:lvl1pPr>
              <a:defRPr>
                <a:solidFill>
                  <a:schemeClr val="bg1"/>
                </a:solidFill>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9340"/>
            <a:ext cx="9144000" cy="3116811"/>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p:cNvSpPr/>
          <p:nvPr userDrawn="1"/>
        </p:nvSpPr>
        <p:spPr>
          <a:xfrm>
            <a:off x="0" y="3068960"/>
            <a:ext cx="9144000" cy="3789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524328" y="188640"/>
            <a:ext cx="1312660" cy="1028476"/>
          </a:xfrm>
          <a:prstGeom prst="rect">
            <a:avLst/>
          </a:prstGeom>
        </p:spPr>
      </p:pic>
      <p:sp>
        <p:nvSpPr>
          <p:cNvPr id="11" name="Title 10"/>
          <p:cNvSpPr>
            <a:spLocks noGrp="1"/>
          </p:cNvSpPr>
          <p:nvPr>
            <p:ph type="title"/>
          </p:nvPr>
        </p:nvSpPr>
        <p:spPr>
          <a:xfrm>
            <a:off x="457200" y="3849379"/>
            <a:ext cx="8229600" cy="1143000"/>
          </a:xfrm>
        </p:spPr>
        <p:txBody>
          <a:bodyPr/>
          <a:lstStyle>
            <a:lvl1pPr>
              <a:defRPr>
                <a:solidFill>
                  <a:schemeClr val="bg1"/>
                </a:solidFill>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9340"/>
            <a:ext cx="9144000" cy="3116811"/>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p:cNvSpPr/>
          <p:nvPr userDrawn="1"/>
        </p:nvSpPr>
        <p:spPr>
          <a:xfrm>
            <a:off x="0" y="3126758"/>
            <a:ext cx="9144000" cy="37312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524328" y="188640"/>
            <a:ext cx="1312660" cy="1028476"/>
          </a:xfrm>
          <a:prstGeom prst="rect">
            <a:avLst/>
          </a:prstGeom>
        </p:spPr>
      </p:pic>
      <p:sp>
        <p:nvSpPr>
          <p:cNvPr id="11" name="Title 10"/>
          <p:cNvSpPr>
            <a:spLocks noGrp="1"/>
          </p:cNvSpPr>
          <p:nvPr>
            <p:ph type="title"/>
          </p:nvPr>
        </p:nvSpPr>
        <p:spPr>
          <a:xfrm>
            <a:off x="457200" y="3849379"/>
            <a:ext cx="8229600" cy="1143000"/>
          </a:xfrm>
        </p:spPr>
        <p:txBody>
          <a:bodyPr/>
          <a:lstStyle>
            <a:lvl1pPr>
              <a:defRPr>
                <a:solidFill>
                  <a:schemeClr val="bg1"/>
                </a:solidFill>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9340"/>
            <a:ext cx="9144000" cy="3116811"/>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p:cNvSpPr/>
          <p:nvPr userDrawn="1"/>
        </p:nvSpPr>
        <p:spPr>
          <a:xfrm>
            <a:off x="0" y="3126758"/>
            <a:ext cx="9144000" cy="373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524328" y="188640"/>
            <a:ext cx="1312660" cy="1028476"/>
          </a:xfrm>
          <a:prstGeom prst="rect">
            <a:avLst/>
          </a:prstGeom>
        </p:spPr>
      </p:pic>
      <p:sp>
        <p:nvSpPr>
          <p:cNvPr id="11" name="Title 10"/>
          <p:cNvSpPr>
            <a:spLocks noGrp="1"/>
          </p:cNvSpPr>
          <p:nvPr>
            <p:ph type="title"/>
          </p:nvPr>
        </p:nvSpPr>
        <p:spPr>
          <a:xfrm>
            <a:off x="457200" y="3849379"/>
            <a:ext cx="8229600" cy="1143000"/>
          </a:xfrm>
        </p:spPr>
        <p:txBody>
          <a:bodyPr/>
          <a:lstStyle>
            <a:lvl1pPr>
              <a:defRPr>
                <a:solidFill>
                  <a:schemeClr val="bg1"/>
                </a:solidFill>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9340"/>
            <a:ext cx="9144000" cy="3116811"/>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rot="935707">
            <a:off x="8113215" y="5961651"/>
            <a:ext cx="671908" cy="894712"/>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226443"/>
            <a:ext cx="2133600" cy="365125"/>
          </a:xfrm>
          <a:prstGeom prst="rect">
            <a:avLst/>
          </a:prstGeom>
        </p:spPr>
        <p:txBody>
          <a:bodyPr vert="horz" lIns="91440" tIns="45720" rIns="91440" bIns="45720" rtlCol="0" anchor="ctr"/>
          <a:lstStyle>
            <a:lvl1pPr algn="l">
              <a:defRPr sz="1200">
                <a:solidFill>
                  <a:schemeClr val="tx1"/>
                </a:solidFill>
              </a:defRPr>
            </a:lvl1pPr>
          </a:lstStyle>
          <a:p>
            <a:endParaRPr lang="en-GB" dirty="0"/>
          </a:p>
        </p:txBody>
      </p:sp>
      <p:sp>
        <p:nvSpPr>
          <p:cNvPr id="5" name="Footer Placeholder 4"/>
          <p:cNvSpPr>
            <a:spLocks noGrp="1"/>
          </p:cNvSpPr>
          <p:nvPr>
            <p:ph type="ftr" sz="quarter" idx="3"/>
          </p:nvPr>
        </p:nvSpPr>
        <p:spPr>
          <a:xfrm>
            <a:off x="3124200" y="6226444"/>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smtClean="0"/>
              <a:t>Fit to Study Branding Toolkit</a:t>
            </a:r>
            <a:endParaRPr lang="en-GB" dirty="0"/>
          </a:p>
        </p:txBody>
      </p:sp>
      <p:sp>
        <p:nvSpPr>
          <p:cNvPr id="6" name="Slide Number Placeholder 5"/>
          <p:cNvSpPr>
            <a:spLocks noGrp="1"/>
          </p:cNvSpPr>
          <p:nvPr>
            <p:ph type="sldNum" sz="quarter" idx="4"/>
          </p:nvPr>
        </p:nvSpPr>
        <p:spPr>
          <a:xfrm>
            <a:off x="6372200" y="6226444"/>
            <a:ext cx="2133600" cy="365125"/>
          </a:xfrm>
          <a:prstGeom prst="rect">
            <a:avLst/>
          </a:prstGeom>
        </p:spPr>
        <p:txBody>
          <a:bodyPr vert="horz" lIns="91440" tIns="45720" rIns="91440" bIns="45720" rtlCol="0" anchor="ctr"/>
          <a:lstStyle>
            <a:lvl1pPr algn="r">
              <a:defRPr sz="1200">
                <a:solidFill>
                  <a:schemeClr val="tx1"/>
                </a:solidFill>
              </a:defRPr>
            </a:lvl1pPr>
          </a:lstStyle>
          <a:p>
            <a:fld id="{0ADF371F-67A7-4B08-ADA9-40CE1D7DF15C}" type="slidenum">
              <a:rPr lang="en-GB" smtClean="0"/>
              <a:pPr/>
              <a:t>‹#›</a:t>
            </a:fld>
            <a:endParaRPr lang="en-GB"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7544901" y="188640"/>
            <a:ext cx="1271514" cy="1028476"/>
          </a:xfrm>
          <a:prstGeom prst="rect">
            <a:avLst/>
          </a:prstGeom>
        </p:spPr>
      </p:pic>
    </p:spTree>
    <p:extLst>
      <p:ext uri="{BB962C8B-B14F-4D97-AF65-F5344CB8AC3E}">
        <p14:creationId xmlns:p14="http://schemas.microsoft.com/office/powerpoint/2010/main" xmlns="" val="1659957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spcBef>
          <a:spcPct val="0"/>
        </a:spcBef>
        <a:buNone/>
        <a:defRPr sz="3600" kern="1200">
          <a:solidFill>
            <a:schemeClr val="tx1"/>
          </a:solidFill>
          <a:latin typeface="Yikes" charset="0"/>
          <a:ea typeface="Yikes" charset="0"/>
          <a:cs typeface="Yikes"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5"/>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474428" y="5517232"/>
            <a:ext cx="1197558" cy="487664"/>
          </a:xfrm>
          <a:prstGeom prst="rect">
            <a:avLst/>
          </a:prstGeom>
        </p:spPr>
      </p:pic>
      <p:grpSp>
        <p:nvGrpSpPr>
          <p:cNvPr id="5" name="Group 4"/>
          <p:cNvGrpSpPr>
            <a:grpSpLocks/>
          </p:cNvGrpSpPr>
          <p:nvPr/>
        </p:nvGrpSpPr>
        <p:grpSpPr bwMode="auto">
          <a:xfrm>
            <a:off x="2983613" y="5527972"/>
            <a:ext cx="1916082" cy="576668"/>
            <a:chOff x="95098" y="73152"/>
            <a:chExt cx="2991" cy="831"/>
          </a:xfrm>
        </p:grpSpPr>
        <p:pic>
          <p:nvPicPr>
            <p:cNvPr id="51" name="Picture 5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5098" y="73228"/>
              <a:ext cx="1800"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 name="Picture 51" descr="wellcome-logo-black"/>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7258" y="73152"/>
              <a:ext cx="831" cy="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6" name="Straight Connector 5"/>
          <p:cNvCxnSpPr/>
          <p:nvPr/>
        </p:nvCxnSpPr>
        <p:spPr>
          <a:xfrm flipH="1">
            <a:off x="5162168" y="5497459"/>
            <a:ext cx="1" cy="10278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2256_ox_brand_blue_pos"/>
          <p:cNvPicPr/>
          <p:nvPr/>
        </p:nvPicPr>
        <p:blipFill>
          <a:blip r:embed="rId6" cstate="print"/>
          <a:srcRect/>
          <a:stretch>
            <a:fillRect/>
          </a:stretch>
        </p:blipFill>
        <p:spPr bwMode="auto">
          <a:xfrm>
            <a:off x="5424640" y="5527971"/>
            <a:ext cx="576670" cy="576668"/>
          </a:xfrm>
          <a:prstGeom prst="rect">
            <a:avLst/>
          </a:prstGeom>
          <a:noFill/>
          <a:ln w="9525">
            <a:noFill/>
            <a:miter lim="800000"/>
            <a:headEnd/>
            <a:tailEnd/>
          </a:ln>
        </p:spPr>
      </p:pic>
      <p:pic>
        <p:nvPicPr>
          <p:cNvPr id="8" name="Picture 7" descr="brookes_logo_charcoal_rgb"/>
          <p:cNvPicPr/>
          <p:nvPr/>
        </p:nvPicPr>
        <p:blipFill>
          <a:blip r:embed="rId7" cstate="print"/>
          <a:srcRect/>
          <a:stretch>
            <a:fillRect/>
          </a:stretch>
        </p:blipFill>
        <p:spPr bwMode="auto">
          <a:xfrm>
            <a:off x="6322300" y="5573140"/>
            <a:ext cx="989478" cy="408434"/>
          </a:xfrm>
          <a:prstGeom prst="rect">
            <a:avLst/>
          </a:prstGeom>
          <a:noFill/>
          <a:ln w="9525">
            <a:noFill/>
            <a:miter lim="800000"/>
            <a:headEnd/>
            <a:tailEnd/>
          </a:ln>
        </p:spPr>
      </p:pic>
      <p:sp>
        <p:nvSpPr>
          <p:cNvPr id="11" name="Text Box 2"/>
          <p:cNvSpPr txBox="1">
            <a:spLocks noChangeArrowheads="1"/>
          </p:cNvSpPr>
          <p:nvPr/>
        </p:nvSpPr>
        <p:spPr bwMode="auto">
          <a:xfrm>
            <a:off x="2885530" y="6245306"/>
            <a:ext cx="2041842" cy="36813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700" dirty="0">
                <a:solidFill>
                  <a:schemeClr val="bg1">
                    <a:lumMod val="50000"/>
                  </a:schemeClr>
                </a:solidFill>
                <a:effectLst/>
                <a:latin typeface="Arial"/>
                <a:ea typeface="Calibri"/>
                <a:cs typeface="Times New Roman"/>
              </a:rPr>
              <a:t>Funded by the Education and Neuroscience Programme. </a:t>
            </a:r>
            <a:r>
              <a:rPr lang="en-GB" sz="700" dirty="0" smtClean="0">
                <a:solidFill>
                  <a:schemeClr val="bg1">
                    <a:lumMod val="50000"/>
                  </a:schemeClr>
                </a:solidFill>
                <a:effectLst/>
                <a:latin typeface="Arial"/>
                <a:ea typeface="Calibri"/>
                <a:cs typeface="Times New Roman"/>
              </a:rPr>
              <a:t>Grant </a:t>
            </a:r>
            <a:r>
              <a:rPr lang="en-GB" sz="700" dirty="0">
                <a:solidFill>
                  <a:schemeClr val="bg1">
                    <a:lumMod val="50000"/>
                  </a:schemeClr>
                </a:solidFill>
                <a:effectLst/>
                <a:latin typeface="Arial"/>
                <a:ea typeface="Calibri"/>
                <a:cs typeface="Times New Roman"/>
              </a:rPr>
              <a:t>Ref. 2681</a:t>
            </a:r>
            <a:endParaRPr lang="en-GB" sz="700" dirty="0">
              <a:solidFill>
                <a:schemeClr val="bg1">
                  <a:lumMod val="50000"/>
                </a:schemeClr>
              </a:solidFill>
              <a:effectLst/>
              <a:latin typeface="Times New Roman"/>
              <a:ea typeface="Times New Roman"/>
            </a:endParaRPr>
          </a:p>
        </p:txBody>
      </p:sp>
      <p:pic>
        <p:nvPicPr>
          <p:cNvPr id="54" name="Picture 5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73596" y="2158510"/>
            <a:ext cx="8434218" cy="2874876"/>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28460" y="188640"/>
            <a:ext cx="2034865" cy="1645920"/>
          </a:xfrm>
          <a:prstGeom prst="rect">
            <a:avLst/>
          </a:prstGeom>
        </p:spPr>
      </p:pic>
      <p:sp>
        <p:nvSpPr>
          <p:cNvPr id="60" name="TextBox 59"/>
          <p:cNvSpPr txBox="1"/>
          <p:nvPr/>
        </p:nvSpPr>
        <p:spPr>
          <a:xfrm>
            <a:off x="2699792" y="692696"/>
            <a:ext cx="6444208" cy="584776"/>
          </a:xfrm>
          <a:prstGeom prst="rect">
            <a:avLst/>
          </a:prstGeom>
          <a:noFill/>
        </p:spPr>
        <p:txBody>
          <a:bodyPr wrap="square" rtlCol="0">
            <a:spAutoFit/>
          </a:bodyPr>
          <a:lstStyle/>
          <a:p>
            <a:r>
              <a:rPr lang="en-US" sz="3200" dirty="0" smtClean="0">
                <a:latin typeface="Yikes" charset="0"/>
                <a:ea typeface="Yikes" charset="0"/>
                <a:cs typeface="Yikes" charset="0"/>
              </a:rPr>
              <a:t>Fit to Study PE Teacher Training</a:t>
            </a:r>
            <a:endParaRPr lang="en-US" sz="3200" dirty="0">
              <a:latin typeface="Yikes" charset="0"/>
              <a:ea typeface="Yikes" charset="0"/>
              <a:cs typeface="Yikes" charset="0"/>
            </a:endParaRPr>
          </a:p>
        </p:txBody>
      </p:sp>
      <p:sp>
        <p:nvSpPr>
          <p:cNvPr id="61" name="TextBox 60"/>
          <p:cNvSpPr txBox="1"/>
          <p:nvPr/>
        </p:nvSpPr>
        <p:spPr>
          <a:xfrm>
            <a:off x="256024" y="5603992"/>
            <a:ext cx="2587784" cy="923330"/>
          </a:xfrm>
          <a:prstGeom prst="rect">
            <a:avLst/>
          </a:prstGeom>
          <a:noFill/>
        </p:spPr>
        <p:txBody>
          <a:bodyPr wrap="square" rtlCol="0">
            <a:spAutoFit/>
          </a:bodyPr>
          <a:lstStyle/>
          <a:p>
            <a:r>
              <a:rPr lang="en-US" dirty="0" smtClean="0">
                <a:ea typeface="Yikes" charset="0"/>
                <a:cs typeface="Yikes" charset="0"/>
              </a:rPr>
              <a:t>Catherine Wheatley</a:t>
            </a:r>
          </a:p>
          <a:p>
            <a:r>
              <a:rPr lang="en-US" dirty="0" smtClean="0">
                <a:ea typeface="Yikes" charset="0"/>
                <a:cs typeface="Yikes" charset="0"/>
              </a:rPr>
              <a:t>&amp; Nick Beale</a:t>
            </a:r>
          </a:p>
          <a:p>
            <a:r>
              <a:rPr lang="en-US" dirty="0" smtClean="0">
                <a:ea typeface="Yikes" charset="0"/>
                <a:cs typeface="Yikes" charset="0"/>
              </a:rPr>
              <a:t>July </a:t>
            </a:r>
            <a:r>
              <a:rPr lang="en-US" dirty="0" smtClean="0">
                <a:ea typeface="Yikes" charset="0"/>
                <a:cs typeface="Yikes" charset="0"/>
              </a:rPr>
              <a:t>2017</a:t>
            </a:r>
          </a:p>
        </p:txBody>
      </p:sp>
    </p:spTree>
    <p:extLst>
      <p:ext uri="{BB962C8B-B14F-4D97-AF65-F5344CB8AC3E}">
        <p14:creationId xmlns:p14="http://schemas.microsoft.com/office/powerpoint/2010/main" xmlns="" val="1802799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normAutofit/>
          </a:bodyPr>
          <a:lstStyle/>
          <a:p>
            <a:r>
              <a:rPr lang="en-US" sz="3400" dirty="0" smtClean="0"/>
              <a:t>Activity – Cognition -  Attainment?</a:t>
            </a:r>
            <a:endParaRPr lang="en-US" sz="3400" dirty="0"/>
          </a:p>
        </p:txBody>
      </p:sp>
      <p:sp>
        <p:nvSpPr>
          <p:cNvPr id="3" name="Content Placeholder 2"/>
          <p:cNvSpPr>
            <a:spLocks noGrp="1"/>
          </p:cNvSpPr>
          <p:nvPr>
            <p:ph idx="1"/>
          </p:nvPr>
        </p:nvSpPr>
        <p:spPr>
          <a:xfrm>
            <a:off x="323528" y="1700808"/>
            <a:ext cx="8291264" cy="4525963"/>
          </a:xfrm>
        </p:spPr>
        <p:txBody>
          <a:bodyPr>
            <a:normAutofit/>
          </a:bodyPr>
          <a:lstStyle/>
          <a:p>
            <a:r>
              <a:rPr lang="en-US" sz="2600" dirty="0"/>
              <a:t>A</a:t>
            </a:r>
            <a:r>
              <a:rPr lang="en-US" sz="2600" dirty="0" smtClean="0"/>
              <a:t>ctivity can improve attention and memory </a:t>
            </a:r>
          </a:p>
          <a:p>
            <a:pPr lvl="1">
              <a:buFont typeface="Wingdings" charset="2"/>
              <a:buChar char="Ø"/>
            </a:pPr>
            <a:r>
              <a:rPr lang="en-US" sz="2000" dirty="0"/>
              <a:t>Over the longer term</a:t>
            </a:r>
          </a:p>
          <a:p>
            <a:pPr lvl="1">
              <a:buFont typeface="Wingdings" charset="2"/>
              <a:buChar char="Ø"/>
            </a:pPr>
            <a:r>
              <a:rPr lang="en-US" sz="2000" dirty="0"/>
              <a:t>Immediately after </a:t>
            </a:r>
            <a:r>
              <a:rPr lang="en-US" sz="2000" dirty="0" smtClean="0"/>
              <a:t>exercise </a:t>
            </a:r>
            <a:r>
              <a:rPr lang="en-US" sz="2000" baseline="30000" dirty="0" smtClean="0"/>
              <a:t>1</a:t>
            </a:r>
            <a:endParaRPr lang="en-US" sz="2600" dirty="0" smtClean="0"/>
          </a:p>
          <a:p>
            <a:r>
              <a:rPr lang="en-US" sz="2600" dirty="0" smtClean="0"/>
              <a:t>Research links physical activity with attainment</a:t>
            </a:r>
            <a:r>
              <a:rPr lang="en-US" sz="2600" baseline="30000" dirty="0" smtClean="0"/>
              <a:t>2 </a:t>
            </a:r>
            <a:r>
              <a:rPr lang="en-US" sz="2600" dirty="0" smtClean="0"/>
              <a:t>  </a:t>
            </a:r>
            <a:endParaRPr lang="en-US" sz="2000" dirty="0" smtClean="0"/>
          </a:p>
          <a:p>
            <a:pPr lvl="1">
              <a:buFont typeface="Wingdings" charset="2"/>
              <a:buChar char="Ø"/>
            </a:pPr>
            <a:r>
              <a:rPr lang="en-US" sz="2000" dirty="0" smtClean="0"/>
              <a:t>But we need more and better evidence in schools </a:t>
            </a:r>
            <a:endParaRPr lang="en-US" sz="2000" dirty="0"/>
          </a:p>
          <a:p>
            <a:pPr marL="457200" lvl="1" indent="0">
              <a:buNone/>
            </a:pPr>
            <a:endParaRPr lang="en-US" sz="2000" dirty="0" smtClean="0"/>
          </a:p>
          <a:p>
            <a:pPr marL="0" indent="0">
              <a:buNone/>
            </a:pPr>
            <a:endParaRPr lang="en-US" sz="2400" dirty="0" smtClean="0"/>
          </a:p>
        </p:txBody>
      </p:sp>
      <p:sp>
        <p:nvSpPr>
          <p:cNvPr id="5" name="Slide Number Placeholder 4"/>
          <p:cNvSpPr>
            <a:spLocks noGrp="1"/>
          </p:cNvSpPr>
          <p:nvPr>
            <p:ph type="sldNum" sz="quarter" idx="12"/>
          </p:nvPr>
        </p:nvSpPr>
        <p:spPr/>
        <p:txBody>
          <a:bodyPr/>
          <a:lstStyle/>
          <a:p>
            <a:fld id="{0ADF371F-67A7-4B08-ADA9-40CE1D7DF15C}" type="slidenum">
              <a:rPr lang="en-GB" smtClean="0"/>
              <a:pPr/>
              <a:t>10</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052" y="3861048"/>
            <a:ext cx="1586732" cy="2736304"/>
          </a:xfrm>
          <a:prstGeom prst="rect">
            <a:avLst/>
          </a:prstGeom>
        </p:spPr>
      </p:pic>
      <p:sp>
        <p:nvSpPr>
          <p:cNvPr id="4" name="TextBox 3"/>
          <p:cNvSpPr txBox="1"/>
          <p:nvPr/>
        </p:nvSpPr>
        <p:spPr>
          <a:xfrm>
            <a:off x="4788024" y="6165304"/>
            <a:ext cx="5076056" cy="461665"/>
          </a:xfrm>
          <a:prstGeom prst="rect">
            <a:avLst/>
          </a:prstGeom>
          <a:noFill/>
        </p:spPr>
        <p:txBody>
          <a:bodyPr wrap="square" rtlCol="0">
            <a:spAutoFit/>
          </a:bodyPr>
          <a:lstStyle/>
          <a:p>
            <a:r>
              <a:rPr lang="en-US" sz="1200" dirty="0" err="1">
                <a:latin typeface="Arial"/>
                <a:ea typeface="Yikes" charset="0"/>
                <a:cs typeface="Arial"/>
              </a:rPr>
              <a:t>e</a:t>
            </a:r>
            <a:r>
              <a:rPr lang="en-US" sz="1200" dirty="0" err="1" smtClean="0">
                <a:latin typeface="Arial"/>
                <a:ea typeface="Yikes" charset="0"/>
                <a:cs typeface="Arial"/>
              </a:rPr>
              <a:t>g</a:t>
            </a:r>
            <a:r>
              <a:rPr lang="en-US" sz="1200" dirty="0" smtClean="0">
                <a:latin typeface="Arial"/>
                <a:ea typeface="Yikes" charset="0"/>
                <a:cs typeface="Arial"/>
              </a:rPr>
              <a:t> </a:t>
            </a:r>
            <a:r>
              <a:rPr lang="en-US" sz="1200" dirty="0" err="1" smtClean="0">
                <a:latin typeface="Arial"/>
                <a:ea typeface="Yikes" charset="0"/>
                <a:cs typeface="Arial"/>
              </a:rPr>
              <a:t>Hotting</a:t>
            </a:r>
            <a:r>
              <a:rPr lang="en-US" sz="1200" dirty="0" smtClean="0">
                <a:latin typeface="Arial"/>
                <a:ea typeface="Yikes" charset="0"/>
                <a:cs typeface="Arial"/>
              </a:rPr>
              <a:t> et al 2016; </a:t>
            </a:r>
            <a:r>
              <a:rPr lang="en-US" sz="1200" dirty="0" err="1" smtClean="0">
                <a:latin typeface="Arial"/>
                <a:ea typeface="Yikes" charset="0"/>
                <a:cs typeface="Arial"/>
              </a:rPr>
              <a:t>Etnier</a:t>
            </a:r>
            <a:r>
              <a:rPr lang="en-US" sz="1200" dirty="0" smtClean="0">
                <a:latin typeface="Arial"/>
                <a:ea typeface="Yikes" charset="0"/>
                <a:cs typeface="Arial"/>
              </a:rPr>
              <a:t> et al., 2016 </a:t>
            </a:r>
            <a:r>
              <a:rPr lang="en-US" sz="1200" baseline="30000" dirty="0" smtClean="0">
                <a:latin typeface="Arial"/>
                <a:ea typeface="Yikes" charset="0"/>
                <a:cs typeface="Arial"/>
              </a:rPr>
              <a:t>1</a:t>
            </a:r>
          </a:p>
          <a:p>
            <a:r>
              <a:rPr lang="en-US" sz="1200" dirty="0" err="1">
                <a:latin typeface="Arial"/>
                <a:ea typeface="Yikes" charset="0"/>
                <a:cs typeface="Arial"/>
              </a:rPr>
              <a:t>e</a:t>
            </a:r>
            <a:r>
              <a:rPr lang="en-US" sz="1200" dirty="0" err="1" smtClean="0">
                <a:latin typeface="Arial"/>
                <a:ea typeface="Yikes" charset="0"/>
                <a:cs typeface="Arial"/>
              </a:rPr>
              <a:t>g</a:t>
            </a:r>
            <a:r>
              <a:rPr lang="en-US" sz="1200" dirty="0" smtClean="0">
                <a:latin typeface="Arial"/>
                <a:ea typeface="Yikes" charset="0"/>
                <a:cs typeface="Arial"/>
              </a:rPr>
              <a:t> Donnelly et al., 2016; Lees &amp; Hopkins, 2013</a:t>
            </a:r>
            <a:r>
              <a:rPr lang="en-US" sz="1200" baseline="30000" dirty="0" smtClean="0">
                <a:latin typeface="Arial"/>
                <a:ea typeface="Yikes" charset="0"/>
                <a:cs typeface="Arial"/>
              </a:rPr>
              <a:t>2</a:t>
            </a:r>
            <a:endParaRPr lang="en-US" sz="1200" dirty="0" smtClean="0">
              <a:latin typeface="Arial"/>
              <a:ea typeface="Yikes" charset="0"/>
              <a:cs typeface="Arial"/>
            </a:endParaRPr>
          </a:p>
        </p:txBody>
      </p:sp>
    </p:spTree>
    <p:extLst>
      <p:ext uri="{BB962C8B-B14F-4D97-AF65-F5344CB8AC3E}">
        <p14:creationId xmlns:p14="http://schemas.microsoft.com/office/powerpoint/2010/main" xmlns="" val="181144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400" dirty="0" smtClean="0"/>
              <a:t>The Neuroscience Pathway</a:t>
            </a:r>
            <a:endParaRPr lang="en-US" sz="34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11</a:t>
            </a:fld>
            <a:endParaRPr lang="en-GB" dirty="0"/>
          </a:p>
        </p:txBody>
      </p:sp>
      <p:sp>
        <p:nvSpPr>
          <p:cNvPr id="8" name="Rounded Rectangle 7"/>
          <p:cNvSpPr/>
          <p:nvPr/>
        </p:nvSpPr>
        <p:spPr>
          <a:xfrm>
            <a:off x="539552" y="3212976"/>
            <a:ext cx="1440160" cy="13681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ounded Rectangle 8"/>
          <p:cNvSpPr/>
          <p:nvPr/>
        </p:nvSpPr>
        <p:spPr>
          <a:xfrm>
            <a:off x="5076056" y="3140968"/>
            <a:ext cx="1440160" cy="14401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6296" y="3140968"/>
            <a:ext cx="1440160" cy="14401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1560" y="3501008"/>
            <a:ext cx="1224136" cy="707886"/>
          </a:xfrm>
          <a:prstGeom prst="rect">
            <a:avLst/>
          </a:prstGeom>
          <a:noFill/>
          <a:ln>
            <a:noFill/>
          </a:ln>
        </p:spPr>
        <p:txBody>
          <a:bodyPr wrap="square" rtlCol="0">
            <a:spAutoFit/>
          </a:bodyPr>
          <a:lstStyle/>
          <a:p>
            <a:pPr algn="ctr"/>
            <a:r>
              <a:rPr lang="en-US" sz="2000" dirty="0" smtClean="0">
                <a:solidFill>
                  <a:schemeClr val="bg1"/>
                </a:solidFill>
                <a:latin typeface="Yikes" charset="0"/>
                <a:ea typeface="Yikes" charset="0"/>
                <a:cs typeface="Yikes" charset="0"/>
              </a:rPr>
              <a:t>Physical Activity</a:t>
            </a:r>
          </a:p>
        </p:txBody>
      </p:sp>
      <p:sp>
        <p:nvSpPr>
          <p:cNvPr id="19" name="TextBox 18"/>
          <p:cNvSpPr txBox="1"/>
          <p:nvPr/>
        </p:nvSpPr>
        <p:spPr>
          <a:xfrm>
            <a:off x="5004048" y="3356992"/>
            <a:ext cx="1512168" cy="923330"/>
          </a:xfrm>
          <a:prstGeom prst="rect">
            <a:avLst/>
          </a:prstGeom>
          <a:noFill/>
        </p:spPr>
        <p:txBody>
          <a:bodyPr wrap="square" rtlCol="0">
            <a:spAutoFit/>
          </a:bodyPr>
          <a:lstStyle/>
          <a:p>
            <a:pPr algn="ctr"/>
            <a:r>
              <a:rPr lang="en-US" dirty="0" smtClean="0">
                <a:solidFill>
                  <a:schemeClr val="bg1"/>
                </a:solidFill>
                <a:latin typeface="Yikes" charset="0"/>
                <a:ea typeface="Yikes" charset="0"/>
                <a:cs typeface="Yikes" charset="0"/>
              </a:rPr>
              <a:t>Brain: Attention &amp; Memory</a:t>
            </a:r>
          </a:p>
        </p:txBody>
      </p:sp>
      <p:sp>
        <p:nvSpPr>
          <p:cNvPr id="20" name="TextBox 19"/>
          <p:cNvSpPr txBox="1"/>
          <p:nvPr/>
        </p:nvSpPr>
        <p:spPr>
          <a:xfrm>
            <a:off x="7164288" y="3501008"/>
            <a:ext cx="1512168" cy="646331"/>
          </a:xfrm>
          <a:prstGeom prst="rect">
            <a:avLst/>
          </a:prstGeom>
          <a:noFill/>
        </p:spPr>
        <p:txBody>
          <a:bodyPr wrap="square" rtlCol="0">
            <a:spAutoFit/>
          </a:bodyPr>
          <a:lstStyle/>
          <a:p>
            <a:pPr algn="ctr"/>
            <a:r>
              <a:rPr lang="en-US" dirty="0" smtClean="0">
                <a:solidFill>
                  <a:schemeClr val="bg1"/>
                </a:solidFill>
                <a:latin typeface="Yikes" charset="0"/>
                <a:ea typeface="Yikes" charset="0"/>
                <a:cs typeface="Yikes" charset="0"/>
              </a:rPr>
              <a:t>Academic Attainment </a:t>
            </a:r>
          </a:p>
        </p:txBody>
      </p:sp>
      <p:sp>
        <p:nvSpPr>
          <p:cNvPr id="21" name="Right Arrow 20"/>
          <p:cNvSpPr/>
          <p:nvPr/>
        </p:nvSpPr>
        <p:spPr>
          <a:xfrm>
            <a:off x="4355976" y="3645024"/>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588224" y="3645024"/>
            <a:ext cx="6183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99592" y="1844824"/>
            <a:ext cx="7200800" cy="461665"/>
          </a:xfrm>
          <a:prstGeom prst="rect">
            <a:avLst/>
          </a:prstGeom>
          <a:noFill/>
        </p:spPr>
        <p:txBody>
          <a:bodyPr wrap="square" rtlCol="0">
            <a:spAutoFit/>
          </a:bodyPr>
          <a:lstStyle/>
          <a:p>
            <a:r>
              <a:rPr lang="en-US" sz="2400" dirty="0" smtClean="0">
                <a:latin typeface="Arial"/>
                <a:ea typeface="Yikes" charset="0"/>
                <a:cs typeface="Arial"/>
              </a:rPr>
              <a:t>Fit to Study is measuring:</a:t>
            </a:r>
          </a:p>
        </p:txBody>
      </p:sp>
      <p:sp>
        <p:nvSpPr>
          <p:cNvPr id="13" name="Rounded Rectangle 12"/>
          <p:cNvSpPr/>
          <p:nvPr/>
        </p:nvSpPr>
        <p:spPr>
          <a:xfrm>
            <a:off x="2771800" y="3212976"/>
            <a:ext cx="1440160" cy="13681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ight Arrow 14"/>
          <p:cNvSpPr/>
          <p:nvPr/>
        </p:nvSpPr>
        <p:spPr>
          <a:xfrm>
            <a:off x="2051720" y="3645024"/>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843808" y="3645024"/>
            <a:ext cx="1224136" cy="400110"/>
          </a:xfrm>
          <a:prstGeom prst="rect">
            <a:avLst/>
          </a:prstGeom>
          <a:noFill/>
          <a:ln>
            <a:noFill/>
          </a:ln>
        </p:spPr>
        <p:txBody>
          <a:bodyPr wrap="square" rtlCol="0">
            <a:spAutoFit/>
          </a:bodyPr>
          <a:lstStyle/>
          <a:p>
            <a:pPr algn="ctr"/>
            <a:r>
              <a:rPr lang="en-US" sz="2000" dirty="0" smtClean="0">
                <a:solidFill>
                  <a:schemeClr val="bg1"/>
                </a:solidFill>
                <a:latin typeface="Yikes" charset="0"/>
                <a:ea typeface="Yikes" charset="0"/>
                <a:cs typeface="Yikes" charset="0"/>
              </a:rPr>
              <a:t>Fitness</a:t>
            </a:r>
          </a:p>
        </p:txBody>
      </p:sp>
    </p:spTree>
    <p:extLst>
      <p:ext uri="{BB962C8B-B14F-4D97-AF65-F5344CB8AC3E}">
        <p14:creationId xmlns:p14="http://schemas.microsoft.com/office/powerpoint/2010/main" xmlns="" val="3752713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Psychosocial Background </a:t>
            </a:r>
            <a:endParaRPr lang="en-US" dirty="0"/>
          </a:p>
        </p:txBody>
      </p:sp>
    </p:spTree>
    <p:extLst>
      <p:ext uri="{BB962C8B-B14F-4D97-AF65-F5344CB8AC3E}">
        <p14:creationId xmlns:p14="http://schemas.microsoft.com/office/powerpoint/2010/main" xmlns="" val="3592488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txBody>
          <a:bodyPr>
            <a:normAutofit/>
          </a:bodyPr>
          <a:lstStyle/>
          <a:p>
            <a:r>
              <a:rPr lang="en-US" sz="3200" dirty="0" smtClean="0"/>
              <a:t> Activity Can Lift Mood &amp; Maintain</a:t>
            </a:r>
            <a:br>
              <a:rPr lang="en-US" sz="3200" dirty="0" smtClean="0"/>
            </a:br>
            <a:r>
              <a:rPr lang="en-US" sz="3200" dirty="0" smtClean="0"/>
              <a:t> Mental Health</a:t>
            </a:r>
            <a:endParaRPr lang="en-US" sz="3200" dirty="0"/>
          </a:p>
        </p:txBody>
      </p:sp>
      <p:sp>
        <p:nvSpPr>
          <p:cNvPr id="3" name="Content Placeholder 2"/>
          <p:cNvSpPr>
            <a:spLocks noGrp="1"/>
          </p:cNvSpPr>
          <p:nvPr>
            <p:ph idx="1"/>
          </p:nvPr>
        </p:nvSpPr>
        <p:spPr>
          <a:xfrm>
            <a:off x="467544" y="1772816"/>
            <a:ext cx="8229600" cy="4525963"/>
          </a:xfrm>
        </p:spPr>
        <p:txBody>
          <a:bodyPr/>
          <a:lstStyle/>
          <a:p>
            <a:r>
              <a:rPr lang="en-US" sz="2400" dirty="0" smtClean="0"/>
              <a:t>Better physical self-perception and self-esteem</a:t>
            </a:r>
          </a:p>
          <a:p>
            <a:r>
              <a:rPr lang="en-US" sz="2400" dirty="0" smtClean="0"/>
              <a:t>Reduced depression </a:t>
            </a:r>
          </a:p>
          <a:p>
            <a:r>
              <a:rPr lang="en-US" sz="2400" dirty="0" smtClean="0"/>
              <a:t>Increased feelings of wellbeing</a:t>
            </a:r>
          </a:p>
          <a:p>
            <a:pPr marL="457200" lvl="1" indent="0">
              <a:buNone/>
            </a:pPr>
            <a:endParaRPr lang="en-US" sz="2400" dirty="0" smtClean="0"/>
          </a:p>
        </p:txBody>
      </p:sp>
      <p:sp>
        <p:nvSpPr>
          <p:cNvPr id="5" name="Slide Number Placeholder 4"/>
          <p:cNvSpPr>
            <a:spLocks noGrp="1"/>
          </p:cNvSpPr>
          <p:nvPr>
            <p:ph type="sldNum" sz="quarter" idx="12"/>
          </p:nvPr>
        </p:nvSpPr>
        <p:spPr/>
        <p:txBody>
          <a:bodyPr/>
          <a:lstStyle/>
          <a:p>
            <a:fld id="{0ADF371F-67A7-4B08-ADA9-40CE1D7DF15C}" type="slidenum">
              <a:rPr lang="en-GB" smtClean="0"/>
              <a:pPr/>
              <a:t>13</a:t>
            </a:fld>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6176" y="2060848"/>
            <a:ext cx="2450592" cy="4133088"/>
          </a:xfrm>
          <a:prstGeom prst="rect">
            <a:avLst/>
          </a:prstGeom>
        </p:spPr>
      </p:pic>
    </p:spTree>
    <p:extLst>
      <p:ext uri="{BB962C8B-B14F-4D97-AF65-F5344CB8AC3E}">
        <p14:creationId xmlns:p14="http://schemas.microsoft.com/office/powerpoint/2010/main" xmlns="" val="4193601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229600" cy="1143000"/>
          </a:xfrm>
        </p:spPr>
        <p:txBody>
          <a:bodyPr>
            <a:normAutofit/>
          </a:bodyPr>
          <a:lstStyle/>
          <a:p>
            <a:r>
              <a:rPr lang="en-US" sz="2900" dirty="0" smtClean="0"/>
              <a:t>Activity - Health/Wellbeing  </a:t>
            </a:r>
            <a:r>
              <a:rPr lang="en-US" sz="2900" dirty="0"/>
              <a:t>-</a:t>
            </a:r>
            <a:r>
              <a:rPr lang="en-US" sz="2900" dirty="0" smtClean="0"/>
              <a:t> Attainment? </a:t>
            </a:r>
            <a:endParaRPr lang="en-US" sz="2900" dirty="0"/>
          </a:p>
        </p:txBody>
      </p:sp>
      <p:sp>
        <p:nvSpPr>
          <p:cNvPr id="3" name="Content Placeholder 2"/>
          <p:cNvSpPr>
            <a:spLocks noGrp="1"/>
          </p:cNvSpPr>
          <p:nvPr>
            <p:ph idx="1"/>
          </p:nvPr>
        </p:nvSpPr>
        <p:spPr>
          <a:xfrm>
            <a:off x="395536" y="1124744"/>
            <a:ext cx="8229600" cy="4525963"/>
          </a:xfrm>
        </p:spPr>
        <p:txBody>
          <a:bodyPr/>
          <a:lstStyle/>
          <a:p>
            <a:pPr marL="0" indent="0">
              <a:buNone/>
            </a:pPr>
            <a:endParaRPr lang="en-US" dirty="0" smtClean="0"/>
          </a:p>
          <a:p>
            <a:r>
              <a:rPr lang="en-US" sz="2400" dirty="0"/>
              <a:t>M</a:t>
            </a:r>
            <a:r>
              <a:rPr lang="en-US" sz="2400" dirty="0" smtClean="0"/>
              <a:t>ental health and wellbeing are linked to attainment</a:t>
            </a:r>
            <a:r>
              <a:rPr lang="en-US" sz="2400" baseline="30000" dirty="0" smtClean="0"/>
              <a:t>1</a:t>
            </a:r>
            <a:r>
              <a:rPr lang="en-US" sz="2400" dirty="0" smtClean="0"/>
              <a:t> but the mechanisms are not clear: </a:t>
            </a:r>
          </a:p>
          <a:p>
            <a:pPr lvl="1">
              <a:buFont typeface="Wingdings" charset="2"/>
              <a:buChar char="Ø"/>
            </a:pPr>
            <a:r>
              <a:rPr lang="en-US" sz="2000" dirty="0"/>
              <a:t>Improved overall self-esteem?</a:t>
            </a:r>
          </a:p>
          <a:p>
            <a:pPr lvl="1">
              <a:buFont typeface="Wingdings" charset="2"/>
              <a:buChar char="Ø"/>
            </a:pPr>
            <a:r>
              <a:rPr lang="en-US" sz="2000" dirty="0" smtClean="0"/>
              <a:t>Better </a:t>
            </a:r>
            <a:r>
              <a:rPr lang="en-US" sz="2000" dirty="0" err="1" smtClean="0"/>
              <a:t>behaviour</a:t>
            </a:r>
            <a:r>
              <a:rPr lang="en-US" sz="2000" dirty="0" smtClean="0"/>
              <a:t>?</a:t>
            </a:r>
          </a:p>
          <a:p>
            <a:pPr lvl="1">
              <a:buFont typeface="Wingdings" charset="2"/>
              <a:buChar char="Ø"/>
            </a:pPr>
            <a:r>
              <a:rPr lang="en-US" sz="2000" dirty="0" smtClean="0"/>
              <a:t>Less absence?</a:t>
            </a:r>
          </a:p>
          <a:p>
            <a:pPr lvl="1">
              <a:buFont typeface="Wingdings" charset="2"/>
              <a:buChar char="Ø"/>
            </a:pPr>
            <a:r>
              <a:rPr lang="en-US" sz="2000" dirty="0" smtClean="0"/>
              <a:t>More and better sleep? </a:t>
            </a:r>
          </a:p>
          <a:p>
            <a:pPr lvl="1">
              <a:buFont typeface="Wingdings" charset="2"/>
              <a:buChar char="Ø"/>
            </a:pPr>
            <a:r>
              <a:rPr lang="en-US" sz="2000" dirty="0"/>
              <a:t>W</a:t>
            </a:r>
            <a:r>
              <a:rPr lang="en-US" sz="2000" dirty="0" smtClean="0"/>
              <a:t>e need more and better evidence in schools</a:t>
            </a:r>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14</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60232" y="2780928"/>
            <a:ext cx="2261616" cy="3182112"/>
          </a:xfrm>
          <a:prstGeom prst="rect">
            <a:avLst/>
          </a:prstGeom>
        </p:spPr>
      </p:pic>
      <p:sp>
        <p:nvSpPr>
          <p:cNvPr id="8" name="TextBox 7"/>
          <p:cNvSpPr txBox="1"/>
          <p:nvPr/>
        </p:nvSpPr>
        <p:spPr>
          <a:xfrm>
            <a:off x="6084168" y="6309320"/>
            <a:ext cx="4176464" cy="276999"/>
          </a:xfrm>
          <a:prstGeom prst="rect">
            <a:avLst/>
          </a:prstGeom>
          <a:noFill/>
        </p:spPr>
        <p:txBody>
          <a:bodyPr wrap="square" rtlCol="0">
            <a:spAutoFit/>
          </a:bodyPr>
          <a:lstStyle/>
          <a:p>
            <a:r>
              <a:rPr lang="en-US" sz="1200" dirty="0" smtClean="0">
                <a:latin typeface="Arial"/>
                <a:ea typeface="Yikes" charset="0"/>
                <a:cs typeface="Arial"/>
              </a:rPr>
              <a:t>Lees &amp; Hopkins, 2013</a:t>
            </a:r>
            <a:r>
              <a:rPr lang="en-US" sz="1200" baseline="30000" dirty="0" smtClean="0">
                <a:latin typeface="Arial"/>
                <a:ea typeface="Yikes" charset="0"/>
                <a:cs typeface="Arial"/>
              </a:rPr>
              <a:t>1</a:t>
            </a:r>
            <a:endParaRPr lang="en-US" sz="1200" dirty="0" smtClean="0">
              <a:latin typeface="Arial"/>
              <a:ea typeface="Yikes" charset="0"/>
              <a:cs typeface="Arial"/>
            </a:endParaRPr>
          </a:p>
        </p:txBody>
      </p:sp>
    </p:spTree>
    <p:extLst>
      <p:ext uri="{BB962C8B-B14F-4D97-AF65-F5344CB8AC3E}">
        <p14:creationId xmlns:p14="http://schemas.microsoft.com/office/powerpoint/2010/main" xmlns="" val="687506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400" dirty="0" smtClean="0"/>
              <a:t>The Psychosocial Pathway</a:t>
            </a:r>
            <a:endParaRPr lang="en-US" sz="34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15</a:t>
            </a:fld>
            <a:endParaRPr lang="en-GB" dirty="0"/>
          </a:p>
        </p:txBody>
      </p:sp>
      <p:sp>
        <p:nvSpPr>
          <p:cNvPr id="8" name="Rounded Rectangle 7"/>
          <p:cNvSpPr/>
          <p:nvPr/>
        </p:nvSpPr>
        <p:spPr>
          <a:xfrm>
            <a:off x="539552" y="4221088"/>
            <a:ext cx="1440160" cy="13681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ounded Rectangle 8"/>
          <p:cNvSpPr/>
          <p:nvPr/>
        </p:nvSpPr>
        <p:spPr>
          <a:xfrm>
            <a:off x="5076056" y="4149080"/>
            <a:ext cx="1440160" cy="14401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6296" y="4149080"/>
            <a:ext cx="1440160" cy="14401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1560" y="4509120"/>
            <a:ext cx="1224136" cy="707886"/>
          </a:xfrm>
          <a:prstGeom prst="rect">
            <a:avLst/>
          </a:prstGeom>
          <a:noFill/>
          <a:ln>
            <a:noFill/>
          </a:ln>
        </p:spPr>
        <p:txBody>
          <a:bodyPr wrap="square" rtlCol="0">
            <a:spAutoFit/>
          </a:bodyPr>
          <a:lstStyle/>
          <a:p>
            <a:pPr algn="ctr"/>
            <a:r>
              <a:rPr lang="en-US" sz="2000" dirty="0" smtClean="0">
                <a:solidFill>
                  <a:schemeClr val="bg1"/>
                </a:solidFill>
                <a:latin typeface="Yikes" charset="0"/>
                <a:ea typeface="Yikes" charset="0"/>
                <a:cs typeface="Yikes" charset="0"/>
              </a:rPr>
              <a:t>Physical Activity</a:t>
            </a:r>
          </a:p>
        </p:txBody>
      </p:sp>
      <p:sp>
        <p:nvSpPr>
          <p:cNvPr id="19" name="TextBox 18"/>
          <p:cNvSpPr txBox="1"/>
          <p:nvPr/>
        </p:nvSpPr>
        <p:spPr>
          <a:xfrm>
            <a:off x="5004048" y="4437112"/>
            <a:ext cx="1512168" cy="923330"/>
          </a:xfrm>
          <a:prstGeom prst="rect">
            <a:avLst/>
          </a:prstGeom>
          <a:noFill/>
        </p:spPr>
        <p:txBody>
          <a:bodyPr wrap="square" rtlCol="0">
            <a:spAutoFit/>
          </a:bodyPr>
          <a:lstStyle/>
          <a:p>
            <a:pPr algn="ctr"/>
            <a:r>
              <a:rPr lang="en-US" dirty="0" smtClean="0">
                <a:solidFill>
                  <a:schemeClr val="bg1"/>
                </a:solidFill>
                <a:latin typeface="Yikes" charset="0"/>
                <a:ea typeface="Yikes" charset="0"/>
                <a:cs typeface="Yikes" charset="0"/>
              </a:rPr>
              <a:t>Brain: Attention &amp; Memory</a:t>
            </a:r>
          </a:p>
        </p:txBody>
      </p:sp>
      <p:sp>
        <p:nvSpPr>
          <p:cNvPr id="20" name="TextBox 19"/>
          <p:cNvSpPr txBox="1"/>
          <p:nvPr/>
        </p:nvSpPr>
        <p:spPr>
          <a:xfrm>
            <a:off x="7164288" y="4581128"/>
            <a:ext cx="1512168" cy="646331"/>
          </a:xfrm>
          <a:prstGeom prst="rect">
            <a:avLst/>
          </a:prstGeom>
          <a:noFill/>
        </p:spPr>
        <p:txBody>
          <a:bodyPr wrap="square" rtlCol="0">
            <a:spAutoFit/>
          </a:bodyPr>
          <a:lstStyle/>
          <a:p>
            <a:pPr algn="ctr"/>
            <a:r>
              <a:rPr lang="en-US" dirty="0" smtClean="0">
                <a:solidFill>
                  <a:schemeClr val="bg1"/>
                </a:solidFill>
                <a:latin typeface="Yikes" charset="0"/>
                <a:ea typeface="Yikes" charset="0"/>
                <a:cs typeface="Yikes" charset="0"/>
              </a:rPr>
              <a:t>Academic Attainment </a:t>
            </a:r>
          </a:p>
        </p:txBody>
      </p:sp>
      <p:sp>
        <p:nvSpPr>
          <p:cNvPr id="21" name="Right Arrow 20"/>
          <p:cNvSpPr/>
          <p:nvPr/>
        </p:nvSpPr>
        <p:spPr>
          <a:xfrm>
            <a:off x="4355976" y="4581128"/>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588224" y="4581128"/>
            <a:ext cx="6183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99592" y="1844824"/>
            <a:ext cx="7200800" cy="461665"/>
          </a:xfrm>
          <a:prstGeom prst="rect">
            <a:avLst/>
          </a:prstGeom>
          <a:noFill/>
        </p:spPr>
        <p:txBody>
          <a:bodyPr wrap="square" rtlCol="0">
            <a:spAutoFit/>
          </a:bodyPr>
          <a:lstStyle/>
          <a:p>
            <a:r>
              <a:rPr lang="en-US" sz="2400" dirty="0" smtClean="0">
                <a:latin typeface="Arial"/>
                <a:ea typeface="Yikes" charset="0"/>
                <a:cs typeface="Arial"/>
              </a:rPr>
              <a:t>Fit to Study is measuring:</a:t>
            </a:r>
          </a:p>
        </p:txBody>
      </p:sp>
      <p:sp>
        <p:nvSpPr>
          <p:cNvPr id="13" name="Rounded Rectangle 12"/>
          <p:cNvSpPr/>
          <p:nvPr/>
        </p:nvSpPr>
        <p:spPr>
          <a:xfrm>
            <a:off x="2771800" y="4221088"/>
            <a:ext cx="1440160" cy="13681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ight Arrow 14"/>
          <p:cNvSpPr/>
          <p:nvPr/>
        </p:nvSpPr>
        <p:spPr>
          <a:xfrm>
            <a:off x="2051720" y="4581128"/>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843808" y="4653136"/>
            <a:ext cx="1224136" cy="400110"/>
          </a:xfrm>
          <a:prstGeom prst="rect">
            <a:avLst/>
          </a:prstGeom>
          <a:noFill/>
          <a:ln>
            <a:noFill/>
          </a:ln>
        </p:spPr>
        <p:txBody>
          <a:bodyPr wrap="square" rtlCol="0">
            <a:spAutoFit/>
          </a:bodyPr>
          <a:lstStyle/>
          <a:p>
            <a:pPr algn="ctr"/>
            <a:r>
              <a:rPr lang="en-US" sz="2000" dirty="0" smtClean="0">
                <a:solidFill>
                  <a:schemeClr val="bg1"/>
                </a:solidFill>
                <a:latin typeface="Yikes" charset="0"/>
                <a:ea typeface="Yikes" charset="0"/>
                <a:cs typeface="Yikes" charset="0"/>
              </a:rPr>
              <a:t>Fitness</a:t>
            </a:r>
          </a:p>
        </p:txBody>
      </p:sp>
      <p:sp>
        <p:nvSpPr>
          <p:cNvPr id="17" name="Rounded Rectangle 16"/>
          <p:cNvSpPr/>
          <p:nvPr/>
        </p:nvSpPr>
        <p:spPr>
          <a:xfrm>
            <a:off x="5076056" y="2708920"/>
            <a:ext cx="1368152" cy="122413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latin typeface="Yikes" charset="0"/>
                <a:ea typeface="Yikes" charset="0"/>
                <a:cs typeface="Yikes" charset="0"/>
              </a:rPr>
              <a:t>Mental Health </a:t>
            </a:r>
            <a:r>
              <a:rPr lang="en-US" dirty="0" smtClean="0">
                <a:solidFill>
                  <a:srgbClr val="FFFFFF"/>
                </a:solidFill>
                <a:latin typeface="Yikes" charset="0"/>
                <a:ea typeface="Yikes" charset="0"/>
                <a:cs typeface="Yikes" charset="0"/>
              </a:rPr>
              <a:t>&amp; wellbeing</a:t>
            </a:r>
            <a:endParaRPr lang="en-US" dirty="0">
              <a:solidFill>
                <a:srgbClr val="FFFFFF"/>
              </a:solidFill>
              <a:latin typeface="Yikes" charset="0"/>
              <a:ea typeface="Yikes" charset="0"/>
              <a:cs typeface="Yikes" charset="0"/>
            </a:endParaRPr>
          </a:p>
        </p:txBody>
      </p:sp>
      <p:cxnSp>
        <p:nvCxnSpPr>
          <p:cNvPr id="23" name="Straight Arrow Connector 22"/>
          <p:cNvCxnSpPr/>
          <p:nvPr/>
        </p:nvCxnSpPr>
        <p:spPr>
          <a:xfrm flipV="1">
            <a:off x="3491880" y="3284984"/>
            <a:ext cx="1440160" cy="792088"/>
          </a:xfrm>
          <a:prstGeom prst="straightConnector1">
            <a:avLst/>
          </a:prstGeom>
          <a:ln>
            <a:solidFill>
              <a:srgbClr val="E92628"/>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660232" y="3284984"/>
            <a:ext cx="1296144" cy="72008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71658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 Context</a:t>
            </a:r>
            <a:endParaRPr lang="en-US" dirty="0"/>
          </a:p>
        </p:txBody>
      </p:sp>
    </p:spTree>
    <p:extLst>
      <p:ext uri="{BB962C8B-B14F-4D97-AF65-F5344CB8AC3E}">
        <p14:creationId xmlns:p14="http://schemas.microsoft.com/office/powerpoint/2010/main" xmlns="" val="3906927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Shaping our </a:t>
            </a:r>
            <a:r>
              <a:rPr lang="en-US" dirty="0" err="1" smtClean="0"/>
              <a:t>Childrens</a:t>
            </a:r>
            <a:r>
              <a:rPr lang="en-US" dirty="0" smtClean="0"/>
              <a:t>’ Futures</a:t>
            </a:r>
            <a:r>
              <a:rPr lang="is-I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i="1" dirty="0">
                <a:latin typeface="Gill Sans"/>
                <a:cs typeface="Gill Sans"/>
              </a:rPr>
              <a:t>“Events in early life affect health and wellbeing in later life. </a:t>
            </a:r>
            <a:r>
              <a:rPr lang="en-US" i="1" dirty="0" smtClean="0">
                <a:latin typeface="Gill Sans"/>
                <a:cs typeface="Gill Sans"/>
              </a:rPr>
              <a:t> Whether </a:t>
            </a:r>
            <a:r>
              <a:rPr lang="en-US" i="1" dirty="0">
                <a:latin typeface="Gill Sans"/>
                <a:cs typeface="Gill Sans"/>
              </a:rPr>
              <a:t>this is through changes in genetic expression, how the brain is formed or emotional development…what happens in these years lays down the building blocks for the future. This is particularly the case at times of rapid brain growth in the early years and adolescence.” </a:t>
            </a:r>
            <a:r>
              <a:rPr lang="en-US" i="1" dirty="0" smtClean="0">
                <a:latin typeface="Gill Sans"/>
                <a:cs typeface="Gill Sans"/>
              </a:rPr>
              <a:t>  </a:t>
            </a:r>
            <a:endParaRPr lang="en-US" i="1" dirty="0">
              <a:latin typeface="Gill Sans"/>
              <a:cs typeface="Gill Sans"/>
            </a:endParaRPr>
          </a:p>
          <a:p>
            <a:pPr marL="0" indent="0">
              <a:buNone/>
            </a:pPr>
            <a:endParaRPr lang="en-US" sz="1600" dirty="0" smtClean="0"/>
          </a:p>
          <a:p>
            <a:pPr marL="0" indent="0">
              <a:buNone/>
            </a:pPr>
            <a:r>
              <a:rPr lang="en-US" sz="1600" dirty="0" smtClean="0"/>
              <a:t>                                          Dame Sally Davies, Chief </a:t>
            </a:r>
            <a:r>
              <a:rPr lang="en-US" sz="1600" dirty="0"/>
              <a:t>Medical Officer, Annual Report 2012 </a:t>
            </a:r>
          </a:p>
          <a:p>
            <a:pPr marL="0" indent="0">
              <a:buNone/>
            </a:pPr>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17</a:t>
            </a:fld>
            <a:endParaRPr lang="en-GB" dirty="0"/>
          </a:p>
        </p:txBody>
      </p:sp>
    </p:spTree>
    <p:extLst>
      <p:ext uri="{BB962C8B-B14F-4D97-AF65-F5344CB8AC3E}">
        <p14:creationId xmlns:p14="http://schemas.microsoft.com/office/powerpoint/2010/main" xmlns="" val="3642922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Activity  During PE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604428826"/>
              </p:ext>
            </p:extLst>
          </p:nvPr>
        </p:nvGraphicFramePr>
        <p:xfrm>
          <a:off x="179512" y="2492896"/>
          <a:ext cx="4320480" cy="2980928"/>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0ADF371F-67A7-4B08-ADA9-40CE1D7DF15C}" type="slidenum">
              <a:rPr lang="en-GB" smtClean="0"/>
              <a:pPr/>
              <a:t>18</a:t>
            </a:fld>
            <a:endParaRPr lang="en-GB" dirty="0"/>
          </a:p>
        </p:txBody>
      </p:sp>
      <p:graphicFrame>
        <p:nvGraphicFramePr>
          <p:cNvPr id="7" name="Chart 6"/>
          <p:cNvGraphicFramePr/>
          <p:nvPr>
            <p:extLst>
              <p:ext uri="{D42A27DB-BD31-4B8C-83A1-F6EECF244321}">
                <p14:modId xmlns:p14="http://schemas.microsoft.com/office/powerpoint/2010/main" xmlns="" val="2713803363"/>
              </p:ext>
            </p:extLst>
          </p:nvPr>
        </p:nvGraphicFramePr>
        <p:xfrm>
          <a:off x="4572000" y="1700808"/>
          <a:ext cx="4392488" cy="396044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51520" y="1700808"/>
            <a:ext cx="4176464" cy="3970318"/>
          </a:xfrm>
          <a:prstGeom prst="rect">
            <a:avLst/>
          </a:prstGeom>
          <a:noFill/>
          <a:ln>
            <a:solidFill>
              <a:schemeClr val="tx1"/>
            </a:solidFill>
          </a:ln>
        </p:spPr>
        <p:txBody>
          <a:bodyPr wrap="square" rtlCol="0">
            <a:spAutoFit/>
          </a:bodyPr>
          <a:lstStyle/>
          <a:p>
            <a:endParaRPr lang="en-US" sz="3600" dirty="0" smtClean="0">
              <a:latin typeface="Yikes" charset="0"/>
              <a:ea typeface="Yikes" charset="0"/>
              <a:cs typeface="Yikes" charset="0"/>
            </a:endParaRPr>
          </a:p>
          <a:p>
            <a:endParaRPr lang="en-US" sz="3600" dirty="0">
              <a:latin typeface="Yikes" charset="0"/>
              <a:ea typeface="Yikes" charset="0"/>
              <a:cs typeface="Yikes" charset="0"/>
            </a:endParaRPr>
          </a:p>
          <a:p>
            <a:endParaRPr lang="en-US" sz="3600" dirty="0" smtClean="0">
              <a:latin typeface="Yikes" charset="0"/>
              <a:ea typeface="Yikes" charset="0"/>
              <a:cs typeface="Yikes" charset="0"/>
            </a:endParaRPr>
          </a:p>
          <a:p>
            <a:endParaRPr lang="en-US" sz="3600" dirty="0">
              <a:latin typeface="Yikes" charset="0"/>
              <a:ea typeface="Yikes" charset="0"/>
              <a:cs typeface="Yikes" charset="0"/>
            </a:endParaRPr>
          </a:p>
          <a:p>
            <a:endParaRPr lang="en-US" sz="3600" dirty="0" smtClean="0">
              <a:latin typeface="Yikes" charset="0"/>
              <a:ea typeface="Yikes" charset="0"/>
              <a:cs typeface="Yikes" charset="0"/>
            </a:endParaRPr>
          </a:p>
          <a:p>
            <a:endParaRPr lang="en-US" sz="3600" dirty="0">
              <a:latin typeface="Yikes" charset="0"/>
              <a:ea typeface="Yikes" charset="0"/>
              <a:cs typeface="Yikes" charset="0"/>
            </a:endParaRPr>
          </a:p>
          <a:p>
            <a:endParaRPr lang="en-US" sz="3600" dirty="0" smtClean="0">
              <a:latin typeface="Yikes" charset="0"/>
              <a:ea typeface="Yikes" charset="0"/>
              <a:cs typeface="Yikes" charset="0"/>
            </a:endParaRPr>
          </a:p>
        </p:txBody>
      </p:sp>
      <p:sp>
        <p:nvSpPr>
          <p:cNvPr id="9" name="TextBox 8"/>
          <p:cNvSpPr txBox="1"/>
          <p:nvPr/>
        </p:nvSpPr>
        <p:spPr>
          <a:xfrm>
            <a:off x="755576" y="1916832"/>
            <a:ext cx="3096344" cy="615553"/>
          </a:xfrm>
          <a:prstGeom prst="rect">
            <a:avLst/>
          </a:prstGeom>
          <a:noFill/>
        </p:spPr>
        <p:txBody>
          <a:bodyPr wrap="square" rtlCol="0">
            <a:spAutoFit/>
          </a:bodyPr>
          <a:lstStyle/>
          <a:p>
            <a:pPr algn="ctr"/>
            <a:r>
              <a:rPr lang="en-US" sz="1700" b="1" dirty="0" smtClean="0">
                <a:latin typeface="Arial (Body)"/>
                <a:ea typeface="Yikes" charset="0"/>
                <a:cs typeface="Arial (Body)"/>
              </a:rPr>
              <a:t>Proportion PE Lesson Spent in MVPA</a:t>
            </a:r>
            <a:r>
              <a:rPr lang="en-US" sz="1700" b="1" baseline="30000" dirty="0" smtClean="0">
                <a:latin typeface="Arial (Body)"/>
                <a:ea typeface="Yikes" charset="0"/>
                <a:cs typeface="Arial (Body)"/>
              </a:rPr>
              <a:t>1,2 </a:t>
            </a:r>
            <a:endParaRPr lang="en-US" sz="1700" b="1" dirty="0" smtClean="0">
              <a:latin typeface="Arial (Body)"/>
              <a:ea typeface="Yikes" charset="0"/>
              <a:cs typeface="Arial (Body)"/>
            </a:endParaRPr>
          </a:p>
        </p:txBody>
      </p:sp>
      <p:sp>
        <p:nvSpPr>
          <p:cNvPr id="10" name="TextBox 9"/>
          <p:cNvSpPr txBox="1"/>
          <p:nvPr/>
        </p:nvSpPr>
        <p:spPr>
          <a:xfrm>
            <a:off x="323528" y="2276872"/>
            <a:ext cx="72008" cy="338554"/>
          </a:xfrm>
          <a:prstGeom prst="rect">
            <a:avLst/>
          </a:prstGeom>
          <a:noFill/>
        </p:spPr>
        <p:txBody>
          <a:bodyPr wrap="square" rtlCol="0">
            <a:spAutoFit/>
          </a:bodyPr>
          <a:lstStyle/>
          <a:p>
            <a:r>
              <a:rPr lang="en-US" sz="1600" dirty="0" smtClean="0">
                <a:latin typeface="Yikes" charset="0"/>
                <a:ea typeface="Yikes" charset="0"/>
                <a:cs typeface="Yikes" charset="0"/>
              </a:rPr>
              <a:t>%</a:t>
            </a:r>
          </a:p>
        </p:txBody>
      </p:sp>
      <p:sp>
        <p:nvSpPr>
          <p:cNvPr id="4" name="TextBox 3"/>
          <p:cNvSpPr txBox="1"/>
          <p:nvPr/>
        </p:nvSpPr>
        <p:spPr>
          <a:xfrm>
            <a:off x="5076056" y="4365104"/>
            <a:ext cx="792088" cy="400110"/>
          </a:xfrm>
          <a:prstGeom prst="rect">
            <a:avLst/>
          </a:prstGeom>
          <a:noFill/>
        </p:spPr>
        <p:txBody>
          <a:bodyPr wrap="square" rtlCol="0">
            <a:spAutoFit/>
          </a:bodyPr>
          <a:lstStyle/>
          <a:p>
            <a:r>
              <a:rPr lang="en-US" sz="2000" dirty="0" smtClean="0">
                <a:solidFill>
                  <a:srgbClr val="000000"/>
                </a:solidFill>
                <a:latin typeface="Calibri"/>
                <a:ea typeface="Yikes" charset="0"/>
                <a:cs typeface="Calibri"/>
              </a:rPr>
              <a:t>27%</a:t>
            </a:r>
          </a:p>
        </p:txBody>
      </p:sp>
      <p:sp>
        <p:nvSpPr>
          <p:cNvPr id="11" name="TextBox 10"/>
          <p:cNvSpPr txBox="1"/>
          <p:nvPr/>
        </p:nvSpPr>
        <p:spPr>
          <a:xfrm>
            <a:off x="4932040" y="3573016"/>
            <a:ext cx="1224136" cy="400110"/>
          </a:xfrm>
          <a:prstGeom prst="rect">
            <a:avLst/>
          </a:prstGeom>
          <a:noFill/>
        </p:spPr>
        <p:txBody>
          <a:bodyPr wrap="square" rtlCol="0">
            <a:spAutoFit/>
          </a:bodyPr>
          <a:lstStyle/>
          <a:p>
            <a:r>
              <a:rPr lang="en-US" sz="2000" dirty="0" smtClean="0">
                <a:solidFill>
                  <a:srgbClr val="000000"/>
                </a:solidFill>
                <a:latin typeface="Calibri"/>
                <a:ea typeface="Yikes" charset="0"/>
                <a:cs typeface="Calibri"/>
              </a:rPr>
              <a:t>32%</a:t>
            </a:r>
          </a:p>
        </p:txBody>
      </p:sp>
    </p:spTree>
    <p:extLst>
      <p:ext uri="{BB962C8B-B14F-4D97-AF65-F5344CB8AC3E}">
        <p14:creationId xmlns:p14="http://schemas.microsoft.com/office/powerpoint/2010/main" xmlns="" val="224854454"/>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1: Your Typical Lesson</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sz="2200" dirty="0"/>
              <a:t>Consider a typical one-hour lesson </a:t>
            </a:r>
          </a:p>
          <a:p>
            <a:pPr marL="285750" indent="-285750">
              <a:buFont typeface="Arial" charset="0"/>
              <a:buChar char="•"/>
            </a:pPr>
            <a:r>
              <a:rPr lang="en-US" sz="2200" dirty="0"/>
              <a:t>For every five minute block, write down </a:t>
            </a:r>
            <a:r>
              <a:rPr lang="en-US" sz="2200" dirty="0" smtClean="0"/>
              <a:t>teaching context</a:t>
            </a:r>
            <a:r>
              <a:rPr lang="en-US" sz="2200" dirty="0"/>
              <a:t>:   </a:t>
            </a:r>
          </a:p>
          <a:p>
            <a:pPr marL="800100" lvl="1" indent="-342900">
              <a:buFont typeface="Wingdings" charset="2"/>
              <a:buChar char="ü"/>
            </a:pPr>
            <a:r>
              <a:rPr lang="en-US" sz="2200" dirty="0"/>
              <a:t>fitness activity </a:t>
            </a:r>
          </a:p>
          <a:p>
            <a:pPr marL="800100" lvl="1" indent="-342900">
              <a:buFont typeface="Wingdings" charset="2"/>
              <a:buChar char="ü"/>
            </a:pPr>
            <a:r>
              <a:rPr lang="en-US" sz="2200" dirty="0"/>
              <a:t>general knowledge</a:t>
            </a:r>
          </a:p>
          <a:p>
            <a:pPr marL="800100" lvl="1" indent="-342900">
              <a:buFont typeface="Wingdings" charset="2"/>
              <a:buChar char="ü"/>
            </a:pPr>
            <a:r>
              <a:rPr lang="en-US" sz="2200" dirty="0"/>
              <a:t>class management </a:t>
            </a:r>
          </a:p>
          <a:p>
            <a:pPr marL="800100" lvl="1" indent="-342900">
              <a:buFont typeface="Wingdings" charset="2"/>
              <a:buChar char="ü"/>
            </a:pPr>
            <a:r>
              <a:rPr lang="en-US" sz="2200" dirty="0"/>
              <a:t>skill practice</a:t>
            </a:r>
          </a:p>
          <a:p>
            <a:pPr marL="800100" lvl="1" indent="-342900">
              <a:buFont typeface="Wingdings" charset="2"/>
              <a:buChar char="ü"/>
            </a:pPr>
            <a:r>
              <a:rPr lang="en-US" sz="2200" dirty="0"/>
              <a:t>game play</a:t>
            </a:r>
          </a:p>
          <a:p>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19</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92080" y="3284984"/>
            <a:ext cx="2261616" cy="3182112"/>
          </a:xfrm>
          <a:prstGeom prst="rect">
            <a:avLst/>
          </a:prstGeom>
        </p:spPr>
      </p:pic>
    </p:spTree>
    <p:extLst>
      <p:ext uri="{BB962C8B-B14F-4D97-AF65-F5344CB8AC3E}">
        <p14:creationId xmlns:p14="http://schemas.microsoft.com/office/powerpoint/2010/main" xmlns="" val="2714630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the Aim of Fit to Study?</a:t>
            </a:r>
            <a:endParaRPr lang="en-US" sz="3200" dirty="0"/>
          </a:p>
        </p:txBody>
      </p:sp>
      <p:sp>
        <p:nvSpPr>
          <p:cNvPr id="3" name="Content Placeholder 2"/>
          <p:cNvSpPr>
            <a:spLocks noGrp="1"/>
          </p:cNvSpPr>
          <p:nvPr>
            <p:ph idx="1"/>
          </p:nvPr>
        </p:nvSpPr>
        <p:spPr>
          <a:xfrm>
            <a:off x="539552" y="1772816"/>
            <a:ext cx="7776864" cy="3052936"/>
          </a:xfrm>
        </p:spPr>
        <p:txBody>
          <a:bodyPr/>
          <a:lstStyle/>
          <a:p>
            <a:pPr marL="0" indent="0">
              <a:lnSpc>
                <a:spcPct val="130000"/>
              </a:lnSpc>
              <a:buNone/>
            </a:pPr>
            <a:r>
              <a:rPr lang="en-US" sz="2600" dirty="0" smtClean="0"/>
              <a:t>Can a </a:t>
            </a:r>
            <a:r>
              <a:rPr lang="en-US" sz="2600" dirty="0" err="1" smtClean="0"/>
              <a:t>programme</a:t>
            </a:r>
            <a:r>
              <a:rPr lang="en-US" sz="2600" dirty="0" smtClean="0"/>
              <a:t> of vigorous physical activity during Year 8 PE improve brain function and raise academic attainment? </a:t>
            </a:r>
          </a:p>
        </p:txBody>
      </p:sp>
      <p:sp>
        <p:nvSpPr>
          <p:cNvPr id="5" name="Slide Number Placeholder 4"/>
          <p:cNvSpPr>
            <a:spLocks noGrp="1"/>
          </p:cNvSpPr>
          <p:nvPr>
            <p:ph type="sldNum" sz="quarter" idx="12"/>
          </p:nvPr>
        </p:nvSpPr>
        <p:spPr/>
        <p:txBody>
          <a:bodyPr/>
          <a:lstStyle/>
          <a:p>
            <a:fld id="{0ADF371F-67A7-4B08-ADA9-40CE1D7DF15C}" type="slidenum">
              <a:rPr lang="en-GB" smtClean="0"/>
              <a:pPr/>
              <a:t>2</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36296" y="1268760"/>
            <a:ext cx="1475918" cy="4007951"/>
          </a:xfrm>
          <a:prstGeom prst="rect">
            <a:avLst/>
          </a:prstGeom>
        </p:spPr>
      </p:pic>
    </p:spTree>
    <p:extLst>
      <p:ext uri="{BB962C8B-B14F-4D97-AF65-F5344CB8AC3E}">
        <p14:creationId xmlns:p14="http://schemas.microsoft.com/office/powerpoint/2010/main" xmlns="" val="2796848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Stage 3 PE Curriculum Aims </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a:latin typeface="Arial"/>
                <a:cs typeface="Arial"/>
              </a:rPr>
              <a:t>To ensure that all pupils: </a:t>
            </a:r>
          </a:p>
          <a:p>
            <a:r>
              <a:rPr lang="en-US" sz="2600" dirty="0">
                <a:latin typeface="Arial"/>
                <a:cs typeface="Arial"/>
              </a:rPr>
              <a:t>Develop competence to excel in a broad range of physical activities</a:t>
            </a:r>
          </a:p>
          <a:p>
            <a:r>
              <a:rPr lang="en-US" sz="2600" dirty="0">
                <a:latin typeface="Arial"/>
                <a:cs typeface="Arial"/>
              </a:rPr>
              <a:t>Are physically active for sustained periods of time </a:t>
            </a:r>
          </a:p>
          <a:p>
            <a:r>
              <a:rPr lang="en-US" sz="2600" dirty="0">
                <a:latin typeface="Arial"/>
                <a:cs typeface="Arial"/>
              </a:rPr>
              <a:t>Engage in competitive sports and activities</a:t>
            </a:r>
            <a:endParaRPr lang="en-GB" sz="2600" dirty="0">
              <a:latin typeface="Arial"/>
              <a:cs typeface="Arial"/>
            </a:endParaRPr>
          </a:p>
          <a:p>
            <a:r>
              <a:rPr lang="en-US" sz="2600" dirty="0">
                <a:latin typeface="Arial"/>
                <a:cs typeface="Arial"/>
              </a:rPr>
              <a:t>Lead healthy, active lives</a:t>
            </a:r>
          </a:p>
          <a:p>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20</a:t>
            </a:fld>
            <a:endParaRPr lang="en-GB" dirty="0"/>
          </a:p>
        </p:txBody>
      </p:sp>
      <p:sp>
        <p:nvSpPr>
          <p:cNvPr id="6" name="TextBox 5"/>
          <p:cNvSpPr txBox="1"/>
          <p:nvPr/>
        </p:nvSpPr>
        <p:spPr>
          <a:xfrm>
            <a:off x="4283968" y="6165304"/>
            <a:ext cx="3744416" cy="1015663"/>
          </a:xfrm>
          <a:prstGeom prst="rect">
            <a:avLst/>
          </a:prstGeom>
          <a:noFill/>
        </p:spPr>
        <p:txBody>
          <a:bodyPr wrap="square" rtlCol="0">
            <a:spAutoFit/>
          </a:bodyPr>
          <a:lstStyle/>
          <a:p>
            <a:endParaRPr lang="en-US" sz="1200" dirty="0">
              <a:latin typeface="Gill Sans"/>
              <a:cs typeface="Gill Sans"/>
            </a:endParaRPr>
          </a:p>
          <a:p>
            <a:r>
              <a:rPr lang="en-US" sz="1200" dirty="0" err="1">
                <a:cs typeface="Arial"/>
              </a:rPr>
              <a:t>DfE</a:t>
            </a:r>
            <a:r>
              <a:rPr lang="en-US" sz="1200" dirty="0">
                <a:cs typeface="Arial"/>
              </a:rPr>
              <a:t> National Curriculum for England KS3 and KS4</a:t>
            </a:r>
            <a:endParaRPr lang="en-GB" sz="1200" dirty="0">
              <a:cs typeface="Arial"/>
            </a:endParaRPr>
          </a:p>
          <a:p>
            <a:endParaRPr lang="en-US" sz="3600" dirty="0" smtClean="0">
              <a:latin typeface="Yikes" charset="0"/>
              <a:ea typeface="Yikes" charset="0"/>
              <a:cs typeface="Yikes"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64088" y="3933056"/>
            <a:ext cx="1949102" cy="2346878"/>
          </a:xfrm>
          <a:prstGeom prst="rect">
            <a:avLst/>
          </a:prstGeom>
        </p:spPr>
      </p:pic>
    </p:spTree>
    <p:extLst>
      <p:ext uri="{BB962C8B-B14F-4D97-AF65-F5344CB8AC3E}">
        <p14:creationId xmlns:p14="http://schemas.microsoft.com/office/powerpoint/2010/main" xmlns="" val="53749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Fit to Study Intervention </a:t>
            </a:r>
            <a:endParaRPr lang="en-US" dirty="0"/>
          </a:p>
        </p:txBody>
      </p:sp>
    </p:spTree>
    <p:extLst>
      <p:ext uri="{BB962C8B-B14F-4D97-AF65-F5344CB8AC3E}">
        <p14:creationId xmlns:p14="http://schemas.microsoft.com/office/powerpoint/2010/main" xmlns="" val="775736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txBody>
          <a:bodyPr>
            <a:normAutofit/>
          </a:bodyPr>
          <a:lstStyle/>
          <a:p>
            <a:r>
              <a:rPr lang="en-US" sz="3400" dirty="0" smtClean="0"/>
              <a:t>Ten Minutes, Twice a Week, All Year</a:t>
            </a:r>
            <a:endParaRPr lang="en-US" sz="3400" dirty="0"/>
          </a:p>
        </p:txBody>
      </p:sp>
      <p:sp>
        <p:nvSpPr>
          <p:cNvPr id="3" name="Content Placeholder 2"/>
          <p:cNvSpPr>
            <a:spLocks noGrp="1"/>
          </p:cNvSpPr>
          <p:nvPr>
            <p:ph idx="1"/>
          </p:nvPr>
        </p:nvSpPr>
        <p:spPr/>
        <p:txBody>
          <a:bodyPr>
            <a:normAutofit/>
          </a:bodyPr>
          <a:lstStyle/>
          <a:p>
            <a:pPr marL="0" indent="0">
              <a:buNone/>
            </a:pPr>
            <a:r>
              <a:rPr lang="en-US" sz="2600" dirty="0" smtClean="0"/>
              <a:t>The Fit to Study intervention:</a:t>
            </a:r>
          </a:p>
          <a:p>
            <a:pPr>
              <a:buFontTx/>
              <a:buChar char="-"/>
            </a:pPr>
            <a:r>
              <a:rPr lang="en-US" sz="2600" dirty="0"/>
              <a:t>A</a:t>
            </a:r>
            <a:r>
              <a:rPr lang="en-US" sz="2600" dirty="0" smtClean="0"/>
              <a:t>ctive warm-up: 4 minutes’ vigorous  </a:t>
            </a:r>
          </a:p>
          <a:p>
            <a:pPr>
              <a:buFontTx/>
              <a:buChar char="-"/>
            </a:pPr>
            <a:r>
              <a:rPr lang="en-US" sz="2600" dirty="0" smtClean="0"/>
              <a:t>Fitness Infusion: 2 minutes’ vigorous</a:t>
            </a:r>
          </a:p>
          <a:p>
            <a:pPr>
              <a:buFontTx/>
              <a:buChar char="-"/>
            </a:pPr>
            <a:r>
              <a:rPr lang="en-US" sz="2600" dirty="0"/>
              <a:t>Fitness Infusion: 2 minutes’ vigorous</a:t>
            </a:r>
          </a:p>
          <a:p>
            <a:pPr>
              <a:buFontTx/>
              <a:buChar char="-"/>
            </a:pPr>
            <a:r>
              <a:rPr lang="en-US" sz="2600" dirty="0"/>
              <a:t>Fitness Infusion: 2 minutes’ vigorous</a:t>
            </a:r>
          </a:p>
          <a:p>
            <a:pPr marL="457200" lvl="1" indent="0">
              <a:buNone/>
            </a:pPr>
            <a:endParaRPr lang="en-US" sz="2600" dirty="0"/>
          </a:p>
          <a:p>
            <a:pPr lvl="1">
              <a:buFont typeface="Wingdings" charset="2"/>
              <a:buChar char="Ø"/>
            </a:pPr>
            <a:r>
              <a:rPr lang="en-US" sz="2200" dirty="0" smtClean="0">
                <a:solidFill>
                  <a:schemeClr val="tx2"/>
                </a:solidFill>
              </a:rPr>
              <a:t>Simple</a:t>
            </a:r>
          </a:p>
          <a:p>
            <a:pPr lvl="1">
              <a:buFont typeface="Wingdings" charset="2"/>
              <a:buChar char="Ø"/>
            </a:pPr>
            <a:r>
              <a:rPr lang="en-US" sz="2200" dirty="0" smtClean="0">
                <a:solidFill>
                  <a:schemeClr val="tx2"/>
                </a:solidFill>
              </a:rPr>
              <a:t>Short</a:t>
            </a:r>
          </a:p>
          <a:p>
            <a:pPr lvl="1">
              <a:buFont typeface="Wingdings" charset="2"/>
              <a:buChar char="Ø"/>
            </a:pPr>
            <a:r>
              <a:rPr lang="en-US" sz="2200" dirty="0" smtClean="0">
                <a:solidFill>
                  <a:schemeClr val="tx2"/>
                </a:solidFill>
              </a:rPr>
              <a:t>Easy to Incorporate</a:t>
            </a:r>
          </a:p>
          <a:p>
            <a:pPr lvl="1">
              <a:buFontTx/>
              <a:buChar char="-"/>
            </a:pPr>
            <a:endParaRPr lang="en-US" sz="2200" dirty="0">
              <a:solidFill>
                <a:schemeClr val="tx2"/>
              </a:solidFill>
            </a:endParaRPr>
          </a:p>
          <a:p>
            <a:endParaRPr lang="en-US" sz="24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22</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8224" y="1268760"/>
            <a:ext cx="1475918" cy="3860550"/>
          </a:xfrm>
          <a:prstGeom prst="rect">
            <a:avLst/>
          </a:prstGeom>
        </p:spPr>
      </p:pic>
    </p:spTree>
    <p:extLst>
      <p:ext uri="{BB962C8B-B14F-4D97-AF65-F5344CB8AC3E}">
        <p14:creationId xmlns:p14="http://schemas.microsoft.com/office/powerpoint/2010/main" xmlns="" val="260306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https://www.fit-to-study.org/interventions</a:t>
            </a:r>
            <a:r>
              <a:rPr lang="en-GB" sz="2800" dirty="0" smtClean="0"/>
              <a:t>/</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23</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8224" y="3068960"/>
            <a:ext cx="1541068" cy="2658982"/>
          </a:xfrm>
          <a:prstGeom prst="rect">
            <a:avLst/>
          </a:prstGeom>
        </p:spPr>
      </p:pic>
      <p:sp>
        <p:nvSpPr>
          <p:cNvPr id="6" name="Content Placeholder 5"/>
          <p:cNvSpPr>
            <a:spLocks noGrp="1"/>
          </p:cNvSpPr>
          <p:nvPr>
            <p:ph idx="1"/>
          </p:nvPr>
        </p:nvSpPr>
        <p:spPr/>
        <p:txBody>
          <a:bodyPr>
            <a:normAutofit/>
          </a:bodyPr>
          <a:lstStyle/>
          <a:p>
            <a:pPr>
              <a:buNone/>
            </a:pPr>
            <a:r>
              <a:rPr lang="en-GB" sz="2800" dirty="0" smtClean="0"/>
              <a:t>Call 01865 482752 for password</a:t>
            </a:r>
            <a:endParaRPr lang="en-GB" sz="2800" dirty="0"/>
          </a:p>
        </p:txBody>
      </p:sp>
      <p:pic>
        <p:nvPicPr>
          <p:cNvPr id="1026" name="Picture 2"/>
          <p:cNvPicPr>
            <a:picLocks noChangeAspect="1" noChangeArrowheads="1"/>
          </p:cNvPicPr>
          <p:nvPr/>
        </p:nvPicPr>
        <p:blipFill>
          <a:blip r:embed="rId4" cstate="print"/>
          <a:srcRect l="6239" t="4387" r="1959" b="5252"/>
          <a:stretch>
            <a:fillRect/>
          </a:stretch>
        </p:blipFill>
        <p:spPr bwMode="auto">
          <a:xfrm>
            <a:off x="667145" y="2132856"/>
            <a:ext cx="7937303" cy="4392488"/>
          </a:xfrm>
          <a:prstGeom prst="rect">
            <a:avLst/>
          </a:prstGeom>
          <a:noFill/>
          <a:ln w="9525">
            <a:noFill/>
            <a:miter lim="800000"/>
            <a:headEnd/>
            <a:tailEnd/>
          </a:ln>
        </p:spPr>
      </p:pic>
    </p:spTree>
    <p:extLst>
      <p:ext uri="{BB962C8B-B14F-4D97-AF65-F5344CB8AC3E}">
        <p14:creationId xmlns:p14="http://schemas.microsoft.com/office/powerpoint/2010/main" xmlns="" val="581195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Active 10 Minute Warm Up </a:t>
            </a:r>
            <a:endParaRPr lang="en-US" sz="3400" dirty="0"/>
          </a:p>
        </p:txBody>
      </p:sp>
      <p:sp>
        <p:nvSpPr>
          <p:cNvPr id="3" name="Content Placeholder 2"/>
          <p:cNvSpPr>
            <a:spLocks noGrp="1"/>
          </p:cNvSpPr>
          <p:nvPr>
            <p:ph idx="1"/>
          </p:nvPr>
        </p:nvSpPr>
        <p:spPr>
          <a:xfrm>
            <a:off x="755576" y="1600201"/>
            <a:ext cx="7704856" cy="4277072"/>
          </a:xfrm>
          <a:solidFill>
            <a:schemeClr val="tx2"/>
          </a:solidFill>
        </p:spPr>
        <p:txBody>
          <a:bodyPr/>
          <a:lstStyle/>
          <a:p>
            <a:pPr marL="285750" indent="-285750">
              <a:buFont typeface="Arial" charset="0"/>
              <a:buChar char="•"/>
            </a:pPr>
            <a:endParaRPr lang="en-US" sz="2200" dirty="0" smtClean="0">
              <a:solidFill>
                <a:schemeClr val="bg1"/>
              </a:solidFill>
            </a:endParaRPr>
          </a:p>
          <a:p>
            <a:pPr marL="285750" indent="-285750">
              <a:buFont typeface="Arial" charset="0"/>
              <a:buChar char="•"/>
            </a:pPr>
            <a:endParaRPr lang="en-US" sz="2200" dirty="0">
              <a:solidFill>
                <a:schemeClr val="bg1"/>
              </a:solidFill>
            </a:endParaRPr>
          </a:p>
          <a:p>
            <a:pPr marL="285750" indent="-285750">
              <a:buFont typeface="Arial" charset="0"/>
              <a:buChar char="•"/>
            </a:pPr>
            <a:r>
              <a:rPr lang="en-US" sz="2400" dirty="0" smtClean="0">
                <a:solidFill>
                  <a:schemeClr val="bg1"/>
                </a:solidFill>
              </a:rPr>
              <a:t>Start with </a:t>
            </a:r>
            <a:r>
              <a:rPr lang="en-US" sz="2400" dirty="0">
                <a:solidFill>
                  <a:schemeClr val="bg1"/>
                </a:solidFill>
              </a:rPr>
              <a:t>10-minute dynamic full-</a:t>
            </a:r>
            <a:r>
              <a:rPr lang="en-US" sz="2400" dirty="0" smtClean="0">
                <a:solidFill>
                  <a:schemeClr val="bg1"/>
                </a:solidFill>
              </a:rPr>
              <a:t>body warm</a:t>
            </a:r>
            <a:r>
              <a:rPr lang="en-US" sz="2400" dirty="0">
                <a:solidFill>
                  <a:schemeClr val="bg1"/>
                </a:solidFill>
              </a:rPr>
              <a:t>-up</a:t>
            </a:r>
          </a:p>
          <a:p>
            <a:pPr marL="285750" indent="-285750">
              <a:buFont typeface="Arial" charset="0"/>
              <a:buChar char="•"/>
            </a:pPr>
            <a:r>
              <a:rPr lang="en-US" sz="2400" dirty="0" smtClean="0">
                <a:solidFill>
                  <a:schemeClr val="bg1"/>
                </a:solidFill>
              </a:rPr>
              <a:t>Include 4 minutes of vigorous activity </a:t>
            </a:r>
          </a:p>
          <a:p>
            <a:pPr marL="285750" indent="-285750">
              <a:buFont typeface="Arial" charset="0"/>
              <a:buChar char="•"/>
            </a:pPr>
            <a:r>
              <a:rPr lang="en-US" sz="2400" dirty="0" err="1" smtClean="0">
                <a:solidFill>
                  <a:schemeClr val="bg1"/>
                </a:solidFill>
              </a:rPr>
              <a:t>Maximise</a:t>
            </a:r>
            <a:r>
              <a:rPr lang="en-US" sz="2400" dirty="0" smtClean="0">
                <a:solidFill>
                  <a:schemeClr val="bg1"/>
                </a:solidFill>
              </a:rPr>
              <a:t> </a:t>
            </a:r>
            <a:r>
              <a:rPr lang="en-US" sz="2400" dirty="0">
                <a:solidFill>
                  <a:schemeClr val="bg1"/>
                </a:solidFill>
              </a:rPr>
              <a:t>MVPA and </a:t>
            </a:r>
            <a:r>
              <a:rPr lang="en-US" sz="2400" dirty="0" err="1">
                <a:solidFill>
                  <a:schemeClr val="bg1"/>
                </a:solidFill>
              </a:rPr>
              <a:t>minimise</a:t>
            </a:r>
            <a:r>
              <a:rPr lang="en-US" sz="2400" dirty="0">
                <a:solidFill>
                  <a:schemeClr val="bg1"/>
                </a:solidFill>
              </a:rPr>
              <a:t> injury </a:t>
            </a:r>
            <a:r>
              <a:rPr lang="en-US" sz="2400" dirty="0" smtClean="0">
                <a:solidFill>
                  <a:schemeClr val="bg1"/>
                </a:solidFill>
              </a:rPr>
              <a:t>risk</a:t>
            </a:r>
          </a:p>
          <a:p>
            <a:pPr marL="0" indent="0">
              <a:buNone/>
            </a:pPr>
            <a:endParaRPr lang="en-US" sz="2400" dirty="0" smtClean="0">
              <a:solidFill>
                <a:schemeClr val="bg1"/>
              </a:solidFill>
            </a:endParaRPr>
          </a:p>
          <a:p>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24</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8224" y="3068960"/>
            <a:ext cx="1541068" cy="2658982"/>
          </a:xfrm>
          <a:prstGeom prst="rect">
            <a:avLst/>
          </a:prstGeom>
        </p:spPr>
      </p:pic>
    </p:spTree>
    <p:extLst>
      <p:ext uri="{BB962C8B-B14F-4D97-AF65-F5344CB8AC3E}">
        <p14:creationId xmlns:p14="http://schemas.microsoft.com/office/powerpoint/2010/main" xmlns="" val="581195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Infusion 1: Fast Arms (2 </a:t>
            </a:r>
            <a:r>
              <a:rPr lang="en-US" dirty="0" err="1" smtClean="0"/>
              <a:t>mins</a:t>
            </a:r>
            <a:r>
              <a:rPr lang="en-US" dirty="0" smtClean="0"/>
              <a:t>)</a:t>
            </a:r>
            <a:endParaRPr lang="en-US" dirty="0"/>
          </a:p>
        </p:txBody>
      </p:sp>
      <p:sp>
        <p:nvSpPr>
          <p:cNvPr id="3" name="Content Placeholder 2"/>
          <p:cNvSpPr>
            <a:spLocks noGrp="1"/>
          </p:cNvSpPr>
          <p:nvPr>
            <p:ph idx="1"/>
          </p:nvPr>
        </p:nvSpPr>
        <p:spPr>
          <a:xfrm>
            <a:off x="683568" y="1600201"/>
            <a:ext cx="7848872" cy="4277072"/>
          </a:xfrm>
          <a:solidFill>
            <a:schemeClr val="accent1"/>
          </a:solidFill>
        </p:spPr>
        <p:txBody>
          <a:bodyPr/>
          <a:lstStyle/>
          <a:p>
            <a:pPr marL="0" indent="0">
              <a:buNone/>
            </a:pPr>
            <a:endParaRPr lang="en-US" dirty="0" smtClean="0"/>
          </a:p>
          <a:p>
            <a:r>
              <a:rPr lang="en-US" sz="2400" dirty="0" smtClean="0">
                <a:solidFill>
                  <a:schemeClr val="bg1"/>
                </a:solidFill>
              </a:rPr>
              <a:t>Fast arm rotations on the spot for a count of ten </a:t>
            </a:r>
          </a:p>
          <a:p>
            <a:r>
              <a:rPr lang="en-US" sz="2400" dirty="0" smtClean="0">
                <a:solidFill>
                  <a:schemeClr val="bg1"/>
                </a:solidFill>
              </a:rPr>
              <a:t>Active recovery for a count of ten </a:t>
            </a:r>
          </a:p>
        </p:txBody>
      </p:sp>
      <p:sp>
        <p:nvSpPr>
          <p:cNvPr id="5" name="Slide Number Placeholder 4"/>
          <p:cNvSpPr>
            <a:spLocks noGrp="1"/>
          </p:cNvSpPr>
          <p:nvPr>
            <p:ph type="sldNum" sz="quarter" idx="12"/>
          </p:nvPr>
        </p:nvSpPr>
        <p:spPr/>
        <p:txBody>
          <a:bodyPr/>
          <a:lstStyle/>
          <a:p>
            <a:fld id="{0ADF371F-67A7-4B08-ADA9-40CE1D7DF15C}" type="slidenum">
              <a:rPr lang="en-GB" smtClean="0"/>
              <a:pPr/>
              <a:t>25</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28184" y="2420888"/>
            <a:ext cx="2062435" cy="3475870"/>
          </a:xfrm>
          <a:prstGeom prst="rect">
            <a:avLst/>
          </a:prstGeom>
        </p:spPr>
      </p:pic>
    </p:spTree>
    <p:extLst>
      <p:ext uri="{BB962C8B-B14F-4D97-AF65-F5344CB8AC3E}">
        <p14:creationId xmlns:p14="http://schemas.microsoft.com/office/powerpoint/2010/main" xmlns="" val="2159506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normAutofit/>
          </a:bodyPr>
          <a:lstStyle/>
          <a:p>
            <a:r>
              <a:rPr lang="en-US" sz="3400" dirty="0" smtClean="0"/>
              <a:t>Infusion 2: Dynamic Balance (2 </a:t>
            </a:r>
            <a:r>
              <a:rPr lang="en-US" sz="3400" dirty="0" err="1" smtClean="0"/>
              <a:t>mins</a:t>
            </a:r>
            <a:r>
              <a:rPr lang="en-US" sz="3400" dirty="0" smtClean="0"/>
              <a:t>) </a:t>
            </a:r>
            <a:endParaRPr lang="en-US" sz="3400" dirty="0"/>
          </a:p>
        </p:txBody>
      </p:sp>
      <p:sp>
        <p:nvSpPr>
          <p:cNvPr id="3" name="Content Placeholder 2"/>
          <p:cNvSpPr>
            <a:spLocks noGrp="1"/>
          </p:cNvSpPr>
          <p:nvPr>
            <p:ph idx="1"/>
          </p:nvPr>
        </p:nvSpPr>
        <p:spPr>
          <a:xfrm>
            <a:off x="611560" y="1700808"/>
            <a:ext cx="7992888" cy="4104457"/>
          </a:xfrm>
          <a:solidFill>
            <a:schemeClr val="tx1"/>
          </a:solidFill>
        </p:spPr>
        <p:txBody>
          <a:bodyPr>
            <a:normAutofit/>
          </a:bodyPr>
          <a:lstStyle/>
          <a:p>
            <a:endParaRPr lang="en-US" sz="2600" dirty="0" smtClean="0">
              <a:solidFill>
                <a:schemeClr val="bg1"/>
              </a:solidFill>
            </a:endParaRPr>
          </a:p>
          <a:p>
            <a:r>
              <a:rPr lang="en-US" sz="2400" dirty="0" smtClean="0">
                <a:solidFill>
                  <a:schemeClr val="bg1"/>
                </a:solidFill>
              </a:rPr>
              <a:t>Squats and lunges</a:t>
            </a:r>
          </a:p>
          <a:p>
            <a:r>
              <a:rPr lang="en-US" sz="2400" dirty="0" smtClean="0">
                <a:solidFill>
                  <a:schemeClr val="bg1"/>
                </a:solidFill>
              </a:rPr>
              <a:t>Aerobic plus resistance component</a:t>
            </a:r>
          </a:p>
          <a:p>
            <a:r>
              <a:rPr lang="en-US" sz="2400" dirty="0" smtClean="0">
                <a:solidFill>
                  <a:schemeClr val="bg1"/>
                </a:solidFill>
              </a:rPr>
              <a:t>Active recovery between sets</a:t>
            </a:r>
            <a:endParaRPr lang="en-US" sz="2400" dirty="0">
              <a:solidFill>
                <a:schemeClr val="bg1"/>
              </a:solidFill>
            </a:endParaRPr>
          </a:p>
        </p:txBody>
      </p:sp>
      <p:sp>
        <p:nvSpPr>
          <p:cNvPr id="5" name="Slide Number Placeholder 4"/>
          <p:cNvSpPr>
            <a:spLocks noGrp="1"/>
          </p:cNvSpPr>
          <p:nvPr>
            <p:ph type="sldNum" sz="quarter" idx="12"/>
          </p:nvPr>
        </p:nvSpPr>
        <p:spPr/>
        <p:txBody>
          <a:bodyPr/>
          <a:lstStyle/>
          <a:p>
            <a:fld id="{0ADF371F-67A7-4B08-ADA9-40CE1D7DF15C}" type="slidenum">
              <a:rPr lang="en-GB" smtClean="0"/>
              <a:pPr/>
              <a:t>26</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6176" y="2564904"/>
            <a:ext cx="2054565" cy="2897464"/>
          </a:xfrm>
          <a:prstGeom prst="rect">
            <a:avLst/>
          </a:prstGeom>
        </p:spPr>
      </p:pic>
    </p:spTree>
    <p:extLst>
      <p:ext uri="{BB962C8B-B14F-4D97-AF65-F5344CB8AC3E}">
        <p14:creationId xmlns:p14="http://schemas.microsoft.com/office/powerpoint/2010/main" xmlns="" val="1468895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Infusion 3: Fast Feet </a:t>
            </a:r>
            <a:endParaRPr lang="en-US" dirty="0"/>
          </a:p>
        </p:txBody>
      </p:sp>
      <p:sp>
        <p:nvSpPr>
          <p:cNvPr id="3" name="Content Placeholder 2"/>
          <p:cNvSpPr>
            <a:spLocks noGrp="1"/>
          </p:cNvSpPr>
          <p:nvPr>
            <p:ph idx="1"/>
          </p:nvPr>
        </p:nvSpPr>
        <p:spPr>
          <a:xfrm>
            <a:off x="611560" y="1600201"/>
            <a:ext cx="7992888" cy="4205064"/>
          </a:xfrm>
          <a:solidFill>
            <a:schemeClr val="accent2"/>
          </a:solidFill>
        </p:spPr>
        <p:txBody>
          <a:bodyPr>
            <a:normAutofit/>
          </a:bodyPr>
          <a:lstStyle/>
          <a:p>
            <a:endParaRPr lang="en-US" sz="2600" dirty="0" smtClean="0"/>
          </a:p>
          <a:p>
            <a:endParaRPr lang="en-US" sz="2600" dirty="0"/>
          </a:p>
          <a:p>
            <a:r>
              <a:rPr lang="en-US" sz="2600" dirty="0" smtClean="0">
                <a:solidFill>
                  <a:schemeClr val="bg1"/>
                </a:solidFill>
              </a:rPr>
              <a:t>Sprinting on the spot for a count of ten</a:t>
            </a:r>
            <a:endParaRPr lang="en-US" sz="2600" dirty="0">
              <a:solidFill>
                <a:schemeClr val="bg1"/>
              </a:solidFill>
            </a:endParaRPr>
          </a:p>
          <a:p>
            <a:r>
              <a:rPr lang="en-US" sz="2600" dirty="0" smtClean="0">
                <a:solidFill>
                  <a:schemeClr val="bg1"/>
                </a:solidFill>
              </a:rPr>
              <a:t>Active recovery for a count of ten</a:t>
            </a:r>
          </a:p>
        </p:txBody>
      </p:sp>
      <p:sp>
        <p:nvSpPr>
          <p:cNvPr id="5" name="Slide Number Placeholder 4"/>
          <p:cNvSpPr>
            <a:spLocks noGrp="1"/>
          </p:cNvSpPr>
          <p:nvPr>
            <p:ph type="sldNum" sz="quarter" idx="12"/>
          </p:nvPr>
        </p:nvSpPr>
        <p:spPr/>
        <p:txBody>
          <a:bodyPr/>
          <a:lstStyle/>
          <a:p>
            <a:fld id="{0ADF371F-67A7-4B08-ADA9-40CE1D7DF15C}" type="slidenum">
              <a:rPr lang="en-GB" smtClean="0"/>
              <a:pPr/>
              <a:t>27</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24128" y="2852936"/>
            <a:ext cx="2389632" cy="2871216"/>
          </a:xfrm>
          <a:prstGeom prst="rect">
            <a:avLst/>
          </a:prstGeom>
        </p:spPr>
      </p:pic>
    </p:spTree>
    <p:extLst>
      <p:ext uri="{BB962C8B-B14F-4D97-AF65-F5344CB8AC3E}">
        <p14:creationId xmlns:p14="http://schemas.microsoft.com/office/powerpoint/2010/main" xmlns="" val="2359497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500" dirty="0" smtClean="0"/>
              <a:t>Exercise 2: PE Practical    </a:t>
            </a:r>
            <a:endParaRPr lang="en-US" sz="3500" dirty="0"/>
          </a:p>
        </p:txBody>
      </p:sp>
      <p:sp>
        <p:nvSpPr>
          <p:cNvPr id="3" name="Content Placeholder 2"/>
          <p:cNvSpPr>
            <a:spLocks noGrp="1"/>
          </p:cNvSpPr>
          <p:nvPr>
            <p:ph idx="1"/>
          </p:nvPr>
        </p:nvSpPr>
        <p:spPr/>
        <p:txBody>
          <a:bodyPr/>
          <a:lstStyle/>
          <a:p>
            <a:r>
              <a:rPr lang="en-US" sz="2400" dirty="0"/>
              <a:t>N</a:t>
            </a:r>
            <a:r>
              <a:rPr lang="en-US" sz="2400" dirty="0" smtClean="0"/>
              <a:t>ominate a colleague to devise and lead an infusion</a:t>
            </a:r>
          </a:p>
          <a:p>
            <a:r>
              <a:rPr lang="en-US" sz="2400" dirty="0" smtClean="0"/>
              <a:t>Put on your heart rate monitors</a:t>
            </a:r>
          </a:p>
          <a:p>
            <a:r>
              <a:rPr lang="en-US" sz="2400" dirty="0" smtClean="0"/>
              <a:t>Two minutes VPA! </a:t>
            </a:r>
          </a:p>
          <a:p>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28</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64288" y="1268760"/>
            <a:ext cx="1475918" cy="4007951"/>
          </a:xfrm>
          <a:prstGeom prst="rect">
            <a:avLst/>
          </a:prstGeom>
        </p:spPr>
      </p:pic>
    </p:spTree>
    <p:extLst>
      <p:ext uri="{BB962C8B-B14F-4D97-AF65-F5344CB8AC3E}">
        <p14:creationId xmlns:p14="http://schemas.microsoft.com/office/powerpoint/2010/main" xmlns="" val="3137707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500" dirty="0" smtClean="0"/>
              <a:t>Exercise 3: Your Typical Lesson Now   </a:t>
            </a:r>
            <a:endParaRPr lang="en-US" sz="3500" dirty="0"/>
          </a:p>
        </p:txBody>
      </p:sp>
      <p:sp>
        <p:nvSpPr>
          <p:cNvPr id="3" name="Content Placeholder 2"/>
          <p:cNvSpPr>
            <a:spLocks noGrp="1"/>
          </p:cNvSpPr>
          <p:nvPr>
            <p:ph idx="1"/>
          </p:nvPr>
        </p:nvSpPr>
        <p:spPr/>
        <p:txBody>
          <a:bodyPr/>
          <a:lstStyle/>
          <a:p>
            <a:r>
              <a:rPr lang="en-US" sz="2600" dirty="0" smtClean="0"/>
              <a:t>Go back to your lesson evaluation </a:t>
            </a:r>
          </a:p>
          <a:p>
            <a:pPr>
              <a:buFont typeface="Wingdings" charset="2"/>
              <a:buChar char="Ø"/>
            </a:pPr>
            <a:r>
              <a:rPr lang="en-US" sz="2600" dirty="0" smtClean="0">
                <a:solidFill>
                  <a:schemeClr val="tx2"/>
                </a:solidFill>
              </a:rPr>
              <a:t>Can you make time for the warm up?</a:t>
            </a:r>
          </a:p>
          <a:p>
            <a:pPr>
              <a:buFont typeface="Wingdings" charset="2"/>
              <a:buChar char="Ø"/>
            </a:pPr>
            <a:r>
              <a:rPr lang="en-US" sz="2600" dirty="0" smtClean="0">
                <a:solidFill>
                  <a:schemeClr val="tx2"/>
                </a:solidFill>
              </a:rPr>
              <a:t>Where might you fit in the infusions?</a:t>
            </a:r>
          </a:p>
          <a:p>
            <a:pPr>
              <a:buFont typeface="Wingdings" charset="2"/>
              <a:buChar char="Ø"/>
            </a:pPr>
            <a:endParaRPr lang="en-US" sz="2600" dirty="0" smtClean="0">
              <a:solidFill>
                <a:schemeClr val="tx2"/>
              </a:solidFill>
            </a:endParaRPr>
          </a:p>
        </p:txBody>
      </p:sp>
      <p:sp>
        <p:nvSpPr>
          <p:cNvPr id="5" name="Slide Number Placeholder 4"/>
          <p:cNvSpPr>
            <a:spLocks noGrp="1"/>
          </p:cNvSpPr>
          <p:nvPr>
            <p:ph type="sldNum" sz="quarter" idx="12"/>
          </p:nvPr>
        </p:nvSpPr>
        <p:spPr/>
        <p:txBody>
          <a:bodyPr/>
          <a:lstStyle/>
          <a:p>
            <a:fld id="{0ADF371F-67A7-4B08-ADA9-40CE1D7DF15C}" type="slidenum">
              <a:rPr lang="en-GB" smtClean="0"/>
              <a:pPr/>
              <a:t>29</a:t>
            </a:fld>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64088" y="3501008"/>
            <a:ext cx="2307922" cy="2778926"/>
          </a:xfrm>
          <a:prstGeom prst="rect">
            <a:avLst/>
          </a:prstGeom>
        </p:spPr>
      </p:pic>
    </p:spTree>
    <p:extLst>
      <p:ext uri="{BB962C8B-B14F-4D97-AF65-F5344CB8AC3E}">
        <p14:creationId xmlns:p14="http://schemas.microsoft.com/office/powerpoint/2010/main" xmlns="" val="2376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Physical Activity Background </a:t>
            </a:r>
            <a:endParaRPr lang="en-US" dirty="0"/>
          </a:p>
        </p:txBody>
      </p:sp>
    </p:spTree>
    <p:extLst>
      <p:ext uri="{BB962C8B-B14F-4D97-AF65-F5344CB8AC3E}">
        <p14:creationId xmlns:p14="http://schemas.microsoft.com/office/powerpoint/2010/main" xmlns="" val="3191874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Asking You to...</a:t>
            </a:r>
            <a:endParaRPr lang="en-US" dirty="0"/>
          </a:p>
        </p:txBody>
      </p:sp>
      <p:sp>
        <p:nvSpPr>
          <p:cNvPr id="3" name="Content Placeholder 2"/>
          <p:cNvSpPr>
            <a:spLocks noGrp="1"/>
          </p:cNvSpPr>
          <p:nvPr>
            <p:ph idx="1"/>
          </p:nvPr>
        </p:nvSpPr>
        <p:spPr/>
        <p:txBody>
          <a:bodyPr/>
          <a:lstStyle/>
          <a:p>
            <a:r>
              <a:rPr lang="en-US" sz="2600" dirty="0" smtClean="0"/>
              <a:t>Share Fit to Study with other school staff </a:t>
            </a:r>
          </a:p>
          <a:p>
            <a:r>
              <a:rPr lang="en-US" sz="2600" dirty="0" smtClean="0"/>
              <a:t>(But don’t share it with other schools) </a:t>
            </a:r>
          </a:p>
          <a:p>
            <a:r>
              <a:rPr lang="en-US" sz="2600" dirty="0" smtClean="0"/>
              <a:t>Plan how to deliver the intervention next year</a:t>
            </a:r>
          </a:p>
          <a:p>
            <a:r>
              <a:rPr lang="en-US" sz="2600" dirty="0" smtClean="0"/>
              <a:t>Tell your students about Fit to Study </a:t>
            </a:r>
          </a:p>
          <a:p>
            <a:r>
              <a:rPr lang="en-US" sz="2600" dirty="0" smtClean="0"/>
              <a:t>Ten minutes, twice a week! </a:t>
            </a:r>
          </a:p>
          <a:p>
            <a:pPr marL="0" indent="0">
              <a:buNone/>
            </a:pPr>
            <a:endParaRPr lang="en-US" dirty="0"/>
          </a:p>
        </p:txBody>
      </p:sp>
      <p:sp>
        <p:nvSpPr>
          <p:cNvPr id="4" name="Slide Number Placeholder 3"/>
          <p:cNvSpPr>
            <a:spLocks noGrp="1"/>
          </p:cNvSpPr>
          <p:nvPr>
            <p:ph type="sldNum" sz="quarter" idx="12"/>
          </p:nvPr>
        </p:nvSpPr>
        <p:spPr/>
        <p:txBody>
          <a:bodyPr/>
          <a:lstStyle/>
          <a:p>
            <a:fld id="{0ADF371F-67A7-4B08-ADA9-40CE1D7DF15C}" type="slidenum">
              <a:rPr lang="en-GB" smtClean="0"/>
              <a:pPr/>
              <a:t>30</a:t>
            </a:fld>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12160" y="3618635"/>
            <a:ext cx="1798256" cy="3217785"/>
          </a:xfrm>
          <a:prstGeom prst="rect">
            <a:avLst/>
          </a:prstGeom>
        </p:spPr>
      </p:pic>
    </p:spTree>
    <p:extLst>
      <p:ext uri="{BB962C8B-B14F-4D97-AF65-F5344CB8AC3E}">
        <p14:creationId xmlns:p14="http://schemas.microsoft.com/office/powerpoint/2010/main" xmlns="" val="7912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Intervention Impact </a:t>
            </a:r>
            <a:endParaRPr lang="en-US" dirty="0"/>
          </a:p>
        </p:txBody>
      </p:sp>
    </p:spTree>
    <p:extLst>
      <p:ext uri="{BB962C8B-B14F-4D97-AF65-F5344CB8AC3E}">
        <p14:creationId xmlns:p14="http://schemas.microsoft.com/office/powerpoint/2010/main" xmlns="" val="1508137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500" dirty="0" smtClean="0"/>
              <a:t>The Lesson Log </a:t>
            </a:r>
            <a:endParaRPr lang="en-US" sz="3500" dirty="0"/>
          </a:p>
        </p:txBody>
      </p:sp>
      <p:sp>
        <p:nvSpPr>
          <p:cNvPr id="3" name="Content Placeholder 2"/>
          <p:cNvSpPr>
            <a:spLocks noGrp="1"/>
          </p:cNvSpPr>
          <p:nvPr>
            <p:ph idx="1"/>
          </p:nvPr>
        </p:nvSpPr>
        <p:spPr/>
        <p:txBody>
          <a:bodyPr>
            <a:normAutofit/>
          </a:bodyPr>
          <a:lstStyle/>
          <a:p>
            <a:r>
              <a:rPr lang="en-US" sz="2400" dirty="0" smtClean="0"/>
              <a:t>Please complete and retain the lesson log! </a:t>
            </a:r>
          </a:p>
          <a:p>
            <a:r>
              <a:rPr lang="en-US" sz="2400" dirty="0" smtClean="0"/>
              <a:t>This covers </a:t>
            </a:r>
            <a:r>
              <a:rPr lang="en-US" sz="2400" b="1" dirty="0" smtClean="0"/>
              <a:t>all</a:t>
            </a:r>
            <a:r>
              <a:rPr lang="en-US" sz="2400" dirty="0" smtClean="0"/>
              <a:t> Year 8 PE lessons for the </a:t>
            </a:r>
            <a:r>
              <a:rPr lang="en-US" sz="2400" b="1" dirty="0" smtClean="0"/>
              <a:t>whole year</a:t>
            </a:r>
          </a:p>
          <a:p>
            <a:endParaRPr lang="en-US" sz="2400" b="1" dirty="0" smtClean="0"/>
          </a:p>
          <a:p>
            <a:endParaRPr lang="en-US" sz="2400" b="1"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32</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5128" y="3068960"/>
            <a:ext cx="2109032" cy="3557024"/>
          </a:xfrm>
          <a:prstGeom prst="rect">
            <a:avLst/>
          </a:prstGeom>
        </p:spPr>
      </p:pic>
    </p:spTree>
    <p:extLst>
      <p:ext uri="{BB962C8B-B14F-4D97-AF65-F5344CB8AC3E}">
        <p14:creationId xmlns:p14="http://schemas.microsoft.com/office/powerpoint/2010/main" xmlns="" val="665261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500" dirty="0" smtClean="0"/>
              <a:t>Physical Activity Monitoring </a:t>
            </a:r>
            <a:endParaRPr lang="en-US" sz="3500" dirty="0"/>
          </a:p>
        </p:txBody>
      </p:sp>
      <p:sp>
        <p:nvSpPr>
          <p:cNvPr id="3" name="Content Placeholder 2"/>
          <p:cNvSpPr>
            <a:spLocks noGrp="1"/>
          </p:cNvSpPr>
          <p:nvPr>
            <p:ph idx="1"/>
          </p:nvPr>
        </p:nvSpPr>
        <p:spPr/>
        <p:txBody>
          <a:bodyPr/>
          <a:lstStyle/>
          <a:p>
            <a:r>
              <a:rPr lang="en-US" sz="2600" dirty="0" smtClean="0"/>
              <a:t>Researchers will measure physical activity during PE in the autumn, spring and summer terms </a:t>
            </a:r>
          </a:p>
          <a:p>
            <a:endParaRPr lang="en-US"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33</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92080" y="3271592"/>
            <a:ext cx="2117600" cy="2979480"/>
          </a:xfrm>
          <a:prstGeom prst="rect">
            <a:avLst/>
          </a:prstGeom>
        </p:spPr>
      </p:pic>
    </p:spTree>
    <p:extLst>
      <p:ext uri="{BB962C8B-B14F-4D97-AF65-F5344CB8AC3E}">
        <p14:creationId xmlns:p14="http://schemas.microsoft.com/office/powerpoint/2010/main" xmlns="" val="2889874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Attainment </a:t>
            </a:r>
            <a:endParaRPr lang="en-US" dirty="0"/>
          </a:p>
        </p:txBody>
      </p:sp>
      <p:sp>
        <p:nvSpPr>
          <p:cNvPr id="3" name="Content Placeholder 2"/>
          <p:cNvSpPr>
            <a:spLocks noGrp="1"/>
          </p:cNvSpPr>
          <p:nvPr>
            <p:ph idx="1"/>
          </p:nvPr>
        </p:nvSpPr>
        <p:spPr/>
        <p:txBody>
          <a:bodyPr>
            <a:normAutofit/>
          </a:bodyPr>
          <a:lstStyle/>
          <a:p>
            <a:r>
              <a:rPr lang="en-US" sz="2600" dirty="0" err="1" smtClean="0"/>
              <a:t>Maths</a:t>
            </a:r>
            <a:r>
              <a:rPr lang="en-US" sz="2600" dirty="0" smtClean="0"/>
              <a:t> test in Term 6 of Year 8 </a:t>
            </a:r>
          </a:p>
          <a:p>
            <a:r>
              <a:rPr lang="en-US" sz="2600" dirty="0" smtClean="0"/>
              <a:t>Independent evaluators </a:t>
            </a:r>
            <a:r>
              <a:rPr lang="en-US" sz="2600" dirty="0" err="1" smtClean="0"/>
              <a:t>NatCen</a:t>
            </a:r>
            <a:r>
              <a:rPr lang="en-US" sz="2600" dirty="0" smtClean="0"/>
              <a:t> to administer </a:t>
            </a:r>
            <a:endParaRPr lang="en-US" sz="26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34</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11760" y="8325544"/>
            <a:ext cx="1586732" cy="302433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052" y="3861048"/>
            <a:ext cx="1586732" cy="2736304"/>
          </a:xfrm>
          <a:prstGeom prst="rect">
            <a:avLst/>
          </a:prstGeom>
        </p:spPr>
      </p:pic>
    </p:spTree>
    <p:extLst>
      <p:ext uri="{BB962C8B-B14F-4D97-AF65-F5344CB8AC3E}">
        <p14:creationId xmlns:p14="http://schemas.microsoft.com/office/powerpoint/2010/main" xmlns="" val="4093488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r>
              <a:rPr lang="en-US" sz="3400" dirty="0" smtClean="0"/>
              <a:t>In Summary</a:t>
            </a:r>
            <a:r>
              <a:rPr lang="is-IS" sz="3400" dirty="0" smtClean="0"/>
              <a:t>…</a:t>
            </a:r>
            <a:endParaRPr lang="en-US" sz="34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35</a:t>
            </a:fld>
            <a:endParaRPr lang="en-GB" dirty="0"/>
          </a:p>
        </p:txBody>
      </p:sp>
      <p:sp>
        <p:nvSpPr>
          <p:cNvPr id="8" name="Rounded Rectangle 7"/>
          <p:cNvSpPr/>
          <p:nvPr/>
        </p:nvSpPr>
        <p:spPr>
          <a:xfrm>
            <a:off x="395536" y="3140968"/>
            <a:ext cx="1368152" cy="10081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ounded Rectangle 8"/>
          <p:cNvSpPr/>
          <p:nvPr/>
        </p:nvSpPr>
        <p:spPr>
          <a:xfrm>
            <a:off x="4860032" y="3212976"/>
            <a:ext cx="1440160" cy="93610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6296" y="3140968"/>
            <a:ext cx="1440160" cy="10081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520" y="3284984"/>
            <a:ext cx="1584176" cy="584776"/>
          </a:xfrm>
          <a:prstGeom prst="rect">
            <a:avLst/>
          </a:prstGeom>
          <a:noFill/>
          <a:ln>
            <a:noFill/>
          </a:ln>
        </p:spPr>
        <p:txBody>
          <a:bodyPr wrap="square" rtlCol="0">
            <a:spAutoFit/>
          </a:bodyPr>
          <a:lstStyle/>
          <a:p>
            <a:pPr algn="ctr"/>
            <a:r>
              <a:rPr lang="en-US" sz="1600" dirty="0" smtClean="0">
                <a:solidFill>
                  <a:schemeClr val="bg1"/>
                </a:solidFill>
                <a:latin typeface="Yikes" charset="0"/>
                <a:ea typeface="Yikes" charset="0"/>
                <a:cs typeface="Yikes" charset="0"/>
              </a:rPr>
              <a:t>Physical Activity</a:t>
            </a:r>
          </a:p>
        </p:txBody>
      </p:sp>
      <p:sp>
        <p:nvSpPr>
          <p:cNvPr id="19" name="TextBox 18"/>
          <p:cNvSpPr txBox="1"/>
          <p:nvPr/>
        </p:nvSpPr>
        <p:spPr>
          <a:xfrm>
            <a:off x="4788024" y="3212976"/>
            <a:ext cx="1512168" cy="830997"/>
          </a:xfrm>
          <a:prstGeom prst="rect">
            <a:avLst/>
          </a:prstGeom>
          <a:noFill/>
        </p:spPr>
        <p:txBody>
          <a:bodyPr wrap="square" rtlCol="0">
            <a:spAutoFit/>
          </a:bodyPr>
          <a:lstStyle/>
          <a:p>
            <a:pPr algn="ctr"/>
            <a:r>
              <a:rPr lang="en-US" sz="1600" dirty="0" smtClean="0">
                <a:solidFill>
                  <a:schemeClr val="bg1"/>
                </a:solidFill>
                <a:latin typeface="Yikes" charset="0"/>
                <a:ea typeface="Yikes" charset="0"/>
                <a:cs typeface="Yikes" charset="0"/>
              </a:rPr>
              <a:t>Brain: Attention &amp; Memory</a:t>
            </a:r>
          </a:p>
        </p:txBody>
      </p:sp>
      <p:sp>
        <p:nvSpPr>
          <p:cNvPr id="20" name="TextBox 19"/>
          <p:cNvSpPr txBox="1"/>
          <p:nvPr/>
        </p:nvSpPr>
        <p:spPr>
          <a:xfrm>
            <a:off x="7164288" y="3356992"/>
            <a:ext cx="1512168" cy="584776"/>
          </a:xfrm>
          <a:prstGeom prst="rect">
            <a:avLst/>
          </a:prstGeom>
          <a:noFill/>
        </p:spPr>
        <p:txBody>
          <a:bodyPr wrap="square" rtlCol="0">
            <a:spAutoFit/>
          </a:bodyPr>
          <a:lstStyle/>
          <a:p>
            <a:pPr algn="ctr"/>
            <a:r>
              <a:rPr lang="en-US" sz="1600" dirty="0" smtClean="0">
                <a:solidFill>
                  <a:schemeClr val="bg1"/>
                </a:solidFill>
                <a:latin typeface="Yikes" charset="0"/>
                <a:ea typeface="Yikes" charset="0"/>
                <a:cs typeface="Yikes" charset="0"/>
              </a:rPr>
              <a:t>Academic Attainment </a:t>
            </a:r>
          </a:p>
        </p:txBody>
      </p:sp>
      <p:sp>
        <p:nvSpPr>
          <p:cNvPr id="21" name="Right Arrow 20"/>
          <p:cNvSpPr/>
          <p:nvPr/>
        </p:nvSpPr>
        <p:spPr>
          <a:xfrm>
            <a:off x="4067944" y="3356992"/>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516216" y="3356992"/>
            <a:ext cx="6183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835696" y="3356992"/>
            <a:ext cx="690376"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860032" y="2132856"/>
            <a:ext cx="1440160" cy="86409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latin typeface="Yikes" charset="0"/>
                <a:ea typeface="Yikes" charset="0"/>
                <a:cs typeface="Yikes" charset="0"/>
              </a:rPr>
              <a:t>Mental Health </a:t>
            </a:r>
            <a:r>
              <a:rPr lang="en-US" sz="1600" dirty="0" smtClean="0">
                <a:solidFill>
                  <a:srgbClr val="FFFFFF"/>
                </a:solidFill>
                <a:latin typeface="Yikes" charset="0"/>
                <a:ea typeface="Yikes" charset="0"/>
                <a:cs typeface="Yikes" charset="0"/>
              </a:rPr>
              <a:t>&amp; Wellbeing</a:t>
            </a:r>
            <a:endParaRPr lang="en-US" sz="1600" dirty="0">
              <a:solidFill>
                <a:srgbClr val="FFFFFF"/>
              </a:solidFill>
              <a:latin typeface="Yikes" charset="0"/>
              <a:ea typeface="Yikes" charset="0"/>
              <a:cs typeface="Yikes" charset="0"/>
            </a:endParaRPr>
          </a:p>
        </p:txBody>
      </p:sp>
      <p:cxnSp>
        <p:nvCxnSpPr>
          <p:cNvPr id="23" name="Straight Arrow Connector 22"/>
          <p:cNvCxnSpPr/>
          <p:nvPr/>
        </p:nvCxnSpPr>
        <p:spPr>
          <a:xfrm flipV="1">
            <a:off x="3419872" y="2492896"/>
            <a:ext cx="1224136" cy="504056"/>
          </a:xfrm>
          <a:prstGeom prst="straightConnector1">
            <a:avLst/>
          </a:prstGeom>
          <a:ln>
            <a:solidFill>
              <a:srgbClr val="E92628"/>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444208" y="2420888"/>
            <a:ext cx="1440160" cy="57606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2627784" y="3212976"/>
            <a:ext cx="1368152" cy="93610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p:cNvSpPr txBox="1"/>
          <p:nvPr/>
        </p:nvSpPr>
        <p:spPr>
          <a:xfrm>
            <a:off x="2843808" y="3501008"/>
            <a:ext cx="1152128" cy="338554"/>
          </a:xfrm>
          <a:prstGeom prst="rect">
            <a:avLst/>
          </a:prstGeom>
          <a:noFill/>
        </p:spPr>
        <p:txBody>
          <a:bodyPr wrap="square" rtlCol="0">
            <a:spAutoFit/>
          </a:bodyPr>
          <a:lstStyle/>
          <a:p>
            <a:r>
              <a:rPr lang="en-US" sz="1600" dirty="0" smtClean="0">
                <a:solidFill>
                  <a:schemeClr val="bg1"/>
                </a:solidFill>
                <a:latin typeface="Yikes" charset="0"/>
                <a:ea typeface="Yikes" charset="0"/>
                <a:cs typeface="Yikes" charset="0"/>
              </a:rPr>
              <a:t>Fitness</a:t>
            </a:r>
          </a:p>
        </p:txBody>
      </p:sp>
      <p:sp>
        <p:nvSpPr>
          <p:cNvPr id="6" name="Up Arrow 5"/>
          <p:cNvSpPr/>
          <p:nvPr/>
        </p:nvSpPr>
        <p:spPr>
          <a:xfrm>
            <a:off x="7740352" y="4221088"/>
            <a:ext cx="432048" cy="64807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5364088" y="4221088"/>
            <a:ext cx="432048" cy="64807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a:off x="3131840" y="4221088"/>
            <a:ext cx="432048" cy="64807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827584" y="4221088"/>
            <a:ext cx="432048" cy="64807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5536" y="5013176"/>
            <a:ext cx="1440160" cy="11521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2627784" y="5013176"/>
            <a:ext cx="1368152" cy="11521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860032" y="5013176"/>
            <a:ext cx="1512168" cy="11521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236296" y="5013176"/>
            <a:ext cx="1440160" cy="11521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3528" y="5301208"/>
            <a:ext cx="2232248" cy="553998"/>
          </a:xfrm>
          <a:prstGeom prst="rect">
            <a:avLst/>
          </a:prstGeom>
          <a:noFill/>
        </p:spPr>
        <p:txBody>
          <a:bodyPr wrap="square" rtlCol="0">
            <a:spAutoFit/>
          </a:bodyPr>
          <a:lstStyle/>
          <a:p>
            <a:r>
              <a:rPr lang="en-US" sz="1500" dirty="0" smtClean="0">
                <a:solidFill>
                  <a:schemeClr val="bg1"/>
                </a:solidFill>
                <a:latin typeface="Yikes" charset="0"/>
                <a:ea typeface="Yikes" charset="0"/>
                <a:cs typeface="Yikes" charset="0"/>
              </a:rPr>
              <a:t>Accelerometer</a:t>
            </a:r>
          </a:p>
          <a:p>
            <a:r>
              <a:rPr lang="en-US" sz="1500" dirty="0" smtClean="0">
                <a:solidFill>
                  <a:schemeClr val="bg1"/>
                </a:solidFill>
                <a:latin typeface="Yikes" charset="0"/>
                <a:ea typeface="Yikes" charset="0"/>
                <a:cs typeface="Yikes" charset="0"/>
              </a:rPr>
              <a:t> &amp;  Lesson Log</a:t>
            </a:r>
          </a:p>
        </p:txBody>
      </p:sp>
      <p:sp>
        <p:nvSpPr>
          <p:cNvPr id="11" name="TextBox 10"/>
          <p:cNvSpPr txBox="1"/>
          <p:nvPr/>
        </p:nvSpPr>
        <p:spPr>
          <a:xfrm>
            <a:off x="2699792" y="5373216"/>
            <a:ext cx="1224136" cy="323165"/>
          </a:xfrm>
          <a:prstGeom prst="rect">
            <a:avLst/>
          </a:prstGeom>
          <a:noFill/>
        </p:spPr>
        <p:txBody>
          <a:bodyPr wrap="square" rtlCol="0">
            <a:spAutoFit/>
          </a:bodyPr>
          <a:lstStyle/>
          <a:p>
            <a:r>
              <a:rPr lang="en-US" sz="1500" dirty="0" smtClean="0">
                <a:solidFill>
                  <a:schemeClr val="bg1"/>
                </a:solidFill>
                <a:latin typeface="Yikes" charset="0"/>
                <a:ea typeface="Yikes" charset="0"/>
                <a:cs typeface="Yikes" charset="0"/>
              </a:rPr>
              <a:t>Bleep Test</a:t>
            </a:r>
          </a:p>
        </p:txBody>
      </p:sp>
      <p:sp>
        <p:nvSpPr>
          <p:cNvPr id="12" name="TextBox 11"/>
          <p:cNvSpPr txBox="1"/>
          <p:nvPr/>
        </p:nvSpPr>
        <p:spPr>
          <a:xfrm>
            <a:off x="4932040" y="5445224"/>
            <a:ext cx="1368152" cy="323165"/>
          </a:xfrm>
          <a:prstGeom prst="rect">
            <a:avLst/>
          </a:prstGeom>
          <a:noFill/>
        </p:spPr>
        <p:txBody>
          <a:bodyPr wrap="square" rtlCol="0">
            <a:spAutoFit/>
          </a:bodyPr>
          <a:lstStyle/>
          <a:p>
            <a:r>
              <a:rPr lang="en-US" sz="1500" dirty="0" smtClean="0">
                <a:solidFill>
                  <a:schemeClr val="bg1"/>
                </a:solidFill>
                <a:latin typeface="Yikes" charset="0"/>
                <a:ea typeface="Yikes" charset="0"/>
                <a:cs typeface="Yikes" charset="0"/>
              </a:rPr>
              <a:t>Online Tasks  </a:t>
            </a:r>
          </a:p>
        </p:txBody>
      </p:sp>
      <p:sp>
        <p:nvSpPr>
          <p:cNvPr id="44" name="TextBox 43"/>
          <p:cNvSpPr txBox="1"/>
          <p:nvPr/>
        </p:nvSpPr>
        <p:spPr>
          <a:xfrm>
            <a:off x="7380312" y="5229200"/>
            <a:ext cx="1080120" cy="784830"/>
          </a:xfrm>
          <a:prstGeom prst="rect">
            <a:avLst/>
          </a:prstGeom>
          <a:noFill/>
        </p:spPr>
        <p:txBody>
          <a:bodyPr wrap="square" rtlCol="0">
            <a:spAutoFit/>
          </a:bodyPr>
          <a:lstStyle/>
          <a:p>
            <a:pPr algn="ctr"/>
            <a:r>
              <a:rPr lang="en-US" sz="1500" dirty="0" err="1" smtClean="0">
                <a:solidFill>
                  <a:schemeClr val="bg1"/>
                </a:solidFill>
                <a:latin typeface="Yikes" charset="0"/>
                <a:ea typeface="Yikes" charset="0"/>
                <a:cs typeface="Yikes" charset="0"/>
              </a:rPr>
              <a:t>Maths</a:t>
            </a:r>
            <a:r>
              <a:rPr lang="en-US" sz="1500" dirty="0" smtClean="0">
                <a:solidFill>
                  <a:schemeClr val="bg1"/>
                </a:solidFill>
                <a:latin typeface="Yikes" charset="0"/>
                <a:ea typeface="Yikes" charset="0"/>
                <a:cs typeface="Yikes" charset="0"/>
              </a:rPr>
              <a:t> Test (</a:t>
            </a:r>
            <a:r>
              <a:rPr lang="en-US" sz="1500" dirty="0" err="1" smtClean="0">
                <a:solidFill>
                  <a:schemeClr val="bg1"/>
                </a:solidFill>
                <a:latin typeface="Yikes" charset="0"/>
                <a:ea typeface="Yikes" charset="0"/>
                <a:cs typeface="Yikes" charset="0"/>
              </a:rPr>
              <a:t>NatCen</a:t>
            </a:r>
            <a:r>
              <a:rPr lang="en-US" sz="1500" dirty="0" smtClean="0">
                <a:solidFill>
                  <a:schemeClr val="bg1"/>
                </a:solidFill>
                <a:latin typeface="Yikes" charset="0"/>
                <a:ea typeface="Yikes" charset="0"/>
                <a:cs typeface="Yikes" charset="0"/>
              </a:rPr>
              <a:t>)</a:t>
            </a:r>
          </a:p>
        </p:txBody>
      </p:sp>
    </p:spTree>
    <p:extLst>
      <p:ext uri="{BB962C8B-B14F-4D97-AF65-F5344CB8AC3E}">
        <p14:creationId xmlns:p14="http://schemas.microsoft.com/office/powerpoint/2010/main" xmlns="" val="3798469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474428" y="5517232"/>
            <a:ext cx="1197558" cy="487664"/>
          </a:xfrm>
          <a:prstGeom prst="rect">
            <a:avLst/>
          </a:prstGeom>
        </p:spPr>
      </p:pic>
      <p:grpSp>
        <p:nvGrpSpPr>
          <p:cNvPr id="5" name="Group 4"/>
          <p:cNvGrpSpPr>
            <a:grpSpLocks/>
          </p:cNvGrpSpPr>
          <p:nvPr/>
        </p:nvGrpSpPr>
        <p:grpSpPr bwMode="auto">
          <a:xfrm>
            <a:off x="2983613" y="5527972"/>
            <a:ext cx="1916082" cy="576668"/>
            <a:chOff x="95098" y="73152"/>
            <a:chExt cx="2991" cy="831"/>
          </a:xfrm>
        </p:grpSpPr>
        <p:pic>
          <p:nvPicPr>
            <p:cNvPr id="51" name="Picture 5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5098" y="73228"/>
              <a:ext cx="1800"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 name="Picture 51" descr="wellcome-logo-black"/>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7258" y="73152"/>
              <a:ext cx="831" cy="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6" name="Straight Connector 5"/>
          <p:cNvCxnSpPr/>
          <p:nvPr/>
        </p:nvCxnSpPr>
        <p:spPr>
          <a:xfrm flipH="1">
            <a:off x="5162168" y="5497459"/>
            <a:ext cx="1" cy="10278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2256_ox_brand_blue_pos"/>
          <p:cNvPicPr/>
          <p:nvPr/>
        </p:nvPicPr>
        <p:blipFill>
          <a:blip r:embed="rId6" cstate="print"/>
          <a:srcRect/>
          <a:stretch>
            <a:fillRect/>
          </a:stretch>
        </p:blipFill>
        <p:spPr bwMode="auto">
          <a:xfrm>
            <a:off x="5424640" y="5527971"/>
            <a:ext cx="576670" cy="576668"/>
          </a:xfrm>
          <a:prstGeom prst="rect">
            <a:avLst/>
          </a:prstGeom>
          <a:noFill/>
          <a:ln w="9525">
            <a:noFill/>
            <a:miter lim="800000"/>
            <a:headEnd/>
            <a:tailEnd/>
          </a:ln>
        </p:spPr>
      </p:pic>
      <p:pic>
        <p:nvPicPr>
          <p:cNvPr id="8" name="Picture 7" descr="brookes_logo_charcoal_rgb"/>
          <p:cNvPicPr/>
          <p:nvPr/>
        </p:nvPicPr>
        <p:blipFill>
          <a:blip r:embed="rId7" cstate="print"/>
          <a:srcRect/>
          <a:stretch>
            <a:fillRect/>
          </a:stretch>
        </p:blipFill>
        <p:spPr bwMode="auto">
          <a:xfrm>
            <a:off x="6322300" y="5573140"/>
            <a:ext cx="989478" cy="408434"/>
          </a:xfrm>
          <a:prstGeom prst="rect">
            <a:avLst/>
          </a:prstGeom>
          <a:noFill/>
          <a:ln w="9525">
            <a:noFill/>
            <a:miter lim="800000"/>
            <a:headEnd/>
            <a:tailEnd/>
          </a:ln>
        </p:spPr>
      </p:pic>
      <p:sp>
        <p:nvSpPr>
          <p:cNvPr id="11" name="Text Box 2"/>
          <p:cNvSpPr txBox="1">
            <a:spLocks noChangeArrowheads="1"/>
          </p:cNvSpPr>
          <p:nvPr/>
        </p:nvSpPr>
        <p:spPr bwMode="auto">
          <a:xfrm>
            <a:off x="2885530" y="6245306"/>
            <a:ext cx="2041842" cy="36813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700" dirty="0">
                <a:solidFill>
                  <a:schemeClr val="bg1">
                    <a:lumMod val="50000"/>
                  </a:schemeClr>
                </a:solidFill>
                <a:effectLst/>
                <a:latin typeface="Arial"/>
                <a:ea typeface="Calibri"/>
                <a:cs typeface="Times New Roman"/>
              </a:rPr>
              <a:t>Funded by the Education and Neuroscience Programme. </a:t>
            </a:r>
            <a:r>
              <a:rPr lang="en-GB" sz="700" dirty="0" smtClean="0">
                <a:solidFill>
                  <a:schemeClr val="bg1">
                    <a:lumMod val="50000"/>
                  </a:schemeClr>
                </a:solidFill>
                <a:effectLst/>
                <a:latin typeface="Arial"/>
                <a:ea typeface="Calibri"/>
                <a:cs typeface="Times New Roman"/>
              </a:rPr>
              <a:t>Grant </a:t>
            </a:r>
            <a:r>
              <a:rPr lang="en-GB" sz="700" dirty="0">
                <a:solidFill>
                  <a:schemeClr val="bg1">
                    <a:lumMod val="50000"/>
                  </a:schemeClr>
                </a:solidFill>
                <a:effectLst/>
                <a:latin typeface="Arial"/>
                <a:ea typeface="Calibri"/>
                <a:cs typeface="Times New Roman"/>
              </a:rPr>
              <a:t>Ref. 2681</a:t>
            </a:r>
            <a:endParaRPr lang="en-GB" sz="700" dirty="0">
              <a:solidFill>
                <a:schemeClr val="bg1">
                  <a:lumMod val="50000"/>
                </a:schemeClr>
              </a:solidFill>
              <a:effectLst/>
              <a:latin typeface="Times New Roman"/>
              <a:ea typeface="Times New Roman"/>
            </a:endParaRPr>
          </a:p>
        </p:txBody>
      </p:sp>
      <p:pic>
        <p:nvPicPr>
          <p:cNvPr id="54" name="Picture 5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73596" y="2158510"/>
            <a:ext cx="8434218" cy="2874876"/>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28460" y="188640"/>
            <a:ext cx="2034865" cy="1645920"/>
          </a:xfrm>
          <a:prstGeom prst="rect">
            <a:avLst/>
          </a:prstGeom>
        </p:spPr>
      </p:pic>
      <p:sp>
        <p:nvSpPr>
          <p:cNvPr id="60" name="TextBox 59"/>
          <p:cNvSpPr txBox="1"/>
          <p:nvPr/>
        </p:nvSpPr>
        <p:spPr>
          <a:xfrm>
            <a:off x="2699792" y="692696"/>
            <a:ext cx="6444208" cy="584776"/>
          </a:xfrm>
          <a:prstGeom prst="rect">
            <a:avLst/>
          </a:prstGeom>
          <a:noFill/>
        </p:spPr>
        <p:txBody>
          <a:bodyPr wrap="square" rtlCol="0">
            <a:spAutoFit/>
          </a:bodyPr>
          <a:lstStyle/>
          <a:p>
            <a:r>
              <a:rPr lang="en-US" sz="3200" dirty="0" smtClean="0">
                <a:latin typeface="Yikes" charset="0"/>
                <a:ea typeface="Yikes" charset="0"/>
                <a:cs typeface="Yikes" charset="0"/>
              </a:rPr>
              <a:t>Thank You for Participating! </a:t>
            </a:r>
            <a:endParaRPr lang="en-US" sz="3200" dirty="0">
              <a:latin typeface="Yikes" charset="0"/>
              <a:ea typeface="Yikes" charset="0"/>
              <a:cs typeface="Yikes" charset="0"/>
            </a:endParaRPr>
          </a:p>
        </p:txBody>
      </p:sp>
      <p:sp>
        <p:nvSpPr>
          <p:cNvPr id="61" name="TextBox 60"/>
          <p:cNvSpPr txBox="1"/>
          <p:nvPr/>
        </p:nvSpPr>
        <p:spPr>
          <a:xfrm>
            <a:off x="256024" y="5603992"/>
            <a:ext cx="2587784" cy="954107"/>
          </a:xfrm>
          <a:prstGeom prst="rect">
            <a:avLst/>
          </a:prstGeom>
          <a:noFill/>
        </p:spPr>
        <p:txBody>
          <a:bodyPr wrap="square" rtlCol="0">
            <a:spAutoFit/>
          </a:bodyPr>
          <a:lstStyle/>
          <a:p>
            <a:r>
              <a:rPr lang="en-US" sz="2800" dirty="0" smtClean="0">
                <a:ea typeface="Yikes" charset="0"/>
                <a:cs typeface="Yikes" charset="0"/>
              </a:rPr>
              <a:t>Any Questions?</a:t>
            </a:r>
          </a:p>
        </p:txBody>
      </p:sp>
    </p:spTree>
    <p:extLst>
      <p:ext uri="{BB962C8B-B14F-4D97-AF65-F5344CB8AC3E}">
        <p14:creationId xmlns:p14="http://schemas.microsoft.com/office/powerpoint/2010/main" xmlns="" val="3314762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Defining Physical Activity </a:t>
            </a:r>
            <a:endParaRPr lang="en-US" sz="3400" dirty="0"/>
          </a:p>
        </p:txBody>
      </p:sp>
      <p:sp>
        <p:nvSpPr>
          <p:cNvPr id="3" name="Content Placeholder 2"/>
          <p:cNvSpPr>
            <a:spLocks noGrp="1"/>
          </p:cNvSpPr>
          <p:nvPr>
            <p:ph idx="1"/>
          </p:nvPr>
        </p:nvSpPr>
        <p:spPr/>
        <p:txBody>
          <a:bodyPr>
            <a:normAutofit/>
          </a:bodyPr>
          <a:lstStyle/>
          <a:p>
            <a:pPr marL="0" indent="0" algn="ctr">
              <a:buNone/>
            </a:pPr>
            <a:r>
              <a:rPr lang="en-US" sz="2400" dirty="0"/>
              <a:t>“</a:t>
            </a:r>
            <a:r>
              <a:rPr lang="en-US" sz="2400" dirty="0">
                <a:latin typeface="Gill Sans"/>
                <a:cs typeface="Gill Sans"/>
              </a:rPr>
              <a:t>Any body movement produced by skeletal muscles that results in a substantial increase over resting energy expenditure</a:t>
            </a:r>
            <a:r>
              <a:rPr lang="en-US" sz="2400" dirty="0" smtClean="0">
                <a:latin typeface="Gill Sans"/>
                <a:cs typeface="Gill Sans"/>
              </a:rPr>
              <a:t>”</a:t>
            </a:r>
          </a:p>
          <a:p>
            <a:pPr marL="0" indent="0" algn="ctr">
              <a:buNone/>
            </a:pPr>
            <a:endParaRPr lang="en-US" sz="2400" dirty="0">
              <a:latin typeface="Arial"/>
              <a:cs typeface="Arial"/>
            </a:endParaRPr>
          </a:p>
          <a:p>
            <a:pPr>
              <a:buFont typeface="Arial"/>
              <a:buChar char="•"/>
            </a:pPr>
            <a:r>
              <a:rPr lang="en-GB" sz="2000" dirty="0" smtClean="0">
                <a:latin typeface="Arial"/>
                <a:cs typeface="Arial"/>
              </a:rPr>
              <a:t>Moderate </a:t>
            </a:r>
            <a:r>
              <a:rPr lang="en-GB" sz="2000" dirty="0">
                <a:latin typeface="Arial"/>
                <a:cs typeface="Arial"/>
              </a:rPr>
              <a:t>intensity: brisk walking </a:t>
            </a:r>
            <a:r>
              <a:rPr lang="en-GB" sz="2000" dirty="0" smtClean="0">
                <a:latin typeface="Arial"/>
                <a:cs typeface="Arial"/>
              </a:rPr>
              <a:t>(heart rate 60-70% of max)</a:t>
            </a:r>
            <a:r>
              <a:rPr lang="en-GB" sz="2000" baseline="30000" dirty="0" smtClean="0">
                <a:latin typeface="Arial"/>
                <a:cs typeface="Arial"/>
              </a:rPr>
              <a:t>1</a:t>
            </a:r>
            <a:endParaRPr lang="en-GB" sz="2000" dirty="0" smtClean="0">
              <a:latin typeface="Arial"/>
              <a:cs typeface="Arial"/>
            </a:endParaRPr>
          </a:p>
          <a:p>
            <a:pPr>
              <a:buFont typeface="Arial"/>
              <a:buChar char="•"/>
            </a:pPr>
            <a:r>
              <a:rPr lang="en-GB" sz="2000" dirty="0" smtClean="0">
                <a:latin typeface="Arial"/>
                <a:cs typeface="Arial"/>
              </a:rPr>
              <a:t>Vigorous intensity</a:t>
            </a:r>
            <a:r>
              <a:rPr lang="en-GB" sz="2000" dirty="0">
                <a:latin typeface="Arial"/>
                <a:cs typeface="Arial"/>
              </a:rPr>
              <a:t>:  running </a:t>
            </a:r>
            <a:r>
              <a:rPr lang="en-GB" sz="2000" dirty="0" smtClean="0">
                <a:latin typeface="Arial"/>
                <a:cs typeface="Arial"/>
              </a:rPr>
              <a:t>(heart rate 71-85% of max)</a:t>
            </a:r>
            <a:r>
              <a:rPr lang="en-GB" sz="2000" baseline="30000" dirty="0" smtClean="0">
                <a:latin typeface="Arial"/>
                <a:cs typeface="Arial"/>
              </a:rPr>
              <a:t>1</a:t>
            </a:r>
            <a:r>
              <a:rPr lang="en-GB" sz="2000" dirty="0" smtClean="0">
                <a:latin typeface="Arial"/>
                <a:cs typeface="Arial"/>
              </a:rPr>
              <a:t> </a:t>
            </a:r>
          </a:p>
          <a:p>
            <a:pPr marL="0" indent="0">
              <a:buNone/>
            </a:pPr>
            <a:r>
              <a:rPr lang="en-US" sz="2400" dirty="0" smtClean="0">
                <a:latin typeface="Gill Sans"/>
                <a:cs typeface="Gill Sans"/>
              </a:rPr>
              <a:t>	</a:t>
            </a:r>
            <a:endParaRPr lang="en-GB" sz="2400" dirty="0">
              <a:latin typeface="Gill Sans MT" panose="020B0502020104020203" pitchFamily="34" charset="0"/>
            </a:endParaRPr>
          </a:p>
          <a:p>
            <a:pPr algn="ctr">
              <a:buFont typeface="Arial"/>
              <a:buChar char="•"/>
            </a:pPr>
            <a:r>
              <a:rPr lang="en-GB" sz="2400" dirty="0" smtClean="0">
                <a:solidFill>
                  <a:schemeClr val="bg1"/>
                </a:solidFill>
                <a:latin typeface="Gill Sans MT" panose="020B0502020104020203" pitchFamily="34" charset="0"/>
              </a:rPr>
              <a:t>:  </a:t>
            </a:r>
            <a:r>
              <a:rPr lang="en-US" sz="2400" dirty="0" smtClean="0">
                <a:latin typeface="Gill Sans"/>
                <a:cs typeface="Gill Sans"/>
              </a:rPr>
              <a:t>				</a:t>
            </a:r>
            <a:endParaRPr lang="en-US" sz="1200" dirty="0">
              <a:latin typeface="Gill Sans"/>
              <a:cs typeface="Gill Sans"/>
            </a:endParaRPr>
          </a:p>
        </p:txBody>
      </p:sp>
      <p:sp>
        <p:nvSpPr>
          <p:cNvPr id="5" name="Slide Number Placeholder 4"/>
          <p:cNvSpPr>
            <a:spLocks noGrp="1"/>
          </p:cNvSpPr>
          <p:nvPr>
            <p:ph type="sldNum" sz="quarter" idx="12"/>
          </p:nvPr>
        </p:nvSpPr>
        <p:spPr/>
        <p:txBody>
          <a:bodyPr/>
          <a:lstStyle/>
          <a:p>
            <a:fld id="{0ADF371F-67A7-4B08-ADA9-40CE1D7DF15C}" type="slidenum">
              <a:rPr lang="en-GB" smtClean="0"/>
              <a:pPr/>
              <a:t>4</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47864" y="3640215"/>
            <a:ext cx="1798256" cy="3217785"/>
          </a:xfrm>
          <a:prstGeom prst="rect">
            <a:avLst/>
          </a:prstGeom>
        </p:spPr>
      </p:pic>
      <p:sp>
        <p:nvSpPr>
          <p:cNvPr id="7" name="TextBox 6"/>
          <p:cNvSpPr txBox="1"/>
          <p:nvPr/>
        </p:nvSpPr>
        <p:spPr>
          <a:xfrm>
            <a:off x="6156176" y="6381328"/>
            <a:ext cx="2160240" cy="276999"/>
          </a:xfrm>
          <a:prstGeom prst="rect">
            <a:avLst/>
          </a:prstGeom>
          <a:noFill/>
        </p:spPr>
        <p:txBody>
          <a:bodyPr wrap="square" rtlCol="0">
            <a:spAutoFit/>
          </a:bodyPr>
          <a:lstStyle/>
          <a:p>
            <a:r>
              <a:rPr lang="en-US" sz="1200" dirty="0" err="1" smtClean="0">
                <a:latin typeface="Arial"/>
                <a:ea typeface="Yikes" charset="0"/>
                <a:cs typeface="Arial"/>
              </a:rPr>
              <a:t>Ekelund</a:t>
            </a:r>
            <a:r>
              <a:rPr lang="en-US" sz="1200" dirty="0" smtClean="0">
                <a:latin typeface="Arial"/>
                <a:ea typeface="Yikes" charset="0"/>
                <a:cs typeface="Arial"/>
              </a:rPr>
              <a:t> et al, 2001</a:t>
            </a:r>
            <a:r>
              <a:rPr lang="en-US" sz="1200" baseline="30000" dirty="0" smtClean="0">
                <a:latin typeface="Arial"/>
                <a:ea typeface="Yikes" charset="0"/>
                <a:cs typeface="Arial"/>
              </a:rPr>
              <a:t>1</a:t>
            </a:r>
            <a:endParaRPr lang="en-US" sz="1200" dirty="0" smtClean="0">
              <a:latin typeface="Arial"/>
              <a:ea typeface="Yikes" charset="0"/>
              <a:cs typeface="Arial"/>
            </a:endParaRPr>
          </a:p>
        </p:txBody>
      </p:sp>
    </p:spTree>
    <p:extLst>
      <p:ext uri="{BB962C8B-B14F-4D97-AF65-F5344CB8AC3E}">
        <p14:creationId xmlns:p14="http://schemas.microsoft.com/office/powerpoint/2010/main" xmlns="" val="2569096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1143000"/>
          </a:xfrm>
        </p:spPr>
        <p:txBody>
          <a:bodyPr>
            <a:normAutofit/>
          </a:bodyPr>
          <a:lstStyle/>
          <a:p>
            <a:r>
              <a:rPr lang="en-US" dirty="0" smtClean="0"/>
              <a:t>Declining Adolescent Physical Activity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4094117520"/>
              </p:ext>
            </p:extLst>
          </p:nvPr>
        </p:nvGraphicFramePr>
        <p:xfrm>
          <a:off x="971600" y="1556792"/>
          <a:ext cx="7200800"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a:xfrm>
            <a:off x="8172400" y="6226445"/>
            <a:ext cx="477416" cy="365125"/>
          </a:xfrm>
        </p:spPr>
        <p:txBody>
          <a:bodyPr/>
          <a:lstStyle/>
          <a:p>
            <a:fld id="{0ADF371F-67A7-4B08-ADA9-40CE1D7DF15C}" type="slidenum">
              <a:rPr lang="en-GB" smtClean="0"/>
              <a:pPr/>
              <a:t>5</a:t>
            </a:fld>
            <a:endParaRPr lang="en-GB" dirty="0"/>
          </a:p>
        </p:txBody>
      </p:sp>
      <p:sp>
        <p:nvSpPr>
          <p:cNvPr id="8" name="TextBox 7"/>
          <p:cNvSpPr txBox="1"/>
          <p:nvPr/>
        </p:nvSpPr>
        <p:spPr>
          <a:xfrm>
            <a:off x="539552" y="3212976"/>
            <a:ext cx="432048" cy="461665"/>
          </a:xfrm>
          <a:prstGeom prst="rect">
            <a:avLst/>
          </a:prstGeom>
          <a:noFill/>
        </p:spPr>
        <p:txBody>
          <a:bodyPr wrap="square" rtlCol="0">
            <a:spAutoFit/>
          </a:bodyPr>
          <a:lstStyle/>
          <a:p>
            <a:r>
              <a:rPr lang="en-US" sz="2400" dirty="0" smtClean="0">
                <a:latin typeface="Arial"/>
                <a:ea typeface="Yikes" charset="0"/>
                <a:cs typeface="Arial"/>
              </a:rPr>
              <a:t>%</a:t>
            </a:r>
          </a:p>
        </p:txBody>
      </p:sp>
      <p:sp>
        <p:nvSpPr>
          <p:cNvPr id="9" name="TextBox 8"/>
          <p:cNvSpPr txBox="1"/>
          <p:nvPr/>
        </p:nvSpPr>
        <p:spPr>
          <a:xfrm>
            <a:off x="467544" y="5229200"/>
            <a:ext cx="7920880" cy="1200329"/>
          </a:xfrm>
          <a:prstGeom prst="rect">
            <a:avLst/>
          </a:prstGeom>
          <a:noFill/>
        </p:spPr>
        <p:txBody>
          <a:bodyPr wrap="square" rtlCol="0">
            <a:spAutoFit/>
          </a:bodyPr>
          <a:lstStyle/>
          <a:p>
            <a:pPr marL="285750" indent="-285750">
              <a:buFont typeface="Arial"/>
              <a:buChar char="•"/>
            </a:pPr>
            <a:r>
              <a:rPr lang="en-US" dirty="0" smtClean="0">
                <a:latin typeface="Arial"/>
                <a:ea typeface="Yikes" charset="0"/>
                <a:cs typeface="Arial"/>
              </a:rPr>
              <a:t>Proportion of young people completing 60 minutes a day of moderate-to-vigorous physical activity every day falls sharply during adolescence</a:t>
            </a:r>
          </a:p>
          <a:p>
            <a:endParaRPr lang="en-US" dirty="0" smtClean="0">
              <a:latin typeface="Arial"/>
              <a:ea typeface="Yikes" charset="0"/>
              <a:cs typeface="Arial"/>
            </a:endParaRPr>
          </a:p>
          <a:p>
            <a:pPr marL="285750" indent="-285750">
              <a:buFont typeface="Arial"/>
              <a:buChar char="•"/>
            </a:pPr>
            <a:r>
              <a:rPr lang="en-US" dirty="0" smtClean="0">
                <a:latin typeface="Arial"/>
                <a:ea typeface="Yikes" charset="0"/>
                <a:cs typeface="Arial"/>
              </a:rPr>
              <a:t>Targeting age 12-13 in Year 8 </a:t>
            </a:r>
          </a:p>
        </p:txBody>
      </p:sp>
      <p:sp>
        <p:nvSpPr>
          <p:cNvPr id="10" name="TextBox 9"/>
          <p:cNvSpPr txBox="1"/>
          <p:nvPr/>
        </p:nvSpPr>
        <p:spPr>
          <a:xfrm>
            <a:off x="1547664" y="1844824"/>
            <a:ext cx="5616624" cy="338554"/>
          </a:xfrm>
          <a:prstGeom prst="rect">
            <a:avLst/>
          </a:prstGeom>
          <a:noFill/>
        </p:spPr>
        <p:txBody>
          <a:bodyPr wrap="square" rtlCol="0">
            <a:spAutoFit/>
          </a:bodyPr>
          <a:lstStyle/>
          <a:p>
            <a:r>
              <a:rPr lang="en-US" sz="1600" dirty="0" smtClean="0">
                <a:latin typeface="Arial"/>
                <a:ea typeface="Yikes" charset="0"/>
                <a:cs typeface="Arial"/>
              </a:rPr>
              <a:t>Percentage of Young People in England Meeting Guidelines</a:t>
            </a:r>
          </a:p>
        </p:txBody>
      </p:sp>
    </p:spTree>
    <p:extLst>
      <p:ext uri="{BB962C8B-B14F-4D97-AF65-F5344CB8AC3E}">
        <p14:creationId xmlns:p14="http://schemas.microsoft.com/office/powerpoint/2010/main" xmlns="" val="1490225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Vigorous Activity? </a:t>
            </a:r>
            <a:endParaRPr lang="en-US" dirty="0"/>
          </a:p>
        </p:txBody>
      </p:sp>
      <p:sp>
        <p:nvSpPr>
          <p:cNvPr id="3" name="Content Placeholder 2"/>
          <p:cNvSpPr>
            <a:spLocks noGrp="1"/>
          </p:cNvSpPr>
          <p:nvPr>
            <p:ph idx="1"/>
          </p:nvPr>
        </p:nvSpPr>
        <p:spPr/>
        <p:txBody>
          <a:bodyPr>
            <a:normAutofit/>
          </a:bodyPr>
          <a:lstStyle/>
          <a:p>
            <a:r>
              <a:rPr lang="en-US" sz="2600" dirty="0"/>
              <a:t>Achieves similar health and fitness benefits to traditional aerobic training with shorter bouts of activity</a:t>
            </a:r>
            <a:r>
              <a:rPr lang="en-US" sz="2600" baseline="30000" dirty="0"/>
              <a:t>1</a:t>
            </a:r>
            <a:endParaRPr lang="en-US" sz="2600" dirty="0"/>
          </a:p>
          <a:p>
            <a:r>
              <a:rPr lang="en-US" sz="2600" dirty="0"/>
              <a:t>Positive effects on</a:t>
            </a:r>
            <a:r>
              <a:rPr lang="en-US" sz="2600" dirty="0" smtClean="0"/>
              <a:t>:</a:t>
            </a:r>
          </a:p>
          <a:p>
            <a:pPr lvl="1">
              <a:buFont typeface="Wingdings" charset="2"/>
              <a:buChar char="Ø"/>
            </a:pPr>
            <a:r>
              <a:rPr lang="en-US" sz="2200" dirty="0" smtClean="0"/>
              <a:t>Mental Health</a:t>
            </a:r>
            <a:r>
              <a:rPr lang="en-US" sz="2200" baseline="30000" dirty="0" smtClean="0"/>
              <a:t>2</a:t>
            </a:r>
            <a:r>
              <a:rPr lang="en-US" sz="2200" dirty="0" smtClean="0"/>
              <a:t> </a:t>
            </a:r>
          </a:p>
          <a:p>
            <a:pPr lvl="1">
              <a:buFont typeface="Wingdings" charset="2"/>
              <a:buChar char="Ø"/>
            </a:pPr>
            <a:r>
              <a:rPr lang="en-US" sz="2200" dirty="0" smtClean="0"/>
              <a:t>Sleep Quality</a:t>
            </a:r>
            <a:r>
              <a:rPr lang="en-US" sz="2200" baseline="30000" dirty="0" smtClean="0"/>
              <a:t>3</a:t>
            </a:r>
          </a:p>
          <a:p>
            <a:pPr lvl="1">
              <a:buFont typeface="Wingdings" charset="2"/>
              <a:buChar char="Ø"/>
            </a:pPr>
            <a:r>
              <a:rPr lang="en-US" sz="2200" dirty="0" smtClean="0"/>
              <a:t>Wellbeing</a:t>
            </a:r>
            <a:r>
              <a:rPr lang="en-US" sz="2200" baseline="30000" dirty="0" smtClean="0"/>
              <a:t>3</a:t>
            </a:r>
          </a:p>
          <a:p>
            <a:pPr lvl="1">
              <a:buFont typeface="Wingdings" charset="2"/>
              <a:buChar char="Ø"/>
            </a:pPr>
            <a:r>
              <a:rPr lang="en-US" sz="2200" dirty="0" smtClean="0"/>
              <a:t>More evidence needed for adolescents</a:t>
            </a:r>
          </a:p>
          <a:p>
            <a:pPr lvl="1">
              <a:buFont typeface="Wingdings" charset="2"/>
              <a:buChar char="Ø"/>
            </a:pPr>
            <a:endParaRPr lang="en-US" sz="2200" dirty="0" smtClean="0"/>
          </a:p>
          <a:p>
            <a:pPr marL="457200" lvl="1" indent="0">
              <a:buNone/>
            </a:pPr>
            <a:endParaRPr lang="en-US" sz="2200" dirty="0"/>
          </a:p>
          <a:p>
            <a:endParaRPr lang="en-US" sz="2000" dirty="0" smtClean="0"/>
          </a:p>
        </p:txBody>
      </p:sp>
      <p:sp>
        <p:nvSpPr>
          <p:cNvPr id="5" name="Slide Number Placeholder 4"/>
          <p:cNvSpPr>
            <a:spLocks noGrp="1"/>
          </p:cNvSpPr>
          <p:nvPr>
            <p:ph type="sldNum" sz="quarter" idx="12"/>
          </p:nvPr>
        </p:nvSpPr>
        <p:spPr/>
        <p:txBody>
          <a:bodyPr/>
          <a:lstStyle/>
          <a:p>
            <a:fld id="{0ADF371F-67A7-4B08-ADA9-40CE1D7DF15C}" type="slidenum">
              <a:rPr lang="en-GB" smtClean="0"/>
              <a:pPr/>
              <a:t>6</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24128" y="2348880"/>
            <a:ext cx="2450592" cy="4133088"/>
          </a:xfrm>
          <a:prstGeom prst="rect">
            <a:avLst/>
          </a:prstGeom>
        </p:spPr>
      </p:pic>
      <p:sp>
        <p:nvSpPr>
          <p:cNvPr id="7" name="TextBox 6"/>
          <p:cNvSpPr txBox="1"/>
          <p:nvPr/>
        </p:nvSpPr>
        <p:spPr>
          <a:xfrm>
            <a:off x="2987824" y="6309320"/>
            <a:ext cx="5106561" cy="276999"/>
          </a:xfrm>
          <a:prstGeom prst="rect">
            <a:avLst/>
          </a:prstGeom>
          <a:noFill/>
        </p:spPr>
        <p:txBody>
          <a:bodyPr wrap="none" rtlCol="0">
            <a:spAutoFit/>
          </a:bodyPr>
          <a:lstStyle/>
          <a:p>
            <a:r>
              <a:rPr lang="en-US" sz="1200" dirty="0" err="1" smtClean="0">
                <a:latin typeface="Arial"/>
                <a:ea typeface="Yikes" charset="0"/>
                <a:cs typeface="Arial"/>
              </a:rPr>
              <a:t>Costigan</a:t>
            </a:r>
            <a:r>
              <a:rPr lang="en-US" sz="1200" dirty="0" smtClean="0">
                <a:latin typeface="Arial"/>
                <a:ea typeface="Yikes" charset="0"/>
                <a:cs typeface="Arial"/>
              </a:rPr>
              <a:t> et al., 2015</a:t>
            </a:r>
            <a:r>
              <a:rPr lang="en-US" sz="1200" baseline="30000" dirty="0" smtClean="0">
                <a:latin typeface="Arial"/>
                <a:ea typeface="Yikes" charset="0"/>
                <a:cs typeface="Arial"/>
              </a:rPr>
              <a:t>1</a:t>
            </a:r>
            <a:r>
              <a:rPr lang="en-US" sz="1200" dirty="0" smtClean="0">
                <a:latin typeface="Arial"/>
                <a:ea typeface="Yikes" charset="0"/>
                <a:cs typeface="Arial"/>
              </a:rPr>
              <a:t>; Kilpatrick, Jung &amp; Little, 2014</a:t>
            </a:r>
            <a:r>
              <a:rPr lang="en-US" sz="1200" baseline="30000" dirty="0" smtClean="0">
                <a:latin typeface="Arial"/>
                <a:ea typeface="Yikes" charset="0"/>
                <a:cs typeface="Arial"/>
              </a:rPr>
              <a:t>2;</a:t>
            </a:r>
            <a:r>
              <a:rPr lang="en-US" sz="1200" dirty="0" smtClean="0">
                <a:latin typeface="Arial"/>
                <a:ea typeface="Yikes" charset="0"/>
                <a:cs typeface="Arial"/>
              </a:rPr>
              <a:t> </a:t>
            </a:r>
            <a:r>
              <a:rPr lang="en-US" sz="1200" dirty="0">
                <a:latin typeface="Arial"/>
                <a:ea typeface="Yikes" charset="0"/>
                <a:cs typeface="Arial"/>
              </a:rPr>
              <a:t>S</a:t>
            </a:r>
            <a:r>
              <a:rPr lang="en-US" sz="1200" dirty="0" smtClean="0">
                <a:latin typeface="Arial"/>
                <a:ea typeface="Yikes" charset="0"/>
                <a:cs typeface="Arial"/>
              </a:rPr>
              <a:t>ingh et al., 2005</a:t>
            </a:r>
            <a:r>
              <a:rPr lang="en-US" sz="1200" baseline="30000" dirty="0" smtClean="0">
                <a:latin typeface="Arial"/>
                <a:ea typeface="Yikes" charset="0"/>
                <a:cs typeface="Arial"/>
              </a:rPr>
              <a:t>3</a:t>
            </a:r>
            <a:r>
              <a:rPr lang="en-US" sz="1200" dirty="0" smtClean="0">
                <a:latin typeface="Arial"/>
                <a:ea typeface="Yikes" charset="0"/>
                <a:cs typeface="Arial"/>
              </a:rPr>
              <a:t> </a:t>
            </a:r>
          </a:p>
        </p:txBody>
      </p:sp>
    </p:spTree>
    <p:extLst>
      <p:ext uri="{BB962C8B-B14F-4D97-AF65-F5344CB8AC3E}">
        <p14:creationId xmlns:p14="http://schemas.microsoft.com/office/powerpoint/2010/main" xmlns="" val="322574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Neuroscience Background </a:t>
            </a:r>
            <a:endParaRPr lang="en-US" dirty="0"/>
          </a:p>
        </p:txBody>
      </p:sp>
    </p:spTree>
    <p:extLst>
      <p:ext uri="{BB962C8B-B14F-4D97-AF65-F5344CB8AC3E}">
        <p14:creationId xmlns:p14="http://schemas.microsoft.com/office/powerpoint/2010/main" xmlns="" val="5558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143000"/>
          </a:xfrm>
        </p:spPr>
        <p:txBody>
          <a:bodyPr>
            <a:normAutofit/>
          </a:bodyPr>
          <a:lstStyle/>
          <a:p>
            <a:r>
              <a:rPr lang="en-US" sz="3200" dirty="0" smtClean="0"/>
              <a:t>A Healthy Body </a:t>
            </a:r>
            <a:r>
              <a:rPr lang="en-US" sz="3200" u="sng" dirty="0" smtClean="0"/>
              <a:t>and</a:t>
            </a:r>
            <a:r>
              <a:rPr lang="en-US" sz="3200" dirty="0" smtClean="0"/>
              <a:t> a Healthy Mind</a:t>
            </a:r>
            <a:endParaRPr lang="en-US" sz="3200" dirty="0"/>
          </a:p>
        </p:txBody>
      </p:sp>
      <p:sp>
        <p:nvSpPr>
          <p:cNvPr id="3" name="Content Placeholder 2"/>
          <p:cNvSpPr>
            <a:spLocks noGrp="1"/>
          </p:cNvSpPr>
          <p:nvPr>
            <p:ph idx="1"/>
          </p:nvPr>
        </p:nvSpPr>
        <p:spPr>
          <a:xfrm>
            <a:off x="457200" y="1600200"/>
            <a:ext cx="6923112" cy="4525963"/>
          </a:xfrm>
        </p:spPr>
        <p:txBody>
          <a:bodyPr>
            <a:normAutofit/>
          </a:bodyPr>
          <a:lstStyle/>
          <a:p>
            <a:pPr>
              <a:lnSpc>
                <a:spcPct val="110000"/>
              </a:lnSpc>
            </a:pPr>
            <a:r>
              <a:rPr lang="en-US" sz="2600" dirty="0" smtClean="0"/>
              <a:t>We know physical activity is good for heart health, bone strength and weight management</a:t>
            </a:r>
          </a:p>
          <a:p>
            <a:endParaRPr lang="en-US" sz="2600" dirty="0" smtClean="0"/>
          </a:p>
          <a:p>
            <a:pPr>
              <a:lnSpc>
                <a:spcPct val="110000"/>
              </a:lnSpc>
            </a:pPr>
            <a:r>
              <a:rPr lang="en-US" sz="2600" dirty="0" smtClean="0"/>
              <a:t>But neuroscience research suggests that physical activity might also improve our brains and our mental abilities</a:t>
            </a:r>
            <a:endParaRPr lang="en-US" sz="2600" dirty="0"/>
          </a:p>
        </p:txBody>
      </p:sp>
      <p:sp>
        <p:nvSpPr>
          <p:cNvPr id="5" name="Slide Number Placeholder 4"/>
          <p:cNvSpPr>
            <a:spLocks noGrp="1"/>
          </p:cNvSpPr>
          <p:nvPr>
            <p:ph type="sldNum" sz="quarter" idx="12"/>
          </p:nvPr>
        </p:nvSpPr>
        <p:spPr/>
        <p:txBody>
          <a:bodyPr/>
          <a:lstStyle/>
          <a:p>
            <a:fld id="{0ADF371F-67A7-4B08-ADA9-40CE1D7DF15C}" type="slidenum">
              <a:rPr lang="en-GB" smtClean="0"/>
              <a:pPr/>
              <a:t>8</a:t>
            </a:fld>
            <a:endParaRPr lang="en-GB" dirty="0"/>
          </a:p>
        </p:txBody>
      </p:sp>
      <p:sp>
        <p:nvSpPr>
          <p:cNvPr id="6" name="TextBox 5"/>
          <p:cNvSpPr txBox="1"/>
          <p:nvPr/>
        </p:nvSpPr>
        <p:spPr>
          <a:xfrm>
            <a:off x="4260795" y="4746079"/>
            <a:ext cx="184666" cy="646331"/>
          </a:xfrm>
          <a:prstGeom prst="rect">
            <a:avLst/>
          </a:prstGeom>
          <a:noFill/>
        </p:spPr>
        <p:txBody>
          <a:bodyPr wrap="none" rtlCol="0">
            <a:spAutoFit/>
          </a:bodyPr>
          <a:lstStyle/>
          <a:p>
            <a:endParaRPr lang="en-US" sz="3600" dirty="0" smtClean="0">
              <a:latin typeface="Yikes" charset="0"/>
              <a:ea typeface="Yikes" charset="0"/>
              <a:cs typeface="Yikes" charset="0"/>
            </a:endParaRPr>
          </a:p>
        </p:txBody>
      </p:sp>
      <p:sp>
        <p:nvSpPr>
          <p:cNvPr id="7" name="TextBox 6"/>
          <p:cNvSpPr txBox="1"/>
          <p:nvPr/>
        </p:nvSpPr>
        <p:spPr>
          <a:xfrm>
            <a:off x="6516216" y="3284984"/>
            <a:ext cx="360040" cy="648072"/>
          </a:xfrm>
          <a:prstGeom prst="rect">
            <a:avLst/>
          </a:prstGeom>
          <a:noFill/>
        </p:spPr>
        <p:txBody>
          <a:bodyPr wrap="square" rtlCol="0">
            <a:spAutoFit/>
          </a:bodyPr>
          <a:lstStyle/>
          <a:p>
            <a:endParaRPr lang="en-US" sz="3600" dirty="0" smtClean="0">
              <a:latin typeface="Yikes" charset="0"/>
              <a:ea typeface="Yikes" charset="0"/>
              <a:cs typeface="Yike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20272" y="2420888"/>
            <a:ext cx="1798256" cy="3217785"/>
          </a:xfrm>
          <a:prstGeom prst="rect">
            <a:avLst/>
          </a:prstGeom>
        </p:spPr>
      </p:pic>
    </p:spTree>
    <p:extLst>
      <p:ext uri="{BB962C8B-B14F-4D97-AF65-F5344CB8AC3E}">
        <p14:creationId xmlns:p14="http://schemas.microsoft.com/office/powerpoint/2010/main" xmlns="" val="147072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r>
              <a:rPr lang="en-US" sz="3200" dirty="0" smtClean="0"/>
              <a:t>Physical Activity Boosts Our Brains</a:t>
            </a:r>
            <a:endParaRPr lang="en-US" sz="3200" dirty="0"/>
          </a:p>
        </p:txBody>
      </p:sp>
      <p:sp>
        <p:nvSpPr>
          <p:cNvPr id="3" name="Content Placeholder 2"/>
          <p:cNvSpPr>
            <a:spLocks noGrp="1"/>
          </p:cNvSpPr>
          <p:nvPr>
            <p:ph idx="1"/>
          </p:nvPr>
        </p:nvSpPr>
        <p:spPr>
          <a:xfrm>
            <a:off x="251520" y="980728"/>
            <a:ext cx="8507288" cy="4525963"/>
          </a:xfrm>
        </p:spPr>
        <p:txBody>
          <a:bodyPr/>
          <a:lstStyle/>
          <a:p>
            <a:endParaRPr lang="en-US" dirty="0" smtClean="0"/>
          </a:p>
          <a:p>
            <a:pPr>
              <a:lnSpc>
                <a:spcPct val="120000"/>
              </a:lnSpc>
            </a:pPr>
            <a:r>
              <a:rPr lang="en-US" sz="2500" dirty="0"/>
              <a:t>B</a:t>
            </a:r>
            <a:r>
              <a:rPr lang="en-US" sz="2500" dirty="0" smtClean="0"/>
              <a:t>rain cell development - neurogenesis </a:t>
            </a:r>
          </a:p>
          <a:p>
            <a:pPr>
              <a:lnSpc>
                <a:spcPct val="120000"/>
              </a:lnSpc>
            </a:pPr>
            <a:r>
              <a:rPr lang="en-US" sz="2500" dirty="0" smtClean="0"/>
              <a:t>Brain capillary growth - angiogenesis</a:t>
            </a:r>
          </a:p>
          <a:p>
            <a:pPr>
              <a:lnSpc>
                <a:spcPct val="120000"/>
              </a:lnSpc>
            </a:pPr>
            <a:r>
              <a:rPr lang="en-US" sz="2500" dirty="0" smtClean="0"/>
              <a:t>New connections between neurons - synaptogenesis</a:t>
            </a:r>
          </a:p>
          <a:p>
            <a:pPr>
              <a:lnSpc>
                <a:spcPct val="120000"/>
              </a:lnSpc>
            </a:pPr>
            <a:r>
              <a:rPr lang="en-US" sz="2500" dirty="0" smtClean="0"/>
              <a:t>More proteins that help neurons survive – </a:t>
            </a:r>
            <a:r>
              <a:rPr lang="en-US" sz="2500" dirty="0" err="1" smtClean="0"/>
              <a:t>neurotrophins</a:t>
            </a:r>
            <a:endParaRPr lang="en-US" sz="2500" dirty="0" smtClean="0"/>
          </a:p>
          <a:p>
            <a:pPr marL="0" indent="0">
              <a:lnSpc>
                <a:spcPct val="120000"/>
              </a:lnSpc>
              <a:buNone/>
            </a:pPr>
            <a:endParaRPr lang="en-US" sz="2500" dirty="0" smtClean="0">
              <a:solidFill>
                <a:schemeClr val="tx2"/>
              </a:solidFill>
            </a:endParaRPr>
          </a:p>
        </p:txBody>
      </p:sp>
      <p:sp>
        <p:nvSpPr>
          <p:cNvPr id="5" name="Slide Number Placeholder 4"/>
          <p:cNvSpPr>
            <a:spLocks noGrp="1"/>
          </p:cNvSpPr>
          <p:nvPr>
            <p:ph type="sldNum" sz="quarter" idx="12"/>
          </p:nvPr>
        </p:nvSpPr>
        <p:spPr/>
        <p:txBody>
          <a:bodyPr/>
          <a:lstStyle/>
          <a:p>
            <a:fld id="{0ADF371F-67A7-4B08-ADA9-40CE1D7DF15C}" type="slidenum">
              <a:rPr lang="en-GB" smtClean="0"/>
              <a:pPr/>
              <a:t>9</a:t>
            </a:fld>
            <a:endParaRPr lang="en-GB" dirty="0"/>
          </a:p>
        </p:txBody>
      </p:sp>
      <p:sp>
        <p:nvSpPr>
          <p:cNvPr id="10" name="TextBox 9"/>
          <p:cNvSpPr txBox="1"/>
          <p:nvPr/>
        </p:nvSpPr>
        <p:spPr>
          <a:xfrm>
            <a:off x="5148064" y="4725144"/>
            <a:ext cx="2736304" cy="1200329"/>
          </a:xfrm>
          <a:prstGeom prst="rect">
            <a:avLst/>
          </a:prstGeom>
          <a:solidFill>
            <a:schemeClr val="tx1">
              <a:lumMod val="20000"/>
              <a:lumOff val="80000"/>
            </a:schemeClr>
          </a:solidFill>
          <a:ln>
            <a:solidFill>
              <a:schemeClr val="tx1"/>
            </a:solidFill>
          </a:ln>
        </p:spPr>
        <p:txBody>
          <a:bodyPr wrap="square" rtlCol="0">
            <a:spAutoFit/>
          </a:bodyPr>
          <a:lstStyle/>
          <a:p>
            <a:pPr algn="ctr"/>
            <a:r>
              <a:rPr lang="en-US" dirty="0" smtClean="0">
                <a:solidFill>
                  <a:schemeClr val="tx2"/>
                </a:solidFill>
                <a:latin typeface="Yikes" charset="0"/>
                <a:ea typeface="Yikes" charset="0"/>
                <a:cs typeface="Yikes" charset="0"/>
              </a:rPr>
              <a:t>Our MRI Study will look for evidence of increased hippocampal volume </a:t>
            </a:r>
          </a:p>
        </p:txBody>
      </p:sp>
      <p:pic>
        <p:nvPicPr>
          <p:cNvPr id="4" name="Picture 3" descr="Screen Shot 2017-07-12 at 14.40.36.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9592" y="4149080"/>
            <a:ext cx="3195322" cy="2348879"/>
          </a:xfrm>
          <a:prstGeom prst="rect">
            <a:avLst/>
          </a:prstGeom>
        </p:spPr>
      </p:pic>
    </p:spTree>
    <p:extLst>
      <p:ext uri="{BB962C8B-B14F-4D97-AF65-F5344CB8AC3E}">
        <p14:creationId xmlns:p14="http://schemas.microsoft.com/office/powerpoint/2010/main" xmlns="" val="65142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Fit to Study">
      <a:dk1>
        <a:srgbClr val="204F9B"/>
      </a:dk1>
      <a:lt1>
        <a:srgbClr val="FFFFFF"/>
      </a:lt1>
      <a:dk2>
        <a:srgbClr val="E92628"/>
      </a:dk2>
      <a:lt2>
        <a:srgbClr val="F3E133"/>
      </a:lt2>
      <a:accent1>
        <a:srgbClr val="09A149"/>
      </a:accent1>
      <a:accent2>
        <a:srgbClr val="F06724"/>
      </a:accent2>
      <a:accent3>
        <a:srgbClr val="9BBB59"/>
      </a:accent3>
      <a:accent4>
        <a:srgbClr val="204F9B"/>
      </a:accent4>
      <a:accent5>
        <a:srgbClr val="E92628"/>
      </a:accent5>
      <a:accent6>
        <a:srgbClr val="F3E133"/>
      </a:accent6>
      <a:hlink>
        <a:srgbClr val="0096FF"/>
      </a:hlink>
      <a:folHlink>
        <a:srgbClr val="C8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3600" dirty="0" smtClean="0">
            <a:latin typeface="Yikes" charset="0"/>
            <a:ea typeface="Yikes" charset="0"/>
            <a:cs typeface="Yikes"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10168</TotalTime>
  <Words>2864</Words>
  <Application>Microsoft Office PowerPoint</Application>
  <PresentationFormat>On-screen Show (4:3)</PresentationFormat>
  <Paragraphs>438</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What is the Aim of Fit to Study?</vt:lpstr>
      <vt:lpstr>The Physical Activity Background </vt:lpstr>
      <vt:lpstr>Defining Physical Activity </vt:lpstr>
      <vt:lpstr>Declining Adolescent Physical Activity </vt:lpstr>
      <vt:lpstr>Why Vigorous Activity? </vt:lpstr>
      <vt:lpstr>The Neuroscience Background </vt:lpstr>
      <vt:lpstr>A Healthy Body and a Healthy Mind</vt:lpstr>
      <vt:lpstr>Physical Activity Boosts Our Brains</vt:lpstr>
      <vt:lpstr>Activity – Cognition -  Attainment?</vt:lpstr>
      <vt:lpstr>The Neuroscience Pathway</vt:lpstr>
      <vt:lpstr>The Psychosocial Background </vt:lpstr>
      <vt:lpstr> Activity Can Lift Mood &amp; Maintain  Mental Health</vt:lpstr>
      <vt:lpstr>Activity - Health/Wellbeing  - Attainment? </vt:lpstr>
      <vt:lpstr>The Psychosocial Pathway</vt:lpstr>
      <vt:lpstr>The PE Context</vt:lpstr>
      <vt:lpstr>Shaping our Childrens’ Futures…</vt:lpstr>
      <vt:lpstr>Physical Activity  During PE </vt:lpstr>
      <vt:lpstr>Exercise 1: Your Typical Lesson</vt:lpstr>
      <vt:lpstr>Key Stage 3 PE Curriculum Aims </vt:lpstr>
      <vt:lpstr>The Fit to Study Intervention </vt:lpstr>
      <vt:lpstr>Ten Minutes, Twice a Week, All Year</vt:lpstr>
      <vt:lpstr>https://www.fit-to-study.org/interventions/ </vt:lpstr>
      <vt:lpstr>Active 10 Minute Warm Up </vt:lpstr>
      <vt:lpstr>Infusion 1: Fast Arms (2 mins)</vt:lpstr>
      <vt:lpstr>Infusion 2: Dynamic Balance (2 mins) </vt:lpstr>
      <vt:lpstr>Infusion 3: Fast Feet </vt:lpstr>
      <vt:lpstr>Exercise 2: PE Practical    </vt:lpstr>
      <vt:lpstr>Exercise 3: Your Typical Lesson Now   </vt:lpstr>
      <vt:lpstr>We Are Asking You to...</vt:lpstr>
      <vt:lpstr>Monitoring Intervention Impact </vt:lpstr>
      <vt:lpstr>The Lesson Log </vt:lpstr>
      <vt:lpstr>Physical Activity Monitoring </vt:lpstr>
      <vt:lpstr>Academic Attainment </vt:lpstr>
      <vt:lpstr>In Summary…</vt:lpstr>
      <vt:lpstr>Slide 36</vt:lpstr>
    </vt:vector>
  </TitlesOfParts>
  <Company>Oxford Brookes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Beale</dc:creator>
  <cp:lastModifiedBy>Nicholas</cp:lastModifiedBy>
  <cp:revision>149</cp:revision>
  <cp:lastPrinted>2017-07-03T15:51:57Z</cp:lastPrinted>
  <dcterms:created xsi:type="dcterms:W3CDTF">2017-03-10T10:29:15Z</dcterms:created>
  <dcterms:modified xsi:type="dcterms:W3CDTF">2017-07-17T21:50:15Z</dcterms:modified>
</cp:coreProperties>
</file>