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otte Dunkeld" initials="CD" lastIdx="1" clrIdx="0">
    <p:extLst>
      <p:ext uri="{19B8F6BF-5375-455C-9EA6-DF929625EA0E}">
        <p15:presenceInfo xmlns:p15="http://schemas.microsoft.com/office/powerpoint/2012/main" userId="f406231ae66280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5"/>
    <p:restoredTop sz="94677"/>
  </p:normalViewPr>
  <p:slideViewPr>
    <p:cSldViewPr snapToGrid="0" snapToObjects="1">
      <p:cViewPr>
        <p:scale>
          <a:sx n="50" d="100"/>
          <a:sy n="50" d="100"/>
        </p:scale>
        <p:origin x="2284" y="-3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C6A6D-DA0C-4B86-8BD7-000EEA3C7A77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48F14-2FB9-4185-9B0F-E94BCDA03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5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9636-B40A-478F-9D0B-611B6CEB6105}" type="datetime1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 10.12.19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10E7-B591-5A4D-AFE1-2647E0791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0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1B1B-5F59-4E3E-8588-06067E980F3E}" type="datetime1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 10.12.19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10E7-B591-5A4D-AFE1-2647E0791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1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96D0-C84F-4BBD-BBA9-A6C05FD15E4D}" type="datetime1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 10.12.19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10E7-B591-5A4D-AFE1-2647E0791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7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E76C-8344-4793-B50E-39B1ECBD28D0}" type="datetime1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 10.12.19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10E7-B591-5A4D-AFE1-2647E0791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75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649-5DD3-48CE-BC42-A53C856DF9C2}" type="datetime1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 10.12.19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10E7-B591-5A4D-AFE1-2647E0791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BDFB-3AE5-41DC-A331-977EF332A9FC}" type="datetime1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 10.12.19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10E7-B591-5A4D-AFE1-2647E0791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1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9479-EBFE-462F-A52C-F9E575270F70}" type="datetime1">
              <a:rPr lang="en-GB" smtClean="0"/>
              <a:t>11/02/2020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 10.12.19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10E7-B591-5A4D-AFE1-2647E0791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1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60F4-7AFF-445F-AECF-F9FB2A6AE4AE}" type="datetime1">
              <a:rPr lang="en-GB" smtClean="0"/>
              <a:t>11/02/2020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 10.12.19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10E7-B591-5A4D-AFE1-2647E0791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5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6AEB-5D97-4689-88F9-9535B038C45F}" type="datetime1">
              <a:rPr lang="en-GB" smtClean="0"/>
              <a:t>11/02/2020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 10.12.19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10E7-B591-5A4D-AFE1-2647E0791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61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3E0C-6C72-4019-B282-05C2F7EB58C5}" type="datetime1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 10.12.19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10E7-B591-5A4D-AFE1-2647E0791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97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465-B906-4255-91F8-D30735335FB3}" type="datetime1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 10.12.19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10E7-B591-5A4D-AFE1-2647E0791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4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6476-2B66-41CB-9E40-705884495CE8}" type="datetime1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Version 1 10.12.19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10E7-B591-5A4D-AFE1-2647E0791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06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jpg"/><Relationship Id="rId4" Type="http://schemas.microsoft.com/office/2007/relationships/hdphoto" Target="../media/hdphoto1.wdp"/><Relationship Id="rId9" Type="http://schemas.openxmlformats.org/officeDocument/2006/relationships/hyperlink" Target="http://bit.ly/PROMISESTU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92218F-1E2E-7E45-AE21-176FF6A382D1}"/>
              </a:ext>
            </a:extLst>
          </p:cNvPr>
          <p:cNvSpPr/>
          <p:nvPr/>
        </p:nvSpPr>
        <p:spPr>
          <a:xfrm>
            <a:off x="20366" y="2426778"/>
            <a:ext cx="6810115" cy="75065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26998-BEA4-3B48-AFB6-6C099E351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8" t="24861" r="11557" b="27884"/>
          <a:stretch/>
        </p:blipFill>
        <p:spPr>
          <a:xfrm>
            <a:off x="69462" y="134831"/>
            <a:ext cx="1715256" cy="524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3BD8D-68DD-584A-8BB4-1D5BFF6A8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5" b="96538" l="1546" r="9845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5069" y="5848080"/>
            <a:ext cx="1259928" cy="1688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11A0DF-E6DD-9842-A352-339287DA9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917" y="3599630"/>
            <a:ext cx="961671" cy="1260966"/>
          </a:xfrm>
          <a:prstGeom prst="rect">
            <a:avLst/>
          </a:prstGeom>
        </p:spPr>
      </p:pic>
      <p:pic>
        <p:nvPicPr>
          <p:cNvPr id="15" name="Picture 14" descr="sussex-uni.png">
            <a:extLst>
              <a:ext uri="{FF2B5EF4-FFF2-40B4-BE49-F238E27FC236}">
                <a16:creationId xmlns:a16="http://schemas.microsoft.com/office/drawing/2014/main" id="{AF0298A1-9287-4746-AE67-0A0773D08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245" y="15311"/>
            <a:ext cx="925293" cy="9252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1B4CC8-3823-FA40-BD75-F9ED23692AFB}"/>
              </a:ext>
            </a:extLst>
          </p:cNvPr>
          <p:cNvSpPr txBox="1"/>
          <p:nvPr/>
        </p:nvSpPr>
        <p:spPr>
          <a:xfrm>
            <a:off x="-689376" y="1568743"/>
            <a:ext cx="8229600" cy="95410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Are You Interested In Learning to Practice Mindfulness?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E3E8D-F1CB-9348-BE1E-49E59674B6AF}"/>
              </a:ext>
            </a:extLst>
          </p:cNvPr>
          <p:cNvSpPr txBox="1"/>
          <p:nvPr/>
        </p:nvSpPr>
        <p:spPr>
          <a:xfrm>
            <a:off x="90822" y="2509097"/>
            <a:ext cx="6739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Researchers at the University of Sussex would like to invite </a:t>
            </a:r>
            <a:r>
              <a:rPr lang="en-GB" b="1" u="sng" dirty="0"/>
              <a:t>NHS STAFF </a:t>
            </a:r>
            <a:r>
              <a:rPr lang="en-GB" dirty="0"/>
              <a:t>to take part in an online study investigating the effects of mindfulness mediation, provided by the well-known course, </a:t>
            </a:r>
            <a:r>
              <a:rPr lang="en-GB" b="1" dirty="0">
                <a:solidFill>
                  <a:schemeClr val="accent2"/>
                </a:solidFill>
              </a:rPr>
              <a:t>Headspace</a:t>
            </a:r>
            <a:r>
              <a:rPr lang="en-GB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CC19556D-F11C-0C43-8E38-9B612EE6EAFC}"/>
              </a:ext>
            </a:extLst>
          </p:cNvPr>
          <p:cNvSpPr/>
          <p:nvPr/>
        </p:nvSpPr>
        <p:spPr>
          <a:xfrm>
            <a:off x="497162" y="5332170"/>
            <a:ext cx="4521045" cy="2501916"/>
          </a:xfrm>
          <a:prstGeom prst="wedgeEllipseCallout">
            <a:avLst>
              <a:gd name="adj1" fmla="val 61279"/>
              <a:gd name="adj2" fmla="val -465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1DB60F-39AD-5345-A8F4-2BC394CD8518}"/>
              </a:ext>
            </a:extLst>
          </p:cNvPr>
          <p:cNvSpPr txBox="1"/>
          <p:nvPr/>
        </p:nvSpPr>
        <p:spPr>
          <a:xfrm>
            <a:off x="1269836" y="5614510"/>
            <a:ext cx="3304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“By taking part in this study you will receive a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free annual subscription to Headspace, worth £71.88! </a:t>
            </a:r>
            <a:r>
              <a:rPr lang="en-GB" dirty="0"/>
              <a:t>You will also have the opportunity to be entered into a prize draw to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WIN one of five £50 Amazon Vouchers.</a:t>
            </a:r>
            <a:r>
              <a:rPr lang="en-GB" b="1" dirty="0"/>
              <a:t>”</a:t>
            </a:r>
          </a:p>
        </p:txBody>
      </p:sp>
      <p:sp>
        <p:nvSpPr>
          <p:cNvPr id="21" name="Oval Callout 20">
            <a:extLst>
              <a:ext uri="{FF2B5EF4-FFF2-40B4-BE49-F238E27FC236}">
                <a16:creationId xmlns:a16="http://schemas.microsoft.com/office/drawing/2014/main" id="{1DF7F258-F484-A640-9FF5-78CAA8261F8D}"/>
              </a:ext>
            </a:extLst>
          </p:cNvPr>
          <p:cNvSpPr/>
          <p:nvPr/>
        </p:nvSpPr>
        <p:spPr>
          <a:xfrm>
            <a:off x="2174286" y="3599630"/>
            <a:ext cx="3497765" cy="1517278"/>
          </a:xfrm>
          <a:prstGeom prst="wedgeEllipseCallout">
            <a:avLst>
              <a:gd name="adj1" fmla="val -60277"/>
              <a:gd name="adj2" fmla="val -1599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F65DEF-E7C4-4346-B845-504D02382F52}"/>
              </a:ext>
            </a:extLst>
          </p:cNvPr>
          <p:cNvSpPr txBox="1"/>
          <p:nvPr/>
        </p:nvSpPr>
        <p:spPr>
          <a:xfrm>
            <a:off x="2637234" y="3740081"/>
            <a:ext cx="293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“Research has shown that mindfulness can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improve wellbeing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reduce levels of work-related stress</a:t>
            </a:r>
            <a:r>
              <a:rPr lang="en-GB" b="1" dirty="0"/>
              <a:t>.”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AD3DA8-324C-9145-9A9F-C7B0C5E7C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617" y="7819377"/>
            <a:ext cx="1831204" cy="1831204"/>
          </a:xfrm>
          <a:prstGeom prst="rect">
            <a:avLst/>
          </a:prstGeom>
        </p:spPr>
      </p:pic>
      <p:sp>
        <p:nvSpPr>
          <p:cNvPr id="25" name="Oval Callout 24">
            <a:extLst>
              <a:ext uri="{FF2B5EF4-FFF2-40B4-BE49-F238E27FC236}">
                <a16:creationId xmlns:a16="http://schemas.microsoft.com/office/drawing/2014/main" id="{DE82BB72-FE56-B44A-884B-8BF21550F32F}"/>
              </a:ext>
            </a:extLst>
          </p:cNvPr>
          <p:cNvSpPr/>
          <p:nvPr/>
        </p:nvSpPr>
        <p:spPr>
          <a:xfrm>
            <a:off x="2035577" y="8116426"/>
            <a:ext cx="3874538" cy="1142565"/>
          </a:xfrm>
          <a:prstGeom prst="wedgeEllipseCallout">
            <a:avLst>
              <a:gd name="adj1" fmla="val -64114"/>
              <a:gd name="adj2" fmla="val -2127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661D5-875C-EE41-A375-EA8239B794A6}"/>
              </a:ext>
            </a:extLst>
          </p:cNvPr>
          <p:cNvSpPr txBox="1"/>
          <p:nvPr/>
        </p:nvSpPr>
        <p:spPr>
          <a:xfrm>
            <a:off x="2166446" y="8411814"/>
            <a:ext cx="36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“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For more info or to participate, click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hlinkClick r:id="rId9"/>
              </a:rPr>
              <a:t>here</a:t>
            </a:r>
            <a:r>
              <a:rPr lang="en-GB" b="1" dirty="0"/>
              <a:t>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D522-2B85-4623-8BFC-D4CC2279F837}"/>
              </a:ext>
            </a:extLst>
          </p:cNvPr>
          <p:cNvSpPr txBox="1"/>
          <p:nvPr/>
        </p:nvSpPr>
        <p:spPr>
          <a:xfrm>
            <a:off x="223678" y="1016949"/>
            <a:ext cx="65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</a:t>
            </a:r>
            <a:r>
              <a:rPr lang="en-GB" b="1" dirty="0">
                <a:solidFill>
                  <a:schemeClr val="accent2"/>
                </a:solidFill>
              </a:rPr>
              <a:t> PROMISE </a:t>
            </a:r>
            <a:r>
              <a:rPr lang="en-GB" b="1" dirty="0"/>
              <a:t>STUDY: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PR</a:t>
            </a:r>
            <a:r>
              <a:rPr lang="en-GB" dirty="0" err="1"/>
              <a:t>edictors</a:t>
            </a:r>
            <a:r>
              <a:rPr lang="en-GB" dirty="0"/>
              <a:t>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GB" dirty="0"/>
              <a:t>f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MI</a:t>
            </a:r>
            <a:r>
              <a:rPr lang="en-GB" dirty="0" err="1"/>
              <a:t>ndfulness</a:t>
            </a:r>
            <a:r>
              <a:rPr lang="en-GB" dirty="0"/>
              <a:t>-based </a:t>
            </a:r>
          </a:p>
          <a:p>
            <a:pPr algn="ct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GB" dirty="0"/>
              <a:t>elf-help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GB" dirty="0"/>
              <a:t>ngagement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8F0E05-1C44-4E58-B077-E4DE566F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12022" y="9688472"/>
            <a:ext cx="2635623" cy="214134"/>
          </a:xfrm>
        </p:spPr>
        <p:txBody>
          <a:bodyPr/>
          <a:lstStyle/>
          <a:p>
            <a:r>
              <a:rPr lang="en-GB" dirty="0"/>
              <a:t>IRAS Number 273550 V1 10.12.19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01D3E0-3E83-4CDB-8FA5-B0975039FFD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028"/>
          <a:stretch/>
        </p:blipFill>
        <p:spPr>
          <a:xfrm>
            <a:off x="2547745" y="66688"/>
            <a:ext cx="1964175" cy="76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6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128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elms</dc:creator>
  <cp:lastModifiedBy>Charlotte Dunkeld</cp:lastModifiedBy>
  <cp:revision>32</cp:revision>
  <dcterms:created xsi:type="dcterms:W3CDTF">2019-10-02T12:56:03Z</dcterms:created>
  <dcterms:modified xsi:type="dcterms:W3CDTF">2020-02-11T16:30:34Z</dcterms:modified>
</cp:coreProperties>
</file>