
<file path=[Content_Types].xml><?xml version="1.0" encoding="utf-8"?>
<Types xmlns="http://schemas.openxmlformats.org/package/2006/content-types"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846" r:id="rId1"/>
  </p:sldMasterIdLst>
  <p:notesMasterIdLst>
    <p:notesMasterId r:id="rId5"/>
  </p:notesMasterIdLst>
  <p:handoutMasterIdLst>
    <p:handoutMasterId r:id="rId6"/>
  </p:handoutMasterIdLst>
  <p:sldIdLst>
    <p:sldId id="389" r:id="rId2"/>
    <p:sldId id="390" r:id="rId3"/>
    <p:sldId id="382" r:id="rId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D5D5D7"/>
    <a:srgbClr val="B1B2B5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Stijl, gemiddeld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8799B23B-EC83-4686-B30A-512413B5E67A}" styleName="Stijl, licht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Stijl, gemiddeld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Stijl, gemiddeld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Stijl, thema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Geen stijl, gee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Stijl, licht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Stijl, licht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16DA210-FB5B-4158-B5E0-FEB733F419BA}" styleName="Stijl, lich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Stijl, licht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73A0DAA-6AF3-43AB-8588-CEC1D06C72B9}" styleName="Stijl, gemiddeld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Stijl, gemiddeld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93D81CF-94F2-401A-BA57-92F5A7B2D0C5}" styleName="Stijl, gemiddeld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5BE263C-DBD7-4A20-BB59-AAB30ACAA65A}" styleName="Stijl, gemiddeld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660B408-B3CF-4A94-85FC-2B1E0A45F4A2}" styleName="Stijl, donker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202B0CA-FC54-4496-8BCA-5EF66A818D29}" styleName="Stijl, donker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1E4AEA4-8DFA-4A89-87EB-49C32662AFE0}" styleName="Stijl, gemiddeld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EC20E35-A176-4012-BC5E-935CFFF8708E}" styleName="Stijl, gemiddeld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Geen stijl, tabel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Stijl, thema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Stijl, thema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DCAF9ED-07DC-4A11-8D7F-57B35C25682E}" styleName="Stijl, gemiddeld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E8034E78-7F5D-4C2E-B375-FC64B27BC917}" styleName="Stijl, donker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077" autoAdjust="0"/>
  </p:normalViewPr>
  <p:slideViewPr>
    <p:cSldViewPr snapToGrid="0" snapToObjects="1">
      <p:cViewPr>
        <p:scale>
          <a:sx n="100" d="100"/>
          <a:sy n="100" d="100"/>
        </p:scale>
        <p:origin x="-1992" y="-402"/>
      </p:cViewPr>
      <p:guideLst>
        <p:guide orient="horz" pos="2160"/>
        <p:guide orient="horz" pos="405"/>
        <p:guide orient="horz" pos="3962"/>
        <p:guide orient="horz" pos="587"/>
        <p:guide orient="horz" pos="192"/>
        <p:guide pos="2880"/>
        <p:guide pos="5376"/>
        <p:guide pos="619"/>
      </p:guideLst>
    </p:cSldViewPr>
  </p:slideViewPr>
  <p:outlineViewPr>
    <p:cViewPr>
      <p:scale>
        <a:sx n="33" d="100"/>
        <a:sy n="33" d="100"/>
      </p:scale>
      <p:origin x="0" y="123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85" d="100"/>
          <a:sy n="85" d="100"/>
        </p:scale>
        <p:origin x="-3150" y="-7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0" y="0"/>
            <a:ext cx="912813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algn="l"/>
            <a:r>
              <a:rPr lang="en-US" sz="1100" smtClean="0">
                <a:latin typeface="+mn-lt"/>
              </a:rPr>
              <a:t>dd-mm-yyyy</a:t>
            </a:r>
            <a:endParaRPr lang="nl-NL" sz="1100" dirty="0">
              <a:latin typeface="+mn-lt"/>
            </a:endParaRPr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1032442" y="12287"/>
            <a:ext cx="4480801" cy="457200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200"/>
            </a:lvl1pPr>
          </a:lstStyle>
          <a:p>
            <a:r>
              <a:rPr lang="nl-NL" sz="1100" dirty="0" smtClean="0">
                <a:latin typeface="+mn-lt"/>
              </a:rPr>
              <a:t>Voeg hier de titel van de presentatie in</a:t>
            </a:r>
            <a:endParaRPr lang="nl-NL" sz="1100" dirty="0">
              <a:latin typeface="+mn-lt"/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6359845" y="0"/>
            <a:ext cx="496567" cy="457200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/>
            </a:lvl1pPr>
          </a:lstStyle>
          <a:p>
            <a:fld id="{EC544854-4D1F-CE4C-B7F4-974AEA785153}" type="slidenum">
              <a:rPr lang="nl-NL" sz="1100" smtClean="0">
                <a:latin typeface="+mn-lt"/>
              </a:rPr>
              <a:pPr/>
              <a:t>‹#›</a:t>
            </a:fld>
            <a:endParaRPr lang="nl-NL" sz="11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29435036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0" y="0"/>
            <a:ext cx="1063416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100">
                <a:latin typeface="+mn-lt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en-US" smtClean="0"/>
              <a:t>dd-mm-yyyy</a:t>
            </a:r>
            <a:endParaRPr lang="en-US" dirty="0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063416" y="4343400"/>
            <a:ext cx="4651584" cy="440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 err="1" smtClean="0"/>
              <a:t>Klik</a:t>
            </a:r>
            <a:r>
              <a:rPr lang="en-US" noProof="0" dirty="0" smtClean="0"/>
              <a:t> </a:t>
            </a:r>
            <a:r>
              <a:rPr lang="en-US" noProof="0" dirty="0" err="1" smtClean="0"/>
              <a:t>om</a:t>
            </a:r>
            <a:r>
              <a:rPr lang="en-US" noProof="0" dirty="0" smtClean="0"/>
              <a:t> de </a:t>
            </a:r>
            <a:r>
              <a:rPr lang="en-US" noProof="0" dirty="0" err="1" smtClean="0"/>
              <a:t>tekststijl</a:t>
            </a:r>
            <a:r>
              <a:rPr lang="en-US" noProof="0" dirty="0" smtClean="0"/>
              <a:t> van het model </a:t>
            </a:r>
            <a:r>
              <a:rPr lang="en-US" noProof="0" dirty="0" err="1" smtClean="0"/>
              <a:t>te</a:t>
            </a:r>
            <a:r>
              <a:rPr lang="en-US" noProof="0" dirty="0" smtClean="0"/>
              <a:t> </a:t>
            </a:r>
            <a:r>
              <a:rPr lang="en-US" noProof="0" dirty="0" err="1" smtClean="0"/>
              <a:t>bewerken</a:t>
            </a:r>
            <a:endParaRPr lang="en-US" noProof="0" dirty="0" smtClean="0"/>
          </a:p>
          <a:p>
            <a:pPr lvl="1"/>
            <a:r>
              <a:rPr lang="en-US" noProof="0" dirty="0" err="1" smtClean="0"/>
              <a:t>Tweede</a:t>
            </a:r>
            <a:r>
              <a:rPr lang="en-US" noProof="0" dirty="0" smtClean="0"/>
              <a:t> </a:t>
            </a:r>
            <a:r>
              <a:rPr lang="en-US" noProof="0" dirty="0" err="1" smtClean="0"/>
              <a:t>niveau</a:t>
            </a:r>
            <a:endParaRPr lang="en-US" noProof="0" dirty="0" smtClean="0"/>
          </a:p>
          <a:p>
            <a:pPr lvl="2"/>
            <a:r>
              <a:rPr lang="en-US" noProof="0" dirty="0" err="1" smtClean="0"/>
              <a:t>Derde</a:t>
            </a:r>
            <a:r>
              <a:rPr lang="en-US" noProof="0" dirty="0" smtClean="0"/>
              <a:t> </a:t>
            </a:r>
            <a:r>
              <a:rPr lang="en-US" noProof="0" dirty="0" err="1" smtClean="0"/>
              <a:t>niveau</a:t>
            </a:r>
            <a:endParaRPr lang="en-US" noProof="0" dirty="0" smtClean="0"/>
          </a:p>
          <a:p>
            <a:pPr lvl="3"/>
            <a:r>
              <a:rPr lang="en-US" noProof="0" dirty="0" err="1" smtClean="0"/>
              <a:t>Vierde</a:t>
            </a:r>
            <a:r>
              <a:rPr lang="en-US" noProof="0" dirty="0" smtClean="0"/>
              <a:t> </a:t>
            </a:r>
            <a:r>
              <a:rPr lang="en-US" noProof="0" dirty="0" err="1" smtClean="0"/>
              <a:t>niveau</a:t>
            </a:r>
            <a:endParaRPr lang="en-US" noProof="0" dirty="0" smtClean="0"/>
          </a:p>
          <a:p>
            <a:pPr lvl="4"/>
            <a:r>
              <a:rPr lang="en-US" noProof="0" dirty="0" err="1" smtClean="0"/>
              <a:t>Vijfde</a:t>
            </a:r>
            <a:r>
              <a:rPr lang="en-US" noProof="0" dirty="0" smtClean="0"/>
              <a:t> </a:t>
            </a:r>
            <a:r>
              <a:rPr lang="en-US" noProof="0" dirty="0" err="1" smtClean="0"/>
              <a:t>niveau</a:t>
            </a:r>
            <a:endParaRPr lang="en-US" noProof="0" dirty="0" smtClean="0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063416" y="0"/>
            <a:ext cx="324187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100">
                <a:latin typeface="+mn-lt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en-US" dirty="0" err="1" smtClean="0"/>
              <a:t>Voeg</a:t>
            </a:r>
            <a:r>
              <a:rPr lang="en-US" dirty="0" smtClean="0"/>
              <a:t> </a:t>
            </a:r>
            <a:r>
              <a:rPr lang="en-US" dirty="0" err="1" smtClean="0"/>
              <a:t>hier</a:t>
            </a:r>
            <a:r>
              <a:rPr lang="en-US" dirty="0" smtClean="0"/>
              <a:t> de </a:t>
            </a:r>
            <a:r>
              <a:rPr lang="en-US" dirty="0" err="1" smtClean="0"/>
              <a:t>titel</a:t>
            </a:r>
            <a:r>
              <a:rPr lang="en-US" dirty="0" smtClean="0"/>
              <a:t> van de </a:t>
            </a:r>
            <a:r>
              <a:rPr lang="en-US" dirty="0" err="1" smtClean="0"/>
              <a:t>presentatie</a:t>
            </a:r>
            <a:r>
              <a:rPr lang="en-US" dirty="0" smtClean="0"/>
              <a:t> in</a:t>
            </a:r>
            <a:endParaRPr lang="en-US" dirty="0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266927" y="0"/>
            <a:ext cx="61172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100">
                <a:latin typeface="+mn-lt"/>
              </a:defRPr>
            </a:lvl1pPr>
          </a:lstStyle>
          <a:p>
            <a:fld id="{A3D1EB55-1366-4213-B600-892F8426F18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86162242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361950" indent="-185738" algn="l" rtl="0" eaLnBrk="0" fontAlgn="base" hangingPunct="0">
      <a:spcBef>
        <a:spcPct val="30000"/>
      </a:spcBef>
      <a:spcAft>
        <a:spcPct val="0"/>
      </a:spcAft>
      <a:buFont typeface="Calibri"/>
      <a:buChar char="−"/>
      <a:defRPr sz="14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536575" indent="-174625" algn="l" rtl="0" eaLnBrk="0" fontAlgn="base" hangingPunct="0">
      <a:spcBef>
        <a:spcPct val="30000"/>
      </a:spcBef>
      <a:spcAft>
        <a:spcPct val="0"/>
      </a:spcAft>
      <a:buFont typeface="Calibri"/>
      <a:buChar char="−"/>
      <a:defRPr sz="14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712788" indent="-176213" algn="l" rtl="0" eaLnBrk="0" fontAlgn="base" hangingPunct="0">
      <a:spcBef>
        <a:spcPct val="30000"/>
      </a:spcBef>
      <a:spcAft>
        <a:spcPct val="0"/>
      </a:spcAft>
      <a:buFont typeface="Calibri"/>
      <a:buChar char="−"/>
      <a:defRPr sz="14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898525" indent="-185738" algn="l" rtl="0" eaLnBrk="0" fontAlgn="base" hangingPunct="0">
      <a:spcBef>
        <a:spcPct val="30000"/>
      </a:spcBef>
      <a:spcAft>
        <a:spcPct val="0"/>
      </a:spcAft>
      <a:buFont typeface="Calibri"/>
      <a:buChar char="−"/>
      <a:defRPr sz="14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12" descr="MN_Final_white.eps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48463" y="1589617"/>
            <a:ext cx="1223962" cy="88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AutoShape 10"/>
          <p:cNvSpPr>
            <a:spLocks noChangeArrowheads="1"/>
          </p:cNvSpPr>
          <p:nvPr userDrawn="1"/>
        </p:nvSpPr>
        <p:spPr bwMode="auto">
          <a:xfrm flipH="1">
            <a:off x="-1" y="941917"/>
            <a:ext cx="8540751" cy="4232275"/>
          </a:xfrm>
          <a:custGeom>
            <a:avLst/>
            <a:gdLst>
              <a:gd name="T0" fmla="*/ 421258 w 8574611"/>
              <a:gd name="T1" fmla="*/ 0 h 4345469"/>
              <a:gd name="T2" fmla="*/ 8589460 w 8574611"/>
              <a:gd name="T3" fmla="*/ 0 h 4345469"/>
              <a:gd name="T4" fmla="*/ 8590065 w 8574611"/>
              <a:gd name="T5" fmla="*/ 3513409 h 4345469"/>
              <a:gd name="T6" fmla="*/ 0 w 8574611"/>
              <a:gd name="T7" fmla="*/ 3510759 h 4345469"/>
              <a:gd name="T8" fmla="*/ 0 w 8574611"/>
              <a:gd name="T9" fmla="*/ 339863 h 4345469"/>
              <a:gd name="T10" fmla="*/ 421258 w 8574611"/>
              <a:gd name="T11" fmla="*/ 0 h 43454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8574611" h="4345469">
                <a:moveTo>
                  <a:pt x="420351" y="0"/>
                </a:moveTo>
                <a:lnTo>
                  <a:pt x="8570912" y="0"/>
                </a:lnTo>
                <a:cubicBezTo>
                  <a:pt x="8568090" y="906954"/>
                  <a:pt x="8579982" y="1624607"/>
                  <a:pt x="8571516" y="4345469"/>
                </a:cubicBezTo>
                <a:lnTo>
                  <a:pt x="0" y="4342193"/>
                </a:lnTo>
                <a:lnTo>
                  <a:pt x="0" y="420351"/>
                </a:lnTo>
                <a:cubicBezTo>
                  <a:pt x="0" y="188198"/>
                  <a:pt x="188198" y="0"/>
                  <a:pt x="420351" y="0"/>
                </a:cubicBezTo>
                <a:close/>
              </a:path>
            </a:pathLst>
          </a:custGeom>
          <a:gradFill rotWithShape="0">
            <a:gsLst>
              <a:gs pos="0">
                <a:schemeClr val="bg2"/>
              </a:gs>
              <a:gs pos="100000">
                <a:schemeClr val="tx1"/>
              </a:gs>
            </a:gsLst>
            <a:lin ang="0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6" name="Afbeelding 12" descr="MN_Final_white.eps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6799265" y="1428744"/>
            <a:ext cx="1223962" cy="88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8"/>
          <p:cNvSpPr>
            <a:spLocks noGrp="1" noChangeArrowheads="1"/>
          </p:cNvSpPr>
          <p:nvPr>
            <p:ph type="ctrTitle"/>
          </p:nvPr>
        </p:nvSpPr>
        <p:spPr>
          <a:xfrm>
            <a:off x="999058" y="2887135"/>
            <a:ext cx="6807200" cy="1308100"/>
          </a:xfrm>
        </p:spPr>
        <p:txBody>
          <a:bodyPr anchor="b"/>
          <a:lstStyle>
            <a:lvl1pPr>
              <a:lnSpc>
                <a:spcPct val="11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nl-NL" smtClean="0"/>
              <a:t>Titelstijl van model bewerken</a:t>
            </a:r>
            <a:endParaRPr lang="en-US" dirty="0" smtClean="0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subTitle" idx="1"/>
          </p:nvPr>
        </p:nvSpPr>
        <p:spPr>
          <a:xfrm>
            <a:off x="999058" y="4262965"/>
            <a:ext cx="6815667" cy="723900"/>
          </a:xfrm>
        </p:spPr>
        <p:txBody>
          <a:bodyPr/>
          <a:lstStyle>
            <a:lvl1pPr marL="0" indent="0">
              <a:lnSpc>
                <a:spcPct val="110000"/>
              </a:lnSpc>
              <a:buNone/>
              <a:defRPr>
                <a:solidFill>
                  <a:schemeClr val="bg1"/>
                </a:solidFill>
              </a:defRPr>
            </a:lvl1pPr>
          </a:lstStyle>
          <a:p>
            <a:pPr>
              <a:lnSpc>
                <a:spcPct val="120000"/>
              </a:lnSpc>
            </a:pPr>
            <a:r>
              <a:rPr lang="nl-NL" smtClean="0"/>
              <a:t>Klik om de titelstijl van het model te bewerken</a:t>
            </a:r>
            <a:endParaRPr lang="en-US" dirty="0" smtClean="0"/>
          </a:p>
        </p:txBody>
      </p:sp>
      <p:sp>
        <p:nvSpPr>
          <p:cNvPr id="11" name="Tijdelijke aanduiding voor tekst 10"/>
          <p:cNvSpPr>
            <a:spLocks noGrp="1"/>
          </p:cNvSpPr>
          <p:nvPr>
            <p:ph type="body" sz="quarter" idx="10" hasCustomPrompt="1"/>
          </p:nvPr>
        </p:nvSpPr>
        <p:spPr>
          <a:xfrm>
            <a:off x="999058" y="5355167"/>
            <a:ext cx="5511800" cy="351367"/>
          </a:xfrm>
          <a:noFill/>
          <a:ln>
            <a:noFill/>
          </a:ln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 smtClean="0"/>
              <a:t>Auteur(s)</a:t>
            </a:r>
            <a:endParaRPr lang="nl-NL" dirty="0"/>
          </a:p>
        </p:txBody>
      </p:sp>
      <p:sp>
        <p:nvSpPr>
          <p:cNvPr id="14" name="Tijdelijke aanduiding voor tekst 10"/>
          <p:cNvSpPr>
            <a:spLocks noGrp="1"/>
          </p:cNvSpPr>
          <p:nvPr>
            <p:ph type="body" sz="quarter" idx="11" hasCustomPrompt="1"/>
          </p:nvPr>
        </p:nvSpPr>
        <p:spPr>
          <a:xfrm>
            <a:off x="999058" y="5693830"/>
            <a:ext cx="5511800" cy="368300"/>
          </a:xfrm>
          <a:noFill/>
          <a:ln>
            <a:noFill/>
          </a:ln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 smtClean="0"/>
              <a:t>Datum</a:t>
            </a:r>
            <a:endParaRPr lang="nl-NL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90600" y="1050925"/>
            <a:ext cx="7264400" cy="889000"/>
          </a:xfrm>
        </p:spPr>
        <p:txBody>
          <a:bodyPr/>
          <a:lstStyle/>
          <a:p>
            <a:r>
              <a:rPr lang="nl-NL" smtClean="0"/>
              <a:t>Titelstijl van model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990600" y="2162175"/>
            <a:ext cx="7264400" cy="4127754"/>
          </a:xfrm>
        </p:spPr>
        <p:txBody>
          <a:bodyPr/>
          <a:lstStyle>
            <a:lvl1pPr marL="271463" indent="-271463">
              <a:buFont typeface="Arial"/>
              <a:buChar char="•"/>
              <a:defRPr/>
            </a:lvl1pPr>
            <a:lvl2pPr marL="266700" indent="-266700">
              <a:defRPr/>
            </a:lvl2pPr>
            <a:lvl3pPr marL="542925" indent="-276225">
              <a:defRPr/>
            </a:lvl3pPr>
            <a:lvl4pPr marL="809625" indent="-266700">
              <a:defRPr/>
            </a:lvl4pPr>
            <a:lvl5pPr marL="1076325" marR="0" indent="-2667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Tx/>
              <a:buFontTx/>
              <a:buChar char="–"/>
              <a:tabLst/>
              <a:defRPr/>
            </a:lvl5pPr>
          </a:lstStyle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</a:p>
          <a:p>
            <a:pPr marL="1341438" marR="0" lvl="5" indent="-2667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Tx/>
              <a:buFontTx/>
              <a:buChar char="–"/>
              <a:tabLst/>
              <a:defRPr/>
            </a:pPr>
            <a:r>
              <a:rPr lang="nl-NL" dirty="0" smtClean="0"/>
              <a:t>Zesde niveau</a:t>
            </a:r>
          </a:p>
          <a:p>
            <a:pPr lvl="4"/>
            <a:endParaRPr lang="nl-NL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l"/>
            <a:r>
              <a:rPr lang="nl-NL" smtClean="0"/>
              <a:t>dd-mm-yyyy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smtClean="0"/>
              <a:t>Voeg hier de titel van de presentatie in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4E654A-6837-420B-8732-A115C7BF099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90600" y="1050925"/>
            <a:ext cx="7264400" cy="889000"/>
          </a:xfrm>
        </p:spPr>
        <p:txBody>
          <a:bodyPr/>
          <a:lstStyle/>
          <a:p>
            <a:r>
              <a:rPr lang="nl-NL" smtClean="0"/>
              <a:t>Titelstijl van model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990600" y="2162175"/>
            <a:ext cx="3458248" cy="4127754"/>
          </a:xfrm>
        </p:spPr>
        <p:txBody>
          <a:bodyPr/>
          <a:lstStyle>
            <a:lvl1pPr marL="271463" indent="-271463">
              <a:buFont typeface="Arial"/>
              <a:buChar char="•"/>
              <a:defRPr sz="1800"/>
            </a:lvl1pPr>
            <a:lvl2pPr marL="266700" indent="-266700">
              <a:defRPr sz="1400"/>
            </a:lvl2pPr>
            <a:lvl3pPr marL="542925" indent="-276225">
              <a:defRPr sz="1400"/>
            </a:lvl3pPr>
            <a:lvl4pPr marL="809625" indent="-266700">
              <a:defRPr sz="1400"/>
            </a:lvl4pPr>
            <a:lvl5pPr marL="1076325" indent="-266700">
              <a:defRPr sz="1400"/>
            </a:lvl5pPr>
          </a:lstStyle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l"/>
            <a:r>
              <a:rPr lang="nl-NL" smtClean="0"/>
              <a:t>dd-mm-yyyy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smtClean="0"/>
              <a:t>Voeg hier de titel van de presentatie in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4E654A-6837-420B-8732-A115C7BF099D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Tijdelijke aanduiding voor inhoud 2"/>
          <p:cNvSpPr>
            <a:spLocks noGrp="1"/>
          </p:cNvSpPr>
          <p:nvPr>
            <p:ph idx="13"/>
          </p:nvPr>
        </p:nvSpPr>
        <p:spPr>
          <a:xfrm>
            <a:off x="4725939" y="2162175"/>
            <a:ext cx="3529061" cy="4127754"/>
          </a:xfrm>
        </p:spPr>
        <p:txBody>
          <a:bodyPr/>
          <a:lstStyle>
            <a:lvl1pPr marL="271463" indent="-271463">
              <a:buFont typeface="Arial"/>
              <a:buChar char="•"/>
              <a:defRPr sz="1800"/>
            </a:lvl1pPr>
            <a:lvl2pPr marL="266700" indent="-266700">
              <a:defRPr sz="1400"/>
            </a:lvl2pPr>
            <a:lvl3pPr marL="542925" indent="-276225">
              <a:defRPr sz="1400"/>
            </a:lvl3pPr>
            <a:lvl4pPr marL="809625" indent="-266700">
              <a:defRPr sz="1400"/>
            </a:lvl4pPr>
            <a:lvl5pPr marL="1076325" indent="-266700">
              <a:defRPr sz="1400"/>
            </a:lvl5pPr>
          </a:lstStyle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xmlns="" val="2509738489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for tables and 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nd diagonale hoek rechthoek 4"/>
          <p:cNvSpPr/>
          <p:nvPr userDrawn="1"/>
        </p:nvSpPr>
        <p:spPr bwMode="auto">
          <a:xfrm flipH="1">
            <a:off x="0" y="948267"/>
            <a:ext cx="8534400" cy="5909733"/>
          </a:xfrm>
          <a:prstGeom prst="round2DiagRect">
            <a:avLst>
              <a:gd name="adj1" fmla="val 5614"/>
              <a:gd name="adj2" fmla="val 0"/>
            </a:avLst>
          </a:prstGeom>
          <a:gradFill flip="none" rotWithShape="1">
            <a:gsLst>
              <a:gs pos="0">
                <a:srgbClr val="D5D5D7"/>
              </a:gs>
              <a:gs pos="100000">
                <a:schemeClr val="bg1"/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>
              <a:defRPr/>
            </a:pPr>
            <a:endParaRPr lang="nl-NL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algn="l">
              <a:defRPr/>
            </a:lvl1pPr>
          </a:lstStyle>
          <a:p>
            <a:r>
              <a:rPr lang="nl-NL" smtClean="0"/>
              <a:t>dd-mm-yyyy</a:t>
            </a:r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smtClean="0"/>
              <a:t>Voeg hier de titel van de presentatie in</a:t>
            </a: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/>
            </a:lvl1pPr>
          </a:lstStyle>
          <a:p>
            <a:fld id="{8DFC6483-C792-426F-AC1E-3D3A759061A8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990600" y="1050925"/>
            <a:ext cx="7264400" cy="889000"/>
          </a:xfrm>
        </p:spPr>
        <p:txBody>
          <a:bodyPr/>
          <a:lstStyle/>
          <a:p>
            <a:r>
              <a:rPr lang="nl-NL" smtClean="0"/>
              <a:t>Titelstijl van model bewerken</a:t>
            </a:r>
            <a:endParaRPr lang="nl-NL" dirty="0"/>
          </a:p>
        </p:txBody>
      </p:sp>
      <p:sp>
        <p:nvSpPr>
          <p:cNvPr id="11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990600" y="2162175"/>
            <a:ext cx="7264400" cy="4127754"/>
          </a:xfrm>
        </p:spPr>
        <p:txBody>
          <a:bodyPr/>
          <a:lstStyle>
            <a:lvl1pPr marL="271463" indent="-271463">
              <a:buFont typeface="Arial"/>
              <a:buChar char="•"/>
              <a:defRPr/>
            </a:lvl1pPr>
            <a:lvl2pPr marL="266700" indent="-266700">
              <a:defRPr/>
            </a:lvl2pPr>
            <a:lvl3pPr marL="542925" indent="-276225">
              <a:defRPr/>
            </a:lvl3pPr>
            <a:lvl4pPr marL="809625" indent="-266700">
              <a:defRPr/>
            </a:lvl4pPr>
            <a:lvl5pPr marL="1076325" marR="0" indent="-2667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Tx/>
              <a:buFontTx/>
              <a:buChar char="–"/>
              <a:tabLst/>
              <a:defRPr/>
            </a:lvl5pPr>
          </a:lstStyle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</a:p>
          <a:p>
            <a:pPr marL="1341438" marR="0" lvl="5" indent="-2667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Tx/>
              <a:buFontTx/>
              <a:buChar char="–"/>
              <a:tabLst/>
              <a:defRPr/>
            </a:pPr>
            <a:r>
              <a:rPr lang="nl-NL" dirty="0" smtClean="0"/>
              <a:t>Zesde niveau</a:t>
            </a:r>
          </a:p>
          <a:p>
            <a:pPr lvl="4"/>
            <a:endParaRPr lang="nl-NL" dirty="0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for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jdelijke aanduiding voor afbeelding 10"/>
          <p:cNvSpPr>
            <a:spLocks noGrp="1"/>
          </p:cNvSpPr>
          <p:nvPr>
            <p:ph type="pic" sz="quarter" idx="13" hasCustomPrompt="1"/>
          </p:nvPr>
        </p:nvSpPr>
        <p:spPr>
          <a:xfrm>
            <a:off x="1" y="969264"/>
            <a:ext cx="8540749" cy="5888736"/>
          </a:xfrm>
          <a:prstGeom prst="round1Rect">
            <a:avLst>
              <a:gd name="adj" fmla="val 5524"/>
            </a:avLst>
          </a:prstGeom>
        </p:spPr>
        <p:txBody>
          <a:bodyPr lIns="108000"/>
          <a:lstStyle>
            <a:lvl1pPr marL="0" indent="0">
              <a:buNone/>
              <a:defRPr baseline="0"/>
            </a:lvl1pPr>
          </a:lstStyle>
          <a:p>
            <a:r>
              <a:rPr lang="en-US" dirty="0" err="1" smtClean="0"/>
              <a:t>Voeg</a:t>
            </a:r>
            <a:r>
              <a:rPr lang="en-US" dirty="0" smtClean="0"/>
              <a:t> in </a:t>
            </a:r>
            <a:r>
              <a:rPr lang="en-US" dirty="0" err="1" smtClean="0"/>
              <a:t>dit</a:t>
            </a:r>
            <a:r>
              <a:rPr lang="en-US" dirty="0" smtClean="0"/>
              <a:t> </a:t>
            </a:r>
            <a:r>
              <a:rPr lang="en-US" dirty="0" err="1" smtClean="0"/>
              <a:t>vlak</a:t>
            </a:r>
            <a:r>
              <a:rPr lang="en-US" dirty="0" smtClean="0"/>
              <a:t> </a:t>
            </a:r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dirty="0" err="1" smtClean="0"/>
              <a:t>afbeelding</a:t>
            </a:r>
            <a:r>
              <a:rPr lang="en-US" dirty="0" smtClean="0"/>
              <a:t> toe</a:t>
            </a:r>
            <a:endParaRPr lang="en-US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92641" y="3784600"/>
            <a:ext cx="6364891" cy="1582738"/>
          </a:xfrm>
        </p:spPr>
        <p:txBody>
          <a:bodyPr anchor="b"/>
          <a:lstStyle>
            <a:lvl1pPr algn="l">
              <a:lnSpc>
                <a:spcPct val="110000"/>
              </a:lnSpc>
              <a:defRPr sz="3600" b="0">
                <a:solidFill>
                  <a:schemeClr val="bg1"/>
                </a:solidFill>
              </a:defRPr>
            </a:lvl1pPr>
          </a:lstStyle>
          <a:p>
            <a:r>
              <a:rPr lang="nl-NL" smtClean="0"/>
              <a:t>Titelstijl van model bewerken</a:t>
            </a:r>
            <a:endParaRPr lang="nl-NL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992641" y="5367338"/>
            <a:ext cx="6364891" cy="804862"/>
          </a:xfrm>
        </p:spPr>
        <p:txBody>
          <a:bodyPr/>
          <a:lstStyle>
            <a:lvl1pPr marL="0" indent="0">
              <a:lnSpc>
                <a:spcPct val="110000"/>
              </a:lnSpc>
              <a:buNone/>
              <a:defRPr sz="22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 algn="l">
              <a:defRPr/>
            </a:lvl1pPr>
          </a:lstStyle>
          <a:p>
            <a:r>
              <a:rPr lang="nl-NL" smtClean="0"/>
              <a:t>dd-mm-yyyy</a:t>
            </a: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smtClean="0"/>
              <a:t>Voeg hier de titel van de presentatie in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1AAD7B-0DB7-47C4-89FD-2E7924A9853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AutoShape 29"/>
          <p:cNvSpPr>
            <a:spLocks noChangeArrowheads="1"/>
          </p:cNvSpPr>
          <p:nvPr/>
        </p:nvSpPr>
        <p:spPr bwMode="auto">
          <a:xfrm flipH="1" flipV="1">
            <a:off x="-25402" y="0"/>
            <a:ext cx="8559802" cy="644524"/>
          </a:xfrm>
          <a:custGeom>
            <a:avLst/>
            <a:gdLst>
              <a:gd name="T0" fmla="*/ 335757 w 8848725"/>
              <a:gd name="T1" fmla="*/ 0 h 671514"/>
              <a:gd name="T2" fmla="*/ 8848725 w 8848725"/>
              <a:gd name="T3" fmla="*/ 0 h 671514"/>
              <a:gd name="T4" fmla="*/ 8826500 w 8848725"/>
              <a:gd name="T5" fmla="*/ 0 h 671514"/>
              <a:gd name="T6" fmla="*/ 8824118 w 8848725"/>
              <a:gd name="T7" fmla="*/ 671506 h 671514"/>
              <a:gd name="T8" fmla="*/ 0 w 8848725"/>
              <a:gd name="T9" fmla="*/ 671505 h 671514"/>
              <a:gd name="T10" fmla="*/ 0 w 8848725"/>
              <a:gd name="T11" fmla="*/ 671505 h 671514"/>
              <a:gd name="T12" fmla="*/ 0 w 8848725"/>
              <a:gd name="T13" fmla="*/ 335757 h 671514"/>
              <a:gd name="T14" fmla="*/ 335757 w 8848725"/>
              <a:gd name="T15" fmla="*/ 0 h 67151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8848725" h="671514">
                <a:moveTo>
                  <a:pt x="335757" y="0"/>
                </a:moveTo>
                <a:lnTo>
                  <a:pt x="8848725" y="0"/>
                </a:lnTo>
                <a:lnTo>
                  <a:pt x="8826500" y="0"/>
                </a:lnTo>
                <a:lnTo>
                  <a:pt x="8824118" y="671514"/>
                </a:lnTo>
                <a:lnTo>
                  <a:pt x="0" y="671513"/>
                </a:lnTo>
                <a:lnTo>
                  <a:pt x="0" y="335757"/>
                </a:lnTo>
                <a:cubicBezTo>
                  <a:pt x="0" y="150324"/>
                  <a:pt x="150324" y="0"/>
                  <a:pt x="335757" y="0"/>
                </a:cubicBezTo>
                <a:close/>
              </a:path>
            </a:pathLst>
          </a:custGeom>
          <a:gradFill rotWithShape="0">
            <a:gsLst>
              <a:gs pos="0">
                <a:schemeClr val="bg2"/>
              </a:gs>
              <a:gs pos="100000">
                <a:schemeClr val="tx1"/>
              </a:gs>
            </a:gsLst>
            <a:lin ang="0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90599" y="1048809"/>
            <a:ext cx="7255933" cy="88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 smtClean="0"/>
          </a:p>
        </p:txBody>
      </p:sp>
      <p:sp>
        <p:nvSpPr>
          <p:cNvPr id="1027" name="Rectangle 20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0599" y="2171700"/>
            <a:ext cx="7255933" cy="41191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</a:p>
          <a:p>
            <a:pPr lvl="5"/>
            <a:r>
              <a:rPr lang="nl-NL" dirty="0" smtClean="0"/>
              <a:t>Zesde niveau</a:t>
            </a:r>
            <a:endParaRPr lang="nl-NL" dirty="0"/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11667" y="171979"/>
            <a:ext cx="71966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bg1"/>
                </a:solidFill>
                <a:latin typeface="Calibri" pitchFamily="34" charset="0"/>
              </a:defRPr>
            </a:lvl1pPr>
          </a:lstStyle>
          <a:p>
            <a:pPr algn="l"/>
            <a:r>
              <a:rPr lang="nl-NL" smtClean="0"/>
              <a:t>dd-mm-yyyy</a:t>
            </a:r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990600" y="171979"/>
            <a:ext cx="472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000">
                <a:solidFill>
                  <a:schemeClr val="bg1"/>
                </a:solidFill>
                <a:latin typeface="Calibri"/>
                <a:ea typeface="ＭＳ Ｐゴシック" charset="0"/>
              </a:defRPr>
            </a:lvl1pPr>
          </a:lstStyle>
          <a:p>
            <a:pPr>
              <a:defRPr/>
            </a:pPr>
            <a:r>
              <a:rPr lang="nl-NL" smtClean="0"/>
              <a:t>Voeg hier de titel van de presentatie in</a:t>
            </a: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3775" y="188913"/>
            <a:ext cx="365125" cy="331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28D3A445-C50E-4B8A-8F30-10F4D59BDB8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Afbeelding 8" descr="MN_wit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722658" y="106365"/>
            <a:ext cx="539750" cy="39624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88" r:id="rId1"/>
    <p:sldLayoutId id="2147483884" r:id="rId2"/>
    <p:sldLayoutId id="2147483891" r:id="rId3"/>
    <p:sldLayoutId id="2147483889" r:id="rId4"/>
    <p:sldLayoutId id="2147483886" r:id="rId5"/>
  </p:sldLayoutIdLst>
  <p:transition/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Georgia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Georgia" charset="0"/>
          <a:ea typeface="ＭＳ Ｐゴシック" charset="0"/>
          <a:cs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Georgia" charset="0"/>
          <a:ea typeface="ＭＳ Ｐゴシック" charset="0"/>
          <a:cs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Georgia" charset="0"/>
          <a:ea typeface="ＭＳ Ｐゴシック" charset="0"/>
          <a:cs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Georgia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271463" indent="-271463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bg2"/>
        </a:buClr>
        <a:buSzPct val="110000"/>
        <a:buFont typeface="Arial"/>
        <a:buChar char="•"/>
        <a:defRPr sz="2200">
          <a:solidFill>
            <a:schemeClr val="tx1"/>
          </a:solidFill>
          <a:latin typeface="Calibri"/>
          <a:ea typeface="+mn-ea"/>
          <a:cs typeface="+mn-cs"/>
        </a:defRPr>
      </a:lvl1pPr>
      <a:lvl2pPr marL="266700" indent="-26670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bg2"/>
        </a:buClr>
        <a:buChar char="–"/>
        <a:defRPr sz="1600">
          <a:solidFill>
            <a:schemeClr val="tx1"/>
          </a:solidFill>
          <a:latin typeface="Calibri"/>
          <a:ea typeface="+mn-ea"/>
        </a:defRPr>
      </a:lvl2pPr>
      <a:lvl3pPr marL="542925" indent="-2762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bg2"/>
        </a:buClr>
        <a:buChar char="–"/>
        <a:defRPr sz="1600">
          <a:solidFill>
            <a:schemeClr val="tx1"/>
          </a:solidFill>
          <a:latin typeface="Calibri"/>
          <a:ea typeface="+mn-ea"/>
        </a:defRPr>
      </a:lvl3pPr>
      <a:lvl4pPr marL="809625" indent="-26670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bg2"/>
        </a:buClr>
        <a:buChar char="–"/>
        <a:defRPr sz="1600">
          <a:solidFill>
            <a:schemeClr val="tx1"/>
          </a:solidFill>
          <a:latin typeface="Calibri"/>
          <a:ea typeface="+mn-ea"/>
        </a:defRPr>
      </a:lvl4pPr>
      <a:lvl5pPr marL="1076325" indent="-26670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bg2"/>
        </a:buClr>
        <a:buChar char="–"/>
        <a:defRPr sz="1600">
          <a:solidFill>
            <a:schemeClr val="tx1"/>
          </a:solidFill>
          <a:latin typeface="Calibri"/>
          <a:ea typeface="+mn-ea"/>
        </a:defRPr>
      </a:lvl5pPr>
      <a:lvl6pPr marL="1341438" indent="-26193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Calibri" pitchFamily="34" charset="0"/>
        <a:buChar char="–"/>
        <a:defRPr sz="1600">
          <a:solidFill>
            <a:schemeClr val="tx1"/>
          </a:solidFill>
          <a:latin typeface="+mn-lt"/>
          <a:ea typeface="+mn-ea"/>
        </a:defRPr>
      </a:lvl6pPr>
      <a:lvl7pPr marL="24003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2200">
          <a:solidFill>
            <a:schemeClr val="accent2"/>
          </a:solidFill>
          <a:latin typeface="+mn-lt"/>
          <a:ea typeface="+mn-ea"/>
        </a:defRPr>
      </a:lvl7pPr>
      <a:lvl8pPr marL="28575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2200">
          <a:solidFill>
            <a:schemeClr val="accent2"/>
          </a:solidFill>
          <a:latin typeface="+mn-lt"/>
          <a:ea typeface="+mn-ea"/>
        </a:defRPr>
      </a:lvl8pPr>
      <a:lvl9pPr marL="33147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2200">
          <a:solidFill>
            <a:schemeClr val="accent2"/>
          </a:solidFill>
          <a:latin typeface="+mn-lt"/>
          <a:ea typeface="+mn-ea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94984" y="3218498"/>
            <a:ext cx="5706546" cy="3210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 txBox="1">
            <a:spLocks/>
          </p:cNvSpPr>
          <p:nvPr/>
        </p:nvSpPr>
        <p:spPr bwMode="auto">
          <a:xfrm>
            <a:off x="8613775" y="188913"/>
            <a:ext cx="365125" cy="331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E4E654A-6837-420B-8732-A115C7BF099D}" type="slidenum">
              <a:rPr kumimoji="0" lang="en-US" sz="1000" b="0" i="0" u="none" strike="noStrike" kern="1200" cap="none" spc="0" normalizeH="0" baseline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ＭＳ Ｐゴシック" charset="-128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000" b="0" i="0" u="none" strike="noStrike" kern="1200" cap="none" spc="0" normalizeH="0" baseline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ＭＳ Ｐゴシック" charset="-128"/>
              <a:cs typeface="+mn-cs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13584" y="828520"/>
            <a:ext cx="7800191" cy="587375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2200" dirty="0" err="1" smtClean="0"/>
              <a:t>Portefeuille</a:t>
            </a:r>
            <a:r>
              <a:rPr lang="en-US" sz="2200" dirty="0" smtClean="0"/>
              <a:t> </a:t>
            </a:r>
            <a:r>
              <a:rPr lang="en-US" sz="2200" dirty="0" err="1" smtClean="0"/>
              <a:t>constructie</a:t>
            </a:r>
            <a:r>
              <a:rPr lang="en-US" sz="2200" dirty="0" smtClean="0"/>
              <a:t> – </a:t>
            </a:r>
            <a:r>
              <a:rPr lang="en-US" sz="2200" dirty="0" smtClean="0">
                <a:solidFill>
                  <a:srgbClr val="FF0000"/>
                </a:solidFill>
              </a:rPr>
              <a:t>reverse engineering / implied views</a:t>
            </a:r>
            <a:r>
              <a:rPr lang="en-US" sz="2200" dirty="0" smtClean="0"/>
              <a:t> </a:t>
            </a:r>
            <a:endParaRPr lang="en-US" sz="2200" dirty="0"/>
          </a:p>
        </p:txBody>
      </p:sp>
      <p:sp>
        <p:nvSpPr>
          <p:cNvPr id="7" name="Rectangle 6"/>
          <p:cNvSpPr/>
          <p:nvPr/>
        </p:nvSpPr>
        <p:spPr bwMode="auto">
          <a:xfrm>
            <a:off x="286436" y="6163627"/>
            <a:ext cx="8604327" cy="561024"/>
          </a:xfrm>
          <a:prstGeom prst="rect">
            <a:avLst/>
          </a:prstGeom>
          <a:solidFill>
            <a:schemeClr val="accent3">
              <a:alpha val="59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>
              <a:buNone/>
            </a:pPr>
            <a:r>
              <a:rPr lang="nl-NL" sz="1600" dirty="0" err="1" smtClean="0"/>
              <a:t>Huidge</a:t>
            </a:r>
            <a:r>
              <a:rPr lang="nl-NL" sz="1600" dirty="0" smtClean="0"/>
              <a:t> Allocatie portfolio is meer gepositioneerd naar opleving aandelen. HF en </a:t>
            </a:r>
            <a:r>
              <a:rPr lang="nl-NL" sz="1600" dirty="0" err="1" smtClean="0"/>
              <a:t>Infra</a:t>
            </a:r>
            <a:r>
              <a:rPr lang="nl-NL" sz="1600" dirty="0" smtClean="0"/>
              <a:t> return schattingen uit MN </a:t>
            </a:r>
            <a:r>
              <a:rPr lang="nl-NL" sz="1600" dirty="0" err="1" smtClean="0"/>
              <a:t>WB-juli</a:t>
            </a:r>
            <a:r>
              <a:rPr lang="nl-NL" sz="1600" dirty="0" smtClean="0"/>
              <a:t> waren conservatief</a:t>
            </a:r>
            <a:endParaRPr lang="nl-NL" sz="1600" dirty="0" smtClean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813584" y="1513359"/>
            <a:ext cx="8077179" cy="4854393"/>
          </a:xfrm>
        </p:spPr>
        <p:txBody>
          <a:bodyPr/>
          <a:lstStyle/>
          <a:p>
            <a:pPr marL="342900" indent="-342900">
              <a:buNone/>
            </a:pPr>
            <a:r>
              <a:rPr lang="nl-NL" sz="1800" dirty="0" smtClean="0"/>
              <a:t>Uit huidige allocatie ‘</a:t>
            </a:r>
            <a:r>
              <a:rPr lang="nl-NL" sz="1800" dirty="0" err="1" smtClean="0"/>
              <a:t>implied</a:t>
            </a:r>
            <a:r>
              <a:rPr lang="nl-NL" sz="1800" dirty="0" smtClean="0"/>
              <a:t>’ view bepaald</a:t>
            </a:r>
          </a:p>
          <a:p>
            <a:pPr marL="342900" indent="-342900">
              <a:buNone/>
            </a:pPr>
            <a:endParaRPr lang="nl-NL" sz="1000" dirty="0" smtClean="0"/>
          </a:p>
          <a:p>
            <a:pPr marL="342900" indent="-342900"/>
            <a:r>
              <a:rPr lang="nl-NL" sz="1800" b="1" dirty="0" err="1" smtClean="0"/>
              <a:t>Tov</a:t>
            </a:r>
            <a:r>
              <a:rPr lang="nl-NL" sz="1800" b="1" dirty="0" smtClean="0"/>
              <a:t>. </a:t>
            </a:r>
            <a:r>
              <a:rPr lang="nl-NL" sz="1800" b="1" dirty="0" err="1" smtClean="0"/>
              <a:t>Base-Case</a:t>
            </a:r>
            <a:r>
              <a:rPr lang="nl-NL" sz="1800" b="1" dirty="0" smtClean="0"/>
              <a:t> Juli</a:t>
            </a:r>
          </a:p>
          <a:p>
            <a:pPr marL="717550" lvl="2" indent="-342900">
              <a:lnSpc>
                <a:spcPct val="100000"/>
              </a:lnSpc>
            </a:pPr>
            <a:r>
              <a:rPr lang="nl-NL" dirty="0" err="1" smtClean="0"/>
              <a:t>Implied</a:t>
            </a:r>
            <a:r>
              <a:rPr lang="nl-NL" dirty="0" smtClean="0"/>
              <a:t> view positiever naar Aandelen, </a:t>
            </a:r>
            <a:r>
              <a:rPr lang="nl-NL" dirty="0" err="1" smtClean="0"/>
              <a:t>Real</a:t>
            </a:r>
            <a:r>
              <a:rPr lang="nl-NL" dirty="0" smtClean="0"/>
              <a:t> </a:t>
            </a:r>
            <a:r>
              <a:rPr lang="nl-NL" dirty="0" err="1" smtClean="0"/>
              <a:t>Estate</a:t>
            </a:r>
            <a:r>
              <a:rPr lang="nl-NL" dirty="0" smtClean="0"/>
              <a:t>,</a:t>
            </a:r>
          </a:p>
          <a:p>
            <a:pPr marL="717550" lvl="2" indent="-342900">
              <a:lnSpc>
                <a:spcPct val="100000"/>
              </a:lnSpc>
              <a:buNone/>
            </a:pPr>
            <a:r>
              <a:rPr lang="nl-NL" dirty="0" smtClean="0"/>
              <a:t>	 </a:t>
            </a:r>
            <a:r>
              <a:rPr lang="nl-NL" dirty="0" err="1" smtClean="0"/>
              <a:t>Commodities</a:t>
            </a:r>
            <a:r>
              <a:rPr lang="nl-NL" dirty="0" smtClean="0"/>
              <a:t> &amp; </a:t>
            </a:r>
            <a:r>
              <a:rPr lang="nl-NL" dirty="0" err="1" smtClean="0"/>
              <a:t>Hedge</a:t>
            </a:r>
            <a:r>
              <a:rPr lang="nl-NL" dirty="0" smtClean="0"/>
              <a:t> </a:t>
            </a:r>
            <a:r>
              <a:rPr lang="nl-NL" dirty="0" err="1" smtClean="0"/>
              <a:t>Funds</a:t>
            </a:r>
            <a:endParaRPr lang="nl-NL" dirty="0" smtClean="0"/>
          </a:p>
          <a:p>
            <a:pPr marL="717550" lvl="2" indent="-342900">
              <a:lnSpc>
                <a:spcPct val="100000"/>
              </a:lnSpc>
            </a:pPr>
            <a:r>
              <a:rPr lang="en-US" dirty="0" smtClean="0"/>
              <a:t>Minder </a:t>
            </a:r>
            <a:r>
              <a:rPr lang="en-US" dirty="0" err="1" smtClean="0"/>
              <a:t>positief</a:t>
            </a:r>
            <a:r>
              <a:rPr lang="en-US" dirty="0" smtClean="0"/>
              <a:t> </a:t>
            </a:r>
            <a:r>
              <a:rPr lang="en-US" dirty="0" err="1" smtClean="0"/>
              <a:t>naar</a:t>
            </a:r>
            <a:r>
              <a:rPr lang="en-US" dirty="0" smtClean="0"/>
              <a:t> Infra-structure &amp; EMD</a:t>
            </a:r>
          </a:p>
          <a:p>
            <a:pPr marL="342900" indent="-342900">
              <a:buNone/>
            </a:pPr>
            <a:endParaRPr lang="nl-NL" sz="1100" dirty="0" smtClean="0"/>
          </a:p>
          <a:p>
            <a:pPr marL="342900" indent="-342900"/>
            <a:r>
              <a:rPr lang="nl-NL" sz="1800" b="1" dirty="0" smtClean="0"/>
              <a:t>Risk Budget</a:t>
            </a:r>
            <a:endParaRPr lang="nl-NL" sz="1200" b="1" dirty="0" smtClean="0"/>
          </a:p>
          <a:p>
            <a:pPr marL="717550" lvl="2" indent="-342900">
              <a:lnSpc>
                <a:spcPct val="100000"/>
              </a:lnSpc>
            </a:pPr>
            <a:r>
              <a:rPr lang="nl-NL" dirty="0" smtClean="0"/>
              <a:t>65% budget </a:t>
            </a:r>
            <a:r>
              <a:rPr lang="nl-NL" dirty="0" err="1" smtClean="0"/>
              <a:t>gealloceerd</a:t>
            </a:r>
            <a:r>
              <a:rPr lang="nl-NL" dirty="0" smtClean="0"/>
              <a:t> naar Aandelen, HY en EMD</a:t>
            </a:r>
          </a:p>
          <a:p>
            <a:pPr marL="446088" indent="-342900">
              <a:lnSpc>
                <a:spcPct val="100000"/>
              </a:lnSpc>
              <a:buNone/>
            </a:pPr>
            <a:endParaRPr lang="en-US" dirty="0" smtClean="0"/>
          </a:p>
          <a:p>
            <a:pPr marL="717550" lvl="2" indent="-342900">
              <a:lnSpc>
                <a:spcPct val="100000"/>
              </a:lnSpc>
            </a:pPr>
            <a:endParaRPr lang="en-US" sz="600" dirty="0" smtClean="0"/>
          </a:p>
          <a:p>
            <a:pPr marL="717550" lvl="2" indent="-342900">
              <a:lnSpc>
                <a:spcPct val="100000"/>
              </a:lnSpc>
              <a:buNone/>
            </a:pPr>
            <a:r>
              <a:rPr lang="en-US" sz="600" dirty="0" smtClean="0"/>
              <a:t>	</a:t>
            </a:r>
            <a:endParaRPr lang="nl-NL" sz="600" dirty="0" smtClean="0"/>
          </a:p>
          <a:p>
            <a:pPr marL="441325" lvl="1" indent="-342900">
              <a:lnSpc>
                <a:spcPct val="100000"/>
              </a:lnSpc>
              <a:buNone/>
            </a:pPr>
            <a:endParaRPr lang="nl-NL" dirty="0" smtClean="0"/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13584" y="4121363"/>
            <a:ext cx="3749040" cy="19089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E654A-6837-420B-8732-A115C7BF099D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0037" y="1443037"/>
            <a:ext cx="8313738" cy="5374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13584" y="828520"/>
            <a:ext cx="7800191" cy="587375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2200" dirty="0" err="1" smtClean="0"/>
              <a:t>Portefeuille</a:t>
            </a:r>
            <a:r>
              <a:rPr lang="en-US" sz="2200" dirty="0" smtClean="0"/>
              <a:t> </a:t>
            </a:r>
            <a:r>
              <a:rPr lang="en-US" sz="2200" dirty="0" err="1" smtClean="0"/>
              <a:t>constructie</a:t>
            </a:r>
            <a:r>
              <a:rPr lang="en-US" sz="2200" dirty="0" smtClean="0"/>
              <a:t> – </a:t>
            </a:r>
            <a:r>
              <a:rPr lang="en-US" sz="2200" dirty="0" smtClean="0">
                <a:solidFill>
                  <a:srgbClr val="FF0000"/>
                </a:solidFill>
              </a:rPr>
              <a:t>reverse engineering / implied views</a:t>
            </a:r>
            <a:r>
              <a:rPr lang="en-US" sz="2200" dirty="0" smtClean="0"/>
              <a:t> </a:t>
            </a:r>
            <a:endParaRPr lang="en-US" sz="2200" dirty="0"/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 txBox="1">
            <a:spLocks/>
          </p:cNvSpPr>
          <p:nvPr/>
        </p:nvSpPr>
        <p:spPr>
          <a:xfrm>
            <a:off x="8613775" y="188913"/>
            <a:ext cx="365125" cy="331787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5264B90-2A9E-49FB-9F16-E8192BCE9B27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ＭＳ Ｐゴシック" charset="-128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ＭＳ Ｐゴシック" charset="-128"/>
              <a:cs typeface="+mn-cs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 bwMode="auto">
          <a:xfrm>
            <a:off x="942469" y="936008"/>
            <a:ext cx="7859992" cy="51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latinLnBrk="0" hangingPunct="1">
              <a:lnSpc>
                <a:spcPct val="110000"/>
              </a:lnSpc>
              <a:buClrTx/>
              <a:buSzTx/>
              <a:buFontTx/>
              <a:buNone/>
              <a:tabLst/>
              <a:defRPr/>
            </a:pPr>
            <a:r>
              <a:rPr lang="en-US" sz="2200" dirty="0" smtClean="0">
                <a:latin typeface="Georgia"/>
                <a:ea typeface="+mj-ea"/>
                <a:cs typeface="+mj-cs"/>
              </a:rPr>
              <a:t>Dekkingsgraad </a:t>
            </a:r>
            <a:r>
              <a:rPr lang="en-US" sz="2200" dirty="0" err="1" smtClean="0">
                <a:latin typeface="Georgia"/>
                <a:ea typeface="+mj-ea"/>
                <a:cs typeface="+mj-cs"/>
              </a:rPr>
              <a:t>ontwikkeling</a:t>
            </a:r>
            <a:r>
              <a:rPr lang="en-US" sz="2200" dirty="0" smtClean="0">
                <a:latin typeface="Georgia"/>
                <a:ea typeface="+mj-ea"/>
                <a:cs typeface="+mj-cs"/>
              </a:rPr>
              <a:t> Portfolio; </a:t>
            </a:r>
            <a:r>
              <a:rPr lang="en-US" sz="2200" dirty="0" err="1" smtClean="0">
                <a:latin typeface="Georgia"/>
                <a:ea typeface="+mj-ea"/>
                <a:cs typeface="+mj-cs"/>
              </a:rPr>
              <a:t>oude</a:t>
            </a:r>
            <a:r>
              <a:rPr lang="en-US" sz="2200" dirty="0" smtClean="0">
                <a:latin typeface="Georgia"/>
                <a:ea typeface="+mj-ea"/>
                <a:cs typeface="+mj-cs"/>
              </a:rPr>
              <a:t> scenarios </a:t>
            </a:r>
            <a:endParaRPr lang="en-US" sz="2200" dirty="0" smtClean="0">
              <a:latin typeface="Georgia"/>
              <a:ea typeface="+mj-ea"/>
              <a:cs typeface="+mj-cs"/>
            </a:endParaRPr>
          </a:p>
          <a:p>
            <a:pPr marL="0" marR="0" lvl="0" indent="0" defTabSz="914400" eaLnBrk="1" latinLnBrk="0" hangingPunct="1">
              <a:lnSpc>
                <a:spcPct val="110000"/>
              </a:lnSpc>
              <a:buClrTx/>
              <a:buSzTx/>
              <a:buFontTx/>
              <a:buNone/>
              <a:tabLst/>
              <a:defRPr/>
            </a:pPr>
            <a:endParaRPr lang="en-US" sz="2200" dirty="0">
              <a:latin typeface="Georgia"/>
              <a:ea typeface="+mj-ea"/>
              <a:cs typeface="+mj-cs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286436" y="5991225"/>
            <a:ext cx="8604327" cy="658177"/>
          </a:xfrm>
          <a:prstGeom prst="rect">
            <a:avLst/>
          </a:prstGeom>
          <a:solidFill>
            <a:schemeClr val="accent3">
              <a:alpha val="59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>
              <a:buNone/>
            </a:pPr>
            <a:r>
              <a:rPr lang="nl-NL" sz="1600" dirty="0" smtClean="0"/>
              <a:t>Portfolio kwetsbaar voor negatieve </a:t>
            </a:r>
            <a:r>
              <a:rPr lang="nl-NL" sz="1600" dirty="0" err="1" smtClean="0"/>
              <a:t>scenarios</a:t>
            </a:r>
            <a:r>
              <a:rPr lang="nl-NL" sz="1600" dirty="0" smtClean="0"/>
              <a:t>. Ophogen </a:t>
            </a:r>
            <a:r>
              <a:rPr lang="nl-NL" sz="1600" dirty="0" err="1" smtClean="0"/>
              <a:t>maching</a:t>
            </a:r>
            <a:r>
              <a:rPr lang="nl-NL" sz="1600" dirty="0" smtClean="0"/>
              <a:t> niet voldoende om dit risico af te dekken. Mogelijkheid: </a:t>
            </a:r>
            <a:r>
              <a:rPr lang="nl-NL" sz="1600" dirty="0" err="1" smtClean="0"/>
              <a:t>Swaptions</a:t>
            </a:r>
            <a:r>
              <a:rPr lang="nl-NL" sz="1600" dirty="0" smtClean="0"/>
              <a:t> en/of aandelen puts</a:t>
            </a:r>
          </a:p>
          <a:p>
            <a:pPr algn="ctr">
              <a:buNone/>
            </a:pPr>
            <a:endParaRPr lang="nl-NL" sz="1600" dirty="0" smtClean="0"/>
          </a:p>
        </p:txBody>
      </p:sp>
      <p:pic>
        <p:nvPicPr>
          <p:cNvPr id="8193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09688" y="1446840"/>
            <a:ext cx="6126480" cy="43019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N_template">
  <a:themeElements>
    <a:clrScheme name="MN kleuren">
      <a:dk1>
        <a:srgbClr val="1A2A6A"/>
      </a:dk1>
      <a:lt1>
        <a:srgbClr val="FFFFFF"/>
      </a:lt1>
      <a:dk2>
        <a:srgbClr val="000000"/>
      </a:dk2>
      <a:lt2>
        <a:srgbClr val="35A1DF"/>
      </a:lt2>
      <a:accent1>
        <a:srgbClr val="1A2A6A"/>
      </a:accent1>
      <a:accent2>
        <a:srgbClr val="35A1DF"/>
      </a:accent2>
      <a:accent3>
        <a:srgbClr val="B9C62C"/>
      </a:accent3>
      <a:accent4>
        <a:srgbClr val="007D7D"/>
      </a:accent4>
      <a:accent5>
        <a:srgbClr val="DE761C"/>
      </a:accent5>
      <a:accent6>
        <a:srgbClr val="F0AF13"/>
      </a:accent6>
      <a:hlink>
        <a:srgbClr val="B11116"/>
      </a:hlink>
      <a:folHlink>
        <a:srgbClr val="B1B2B5"/>
      </a:folHlink>
    </a:clrScheme>
    <a:fontScheme name="MN thema">
      <a:majorFont>
        <a:latin typeface="Georgi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400" b="0" i="0" u="none" strike="noStrike" cap="none" normalizeH="0" baseline="0" dirty="0" smtClean="0">
            <a:ln>
              <a:noFill/>
            </a:ln>
            <a:solidFill>
              <a:schemeClr val="bg1"/>
            </a:solidFill>
            <a:effectLst/>
            <a:latin typeface="Calibri" pitchFamily="34" charset="0"/>
            <a:ea typeface="ＭＳ Ｐゴシック" charset="0"/>
            <a:cs typeface="Calibri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Lege presentatie 1">
        <a:dk1>
          <a:srgbClr val="404040"/>
        </a:dk1>
        <a:lt1>
          <a:srgbClr val="FFFFFF"/>
        </a:lt1>
        <a:dk2>
          <a:srgbClr val="1A2A6A"/>
        </a:dk2>
        <a:lt2>
          <a:srgbClr val="262626"/>
        </a:lt2>
        <a:accent1>
          <a:srgbClr val="B1B2B5"/>
        </a:accent1>
        <a:accent2>
          <a:srgbClr val="35A1DF"/>
        </a:accent2>
        <a:accent3>
          <a:srgbClr val="FFFFFF"/>
        </a:accent3>
        <a:accent4>
          <a:srgbClr val="353535"/>
        </a:accent4>
        <a:accent5>
          <a:srgbClr val="D5D5D7"/>
        </a:accent5>
        <a:accent6>
          <a:srgbClr val="2F91CA"/>
        </a:accent6>
        <a:hlink>
          <a:srgbClr val="006E79"/>
        </a:hlink>
        <a:folHlink>
          <a:srgbClr val="B9C62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ge presentatie 2">
        <a:dk1>
          <a:srgbClr val="404040"/>
        </a:dk1>
        <a:lt1>
          <a:srgbClr val="FFFFFF"/>
        </a:lt1>
        <a:dk2>
          <a:srgbClr val="006E79"/>
        </a:dk2>
        <a:lt2>
          <a:srgbClr val="262626"/>
        </a:lt2>
        <a:accent1>
          <a:srgbClr val="B1B2B5"/>
        </a:accent1>
        <a:accent2>
          <a:srgbClr val="B9C62C"/>
        </a:accent2>
        <a:accent3>
          <a:srgbClr val="FFFFFF"/>
        </a:accent3>
        <a:accent4>
          <a:srgbClr val="353535"/>
        </a:accent4>
        <a:accent5>
          <a:srgbClr val="D5D5D7"/>
        </a:accent5>
        <a:accent6>
          <a:srgbClr val="A7B327"/>
        </a:accent6>
        <a:hlink>
          <a:srgbClr val="1A2A6A"/>
        </a:hlink>
        <a:folHlink>
          <a:srgbClr val="35A1D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ge presentatie 3">
        <a:dk1>
          <a:srgbClr val="404040"/>
        </a:dk1>
        <a:lt1>
          <a:srgbClr val="FFFFFF"/>
        </a:lt1>
        <a:dk2>
          <a:srgbClr val="35A1DF"/>
        </a:dk2>
        <a:lt2>
          <a:srgbClr val="262626"/>
        </a:lt2>
        <a:accent1>
          <a:srgbClr val="B1B2B5"/>
        </a:accent1>
        <a:accent2>
          <a:srgbClr val="1A2A6A"/>
        </a:accent2>
        <a:accent3>
          <a:srgbClr val="FFFFFF"/>
        </a:accent3>
        <a:accent4>
          <a:srgbClr val="353535"/>
        </a:accent4>
        <a:accent5>
          <a:srgbClr val="D5D5D7"/>
        </a:accent5>
        <a:accent6>
          <a:srgbClr val="16255F"/>
        </a:accent6>
        <a:hlink>
          <a:srgbClr val="B9C62C"/>
        </a:hlink>
        <a:folHlink>
          <a:srgbClr val="006E7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3968</TotalTime>
  <Words>89</Words>
  <Application>Microsoft Office PowerPoint</Application>
  <PresentationFormat>On-screen Show (4:3)</PresentationFormat>
  <Paragraphs>20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MN_template</vt:lpstr>
      <vt:lpstr>Portefeuille constructie – reverse engineering / implied views </vt:lpstr>
      <vt:lpstr>Portefeuille constructie – reverse engineering / implied views </vt:lpstr>
      <vt:lpstr>Slide 3</vt:lpstr>
    </vt:vector>
  </TitlesOfParts>
  <Company>EdenSpiekermann_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Jack Zwanenburg</dc:creator>
  <cp:lastModifiedBy>Bastiaan de Geeter</cp:lastModifiedBy>
  <cp:revision>317</cp:revision>
  <cp:lastPrinted>2011-08-25T13:48:33Z</cp:lastPrinted>
  <dcterms:created xsi:type="dcterms:W3CDTF">2011-05-24T08:16:05Z</dcterms:created>
  <dcterms:modified xsi:type="dcterms:W3CDTF">2013-09-02T09:21:37Z</dcterms:modified>
</cp:coreProperties>
</file>