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46" r:id="rId1"/>
  </p:sldMasterIdLst>
  <p:notesMasterIdLst>
    <p:notesMasterId r:id="rId6"/>
  </p:notesMasterIdLst>
  <p:handoutMasterIdLst>
    <p:handoutMasterId r:id="rId7"/>
  </p:handoutMasterIdLst>
  <p:sldIdLst>
    <p:sldId id="390" r:id="rId2"/>
    <p:sldId id="391" r:id="rId3"/>
    <p:sldId id="393" r:id="rId4"/>
    <p:sldId id="394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5D5D7"/>
    <a:srgbClr val="B1B2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7" autoAdjust="0"/>
  </p:normalViewPr>
  <p:slideViewPr>
    <p:cSldViewPr snapToGrid="0" snapToObjects="1">
      <p:cViewPr>
        <p:scale>
          <a:sx n="100" d="100"/>
          <a:sy n="100" d="100"/>
        </p:scale>
        <p:origin x="-1992" y="-402"/>
      </p:cViewPr>
      <p:guideLst>
        <p:guide orient="horz" pos="2160"/>
        <p:guide orient="horz" pos="405"/>
        <p:guide orient="horz" pos="3962"/>
        <p:guide orient="horz" pos="587"/>
        <p:guide orient="horz" pos="192"/>
        <p:guide pos="2880"/>
        <p:guide pos="5376"/>
        <p:guide pos="619"/>
      </p:guideLst>
    </p:cSldViewPr>
  </p:slideViewPr>
  <p:outlineViewPr>
    <p:cViewPr>
      <p:scale>
        <a:sx n="33" d="100"/>
        <a:sy n="33" d="100"/>
      </p:scale>
      <p:origin x="0" y="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91281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r>
              <a:rPr lang="en-US" sz="1100" smtClean="0">
                <a:latin typeface="+mn-lt"/>
              </a:rPr>
              <a:t>dd-mm-yyyy</a:t>
            </a:r>
            <a:endParaRPr lang="nl-NL" sz="1100" dirty="0">
              <a:latin typeface="+mn-lt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032442" y="12287"/>
            <a:ext cx="4480801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r>
              <a:rPr lang="nl-NL" sz="1100" dirty="0" smtClean="0">
                <a:latin typeface="+mn-lt"/>
              </a:rPr>
              <a:t>Voeg hier de titel van de presentatie in</a:t>
            </a:r>
            <a:endParaRPr lang="nl-NL" sz="1100" dirty="0">
              <a:latin typeface="+mn-lt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6359845" y="0"/>
            <a:ext cx="496567" cy="457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EC544854-4D1F-CE4C-B7F4-974AEA785153}" type="slidenum">
              <a:rPr lang="nl-NL" sz="1100" smtClean="0">
                <a:latin typeface="+mn-lt"/>
              </a:rPr>
              <a:pPr/>
              <a:t>‹#›</a:t>
            </a:fld>
            <a:endParaRPr lang="nl-NL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9435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106341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dd-mm-yyyy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3416" y="4343400"/>
            <a:ext cx="4651584" cy="44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</a:t>
            </a:r>
            <a:r>
              <a:rPr lang="en-US" noProof="0" dirty="0" err="1" smtClean="0"/>
              <a:t>om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tekststijl</a:t>
            </a:r>
            <a:r>
              <a:rPr lang="en-US" noProof="0" dirty="0" smtClean="0"/>
              <a:t> van het model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63416" y="0"/>
            <a:ext cx="324187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de </a:t>
            </a:r>
            <a:r>
              <a:rPr lang="en-US" dirty="0" err="1" smtClean="0"/>
              <a:t>titel</a:t>
            </a:r>
            <a:r>
              <a:rPr lang="en-US" dirty="0" smtClean="0"/>
              <a:t> van de </a:t>
            </a:r>
            <a:r>
              <a:rPr lang="en-US" dirty="0" err="1" smtClean="0"/>
              <a:t>presentatie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66927" y="0"/>
            <a:ext cx="61172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A3D1EB55-1366-4213-B600-892F8426F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616224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61950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536575" indent="-174625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712788" indent="-176213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898525" indent="-185738" algn="l" rtl="0" eaLnBrk="0" fontAlgn="base" hangingPunct="0">
      <a:spcBef>
        <a:spcPct val="30000"/>
      </a:spcBef>
      <a:spcAft>
        <a:spcPct val="0"/>
      </a:spcAft>
      <a:buFont typeface="Calibri"/>
      <a:buChar char="−"/>
      <a:defRPr sz="14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2" descr="MN_Final_white.ep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8463" y="1589617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0"/>
          <p:cNvSpPr>
            <a:spLocks noChangeArrowheads="1"/>
          </p:cNvSpPr>
          <p:nvPr userDrawn="1"/>
        </p:nvSpPr>
        <p:spPr bwMode="auto">
          <a:xfrm flipH="1">
            <a:off x="-1" y="941917"/>
            <a:ext cx="8540751" cy="4232275"/>
          </a:xfrm>
          <a:custGeom>
            <a:avLst/>
            <a:gdLst>
              <a:gd name="T0" fmla="*/ 421258 w 8574611"/>
              <a:gd name="T1" fmla="*/ 0 h 4345469"/>
              <a:gd name="T2" fmla="*/ 8589460 w 8574611"/>
              <a:gd name="T3" fmla="*/ 0 h 4345469"/>
              <a:gd name="T4" fmla="*/ 8590065 w 8574611"/>
              <a:gd name="T5" fmla="*/ 3513409 h 4345469"/>
              <a:gd name="T6" fmla="*/ 0 w 8574611"/>
              <a:gd name="T7" fmla="*/ 3510759 h 4345469"/>
              <a:gd name="T8" fmla="*/ 0 w 8574611"/>
              <a:gd name="T9" fmla="*/ 339863 h 4345469"/>
              <a:gd name="T10" fmla="*/ 421258 w 8574611"/>
              <a:gd name="T11" fmla="*/ 0 h 4345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74611" h="4345469">
                <a:moveTo>
                  <a:pt x="420351" y="0"/>
                </a:moveTo>
                <a:lnTo>
                  <a:pt x="8570912" y="0"/>
                </a:lnTo>
                <a:cubicBezTo>
                  <a:pt x="8568090" y="906954"/>
                  <a:pt x="8579982" y="1624607"/>
                  <a:pt x="8571516" y="4345469"/>
                </a:cubicBezTo>
                <a:lnTo>
                  <a:pt x="0" y="4342193"/>
                </a:lnTo>
                <a:lnTo>
                  <a:pt x="0" y="420351"/>
                </a:lnTo>
                <a:cubicBezTo>
                  <a:pt x="0" y="188198"/>
                  <a:pt x="188198" y="0"/>
                  <a:pt x="420351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Afbeelding 12" descr="MN_Final_white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99265" y="1428744"/>
            <a:ext cx="1223962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9058" y="2887135"/>
            <a:ext cx="6807200" cy="1308100"/>
          </a:xfrm>
        </p:spPr>
        <p:txBody>
          <a:bodyPr anchor="b"/>
          <a:lstStyle>
            <a:lvl1pPr>
              <a:lnSpc>
                <a:spcPct val="11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999058" y="4262965"/>
            <a:ext cx="6815667" cy="7239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nl-NL" smtClean="0"/>
              <a:t>Klik om de titelstijl van het model te bewerken</a:t>
            </a:r>
            <a:endParaRPr lang="en-US" dirty="0" smtClean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0" hasCustomPrompt="1"/>
          </p:nvPr>
        </p:nvSpPr>
        <p:spPr>
          <a:xfrm>
            <a:off x="999058" y="5355167"/>
            <a:ext cx="5511800" cy="351367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Auteur(s)</a:t>
            </a:r>
            <a:endParaRPr lang="nl-NL" dirty="0"/>
          </a:p>
        </p:txBody>
      </p:sp>
      <p:sp>
        <p:nvSpPr>
          <p:cNvPr id="14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9058" y="5693830"/>
            <a:ext cx="5511800" cy="368300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Datum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0600" y="2162175"/>
            <a:ext cx="3458248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E654A-6837-420B-8732-A115C7BF09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3"/>
          </p:nvPr>
        </p:nvSpPr>
        <p:spPr>
          <a:xfrm>
            <a:off x="4725939" y="2162175"/>
            <a:ext cx="3529061" cy="4127754"/>
          </a:xfrm>
        </p:spPr>
        <p:txBody>
          <a:bodyPr/>
          <a:lstStyle>
            <a:lvl1pPr marL="271463" indent="-271463">
              <a:buFont typeface="Arial"/>
              <a:buChar char="•"/>
              <a:defRPr sz="1800"/>
            </a:lvl1pPr>
            <a:lvl2pPr marL="266700" indent="-266700">
              <a:defRPr sz="1400"/>
            </a:lvl2pPr>
            <a:lvl3pPr marL="542925" indent="-276225">
              <a:defRPr sz="1400"/>
            </a:lvl3pPr>
            <a:lvl4pPr marL="809625" indent="-266700">
              <a:defRPr sz="1400"/>
            </a:lvl4pPr>
            <a:lvl5pPr marL="1076325" indent="-266700">
              <a:defRPr sz="1400"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097384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tables and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nd diagonale hoek rechthoek 4"/>
          <p:cNvSpPr/>
          <p:nvPr userDrawn="1"/>
        </p:nvSpPr>
        <p:spPr bwMode="auto">
          <a:xfrm flipH="1">
            <a:off x="0" y="948267"/>
            <a:ext cx="8534400" cy="5909733"/>
          </a:xfrm>
          <a:prstGeom prst="round2DiagRect">
            <a:avLst>
              <a:gd name="adj1" fmla="val 5614"/>
              <a:gd name="adj2" fmla="val 0"/>
            </a:avLst>
          </a:prstGeom>
          <a:gradFill flip="none" rotWithShape="1">
            <a:gsLst>
              <a:gs pos="0">
                <a:srgbClr val="D5D5D7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nl-NL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8DFC6483-C792-426F-AC1E-3D3A759061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990600" y="1050925"/>
            <a:ext cx="7264400" cy="8890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90600" y="2162175"/>
            <a:ext cx="7264400" cy="4127754"/>
          </a:xfrm>
        </p:spPr>
        <p:txBody>
          <a:bodyPr/>
          <a:lstStyle>
            <a:lvl1pPr marL="271463" indent="-271463">
              <a:buFont typeface="Arial"/>
              <a:buChar char="•"/>
              <a:defRPr/>
            </a:lvl1pPr>
            <a:lvl2pPr marL="266700" indent="-266700">
              <a:defRPr/>
            </a:lvl2pPr>
            <a:lvl3pPr marL="542925" indent="-276225">
              <a:defRPr/>
            </a:lvl3pPr>
            <a:lvl4pPr marL="809625" indent="-266700">
              <a:defRPr/>
            </a:lvl4pPr>
            <a:lvl5pPr marL="1076325" marR="0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marL="1341438" marR="0" lvl="5" indent="-2667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tabLst/>
              <a:defRPr/>
            </a:pPr>
            <a:r>
              <a:rPr lang="nl-NL" dirty="0" smtClean="0"/>
              <a:t>Zesde niveau</a:t>
            </a:r>
          </a:p>
          <a:p>
            <a:pPr lvl="4"/>
            <a:endParaRPr lang="nl-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o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69264"/>
            <a:ext cx="8540749" cy="5888736"/>
          </a:xfrm>
          <a:prstGeom prst="round1Rect">
            <a:avLst>
              <a:gd name="adj" fmla="val 5524"/>
            </a:avLst>
          </a:prstGeom>
        </p:spPr>
        <p:txBody>
          <a:bodyPr lIns="108000"/>
          <a:lstStyle>
            <a:lvl1pPr marL="0" indent="0">
              <a:buNone/>
              <a:defRPr baseline="0"/>
            </a:lvl1pPr>
          </a:lstStyle>
          <a:p>
            <a:r>
              <a:rPr lang="en-US" dirty="0" err="1" smtClean="0"/>
              <a:t>Voeg</a:t>
            </a:r>
            <a:r>
              <a:rPr lang="en-US" dirty="0" smtClean="0"/>
              <a:t> 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vlak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2641" y="3784600"/>
            <a:ext cx="6364891" cy="1582738"/>
          </a:xfrm>
        </p:spPr>
        <p:txBody>
          <a:bodyPr anchor="b"/>
          <a:lstStyle>
            <a:lvl1pPr algn="l">
              <a:lnSpc>
                <a:spcPct val="11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92641" y="5367338"/>
            <a:ext cx="6364891" cy="80486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2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AAD7B-0DB7-47C4-89FD-2E7924A985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29"/>
          <p:cNvSpPr>
            <a:spLocks noChangeArrowheads="1"/>
          </p:cNvSpPr>
          <p:nvPr/>
        </p:nvSpPr>
        <p:spPr bwMode="auto">
          <a:xfrm flipH="1" flipV="1">
            <a:off x="-25402" y="0"/>
            <a:ext cx="8559802" cy="644524"/>
          </a:xfrm>
          <a:custGeom>
            <a:avLst/>
            <a:gdLst>
              <a:gd name="T0" fmla="*/ 335757 w 8848725"/>
              <a:gd name="T1" fmla="*/ 0 h 671514"/>
              <a:gd name="T2" fmla="*/ 8848725 w 8848725"/>
              <a:gd name="T3" fmla="*/ 0 h 671514"/>
              <a:gd name="T4" fmla="*/ 8826500 w 8848725"/>
              <a:gd name="T5" fmla="*/ 0 h 671514"/>
              <a:gd name="T6" fmla="*/ 8824118 w 8848725"/>
              <a:gd name="T7" fmla="*/ 671506 h 671514"/>
              <a:gd name="T8" fmla="*/ 0 w 8848725"/>
              <a:gd name="T9" fmla="*/ 671505 h 671514"/>
              <a:gd name="T10" fmla="*/ 0 w 8848725"/>
              <a:gd name="T11" fmla="*/ 671505 h 671514"/>
              <a:gd name="T12" fmla="*/ 0 w 8848725"/>
              <a:gd name="T13" fmla="*/ 335757 h 671514"/>
              <a:gd name="T14" fmla="*/ 335757 w 8848725"/>
              <a:gd name="T15" fmla="*/ 0 h 67151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848725" h="671514">
                <a:moveTo>
                  <a:pt x="335757" y="0"/>
                </a:moveTo>
                <a:lnTo>
                  <a:pt x="8848725" y="0"/>
                </a:lnTo>
                <a:lnTo>
                  <a:pt x="8826500" y="0"/>
                </a:lnTo>
                <a:lnTo>
                  <a:pt x="8824118" y="671514"/>
                </a:lnTo>
                <a:lnTo>
                  <a:pt x="0" y="671513"/>
                </a:lnTo>
                <a:lnTo>
                  <a:pt x="0" y="335757"/>
                </a:lnTo>
                <a:cubicBezTo>
                  <a:pt x="0" y="150324"/>
                  <a:pt x="150324" y="0"/>
                  <a:pt x="335757" y="0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tx1"/>
              </a:gs>
            </a:gsLst>
            <a:lin ang="0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599" y="1048809"/>
            <a:ext cx="725593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599" y="2171700"/>
            <a:ext cx="7255933" cy="411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  <a:p>
            <a:pPr lvl="5"/>
            <a:r>
              <a:rPr lang="nl-NL" dirty="0" smtClean="0"/>
              <a:t>Zesde niveau</a:t>
            </a:r>
            <a:endParaRPr lang="nl-NL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1667" y="171979"/>
            <a:ext cx="7196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algn="l"/>
            <a:r>
              <a:rPr lang="nl-NL" smtClean="0"/>
              <a:t>dd-mm-yyyy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171979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Calibri"/>
                <a:ea typeface="ＭＳ Ｐゴシック" charset="0"/>
              </a:defRPr>
            </a:lvl1pPr>
          </a:lstStyle>
          <a:p>
            <a:pPr>
              <a:defRPr/>
            </a:pPr>
            <a:r>
              <a:rPr lang="nl-NL" smtClean="0"/>
              <a:t>Voeg hier de titel van de presentatie in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3775" y="188913"/>
            <a:ext cx="3651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28D3A445-C50E-4B8A-8F30-10F4D59BDB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Afbeelding 8" descr="MN_wi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22658" y="106365"/>
            <a:ext cx="539750" cy="396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4" r:id="rId2"/>
    <p:sldLayoutId id="2147483891" r:id="rId3"/>
    <p:sldLayoutId id="2147483889" r:id="rId4"/>
    <p:sldLayoutId id="2147483886" r:id="rId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71463" indent="-2714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SzPct val="110000"/>
        <a:buFont typeface="Arial"/>
        <a:buChar char="•"/>
        <a:defRPr sz="2200">
          <a:solidFill>
            <a:schemeClr val="tx1"/>
          </a:solidFill>
          <a:latin typeface="Calibri"/>
          <a:ea typeface="+mn-ea"/>
          <a:cs typeface="+mn-cs"/>
        </a:defRPr>
      </a:lvl1pPr>
      <a:lvl2pPr marL="266700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2pPr>
      <a:lvl3pPr marL="542925" indent="-2762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3pPr>
      <a:lvl4pPr marL="8096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4pPr>
      <a:lvl5pPr marL="1076325" indent="-2667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Calibri"/>
          <a:ea typeface="+mn-ea"/>
        </a:defRPr>
      </a:lvl5pPr>
      <a:lvl6pPr marL="1341438" indent="-2619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alibri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2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3584" y="828520"/>
            <a:ext cx="7800191" cy="5873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200" dirty="0" err="1" smtClean="0"/>
              <a:t>Portefeuille</a:t>
            </a:r>
            <a:r>
              <a:rPr lang="en-US" sz="2200" dirty="0" smtClean="0"/>
              <a:t> </a:t>
            </a:r>
            <a:r>
              <a:rPr lang="en-US" sz="2200" dirty="0" err="1" smtClean="0"/>
              <a:t>constructie</a:t>
            </a:r>
            <a:r>
              <a:rPr lang="en-US" sz="2200" dirty="0" smtClean="0"/>
              <a:t> – Base Case </a:t>
            </a:r>
            <a:r>
              <a:rPr lang="en-US" sz="2200" dirty="0" err="1" smtClean="0"/>
              <a:t>tov</a:t>
            </a:r>
            <a:r>
              <a:rPr lang="en-US" sz="2200" dirty="0" smtClean="0"/>
              <a:t>. implied</a:t>
            </a:r>
            <a:endParaRPr lang="en-US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934" y="1415895"/>
            <a:ext cx="6606225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 bwMode="auto">
          <a:xfrm>
            <a:off x="286436" y="5991225"/>
            <a:ext cx="8604327" cy="6581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Base Case WB-2014 optimistische voor return </a:t>
            </a:r>
            <a:r>
              <a:rPr lang="nl-NL" sz="1600" dirty="0" err="1" smtClean="0"/>
              <a:t>assets</a:t>
            </a:r>
            <a:r>
              <a:rPr lang="nl-NL" sz="1600" dirty="0" smtClean="0"/>
              <a:t> dan de </a:t>
            </a:r>
            <a:r>
              <a:rPr lang="nl-NL" sz="1600" dirty="0" err="1" smtClean="0"/>
              <a:t>implied</a:t>
            </a:r>
            <a:r>
              <a:rPr lang="nl-NL" sz="1600" dirty="0" smtClean="0"/>
              <a:t> vanuit de huidige allocatie. Vooral Aandelen, </a:t>
            </a:r>
            <a:r>
              <a:rPr lang="nl-NL" sz="1600" dirty="0" err="1" smtClean="0"/>
              <a:t>Infra</a:t>
            </a:r>
            <a:r>
              <a:rPr lang="nl-NL" sz="1600" dirty="0" smtClean="0"/>
              <a:t> en EMD.</a:t>
            </a:r>
          </a:p>
          <a:p>
            <a:pPr algn="ctr">
              <a:buNone/>
            </a:pPr>
            <a:endParaRPr lang="nl-NL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6061" y="1406370"/>
            <a:ext cx="3474720" cy="265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4131" y="3802459"/>
            <a:ext cx="7315200" cy="196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654A-6837-420B-8732-A115C7BF09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ight Arrow 7"/>
          <p:cNvSpPr/>
          <p:nvPr/>
        </p:nvSpPr>
        <p:spPr bwMode="auto">
          <a:xfrm>
            <a:off x="4442597" y="4347591"/>
            <a:ext cx="731797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813584" y="828520"/>
            <a:ext cx="7800191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Portefeuille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constructie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 –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Allocatie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Base Case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tov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.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huidige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6436" y="5762625"/>
            <a:ext cx="8604327" cy="8867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err="1" smtClean="0"/>
              <a:t>Matching</a:t>
            </a:r>
            <a:r>
              <a:rPr lang="nl-NL" sz="1600" dirty="0" smtClean="0"/>
              <a:t> wordt verlaagd door vrijgekomen </a:t>
            </a:r>
            <a:r>
              <a:rPr lang="nl-NL" sz="1600" dirty="0" err="1" smtClean="0"/>
              <a:t>risk-budget</a:t>
            </a:r>
            <a:r>
              <a:rPr lang="nl-NL" sz="1600" dirty="0" smtClean="0"/>
              <a:t>. Veel extra allocatie naar aandelen ten koste </a:t>
            </a:r>
            <a:r>
              <a:rPr lang="nl-NL" sz="1600" dirty="0" err="1" smtClean="0"/>
              <a:t>commodities</a:t>
            </a:r>
            <a:r>
              <a:rPr lang="nl-NL" sz="1600" dirty="0" smtClean="0"/>
              <a:t> en HF, allocatie van HY naar EMD. Bijna 60% van risico budget wordt naar aandelen </a:t>
            </a:r>
            <a:r>
              <a:rPr lang="nl-NL" sz="1600" dirty="0" err="1" smtClean="0"/>
              <a:t>gealloceerd</a:t>
            </a:r>
            <a:endParaRPr lang="nl-NL" sz="1600" dirty="0" smtClean="0"/>
          </a:p>
          <a:p>
            <a:pPr algn="ctr">
              <a:buNone/>
            </a:pPr>
            <a:endParaRPr lang="nl-NL" sz="16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6436" y="1644495"/>
            <a:ext cx="4389120" cy="167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613775" y="188913"/>
            <a:ext cx="365125" cy="331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64B90-2A9E-49FB-9F16-E8192BCE9B2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huidige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</a:t>
            </a:r>
            <a:endParaRPr lang="en-US" sz="2200" dirty="0" smtClean="0">
              <a:latin typeface="Georgia"/>
              <a:ea typeface="+mj-ea"/>
              <a:cs typeface="+mj-cs"/>
            </a:endParaRP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6436" y="5991225"/>
            <a:ext cx="8604327" cy="6581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Portfolio kwetsbaar voor negatieve </a:t>
            </a:r>
            <a:r>
              <a:rPr lang="nl-NL" sz="1600" dirty="0" err="1" smtClean="0"/>
              <a:t>scenarios</a:t>
            </a:r>
            <a:r>
              <a:rPr lang="nl-NL" sz="1600" dirty="0" smtClean="0"/>
              <a:t>. Ophogen </a:t>
            </a:r>
            <a:r>
              <a:rPr lang="nl-NL" sz="1600" dirty="0" err="1" smtClean="0"/>
              <a:t>maching</a:t>
            </a:r>
            <a:r>
              <a:rPr lang="nl-NL" sz="1600" dirty="0" smtClean="0"/>
              <a:t> niet voldoende om dit risico af te dekken. Mogelijkheid: </a:t>
            </a:r>
            <a:r>
              <a:rPr lang="nl-NL" sz="1600" dirty="0" err="1" smtClean="0"/>
              <a:t>Swaptions</a:t>
            </a:r>
            <a:r>
              <a:rPr lang="nl-NL" sz="1600" dirty="0" smtClean="0"/>
              <a:t> en/of aandelen puts</a:t>
            </a:r>
          </a:p>
          <a:p>
            <a:pPr algn="ctr">
              <a:buNone/>
            </a:pPr>
            <a:endParaRPr lang="nl-NL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1443038"/>
            <a:ext cx="55721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/>
        </p:nvSpPr>
        <p:spPr>
          <a:xfrm>
            <a:off x="8613775" y="188913"/>
            <a:ext cx="365125" cy="3317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64B90-2A9E-49FB-9F16-E8192BCE9B2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942469" y="936008"/>
            <a:ext cx="7859992" cy="51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r>
              <a:rPr lang="en-US" sz="2200" dirty="0" smtClean="0">
                <a:latin typeface="Georgia"/>
                <a:ea typeface="+mj-ea"/>
                <a:cs typeface="+mj-cs"/>
              </a:rPr>
              <a:t>Dekkingsgraad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ontwikkeling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Portfolio; </a:t>
            </a:r>
            <a:r>
              <a:rPr lang="en-US" sz="2200" dirty="0" err="1" smtClean="0">
                <a:latin typeface="Georgia"/>
                <a:ea typeface="+mj-ea"/>
                <a:cs typeface="+mj-cs"/>
              </a:rPr>
              <a:t>optimale</a:t>
            </a:r>
            <a:r>
              <a:rPr lang="en-US" sz="2200" dirty="0" smtClean="0">
                <a:latin typeface="Georgia"/>
                <a:ea typeface="+mj-ea"/>
                <a:cs typeface="+mj-cs"/>
              </a:rPr>
              <a:t> portfolio</a:t>
            </a:r>
            <a:endParaRPr lang="en-US" sz="2200" dirty="0" smtClean="0">
              <a:latin typeface="Georgia"/>
              <a:ea typeface="+mj-ea"/>
              <a:cs typeface="+mj-cs"/>
            </a:endParaRPr>
          </a:p>
          <a:p>
            <a:pPr marL="0" marR="0" lvl="0" indent="0" defTabSz="914400" eaLnBrk="1" latinLnBrk="0" hangingPunct="1">
              <a:lnSpc>
                <a:spcPct val="110000"/>
              </a:lnSpc>
              <a:buClrTx/>
              <a:buSzTx/>
              <a:buFontTx/>
              <a:buNone/>
              <a:tabLst/>
              <a:defRPr/>
            </a:pPr>
            <a:endParaRPr lang="en-US" sz="2200" dirty="0">
              <a:latin typeface="Georgia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6436" y="5991225"/>
            <a:ext cx="8604327" cy="658177"/>
          </a:xfrm>
          <a:prstGeom prst="rect">
            <a:avLst/>
          </a:prstGeom>
          <a:solidFill>
            <a:schemeClr val="accent3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nl-NL" sz="1600" dirty="0" smtClean="0"/>
              <a:t>Portfolio kwetsbaar voor negatieve </a:t>
            </a:r>
            <a:r>
              <a:rPr lang="nl-NL" sz="1600" dirty="0" err="1" smtClean="0"/>
              <a:t>scenarios</a:t>
            </a:r>
            <a:r>
              <a:rPr lang="nl-NL" sz="1600" dirty="0" smtClean="0"/>
              <a:t>. Ophogen </a:t>
            </a:r>
            <a:r>
              <a:rPr lang="nl-NL" sz="1600" dirty="0" err="1" smtClean="0"/>
              <a:t>maching</a:t>
            </a:r>
            <a:r>
              <a:rPr lang="nl-NL" sz="1600" dirty="0" smtClean="0"/>
              <a:t> niet voldoende om dit risico af te dekken. Mogelijkheid: </a:t>
            </a:r>
            <a:r>
              <a:rPr lang="nl-NL" sz="1600" dirty="0" err="1" smtClean="0"/>
              <a:t>Swaptions</a:t>
            </a:r>
            <a:r>
              <a:rPr lang="nl-NL" sz="1600" dirty="0" smtClean="0"/>
              <a:t> en/of aandelen puts</a:t>
            </a:r>
          </a:p>
          <a:p>
            <a:pPr algn="ctr">
              <a:buNone/>
            </a:pPr>
            <a:endParaRPr lang="nl-NL" sz="16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4038" y="1446840"/>
            <a:ext cx="54959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N_template">
  <a:themeElements>
    <a:clrScheme name="MN kleuren">
      <a:dk1>
        <a:srgbClr val="1A2A6A"/>
      </a:dk1>
      <a:lt1>
        <a:srgbClr val="FFFFFF"/>
      </a:lt1>
      <a:dk2>
        <a:srgbClr val="000000"/>
      </a:dk2>
      <a:lt2>
        <a:srgbClr val="35A1DF"/>
      </a:lt2>
      <a:accent1>
        <a:srgbClr val="1A2A6A"/>
      </a:accent1>
      <a:accent2>
        <a:srgbClr val="35A1DF"/>
      </a:accent2>
      <a:accent3>
        <a:srgbClr val="B9C62C"/>
      </a:accent3>
      <a:accent4>
        <a:srgbClr val="007D7D"/>
      </a:accent4>
      <a:accent5>
        <a:srgbClr val="DE761C"/>
      </a:accent5>
      <a:accent6>
        <a:srgbClr val="F0AF13"/>
      </a:accent6>
      <a:hlink>
        <a:srgbClr val="B11116"/>
      </a:hlink>
      <a:folHlink>
        <a:srgbClr val="B1B2B5"/>
      </a:folHlink>
    </a:clrScheme>
    <a:fontScheme name="MN thema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ea typeface="ＭＳ Ｐゴシック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ege presentatie 1">
        <a:dk1>
          <a:srgbClr val="404040"/>
        </a:dk1>
        <a:lt1>
          <a:srgbClr val="FFFFFF"/>
        </a:lt1>
        <a:dk2>
          <a:srgbClr val="1A2A6A"/>
        </a:dk2>
        <a:lt2>
          <a:srgbClr val="262626"/>
        </a:lt2>
        <a:accent1>
          <a:srgbClr val="B1B2B5"/>
        </a:accent1>
        <a:accent2>
          <a:srgbClr val="35A1DF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2F91CA"/>
        </a:accent6>
        <a:hlink>
          <a:srgbClr val="006E79"/>
        </a:hlink>
        <a:folHlink>
          <a:srgbClr val="B9C6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2">
        <a:dk1>
          <a:srgbClr val="404040"/>
        </a:dk1>
        <a:lt1>
          <a:srgbClr val="FFFFFF"/>
        </a:lt1>
        <a:dk2>
          <a:srgbClr val="006E79"/>
        </a:dk2>
        <a:lt2>
          <a:srgbClr val="262626"/>
        </a:lt2>
        <a:accent1>
          <a:srgbClr val="B1B2B5"/>
        </a:accent1>
        <a:accent2>
          <a:srgbClr val="B9C62C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A7B327"/>
        </a:accent6>
        <a:hlink>
          <a:srgbClr val="1A2A6A"/>
        </a:hlink>
        <a:folHlink>
          <a:srgbClr val="35A1D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ge presentatie 3">
        <a:dk1>
          <a:srgbClr val="404040"/>
        </a:dk1>
        <a:lt1>
          <a:srgbClr val="FFFFFF"/>
        </a:lt1>
        <a:dk2>
          <a:srgbClr val="35A1DF"/>
        </a:dk2>
        <a:lt2>
          <a:srgbClr val="262626"/>
        </a:lt2>
        <a:accent1>
          <a:srgbClr val="B1B2B5"/>
        </a:accent1>
        <a:accent2>
          <a:srgbClr val="1A2A6A"/>
        </a:accent2>
        <a:accent3>
          <a:srgbClr val="FFFFFF"/>
        </a:accent3>
        <a:accent4>
          <a:srgbClr val="353535"/>
        </a:accent4>
        <a:accent5>
          <a:srgbClr val="D5D5D7"/>
        </a:accent5>
        <a:accent6>
          <a:srgbClr val="16255F"/>
        </a:accent6>
        <a:hlink>
          <a:srgbClr val="B9C62C"/>
        </a:hlink>
        <a:folHlink>
          <a:srgbClr val="006E7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4299</TotalTime>
  <Words>135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MN_template</vt:lpstr>
      <vt:lpstr>Portefeuille constructie – Base Case tov. implied</vt:lpstr>
      <vt:lpstr>Slide 2</vt:lpstr>
      <vt:lpstr>Slide 3</vt:lpstr>
      <vt:lpstr>Slide 4</vt:lpstr>
    </vt:vector>
  </TitlesOfParts>
  <Company>EdenSpiekermann_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Jack Zwanenburg</dc:creator>
  <cp:lastModifiedBy>Bastiaan de Geeter</cp:lastModifiedBy>
  <cp:revision>328</cp:revision>
  <cp:lastPrinted>2011-08-25T13:48:33Z</cp:lastPrinted>
  <dcterms:created xsi:type="dcterms:W3CDTF">2011-05-24T08:16:05Z</dcterms:created>
  <dcterms:modified xsi:type="dcterms:W3CDTF">2013-09-03T15:08:34Z</dcterms:modified>
</cp:coreProperties>
</file>