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6"/>
  </p:notesMasterIdLst>
  <p:handoutMasterIdLst>
    <p:handoutMasterId r:id="rId7"/>
  </p:handoutMasterIdLst>
  <p:sldIdLst>
    <p:sldId id="723" r:id="rId2"/>
    <p:sldId id="772" r:id="rId3"/>
    <p:sldId id="773" r:id="rId4"/>
    <p:sldId id="771" r:id="rId5"/>
  </p:sldIdLst>
  <p:sldSz cx="9144000" cy="6858000" type="screen4x3"/>
  <p:notesSz cx="6669088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j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7E8EB"/>
    <a:srgbClr val="CCCDD4"/>
    <a:srgbClr val="005828"/>
    <a:srgbClr val="D7ECF9"/>
    <a:srgbClr val="FF9933"/>
    <a:srgbClr val="B1B2B5"/>
    <a:srgbClr val="2D39A9"/>
    <a:srgbClr val="3B36A0"/>
    <a:srgbClr val="303BA6"/>
    <a:srgbClr val="23389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91" autoAdjust="0"/>
  </p:normalViewPr>
  <p:slideViewPr>
    <p:cSldViewPr snapToGrid="0" snapToObjects="1">
      <p:cViewPr varScale="1">
        <p:scale>
          <a:sx n="115" d="100"/>
          <a:sy n="115" d="100"/>
        </p:scale>
        <p:origin x="-1572" y="-108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3110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887669" cy="493633"/>
          </a:xfrm>
          <a:prstGeom prst="rect">
            <a:avLst/>
          </a:prstGeom>
        </p:spPr>
        <p:txBody>
          <a:bodyPr vert="horz" lIns="90434" tIns="45217" rIns="90434" bIns="45217" rtlCol="0"/>
          <a:lstStyle>
            <a:lvl1pPr algn="r">
              <a:defRPr sz="1200"/>
            </a:lvl1pPr>
          </a:lstStyle>
          <a:p>
            <a:pPr algn="l"/>
            <a:r>
              <a:rPr lang="en-US" sz="1100" dirty="0" err="1" smtClean="0">
                <a:latin typeface="+mn-lt"/>
              </a:rPr>
              <a:t>dd</a:t>
            </a:r>
            <a:r>
              <a:rPr lang="en-US" sz="1100" dirty="0" smtClean="0">
                <a:latin typeface="+mn-lt"/>
              </a:rPr>
              <a:t>-mm-</a:t>
            </a:r>
            <a:r>
              <a:rPr lang="en-US" sz="1100" dirty="0" err="1" smtClean="0">
                <a:latin typeface="+mn-lt"/>
              </a:rPr>
              <a:t>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04003" y="13267"/>
            <a:ext cx="4357372" cy="493633"/>
          </a:xfrm>
          <a:prstGeom prst="rect">
            <a:avLst/>
          </a:prstGeom>
        </p:spPr>
        <p:txBody>
          <a:bodyPr vert="horz" lIns="90434" tIns="45217" rIns="90434" bIns="45217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184656" y="0"/>
            <a:ext cx="482888" cy="493633"/>
          </a:xfrm>
          <a:prstGeom prst="rect">
            <a:avLst/>
          </a:prstGeom>
        </p:spPr>
        <p:txBody>
          <a:bodyPr vert="horz" lIns="90434" tIns="45217" rIns="90434" bIns="45217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34123" cy="49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6775" y="739775"/>
            <a:ext cx="4935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34124" y="4689515"/>
            <a:ext cx="4523450" cy="475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34123" y="0"/>
            <a:ext cx="3152569" cy="49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94297" y="0"/>
            <a:ext cx="594871" cy="49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585" y="828520"/>
            <a:ext cx="7460082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Stress Testing </a:t>
            </a:r>
            <a:r>
              <a:rPr lang="en-US" sz="2200" dirty="0" err="1" smtClean="0"/>
              <a:t>analyse</a:t>
            </a:r>
            <a:r>
              <a:rPr lang="en-US" sz="2200" dirty="0" smtClean="0"/>
              <a:t> – DKG in </a:t>
            </a:r>
            <a:r>
              <a:rPr lang="en-US" sz="2200" dirty="0" err="1" smtClean="0"/>
              <a:t>verschillende</a:t>
            </a:r>
            <a:r>
              <a:rPr lang="en-US" sz="2200" dirty="0" smtClean="0"/>
              <a:t> scenario’s  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6436" y="6344602"/>
            <a:ext cx="8604327" cy="304800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is kwetsbaar in negatieve scenario’s,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 puts bieden bescherming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063" y="1405813"/>
            <a:ext cx="7210425" cy="301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3584" y="4546010"/>
            <a:ext cx="8077179" cy="103307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DKG </a:t>
            </a:r>
            <a:r>
              <a:rPr lang="en-US" sz="1800" dirty="0" err="1" smtClean="0"/>
              <a:t>stijgt</a:t>
            </a:r>
            <a:r>
              <a:rPr lang="en-US" sz="1800" dirty="0" smtClean="0"/>
              <a:t> in het </a:t>
            </a:r>
            <a:r>
              <a:rPr lang="en-US" sz="1800" dirty="0" err="1" smtClean="0"/>
              <a:t>basisscenario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daalt</a:t>
            </a:r>
            <a:r>
              <a:rPr lang="en-US" sz="1800" dirty="0" smtClean="0"/>
              <a:t> </a:t>
            </a:r>
            <a:r>
              <a:rPr lang="en-US" sz="1800" dirty="0" err="1" smtClean="0"/>
              <a:t>fors</a:t>
            </a:r>
            <a:r>
              <a:rPr lang="en-US" sz="1800" dirty="0" smtClean="0"/>
              <a:t> </a:t>
            </a:r>
            <a:r>
              <a:rPr lang="en-US" sz="1800" dirty="0" err="1" smtClean="0"/>
              <a:t>i.g.v</a:t>
            </a:r>
            <a:r>
              <a:rPr lang="en-US" sz="1800" dirty="0" smtClean="0"/>
              <a:t>. </a:t>
            </a:r>
            <a:r>
              <a:rPr lang="en-US" sz="1800" dirty="0" err="1" smtClean="0"/>
              <a:t>recessie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De </a:t>
            </a:r>
            <a:r>
              <a:rPr lang="en-US" sz="1800" dirty="0" err="1" smtClean="0"/>
              <a:t>optimale</a:t>
            </a:r>
            <a:r>
              <a:rPr lang="en-US" sz="1800" dirty="0" smtClean="0"/>
              <a:t> </a:t>
            </a:r>
            <a:r>
              <a:rPr lang="en-US" sz="1800" dirty="0" err="1" smtClean="0"/>
              <a:t>ptf</a:t>
            </a:r>
            <a:r>
              <a:rPr lang="en-US" sz="1800" dirty="0" smtClean="0"/>
              <a:t> </a:t>
            </a:r>
            <a:r>
              <a:rPr lang="en-US" sz="1800" dirty="0" err="1" smtClean="0"/>
              <a:t>doet</a:t>
            </a:r>
            <a:r>
              <a:rPr lang="en-US" sz="1800" dirty="0" smtClean="0"/>
              <a:t> het </a:t>
            </a:r>
            <a:r>
              <a:rPr lang="en-US" sz="1800" dirty="0" err="1" smtClean="0"/>
              <a:t>beter</a:t>
            </a:r>
            <a:r>
              <a:rPr lang="en-US" sz="1800" dirty="0" smtClean="0"/>
              <a:t> in de base case, </a:t>
            </a:r>
            <a:r>
              <a:rPr lang="en-US" sz="1800" dirty="0" err="1" smtClean="0"/>
              <a:t>maar</a:t>
            </a:r>
            <a:r>
              <a:rPr lang="en-US" sz="1800" dirty="0" smtClean="0"/>
              <a:t> is </a:t>
            </a:r>
            <a:r>
              <a:rPr lang="en-US" sz="1800" dirty="0" err="1" smtClean="0"/>
              <a:t>eveneens</a:t>
            </a:r>
            <a:r>
              <a:rPr lang="en-US" sz="1800" dirty="0" smtClean="0"/>
              <a:t> </a:t>
            </a:r>
            <a:r>
              <a:rPr lang="en-US" sz="1800" dirty="0" err="1" smtClean="0"/>
              <a:t>kwetsbaar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Een</a:t>
            </a:r>
            <a:r>
              <a:rPr lang="en-US" sz="1800" dirty="0" smtClean="0"/>
              <a:t> portfolio met </a:t>
            </a:r>
            <a:r>
              <a:rPr lang="en-US" sz="1800" dirty="0" err="1" smtClean="0"/>
              <a:t>meer</a:t>
            </a:r>
            <a:r>
              <a:rPr lang="en-US" sz="1800" dirty="0" smtClean="0"/>
              <a:t> </a:t>
            </a:r>
            <a:r>
              <a:rPr lang="en-US" sz="1800" dirty="0" err="1" smtClean="0"/>
              <a:t>aandelenexposure</a:t>
            </a:r>
            <a:r>
              <a:rPr lang="en-US" sz="1800" dirty="0" smtClean="0"/>
              <a:t> </a:t>
            </a:r>
            <a:r>
              <a:rPr lang="en-US" sz="1800" dirty="0" err="1" smtClean="0"/>
              <a:t>heeft</a:t>
            </a:r>
            <a:r>
              <a:rPr lang="en-US" sz="1800" dirty="0" smtClean="0"/>
              <a:t> </a:t>
            </a:r>
            <a:r>
              <a:rPr lang="en-US" sz="1800" dirty="0" err="1" smtClean="0"/>
              <a:t>hetzelfde</a:t>
            </a:r>
            <a:r>
              <a:rPr lang="en-US" sz="1800" dirty="0" smtClean="0"/>
              <a:t> effect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Hogere</a:t>
            </a:r>
            <a:r>
              <a:rPr lang="en-US" sz="1800" dirty="0" smtClean="0"/>
              <a:t> rente-afdekking </a:t>
            </a:r>
            <a:r>
              <a:rPr lang="en-US" sz="1800" dirty="0" err="1" smtClean="0"/>
              <a:t>biedt</a:t>
            </a:r>
            <a:r>
              <a:rPr lang="en-US" sz="1800" dirty="0" smtClean="0"/>
              <a:t> </a:t>
            </a:r>
            <a:r>
              <a:rPr lang="en-US" sz="1800" dirty="0" err="1" smtClean="0"/>
              <a:t>bescherming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kost</a:t>
            </a:r>
            <a:r>
              <a:rPr lang="en-US" sz="1800" dirty="0" smtClean="0"/>
              <a:t> DKG in de base case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Swaptions</a:t>
            </a:r>
            <a:r>
              <a:rPr lang="en-US" sz="1800" dirty="0" smtClean="0"/>
              <a:t> en puts </a:t>
            </a:r>
            <a:r>
              <a:rPr lang="en-US" sz="1800" dirty="0" err="1" smtClean="0"/>
              <a:t>doen</a:t>
            </a:r>
            <a:r>
              <a:rPr lang="en-US" sz="1800" dirty="0" smtClean="0"/>
              <a:t> </a:t>
            </a:r>
            <a:r>
              <a:rPr lang="en-US" sz="1800" dirty="0" err="1" smtClean="0"/>
              <a:t>hetzelfde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zonder</a:t>
            </a:r>
            <a:r>
              <a:rPr lang="en-US" sz="1800" dirty="0" smtClean="0"/>
              <a:t> de drag (</a:t>
            </a:r>
            <a:r>
              <a:rPr lang="en-US" sz="1800" dirty="0" err="1" smtClean="0"/>
              <a:t>ondanks</a:t>
            </a:r>
            <a:r>
              <a:rPr lang="en-US" sz="1800" dirty="0" smtClean="0"/>
              <a:t> </a:t>
            </a:r>
            <a:r>
              <a:rPr lang="en-US" sz="1800" dirty="0" err="1" smtClean="0"/>
              <a:t>kosten</a:t>
            </a:r>
            <a:r>
              <a:rPr lang="en-US" sz="1800" dirty="0" smtClean="0"/>
              <a:t>)</a:t>
            </a:r>
            <a:endParaRPr lang="nl-NL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585" y="828520"/>
            <a:ext cx="7460082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Stress Testing </a:t>
            </a:r>
            <a:r>
              <a:rPr lang="en-US" sz="2200" dirty="0" err="1" smtClean="0"/>
              <a:t>analyse</a:t>
            </a:r>
            <a:r>
              <a:rPr lang="en-US" sz="2200" dirty="0" smtClean="0"/>
              <a:t> – DKG </a:t>
            </a:r>
            <a:r>
              <a:rPr lang="en-US" sz="2200" dirty="0" err="1" smtClean="0"/>
              <a:t>stochatisch</a:t>
            </a:r>
            <a:r>
              <a:rPr lang="en-US" sz="2200" dirty="0" smtClean="0"/>
              <a:t> (</a:t>
            </a:r>
            <a:r>
              <a:rPr lang="en-US" sz="2200" dirty="0" err="1" smtClean="0"/>
              <a:t>huidige</a:t>
            </a:r>
            <a:r>
              <a:rPr lang="en-US" sz="2200" dirty="0" smtClean="0"/>
              <a:t>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6436" y="6344602"/>
            <a:ext cx="8604327" cy="304800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is kwetsbaar in negatieve scenario’s,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 puts bieden bescherming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3584" y="4546010"/>
            <a:ext cx="8077179" cy="103307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DKG </a:t>
            </a:r>
            <a:r>
              <a:rPr lang="en-US" sz="1800" dirty="0" err="1" smtClean="0"/>
              <a:t>stijgt</a:t>
            </a:r>
            <a:r>
              <a:rPr lang="en-US" sz="1800" dirty="0" smtClean="0"/>
              <a:t> in het </a:t>
            </a:r>
            <a:r>
              <a:rPr lang="en-US" sz="1800" dirty="0" err="1" smtClean="0"/>
              <a:t>basisscenario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daalt</a:t>
            </a:r>
            <a:r>
              <a:rPr lang="en-US" sz="1800" dirty="0" smtClean="0"/>
              <a:t> </a:t>
            </a:r>
            <a:r>
              <a:rPr lang="en-US" sz="1800" dirty="0" err="1" smtClean="0"/>
              <a:t>fors</a:t>
            </a:r>
            <a:r>
              <a:rPr lang="en-US" sz="1800" dirty="0" smtClean="0"/>
              <a:t> </a:t>
            </a:r>
            <a:r>
              <a:rPr lang="en-US" sz="1800" dirty="0" err="1" smtClean="0"/>
              <a:t>i.g.v</a:t>
            </a:r>
            <a:r>
              <a:rPr lang="en-US" sz="1800" dirty="0" smtClean="0"/>
              <a:t>. </a:t>
            </a:r>
            <a:r>
              <a:rPr lang="en-US" sz="1800" dirty="0" err="1" smtClean="0"/>
              <a:t>recessie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De </a:t>
            </a:r>
            <a:r>
              <a:rPr lang="en-US" sz="1800" dirty="0" err="1" smtClean="0"/>
              <a:t>optimale</a:t>
            </a:r>
            <a:r>
              <a:rPr lang="en-US" sz="1800" dirty="0" smtClean="0"/>
              <a:t> </a:t>
            </a:r>
            <a:r>
              <a:rPr lang="en-US" sz="1800" dirty="0" err="1" smtClean="0"/>
              <a:t>ptf</a:t>
            </a:r>
            <a:r>
              <a:rPr lang="en-US" sz="1800" dirty="0" smtClean="0"/>
              <a:t> </a:t>
            </a:r>
            <a:r>
              <a:rPr lang="en-US" sz="1800" dirty="0" err="1" smtClean="0"/>
              <a:t>doet</a:t>
            </a:r>
            <a:r>
              <a:rPr lang="en-US" sz="1800" dirty="0" smtClean="0"/>
              <a:t> het </a:t>
            </a:r>
            <a:r>
              <a:rPr lang="en-US" sz="1800" dirty="0" err="1" smtClean="0"/>
              <a:t>beter</a:t>
            </a:r>
            <a:r>
              <a:rPr lang="en-US" sz="1800" dirty="0" smtClean="0"/>
              <a:t> in de base case, </a:t>
            </a:r>
            <a:r>
              <a:rPr lang="en-US" sz="1800" dirty="0" err="1" smtClean="0"/>
              <a:t>maar</a:t>
            </a:r>
            <a:r>
              <a:rPr lang="en-US" sz="1800" dirty="0" smtClean="0"/>
              <a:t> is </a:t>
            </a:r>
            <a:r>
              <a:rPr lang="en-US" sz="1800" dirty="0" err="1" smtClean="0"/>
              <a:t>eveneens</a:t>
            </a:r>
            <a:r>
              <a:rPr lang="en-US" sz="1800" dirty="0" smtClean="0"/>
              <a:t> </a:t>
            </a:r>
            <a:r>
              <a:rPr lang="en-US" sz="1800" dirty="0" err="1" smtClean="0"/>
              <a:t>kwetsbaar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Een</a:t>
            </a:r>
            <a:r>
              <a:rPr lang="en-US" sz="1800" dirty="0" smtClean="0"/>
              <a:t> portfolio met </a:t>
            </a:r>
            <a:r>
              <a:rPr lang="en-US" sz="1800" dirty="0" err="1" smtClean="0"/>
              <a:t>meer</a:t>
            </a:r>
            <a:r>
              <a:rPr lang="en-US" sz="1800" dirty="0" smtClean="0"/>
              <a:t> </a:t>
            </a:r>
            <a:r>
              <a:rPr lang="en-US" sz="1800" dirty="0" err="1" smtClean="0"/>
              <a:t>aandelenexposure</a:t>
            </a:r>
            <a:r>
              <a:rPr lang="en-US" sz="1800" dirty="0" smtClean="0"/>
              <a:t> </a:t>
            </a:r>
            <a:r>
              <a:rPr lang="en-US" sz="1800" dirty="0" err="1" smtClean="0"/>
              <a:t>heeft</a:t>
            </a:r>
            <a:r>
              <a:rPr lang="en-US" sz="1800" dirty="0" smtClean="0"/>
              <a:t> </a:t>
            </a:r>
            <a:r>
              <a:rPr lang="en-US" sz="1800" dirty="0" err="1" smtClean="0"/>
              <a:t>hetzelfde</a:t>
            </a:r>
            <a:r>
              <a:rPr lang="en-US" sz="1800" dirty="0" smtClean="0"/>
              <a:t> effect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Hogere</a:t>
            </a:r>
            <a:r>
              <a:rPr lang="en-US" sz="1800" dirty="0" smtClean="0"/>
              <a:t> rente-afdekking </a:t>
            </a:r>
            <a:r>
              <a:rPr lang="en-US" sz="1800" dirty="0" err="1" smtClean="0"/>
              <a:t>biedt</a:t>
            </a:r>
            <a:r>
              <a:rPr lang="en-US" sz="1800" dirty="0" smtClean="0"/>
              <a:t> </a:t>
            </a:r>
            <a:r>
              <a:rPr lang="en-US" sz="1800" dirty="0" err="1" smtClean="0"/>
              <a:t>bescherming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kost</a:t>
            </a:r>
            <a:r>
              <a:rPr lang="en-US" sz="1800" dirty="0" smtClean="0"/>
              <a:t> DKG in de base case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Swaptions</a:t>
            </a:r>
            <a:r>
              <a:rPr lang="en-US" sz="1800" dirty="0" smtClean="0"/>
              <a:t> en puts </a:t>
            </a:r>
            <a:r>
              <a:rPr lang="en-US" sz="1800" dirty="0" err="1" smtClean="0"/>
              <a:t>doen</a:t>
            </a:r>
            <a:r>
              <a:rPr lang="en-US" sz="1800" dirty="0" smtClean="0"/>
              <a:t> </a:t>
            </a:r>
            <a:r>
              <a:rPr lang="en-US" sz="1800" dirty="0" err="1" smtClean="0"/>
              <a:t>hetzelfde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zonder</a:t>
            </a:r>
            <a:r>
              <a:rPr lang="en-US" sz="1800" dirty="0" smtClean="0"/>
              <a:t> de drag (</a:t>
            </a:r>
            <a:r>
              <a:rPr lang="en-US" sz="1800" dirty="0" err="1" smtClean="0"/>
              <a:t>ondanks</a:t>
            </a:r>
            <a:r>
              <a:rPr lang="en-US" sz="1800" dirty="0" smtClean="0"/>
              <a:t> </a:t>
            </a:r>
            <a:r>
              <a:rPr lang="en-US" sz="1800" dirty="0" err="1" smtClean="0"/>
              <a:t>kosten</a:t>
            </a:r>
            <a:r>
              <a:rPr lang="en-US" sz="1800" dirty="0" smtClean="0"/>
              <a:t>)</a:t>
            </a:r>
            <a:endParaRPr lang="nl-NL" dirty="0" smtClean="0">
              <a:solidFill>
                <a:srgbClr val="FF0000"/>
              </a:solidFill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149" y="1656972"/>
            <a:ext cx="4372889" cy="28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56972"/>
            <a:ext cx="4372889" cy="28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3585" y="828520"/>
            <a:ext cx="7460082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smtClean="0"/>
              <a:t>Stress Testing </a:t>
            </a:r>
            <a:r>
              <a:rPr lang="en-US" sz="2200" dirty="0" err="1" smtClean="0"/>
              <a:t>analyse</a:t>
            </a:r>
            <a:r>
              <a:rPr lang="en-US" sz="2200" dirty="0" smtClean="0"/>
              <a:t> – DKG </a:t>
            </a:r>
            <a:r>
              <a:rPr lang="en-US" sz="2200" dirty="0" err="1" smtClean="0"/>
              <a:t>stochatisch</a:t>
            </a:r>
            <a:r>
              <a:rPr lang="en-US" sz="2200" dirty="0" smtClean="0"/>
              <a:t> (</a:t>
            </a:r>
            <a:r>
              <a:rPr lang="en-US" sz="2200" dirty="0" err="1" smtClean="0"/>
              <a:t>optimale</a:t>
            </a:r>
            <a:r>
              <a:rPr lang="en-US" sz="2200" dirty="0" smtClean="0"/>
              <a:t> </a:t>
            </a:r>
            <a:r>
              <a:rPr lang="en-US" sz="2200" dirty="0" err="1" smtClean="0"/>
              <a:t>allocatie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86436" y="6344602"/>
            <a:ext cx="8604327" cy="304800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is kwetsbaar in negatieve scenario’s,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 puts bieden bescherming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3584" y="4546010"/>
            <a:ext cx="8077179" cy="103307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DKG </a:t>
            </a:r>
            <a:r>
              <a:rPr lang="en-US" sz="1800" dirty="0" err="1" smtClean="0"/>
              <a:t>stijgt</a:t>
            </a:r>
            <a:r>
              <a:rPr lang="en-US" sz="1800" dirty="0" smtClean="0"/>
              <a:t> in het </a:t>
            </a:r>
            <a:r>
              <a:rPr lang="en-US" sz="1800" dirty="0" err="1" smtClean="0"/>
              <a:t>basisscenario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daalt</a:t>
            </a:r>
            <a:r>
              <a:rPr lang="en-US" sz="1800" dirty="0" smtClean="0"/>
              <a:t> </a:t>
            </a:r>
            <a:r>
              <a:rPr lang="en-US" sz="1800" dirty="0" err="1" smtClean="0"/>
              <a:t>fors</a:t>
            </a:r>
            <a:r>
              <a:rPr lang="en-US" sz="1800" dirty="0" smtClean="0"/>
              <a:t> </a:t>
            </a:r>
            <a:r>
              <a:rPr lang="en-US" sz="1800" dirty="0" err="1" smtClean="0"/>
              <a:t>i.g.v</a:t>
            </a:r>
            <a:r>
              <a:rPr lang="en-US" sz="1800" dirty="0" smtClean="0"/>
              <a:t>. </a:t>
            </a:r>
            <a:r>
              <a:rPr lang="en-US" sz="1800" dirty="0" err="1" smtClean="0"/>
              <a:t>recessie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De </a:t>
            </a:r>
            <a:r>
              <a:rPr lang="en-US" sz="1800" dirty="0" err="1" smtClean="0"/>
              <a:t>optimale</a:t>
            </a:r>
            <a:r>
              <a:rPr lang="en-US" sz="1800" dirty="0" smtClean="0"/>
              <a:t> </a:t>
            </a:r>
            <a:r>
              <a:rPr lang="en-US" sz="1800" dirty="0" err="1" smtClean="0"/>
              <a:t>ptf</a:t>
            </a:r>
            <a:r>
              <a:rPr lang="en-US" sz="1800" dirty="0" smtClean="0"/>
              <a:t> </a:t>
            </a:r>
            <a:r>
              <a:rPr lang="en-US" sz="1800" dirty="0" err="1" smtClean="0"/>
              <a:t>doet</a:t>
            </a:r>
            <a:r>
              <a:rPr lang="en-US" sz="1800" dirty="0" smtClean="0"/>
              <a:t> het </a:t>
            </a:r>
            <a:r>
              <a:rPr lang="en-US" sz="1800" dirty="0" err="1" smtClean="0"/>
              <a:t>beter</a:t>
            </a:r>
            <a:r>
              <a:rPr lang="en-US" sz="1800" dirty="0" smtClean="0"/>
              <a:t> in de base case, </a:t>
            </a:r>
            <a:r>
              <a:rPr lang="en-US" sz="1800" dirty="0" err="1" smtClean="0"/>
              <a:t>maar</a:t>
            </a:r>
            <a:r>
              <a:rPr lang="en-US" sz="1800" dirty="0" smtClean="0"/>
              <a:t> is </a:t>
            </a:r>
            <a:r>
              <a:rPr lang="en-US" sz="1800" dirty="0" err="1" smtClean="0"/>
              <a:t>eveneens</a:t>
            </a:r>
            <a:r>
              <a:rPr lang="en-US" sz="1800" dirty="0" smtClean="0"/>
              <a:t> </a:t>
            </a:r>
            <a:r>
              <a:rPr lang="en-US" sz="1800" dirty="0" err="1" smtClean="0"/>
              <a:t>kwetsbaar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Een</a:t>
            </a:r>
            <a:r>
              <a:rPr lang="en-US" sz="1800" dirty="0" smtClean="0"/>
              <a:t> portfolio met </a:t>
            </a:r>
            <a:r>
              <a:rPr lang="en-US" sz="1800" dirty="0" err="1" smtClean="0"/>
              <a:t>meer</a:t>
            </a:r>
            <a:r>
              <a:rPr lang="en-US" sz="1800" dirty="0" smtClean="0"/>
              <a:t> </a:t>
            </a:r>
            <a:r>
              <a:rPr lang="en-US" sz="1800" dirty="0" err="1" smtClean="0"/>
              <a:t>aandelenexposure</a:t>
            </a:r>
            <a:r>
              <a:rPr lang="en-US" sz="1800" dirty="0" smtClean="0"/>
              <a:t> </a:t>
            </a:r>
            <a:r>
              <a:rPr lang="en-US" sz="1800" dirty="0" err="1" smtClean="0"/>
              <a:t>heeft</a:t>
            </a:r>
            <a:r>
              <a:rPr lang="en-US" sz="1800" dirty="0" smtClean="0"/>
              <a:t> </a:t>
            </a:r>
            <a:r>
              <a:rPr lang="en-US" sz="1800" dirty="0" err="1" smtClean="0"/>
              <a:t>hetzelfde</a:t>
            </a:r>
            <a:r>
              <a:rPr lang="en-US" sz="1800" dirty="0" smtClean="0"/>
              <a:t> effect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Hogere</a:t>
            </a:r>
            <a:r>
              <a:rPr lang="en-US" sz="1800" dirty="0" smtClean="0"/>
              <a:t> rente-afdekking </a:t>
            </a:r>
            <a:r>
              <a:rPr lang="en-US" sz="1800" dirty="0" err="1" smtClean="0"/>
              <a:t>biedt</a:t>
            </a:r>
            <a:r>
              <a:rPr lang="en-US" sz="1800" dirty="0" smtClean="0"/>
              <a:t> </a:t>
            </a:r>
            <a:r>
              <a:rPr lang="en-US" sz="1800" dirty="0" err="1" smtClean="0"/>
              <a:t>bescherming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kost</a:t>
            </a:r>
            <a:r>
              <a:rPr lang="en-US" sz="1800" dirty="0" smtClean="0"/>
              <a:t> DKG in de base case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Swaptions</a:t>
            </a:r>
            <a:r>
              <a:rPr lang="en-US" sz="1800" dirty="0" smtClean="0"/>
              <a:t> en puts </a:t>
            </a:r>
            <a:r>
              <a:rPr lang="en-US" sz="1800" dirty="0" err="1" smtClean="0"/>
              <a:t>doen</a:t>
            </a:r>
            <a:r>
              <a:rPr lang="en-US" sz="1800" dirty="0" smtClean="0"/>
              <a:t> </a:t>
            </a:r>
            <a:r>
              <a:rPr lang="en-US" sz="1800" dirty="0" err="1" smtClean="0"/>
              <a:t>hetzelfde</a:t>
            </a:r>
            <a:r>
              <a:rPr lang="en-US" sz="1800" dirty="0" smtClean="0"/>
              <a:t>, </a:t>
            </a:r>
            <a:r>
              <a:rPr lang="en-US" sz="1800" dirty="0" err="1" smtClean="0"/>
              <a:t>maar</a:t>
            </a:r>
            <a:r>
              <a:rPr lang="en-US" sz="1800" dirty="0" smtClean="0"/>
              <a:t> </a:t>
            </a:r>
            <a:r>
              <a:rPr lang="en-US" sz="1800" dirty="0" err="1" smtClean="0"/>
              <a:t>zonder</a:t>
            </a:r>
            <a:r>
              <a:rPr lang="en-US" sz="1800" dirty="0" smtClean="0"/>
              <a:t> de drag (</a:t>
            </a:r>
            <a:r>
              <a:rPr lang="en-US" sz="1800" dirty="0" err="1" smtClean="0"/>
              <a:t>ondanks</a:t>
            </a:r>
            <a:r>
              <a:rPr lang="en-US" sz="1800" dirty="0" smtClean="0"/>
              <a:t> </a:t>
            </a:r>
            <a:r>
              <a:rPr lang="en-US" sz="1800" dirty="0" err="1" smtClean="0"/>
              <a:t>kosten</a:t>
            </a:r>
            <a:r>
              <a:rPr lang="en-US" sz="1800" dirty="0" smtClean="0"/>
              <a:t>)</a:t>
            </a:r>
            <a:endParaRPr lang="nl-NL" dirty="0" smtClean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4" y="1608108"/>
            <a:ext cx="4372889" cy="28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653" y="1608108"/>
            <a:ext cx="4372889" cy="28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Dank voor uw aandacht</a:t>
            </a:r>
            <a:endParaRPr lang="nl-NL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62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14362</TotalTime>
  <Words>255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MN_template</vt:lpstr>
      <vt:lpstr>Stress Testing analyse – DKG in verschillende scenario’s  </vt:lpstr>
      <vt:lpstr>Stress Testing analyse – DKG stochatisch (huidige allocatie)</vt:lpstr>
      <vt:lpstr>Stress Testing analyse – DKG stochatisch (optimale allocatie)</vt:lpstr>
      <vt:lpstr>Dank voor uw aandacht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1100</cp:revision>
  <cp:lastPrinted>2011-08-25T13:48:33Z</cp:lastPrinted>
  <dcterms:created xsi:type="dcterms:W3CDTF">2011-05-24T08:16:05Z</dcterms:created>
  <dcterms:modified xsi:type="dcterms:W3CDTF">2013-09-10T12:06:25Z</dcterms:modified>
</cp:coreProperties>
</file>