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10"/>
  </p:notesMasterIdLst>
  <p:handoutMasterIdLst>
    <p:handoutMasterId r:id="rId11"/>
  </p:handout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7" autoAdjust="0"/>
  </p:normalViewPr>
  <p:slideViewPr>
    <p:cSldViewPr snapToGrid="0" snapToObjects="1">
      <p:cViewPr>
        <p:scale>
          <a:sx n="100" d="100"/>
          <a:sy n="100" d="100"/>
        </p:scale>
        <p:origin x="-1950" y="-402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19975"/>
            <a:ext cx="45910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3219975"/>
            <a:ext cx="45910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94375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smtClean="0">
                <a:sym typeface="Symbol"/>
              </a:rPr>
              <a:t>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/</a:t>
            </a:r>
            <a:r>
              <a:rPr lang="en-US" sz="2200" dirty="0" smtClean="0">
                <a:sym typeface="Symbol"/>
              </a:rPr>
              <a:t>  </a:t>
            </a:r>
            <a:r>
              <a:rPr lang="en-US" sz="2200" dirty="0" err="1" smtClean="0"/>
              <a:t>Rendement</a:t>
            </a:r>
            <a:r>
              <a:rPr lang="en-US" sz="2200" dirty="0" smtClean="0"/>
              <a:t> </a:t>
            </a:r>
            <a:r>
              <a:rPr lang="en-US" sz="2200" dirty="0" err="1" smtClean="0"/>
              <a:t>gevoeligheid</a:t>
            </a:r>
            <a:r>
              <a:rPr lang="en-US" sz="2200" dirty="0" smtClean="0"/>
              <a:t> </a:t>
            </a:r>
            <a:r>
              <a:rPr lang="en-US" sz="2200" dirty="0" err="1" smtClean="0"/>
              <a:t>Aandelen</a:t>
            </a:r>
            <a:endParaRPr lang="en-US" sz="2200" dirty="0" smtClean="0"/>
          </a:p>
        </p:txBody>
      </p:sp>
      <p:sp>
        <p:nvSpPr>
          <p:cNvPr id="15362" name="Rectangle 16"/>
          <p:cNvSpPr>
            <a:spLocks noGrp="1" noChangeArrowheads="1"/>
          </p:cNvSpPr>
          <p:nvPr>
            <p:ph idx="1"/>
          </p:nvPr>
        </p:nvSpPr>
        <p:spPr>
          <a:xfrm>
            <a:off x="418082" y="1447663"/>
            <a:ext cx="8390251" cy="6573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kern="1200" dirty="0" err="1" smtClean="0">
                <a:solidFill>
                  <a:srgbClr val="002060"/>
                </a:solidFill>
              </a:rPr>
              <a:t>Een</a:t>
            </a:r>
            <a:r>
              <a:rPr lang="en-US" sz="1800" kern="1200" dirty="0" smtClean="0">
                <a:solidFill>
                  <a:srgbClr val="002060"/>
                </a:solidFill>
              </a:rPr>
              <a:t>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rendements</a:t>
            </a:r>
            <a:r>
              <a:rPr lang="en-US" sz="1800" kern="1200" dirty="0" smtClean="0">
                <a:solidFill>
                  <a:srgbClr val="002060"/>
                </a:solidFill>
              </a:rPr>
              <a:t>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verandering</a:t>
            </a:r>
            <a:r>
              <a:rPr lang="en-US" sz="1800" kern="1200" dirty="0" smtClean="0">
                <a:solidFill>
                  <a:srgbClr val="002060"/>
                </a:solidFill>
              </a:rPr>
              <a:t> van 1%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geeft</a:t>
            </a:r>
            <a:r>
              <a:rPr lang="en-US" sz="1800" kern="1200" dirty="0" smtClean="0">
                <a:solidFill>
                  <a:srgbClr val="002060"/>
                </a:solidFill>
              </a:rPr>
              <a:t>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een</a:t>
            </a:r>
            <a:r>
              <a:rPr lang="en-US" sz="1800" kern="1200" dirty="0" smtClean="0">
                <a:solidFill>
                  <a:srgbClr val="002060"/>
                </a:solidFill>
              </a:rPr>
              <a:t>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allocatie</a:t>
            </a:r>
            <a:r>
              <a:rPr lang="en-US" sz="1800" kern="1200" dirty="0" smtClean="0">
                <a:solidFill>
                  <a:srgbClr val="002060"/>
                </a:solidFill>
              </a:rPr>
              <a:t>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verandering</a:t>
            </a:r>
            <a:r>
              <a:rPr lang="en-US" sz="1800" kern="1200" dirty="0" smtClean="0">
                <a:solidFill>
                  <a:srgbClr val="002060"/>
                </a:solidFill>
              </a:rPr>
              <a:t> van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ongeveer</a:t>
            </a:r>
            <a:r>
              <a:rPr lang="en-US" sz="1800" kern="1200" dirty="0" smtClean="0">
                <a:solidFill>
                  <a:srgbClr val="002060"/>
                </a:solidFill>
              </a:rPr>
              <a:t> 1%</a:t>
            </a:r>
          </a:p>
          <a:p>
            <a:pPr>
              <a:buFont typeface="Arial" pitchFamily="34" charset="0"/>
              <a:buChar char="•"/>
            </a:pPr>
            <a:r>
              <a:rPr lang="en-US" sz="1800" kern="1200" dirty="0" err="1" smtClean="0">
                <a:solidFill>
                  <a:srgbClr val="002060"/>
                </a:solidFill>
              </a:rPr>
              <a:t>Bij</a:t>
            </a:r>
            <a:r>
              <a:rPr lang="en-US" sz="1800" kern="1200" dirty="0" smtClean="0">
                <a:solidFill>
                  <a:srgbClr val="002060"/>
                </a:solidFill>
              </a:rPr>
              <a:t>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een</a:t>
            </a:r>
            <a:r>
              <a:rPr lang="en-US" sz="1800" kern="1200" dirty="0" smtClean="0">
                <a:solidFill>
                  <a:srgbClr val="002060"/>
                </a:solidFill>
              </a:rPr>
              <a:t>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rendement</a:t>
            </a:r>
            <a:r>
              <a:rPr lang="en-US" sz="1800" kern="1200" dirty="0" smtClean="0">
                <a:solidFill>
                  <a:srgbClr val="002060"/>
                </a:solidFill>
              </a:rPr>
              <a:t> van &gt; 10%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wordt</a:t>
            </a:r>
            <a:r>
              <a:rPr lang="en-US" sz="1800" kern="1200" dirty="0" smtClean="0">
                <a:solidFill>
                  <a:srgbClr val="002060"/>
                </a:solidFill>
              </a:rPr>
              <a:t> de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allocatie</a:t>
            </a:r>
            <a:r>
              <a:rPr lang="en-US" sz="1800" kern="1200" dirty="0" smtClean="0">
                <a:solidFill>
                  <a:srgbClr val="002060"/>
                </a:solidFill>
              </a:rPr>
              <a:t> </a:t>
            </a:r>
            <a:r>
              <a:rPr lang="en-US" sz="1800" kern="1200" dirty="0" err="1" smtClean="0">
                <a:solidFill>
                  <a:srgbClr val="002060"/>
                </a:solidFill>
              </a:rPr>
              <a:t>meer</a:t>
            </a:r>
            <a:r>
              <a:rPr lang="en-US" sz="1800" kern="1200" dirty="0" smtClean="0">
                <a:solidFill>
                  <a:srgbClr val="002060"/>
                </a:solidFill>
              </a:rPr>
              <a:t> of minder constant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654" y="3552824"/>
            <a:ext cx="455090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3147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smtClean="0">
                <a:sym typeface="Symbol"/>
              </a:rPr>
              <a:t>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/</a:t>
            </a:r>
            <a:r>
              <a:rPr lang="en-US" sz="2200" dirty="0" smtClean="0">
                <a:sym typeface="Symbol"/>
              </a:rPr>
              <a:t>  </a:t>
            </a:r>
            <a:r>
              <a:rPr lang="en-US" sz="2200" dirty="0" err="1" smtClean="0"/>
              <a:t>Rendement</a:t>
            </a:r>
            <a:r>
              <a:rPr lang="en-US" sz="2200" dirty="0" smtClean="0"/>
              <a:t> </a:t>
            </a:r>
            <a:r>
              <a:rPr lang="en-US" sz="2200" dirty="0" err="1" smtClean="0"/>
              <a:t>gevoeligheid</a:t>
            </a:r>
            <a:r>
              <a:rPr lang="en-US" sz="2200" dirty="0" smtClean="0"/>
              <a:t> Private </a:t>
            </a:r>
            <a:r>
              <a:rPr lang="en-US" sz="2200" dirty="0" smtClean="0"/>
              <a:t>Equity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11" name="Rectangle 16"/>
          <p:cNvSpPr txBox="1">
            <a:spLocks noChangeArrowheads="1"/>
          </p:cNvSpPr>
          <p:nvPr/>
        </p:nvSpPr>
        <p:spPr bwMode="auto">
          <a:xfrm>
            <a:off x="418082" y="1447663"/>
            <a:ext cx="8390251" cy="6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1%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geeft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ongeveer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0.5%</a:t>
            </a: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Bij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&gt; 15%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wordt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minder constant</a:t>
            </a: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2475" y="294375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smtClean="0">
                <a:sym typeface="Symbol"/>
              </a:rPr>
              <a:t>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/</a:t>
            </a:r>
            <a:r>
              <a:rPr lang="en-US" sz="2200" dirty="0" smtClean="0">
                <a:sym typeface="Symbol"/>
              </a:rPr>
              <a:t>  </a:t>
            </a:r>
            <a:r>
              <a:rPr lang="en-US" sz="2200" dirty="0" err="1" smtClean="0"/>
              <a:t>Rendement</a:t>
            </a:r>
            <a:r>
              <a:rPr lang="en-US" sz="2200" dirty="0" smtClean="0"/>
              <a:t> </a:t>
            </a:r>
            <a:r>
              <a:rPr lang="en-US" sz="2200" dirty="0" err="1" smtClean="0"/>
              <a:t>gevoeligheid</a:t>
            </a:r>
            <a:r>
              <a:rPr lang="en-US" sz="2200" dirty="0" smtClean="0"/>
              <a:t> High-Yield</a:t>
            </a:r>
            <a:endParaRPr lang="en-US" sz="2200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Rectangle 16"/>
          <p:cNvSpPr txBox="1">
            <a:spLocks noChangeArrowheads="1"/>
          </p:cNvSpPr>
          <p:nvPr/>
        </p:nvSpPr>
        <p:spPr bwMode="auto">
          <a:xfrm>
            <a:off x="418082" y="1447663"/>
            <a:ext cx="8390251" cy="6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1%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geeft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ongeveer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1%</a:t>
            </a: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95275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smtClean="0">
                <a:sym typeface="Symbol"/>
              </a:rPr>
              <a:t>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/</a:t>
            </a:r>
            <a:r>
              <a:rPr lang="en-US" sz="2200" dirty="0" smtClean="0">
                <a:sym typeface="Symbol"/>
              </a:rPr>
              <a:t>  </a:t>
            </a:r>
            <a:r>
              <a:rPr lang="en-US" sz="2200" dirty="0" err="1" smtClean="0"/>
              <a:t>Rendement</a:t>
            </a:r>
            <a:r>
              <a:rPr lang="en-US" sz="2200" dirty="0" smtClean="0"/>
              <a:t> </a:t>
            </a:r>
            <a:r>
              <a:rPr lang="en-US" sz="2200" dirty="0" err="1" smtClean="0"/>
              <a:t>gevoeligheid</a:t>
            </a:r>
            <a:r>
              <a:rPr lang="en-US" sz="2200" dirty="0" smtClean="0"/>
              <a:t> EMD</a:t>
            </a:r>
            <a:endParaRPr lang="en-US" sz="2200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9" name="Rectangle 16"/>
          <p:cNvSpPr txBox="1">
            <a:spLocks noChangeArrowheads="1"/>
          </p:cNvSpPr>
          <p:nvPr/>
        </p:nvSpPr>
        <p:spPr bwMode="auto">
          <a:xfrm>
            <a:off x="418082" y="1447662"/>
            <a:ext cx="8390251" cy="10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1%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geeft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ongeveer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0.75%</a:t>
            </a: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Bij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&gt; 10%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wordt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minder constant</a:t>
            </a: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94375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smtClean="0">
                <a:sym typeface="Symbol"/>
              </a:rPr>
              <a:t>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/</a:t>
            </a:r>
            <a:r>
              <a:rPr lang="en-US" sz="2200" dirty="0" smtClean="0">
                <a:sym typeface="Symbol"/>
              </a:rPr>
              <a:t>  </a:t>
            </a:r>
            <a:r>
              <a:rPr lang="en-US" sz="2200" dirty="0" err="1" smtClean="0"/>
              <a:t>Rendement</a:t>
            </a:r>
            <a:r>
              <a:rPr lang="en-US" sz="2200" dirty="0" smtClean="0"/>
              <a:t> </a:t>
            </a:r>
            <a:r>
              <a:rPr lang="en-US" sz="2200" dirty="0" err="1" smtClean="0"/>
              <a:t>gevoeligheid</a:t>
            </a:r>
            <a:r>
              <a:rPr lang="en-US" sz="2200" dirty="0" smtClean="0"/>
              <a:t> Commodities</a:t>
            </a:r>
            <a:endParaRPr lang="en-US" sz="2200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12" name="Rectangle 16"/>
          <p:cNvSpPr txBox="1">
            <a:spLocks noChangeArrowheads="1"/>
          </p:cNvSpPr>
          <p:nvPr/>
        </p:nvSpPr>
        <p:spPr bwMode="auto">
          <a:xfrm>
            <a:off x="418082" y="1447662"/>
            <a:ext cx="8390251" cy="10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1%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geeft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ongeveer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0.25%</a:t>
            </a: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Bij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&gt; 15%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wordt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minder constant</a:t>
            </a: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94375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smtClean="0">
                <a:sym typeface="Symbol"/>
              </a:rPr>
              <a:t>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/</a:t>
            </a:r>
            <a:r>
              <a:rPr lang="en-US" sz="2200" dirty="0" smtClean="0">
                <a:sym typeface="Symbol"/>
              </a:rPr>
              <a:t>  </a:t>
            </a:r>
            <a:r>
              <a:rPr lang="en-US" sz="2200" dirty="0" err="1" smtClean="0"/>
              <a:t>Rendement</a:t>
            </a:r>
            <a:r>
              <a:rPr lang="en-US" sz="2200" dirty="0" smtClean="0"/>
              <a:t> </a:t>
            </a:r>
            <a:r>
              <a:rPr lang="en-US" sz="2200" dirty="0" err="1" smtClean="0"/>
              <a:t>gevoeligheid</a:t>
            </a:r>
            <a:r>
              <a:rPr lang="en-US" sz="2200" dirty="0" smtClean="0"/>
              <a:t> Hedge </a:t>
            </a:r>
            <a:r>
              <a:rPr lang="en-US" sz="2200" dirty="0" smtClean="0"/>
              <a:t>Funds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9" name="Rectangle 16"/>
          <p:cNvSpPr txBox="1">
            <a:spLocks noChangeArrowheads="1"/>
          </p:cNvSpPr>
          <p:nvPr/>
        </p:nvSpPr>
        <p:spPr bwMode="auto">
          <a:xfrm>
            <a:off x="418082" y="1447662"/>
            <a:ext cx="8390251" cy="10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1463" lvl="0" indent="-271463" eaLnBrk="1" hangingPunct="1">
              <a:lnSpc>
                <a:spcPct val="110000"/>
              </a:lnSpc>
              <a:buClr>
                <a:schemeClr val="bg2"/>
              </a:buClr>
              <a:buSzPct val="110000"/>
              <a:buFont typeface="Arial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hedge funds is </a:t>
            </a:r>
            <a:r>
              <a:rPr lang="en-US" sz="1800" dirty="0" err="1" smtClean="0">
                <a:solidFill>
                  <a:srgbClr val="002060"/>
                </a:solidFill>
                <a:latin typeface="Calibri"/>
              </a:rPr>
              <a:t>niet</a:t>
            </a:r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 erg </a:t>
            </a:r>
            <a:r>
              <a:rPr lang="en-US" sz="1800" dirty="0" err="1" smtClean="0">
                <a:solidFill>
                  <a:srgbClr val="002060"/>
                </a:solidFill>
                <a:latin typeface="Calibri"/>
              </a:rPr>
              <a:t>gevoelig</a:t>
            </a:r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veranderingen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door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restricties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943225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smtClean="0">
                <a:sym typeface="Symbol"/>
              </a:rPr>
              <a:t>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/</a:t>
            </a:r>
            <a:r>
              <a:rPr lang="en-US" sz="2200" dirty="0" smtClean="0">
                <a:sym typeface="Symbol"/>
              </a:rPr>
              <a:t>  </a:t>
            </a:r>
            <a:r>
              <a:rPr lang="en-US" sz="2200" dirty="0" err="1" smtClean="0"/>
              <a:t>Rendement</a:t>
            </a:r>
            <a:r>
              <a:rPr lang="en-US" sz="2200" dirty="0" smtClean="0"/>
              <a:t> </a:t>
            </a:r>
            <a:r>
              <a:rPr lang="en-US" sz="2200" dirty="0" err="1" smtClean="0"/>
              <a:t>gevoeligheid</a:t>
            </a:r>
            <a:r>
              <a:rPr lang="en-US" sz="2200" dirty="0" smtClean="0"/>
              <a:t> </a:t>
            </a:r>
            <a:r>
              <a:rPr lang="en-US" sz="2200" dirty="0" err="1" smtClean="0"/>
              <a:t>Onroerend</a:t>
            </a:r>
            <a:r>
              <a:rPr lang="en-US" sz="2200" dirty="0" smtClean="0"/>
              <a:t> </a:t>
            </a:r>
            <a:r>
              <a:rPr lang="en-US" sz="2200" dirty="0" err="1" smtClean="0"/>
              <a:t>Goed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9" name="Rectangle 16"/>
          <p:cNvSpPr txBox="1">
            <a:spLocks noChangeArrowheads="1"/>
          </p:cNvSpPr>
          <p:nvPr/>
        </p:nvSpPr>
        <p:spPr bwMode="auto">
          <a:xfrm>
            <a:off x="418082" y="1447662"/>
            <a:ext cx="8390251" cy="10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OG is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erg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gevoelig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veranderingen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door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restricties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28975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943225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473016" y="848776"/>
            <a:ext cx="7264400" cy="598887"/>
          </a:xfrm>
        </p:spPr>
        <p:txBody>
          <a:bodyPr/>
          <a:lstStyle/>
          <a:p>
            <a:r>
              <a:rPr lang="en-US" sz="2200" dirty="0" smtClean="0">
                <a:sym typeface="Symbol"/>
              </a:rPr>
              <a:t>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/</a:t>
            </a:r>
            <a:r>
              <a:rPr lang="en-US" sz="2200" dirty="0" smtClean="0">
                <a:sym typeface="Symbol"/>
              </a:rPr>
              <a:t>  </a:t>
            </a:r>
            <a:r>
              <a:rPr lang="en-US" sz="2200" dirty="0" err="1" smtClean="0"/>
              <a:t>Rendement</a:t>
            </a:r>
            <a:r>
              <a:rPr lang="en-US" sz="2200" dirty="0" smtClean="0"/>
              <a:t> </a:t>
            </a:r>
            <a:r>
              <a:rPr lang="en-US" sz="2200" dirty="0" err="1" smtClean="0"/>
              <a:t>gevoeligheid</a:t>
            </a:r>
            <a:r>
              <a:rPr lang="en-US" sz="2200" dirty="0" smtClean="0"/>
              <a:t> </a:t>
            </a:r>
            <a:r>
              <a:rPr lang="en-US" sz="2200" dirty="0" err="1" smtClean="0"/>
              <a:t>Infrastructuur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9" name="Rectangle 16"/>
          <p:cNvSpPr txBox="1">
            <a:spLocks noChangeArrowheads="1"/>
          </p:cNvSpPr>
          <p:nvPr/>
        </p:nvSpPr>
        <p:spPr bwMode="auto">
          <a:xfrm>
            <a:off x="418082" y="1447662"/>
            <a:ext cx="8390251" cy="10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1%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geeft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verandering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ongeveer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0.75%</a:t>
            </a: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Bij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rendement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van &gt; 15%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wordt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minder constant</a:t>
            </a:r>
          </a:p>
          <a:p>
            <a:pPr marL="271463" marR="0" lvl="0" indent="-2714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328</Words>
  <Application>Microsoft Office PowerPoint</Application>
  <PresentationFormat>On-screen Show (4:3)</PresentationFormat>
  <Paragraphs>53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MN_template</vt:lpstr>
      <vt:lpstr> Allocatie/  Rendement gevoeligheid Aandelen</vt:lpstr>
      <vt:lpstr> Allocatie/  Rendement gevoeligheid Private Equity</vt:lpstr>
      <vt:lpstr> Allocatie/  Rendement gevoeligheid High-Yield</vt:lpstr>
      <vt:lpstr> Allocatie/  Rendement gevoeligheid EMD</vt:lpstr>
      <vt:lpstr> Allocatie/  Rendement gevoeligheid Commodities</vt:lpstr>
      <vt:lpstr> Allocatie/  Rendement gevoeligheid Hedge Funds  </vt:lpstr>
      <vt:lpstr> Allocatie/  Rendement gevoeligheid Onroerend Goed </vt:lpstr>
      <vt:lpstr> Allocatie/  Rendement gevoeligheid Infrastructuur 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312</cp:revision>
  <cp:lastPrinted>2011-08-25T13:48:33Z</cp:lastPrinted>
  <dcterms:created xsi:type="dcterms:W3CDTF">2011-05-24T08:16:05Z</dcterms:created>
  <dcterms:modified xsi:type="dcterms:W3CDTF">2013-09-10T09:23:21Z</dcterms:modified>
</cp:coreProperties>
</file>