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18"/>
  </p:notesMasterIdLst>
  <p:handoutMasterIdLst>
    <p:handoutMasterId r:id="rId19"/>
  </p:handoutMasterIdLst>
  <p:sldIdLst>
    <p:sldId id="357" r:id="rId2"/>
    <p:sldId id="348" r:id="rId3"/>
    <p:sldId id="360" r:id="rId4"/>
    <p:sldId id="297" r:id="rId5"/>
    <p:sldId id="362" r:id="rId6"/>
    <p:sldId id="356" r:id="rId7"/>
    <p:sldId id="383" r:id="rId8"/>
    <p:sldId id="361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8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1950" y="-402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EB55-1366-4213-B600-892F8426F1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EB55-1366-4213-B600-892F8426F18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EB55-1366-4213-B600-892F8426F18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156520" y="1379181"/>
            <a:ext cx="2808000" cy="1277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 smtClean="0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Transition channel: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low growth, inflation and rates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weak earnings and fundamentals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technicals and liquidity dominate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high risk aversion and volatility</a:t>
            </a:r>
            <a:br>
              <a:rPr lang="en-US" sz="1400" dirty="0" smtClean="0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7258" y="1381455"/>
            <a:ext cx="2808000" cy="127484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World View: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overeign crisis, d</a:t>
            </a:r>
            <a:r>
              <a:rPr lang="en-US" sz="1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eleveraging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earch for yield, l</a:t>
            </a:r>
            <a:r>
              <a:rPr lang="en-US" sz="1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ess safe havens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inancial repression &amp; regulation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global power shift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31393" y="2964235"/>
            <a:ext cx="6644640" cy="1045535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Preference for private sector over public sector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Preference for yield income over price appreciation</a:t>
            </a:r>
          </a:p>
          <a:p>
            <a:pPr algn="ctr"/>
            <a:r>
              <a:rPr lang="en-US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Preference for strong balance sheets, seniority/collateral and defensive sectors</a:t>
            </a:r>
          </a:p>
          <a:p>
            <a:pPr algn="ctr"/>
            <a:r>
              <a:rPr lang="en-US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Preference for US and EM assets, need to hedge EU risks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endParaRPr kumimoji="0" lang="en-US" sz="14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576983" y="26248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4341156" y="2537207"/>
            <a:ext cx="477477" cy="5338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3505758">
            <a:off x="1331835" y="2557120"/>
            <a:ext cx="533031" cy="533863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39225" y="1379181"/>
            <a:ext cx="2808000" cy="12771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 smtClean="0">
                <a:solidFill>
                  <a:schemeClr val="accent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Portfolio construction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400" dirty="0" smtClean="0">
                <a:solidFill>
                  <a:schemeClr val="accent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EM and HY most efficient assets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400" dirty="0" smtClean="0">
                <a:solidFill>
                  <a:schemeClr val="accent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low IR for equities due to high </a:t>
            </a:r>
            <a:r>
              <a:rPr lang="en-US" sz="1400" dirty="0" err="1" smtClean="0">
                <a:solidFill>
                  <a:schemeClr val="accent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vol</a:t>
            </a:r>
            <a:endParaRPr lang="en-US" sz="1400" dirty="0" smtClean="0">
              <a:solidFill>
                <a:schemeClr val="accent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accent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-stress testing shows vulnerability in case of negative scenarios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7373554">
            <a:off x="7246992" y="2552699"/>
            <a:ext cx="533031" cy="53386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893346" y="871812"/>
            <a:ext cx="7586383" cy="5287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Conclusion: Allocation preferences of BP 2013 still hold</a:t>
            </a:r>
            <a:endParaRPr lang="en-US" sz="2200" dirty="0"/>
          </a:p>
        </p:txBody>
      </p:sp>
      <p:grpSp>
        <p:nvGrpSpPr>
          <p:cNvPr id="2" name="Group 20"/>
          <p:cNvGrpSpPr/>
          <p:nvPr/>
        </p:nvGrpSpPr>
        <p:grpSpPr>
          <a:xfrm>
            <a:off x="4525719" y="4091920"/>
            <a:ext cx="4413364" cy="2652070"/>
            <a:chOff x="2859375" y="4724400"/>
            <a:chExt cx="3476625" cy="1996440"/>
          </a:xfrm>
        </p:grpSpPr>
        <p:sp>
          <p:nvSpPr>
            <p:cNvPr id="19" name="Down Arrow 18"/>
            <p:cNvSpPr/>
            <p:nvPr/>
          </p:nvSpPr>
          <p:spPr bwMode="auto">
            <a:xfrm>
              <a:off x="5982054" y="5251969"/>
              <a:ext cx="194469" cy="795317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9375" y="4724400"/>
              <a:ext cx="3476625" cy="1996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 rot="5400000">
              <a:off x="5753460" y="5620794"/>
              <a:ext cx="668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Steamroller</a:t>
              </a:r>
              <a:endParaRPr lang="en-US" sz="600" dirty="0"/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253604" y="4363515"/>
            <a:ext cx="4094083" cy="2195275"/>
            <a:chOff x="218880" y="4525565"/>
            <a:chExt cx="3187895" cy="1484709"/>
          </a:xfrm>
        </p:grpSpPr>
        <p:pic>
          <p:nvPicPr>
            <p:cNvPr id="22" name="Picture 21" descr="Capture29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80" y="4525565"/>
              <a:ext cx="1512529" cy="1484709"/>
            </a:xfrm>
            <a:prstGeom prst="rect">
              <a:avLst/>
            </a:prstGeom>
          </p:spPr>
        </p:pic>
        <p:pic>
          <p:nvPicPr>
            <p:cNvPr id="23" name="Picture 22" descr="Capture30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1409" y="4525565"/>
              <a:ext cx="1675366" cy="1477566"/>
            </a:xfrm>
            <a:prstGeom prst="rect">
              <a:avLst/>
            </a:prstGeom>
          </p:spPr>
        </p:pic>
      </p:grpSp>
      <p:sp>
        <p:nvSpPr>
          <p:cNvPr id="25" name="Title 1"/>
          <p:cNvSpPr txBox="1">
            <a:spLocks/>
          </p:cNvSpPr>
          <p:nvPr/>
        </p:nvSpPr>
        <p:spPr bwMode="auto">
          <a:xfrm>
            <a:off x="344194" y="110083"/>
            <a:ext cx="7264400" cy="53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MN View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5718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3147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err="1" smtClean="0"/>
              <a:t>Schaduw</a:t>
            </a:r>
            <a:r>
              <a:rPr lang="en-US" sz="2200" dirty="0" smtClean="0"/>
              <a:t> </a:t>
            </a:r>
            <a:r>
              <a:rPr lang="en-US" sz="2200" dirty="0" err="1" smtClean="0"/>
              <a:t>Rendementen</a:t>
            </a:r>
            <a:r>
              <a:rPr lang="en-US" sz="2200" dirty="0" smtClean="0"/>
              <a:t> </a:t>
            </a:r>
            <a:r>
              <a:rPr lang="en-US" sz="2200" dirty="0" err="1" smtClean="0"/>
              <a:t>Aandelen</a:t>
            </a:r>
            <a:r>
              <a:rPr lang="en-US" sz="2200" dirty="0" smtClean="0"/>
              <a:t> </a:t>
            </a:r>
            <a:r>
              <a:rPr lang="en-US" sz="2200" dirty="0" err="1" smtClean="0"/>
              <a:t>Opkomend</a:t>
            </a:r>
            <a:endParaRPr lang="en-US" sz="2200" dirty="0" smtClean="0"/>
          </a:p>
        </p:txBody>
      </p:sp>
      <p:sp>
        <p:nvSpPr>
          <p:cNvPr id="15362" name="Rectangle 16"/>
          <p:cNvSpPr>
            <a:spLocks noGrp="1" noChangeArrowheads="1"/>
          </p:cNvSpPr>
          <p:nvPr>
            <p:ph idx="1"/>
          </p:nvPr>
        </p:nvSpPr>
        <p:spPr>
          <a:xfrm>
            <a:off x="418082" y="1447663"/>
            <a:ext cx="8390251" cy="6573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kern="1200" dirty="0" err="1" smtClean="0"/>
              <a:t>Vanaf</a:t>
            </a:r>
            <a:r>
              <a:rPr lang="en-US" sz="1800" kern="1200" dirty="0" smtClean="0"/>
              <a:t> (over) </a:t>
            </a:r>
            <a:r>
              <a:rPr lang="en-US" sz="1800" kern="1200" dirty="0" err="1" smtClean="0"/>
              <a:t>rendementen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groter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ongeveer</a:t>
            </a:r>
            <a:r>
              <a:rPr lang="en-US" sz="1800" kern="1200" dirty="0" smtClean="0"/>
              <a:t> 6% </a:t>
            </a:r>
            <a:r>
              <a:rPr lang="en-US" sz="1800" kern="1200" dirty="0" err="1" smtClean="0"/>
              <a:t>stijgt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allocatie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aandelen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opkomend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snel</a:t>
            </a:r>
            <a:r>
              <a:rPr lang="en-US" sz="1800" kern="1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800" kern="1200" dirty="0" err="1" smtClean="0"/>
              <a:t>Schaduw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rendementen</a:t>
            </a:r>
            <a:r>
              <a:rPr lang="en-US" sz="1800" kern="1200" dirty="0" smtClean="0"/>
              <a:t> van </a:t>
            </a:r>
            <a:r>
              <a:rPr lang="en-US" sz="1800" kern="1200" dirty="0" err="1" smtClean="0"/>
              <a:t>aandelen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ontwikkeld</a:t>
            </a:r>
            <a:r>
              <a:rPr lang="en-US" sz="1800" kern="1200" dirty="0" smtClean="0"/>
              <a:t> en </a:t>
            </a:r>
            <a:r>
              <a:rPr lang="en-US" sz="1800" kern="1200" dirty="0" err="1" smtClean="0"/>
              <a:t>aandelen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opkomend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zijn</a:t>
            </a:r>
            <a:r>
              <a:rPr lang="en-US" sz="1800" kern="1200" dirty="0" smtClean="0"/>
              <a:t> erg </a:t>
            </a:r>
            <a:r>
              <a:rPr lang="en-US" sz="1800" kern="1200" dirty="0" err="1" smtClean="0"/>
              <a:t>vergelijkbaar</a:t>
            </a:r>
            <a:r>
              <a:rPr lang="en-US" sz="1800" kern="1200" dirty="0" smtClean="0"/>
              <a:t> door </a:t>
            </a:r>
            <a:r>
              <a:rPr lang="en-US" sz="1800" kern="1200" dirty="0" err="1" smtClean="0"/>
              <a:t>vergelijkbare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standaard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deviaties</a:t>
            </a:r>
            <a:r>
              <a:rPr lang="en-US" sz="1800" kern="1200" dirty="0" smtClean="0"/>
              <a:t> en </a:t>
            </a:r>
            <a:r>
              <a:rPr lang="en-US" sz="1800" kern="1200" dirty="0" err="1" smtClean="0"/>
              <a:t>hoge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correlatie</a:t>
            </a:r>
            <a:r>
              <a:rPr lang="en-US" sz="1800" kern="1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800" kern="12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4475" y="2943750"/>
            <a:ext cx="45699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err="1" smtClean="0"/>
              <a:t>Schaduw</a:t>
            </a:r>
            <a:r>
              <a:rPr lang="en-US" sz="2200" dirty="0" smtClean="0"/>
              <a:t> </a:t>
            </a:r>
            <a:r>
              <a:rPr lang="en-US" sz="2200" dirty="0" err="1" smtClean="0"/>
              <a:t>Rendementen</a:t>
            </a:r>
            <a:r>
              <a:rPr lang="en-US" sz="2200" dirty="0" smtClean="0"/>
              <a:t> High-Yield</a:t>
            </a:r>
          </a:p>
        </p:txBody>
      </p:sp>
      <p:sp>
        <p:nvSpPr>
          <p:cNvPr id="15362" name="Rectangle 16"/>
          <p:cNvSpPr>
            <a:spLocks noGrp="1" noChangeArrowheads="1"/>
          </p:cNvSpPr>
          <p:nvPr>
            <p:ph idx="1"/>
          </p:nvPr>
        </p:nvSpPr>
        <p:spPr>
          <a:xfrm>
            <a:off x="418082" y="1447663"/>
            <a:ext cx="8390251" cy="6573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kern="1200" dirty="0" err="1" smtClean="0"/>
              <a:t>Vanaf</a:t>
            </a:r>
            <a:r>
              <a:rPr lang="en-US" sz="1800" kern="1200" dirty="0" smtClean="0"/>
              <a:t> (over) </a:t>
            </a:r>
            <a:r>
              <a:rPr lang="en-US" sz="1800" kern="1200" dirty="0" err="1" smtClean="0"/>
              <a:t>rendementen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groter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ongeveer</a:t>
            </a:r>
            <a:r>
              <a:rPr lang="en-US" sz="1800" kern="1200" dirty="0" smtClean="0"/>
              <a:t> 4% </a:t>
            </a:r>
            <a:r>
              <a:rPr lang="en-US" sz="1800" kern="1200" dirty="0" err="1" smtClean="0"/>
              <a:t>stijgt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allocatie</a:t>
            </a:r>
            <a:r>
              <a:rPr lang="en-US" sz="1800" kern="1200" dirty="0" smtClean="0"/>
              <a:t> HY </a:t>
            </a:r>
            <a:r>
              <a:rPr lang="en-US" sz="1800" kern="1200" dirty="0" err="1" smtClean="0"/>
              <a:t>snel</a:t>
            </a:r>
            <a:r>
              <a:rPr lang="en-US" sz="1800" kern="1200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4475" y="295275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err="1" smtClean="0"/>
              <a:t>Schaduw</a:t>
            </a:r>
            <a:r>
              <a:rPr lang="en-US" sz="2200" dirty="0" smtClean="0"/>
              <a:t> </a:t>
            </a:r>
            <a:r>
              <a:rPr lang="en-US" sz="2200" dirty="0" err="1" smtClean="0"/>
              <a:t>Rendementen</a:t>
            </a:r>
            <a:r>
              <a:rPr lang="en-US" sz="2200" dirty="0" smtClean="0"/>
              <a:t> EMD</a:t>
            </a:r>
          </a:p>
        </p:txBody>
      </p:sp>
      <p:sp>
        <p:nvSpPr>
          <p:cNvPr id="15362" name="Rectangle 16"/>
          <p:cNvSpPr>
            <a:spLocks noGrp="1" noChangeArrowheads="1"/>
          </p:cNvSpPr>
          <p:nvPr>
            <p:ph idx="1"/>
          </p:nvPr>
        </p:nvSpPr>
        <p:spPr>
          <a:xfrm>
            <a:off x="418082" y="1447663"/>
            <a:ext cx="8390251" cy="6573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kern="1200" dirty="0" err="1" smtClean="0"/>
              <a:t>Vanaf</a:t>
            </a:r>
            <a:r>
              <a:rPr lang="en-US" sz="1800" kern="1200" dirty="0" smtClean="0"/>
              <a:t> (over) </a:t>
            </a:r>
            <a:r>
              <a:rPr lang="en-US" sz="1800" kern="1200" dirty="0" err="1" smtClean="0"/>
              <a:t>rendementen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groter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ongeveer</a:t>
            </a:r>
            <a:r>
              <a:rPr lang="en-US" sz="1800" kern="1200" dirty="0" smtClean="0"/>
              <a:t> 3% </a:t>
            </a:r>
            <a:r>
              <a:rPr lang="en-US" sz="1800" kern="1200" dirty="0" err="1" smtClean="0"/>
              <a:t>stijgt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allocatie</a:t>
            </a:r>
            <a:r>
              <a:rPr lang="en-US" sz="1800" kern="1200" dirty="0" smtClean="0"/>
              <a:t> EMD </a:t>
            </a:r>
            <a:r>
              <a:rPr lang="en-US" sz="1800" kern="1200" dirty="0" err="1" smtClean="0"/>
              <a:t>snel</a:t>
            </a:r>
            <a:endParaRPr lang="en-US" sz="1800" kern="12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4000" y="294375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err="1" smtClean="0"/>
              <a:t>Schaduw</a:t>
            </a:r>
            <a:r>
              <a:rPr lang="en-US" sz="2200" dirty="0" smtClean="0"/>
              <a:t> </a:t>
            </a:r>
            <a:r>
              <a:rPr lang="en-US" sz="2200" dirty="0" err="1" smtClean="0"/>
              <a:t>Rendementen</a:t>
            </a:r>
            <a:r>
              <a:rPr lang="en-US" sz="2200" dirty="0" smtClean="0"/>
              <a:t> Commodities</a:t>
            </a:r>
          </a:p>
        </p:txBody>
      </p:sp>
      <p:sp>
        <p:nvSpPr>
          <p:cNvPr id="15362" name="Rectangle 16"/>
          <p:cNvSpPr>
            <a:spLocks noGrp="1" noChangeArrowheads="1"/>
          </p:cNvSpPr>
          <p:nvPr>
            <p:ph idx="1"/>
          </p:nvPr>
        </p:nvSpPr>
        <p:spPr>
          <a:xfrm>
            <a:off x="418082" y="1447663"/>
            <a:ext cx="8390251" cy="6573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kern="1200" dirty="0" err="1" smtClean="0"/>
              <a:t>Vanaf</a:t>
            </a:r>
            <a:r>
              <a:rPr lang="en-US" sz="1800" kern="1200" dirty="0" smtClean="0"/>
              <a:t> (over) </a:t>
            </a:r>
            <a:r>
              <a:rPr lang="en-US" sz="1800" kern="1200" dirty="0" err="1" smtClean="0"/>
              <a:t>rendementen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groter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ongeveer</a:t>
            </a:r>
            <a:r>
              <a:rPr lang="en-US" sz="1800" kern="1200" dirty="0" smtClean="0"/>
              <a:t> 7% </a:t>
            </a:r>
            <a:r>
              <a:rPr lang="en-US" sz="1800" kern="1200" dirty="0" err="1" smtClean="0"/>
              <a:t>stijgt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allocatie</a:t>
            </a:r>
            <a:r>
              <a:rPr lang="en-US" sz="1800" kern="1200" dirty="0" smtClean="0"/>
              <a:t> commodities </a:t>
            </a:r>
            <a:r>
              <a:rPr lang="en-US" sz="1800" kern="1200" dirty="0" err="1" smtClean="0"/>
              <a:t>snel</a:t>
            </a:r>
            <a:r>
              <a:rPr lang="en-US" sz="1800" kern="1200" dirty="0" smtClean="0"/>
              <a:t> </a:t>
            </a:r>
          </a:p>
          <a:p>
            <a:pPr>
              <a:buNone/>
            </a:pPr>
            <a:endParaRPr lang="en-US" sz="1800" kern="1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94375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err="1" smtClean="0"/>
              <a:t>Schaduw</a:t>
            </a:r>
            <a:r>
              <a:rPr lang="en-US" sz="2200" dirty="0" smtClean="0"/>
              <a:t> </a:t>
            </a:r>
            <a:r>
              <a:rPr lang="en-US" sz="2200" dirty="0" err="1" smtClean="0"/>
              <a:t>Rendementen</a:t>
            </a:r>
            <a:r>
              <a:rPr lang="en-US" sz="2200" dirty="0" smtClean="0"/>
              <a:t> Hedge Funds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15362" name="Rectangle 16"/>
          <p:cNvSpPr>
            <a:spLocks noGrp="1" noChangeArrowheads="1"/>
          </p:cNvSpPr>
          <p:nvPr>
            <p:ph idx="1"/>
          </p:nvPr>
        </p:nvSpPr>
        <p:spPr>
          <a:xfrm>
            <a:off x="418082" y="1447663"/>
            <a:ext cx="8390251" cy="6573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kern="1200" dirty="0" err="1" smtClean="0"/>
              <a:t>Vanaf</a:t>
            </a:r>
            <a:r>
              <a:rPr lang="en-US" sz="1800" kern="1200" dirty="0" smtClean="0"/>
              <a:t> (over) </a:t>
            </a:r>
            <a:r>
              <a:rPr lang="en-US" sz="1800" kern="1200" dirty="0" err="1" smtClean="0"/>
              <a:t>rendementen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groter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ongeveer</a:t>
            </a:r>
            <a:r>
              <a:rPr lang="en-US" sz="1800" kern="1200" dirty="0" smtClean="0"/>
              <a:t> 4% </a:t>
            </a:r>
            <a:r>
              <a:rPr lang="en-US" sz="1800" kern="1200" dirty="0" err="1" smtClean="0"/>
              <a:t>stijgt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allocatie</a:t>
            </a:r>
            <a:r>
              <a:rPr lang="en-US" sz="1800" kern="1200" dirty="0" smtClean="0"/>
              <a:t> HF </a:t>
            </a:r>
            <a:r>
              <a:rPr lang="en-US" sz="1800" kern="1200" dirty="0" err="1" smtClean="0"/>
              <a:t>snel</a:t>
            </a:r>
            <a:r>
              <a:rPr lang="en-US" sz="1800" kern="12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1800" kern="12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9525" y="2943225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err="1" smtClean="0"/>
              <a:t>Schaduw</a:t>
            </a:r>
            <a:r>
              <a:rPr lang="en-US" sz="2200" dirty="0" smtClean="0"/>
              <a:t> </a:t>
            </a:r>
            <a:r>
              <a:rPr lang="en-US" sz="2200" dirty="0" err="1" smtClean="0"/>
              <a:t>Rendementen</a:t>
            </a:r>
            <a:r>
              <a:rPr lang="en-US" sz="2200" dirty="0" smtClean="0"/>
              <a:t> </a:t>
            </a:r>
            <a:r>
              <a:rPr lang="en-US" sz="2200" dirty="0" err="1" smtClean="0"/>
              <a:t>Onroerend</a:t>
            </a:r>
            <a:r>
              <a:rPr lang="en-US" sz="2200" dirty="0" smtClean="0"/>
              <a:t> </a:t>
            </a:r>
            <a:r>
              <a:rPr lang="en-US" sz="2200" dirty="0" err="1" smtClean="0"/>
              <a:t>Goed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15362" name="Rectangle 16"/>
          <p:cNvSpPr>
            <a:spLocks noGrp="1" noChangeArrowheads="1"/>
          </p:cNvSpPr>
          <p:nvPr>
            <p:ph idx="1"/>
          </p:nvPr>
        </p:nvSpPr>
        <p:spPr>
          <a:xfrm>
            <a:off x="418082" y="1447663"/>
            <a:ext cx="8390251" cy="6573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kern="1200" dirty="0" err="1" smtClean="0"/>
              <a:t>Vanaf</a:t>
            </a:r>
            <a:r>
              <a:rPr lang="en-US" sz="1800" kern="1200" dirty="0" smtClean="0"/>
              <a:t> (over) </a:t>
            </a:r>
            <a:r>
              <a:rPr lang="en-US" sz="1800" kern="1200" dirty="0" err="1" smtClean="0"/>
              <a:t>rendementen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groter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ongeveer</a:t>
            </a:r>
            <a:r>
              <a:rPr lang="en-US" sz="1800" kern="1200" dirty="0" smtClean="0"/>
              <a:t> 5% </a:t>
            </a:r>
            <a:r>
              <a:rPr lang="en-US" sz="1800" kern="1200" dirty="0" err="1" smtClean="0"/>
              <a:t>stijgt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allocatie</a:t>
            </a:r>
            <a:r>
              <a:rPr lang="en-US" sz="1800" kern="1200" dirty="0" smtClean="0"/>
              <a:t> OG </a:t>
            </a:r>
            <a:r>
              <a:rPr lang="en-US" sz="1800" kern="1200" dirty="0" err="1" smtClean="0"/>
              <a:t>snel</a:t>
            </a:r>
            <a:r>
              <a:rPr lang="en-US" sz="1800" kern="12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1800" kern="12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nieuwe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834671"/>
            <a:ext cx="8042275" cy="42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87583"/>
            <a:ext cx="6498033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944245"/>
            <a:ext cx="7264400" cy="889000"/>
          </a:xfrm>
        </p:spPr>
        <p:txBody>
          <a:bodyPr/>
          <a:lstStyle/>
          <a:p>
            <a:r>
              <a:rPr lang="en-US" sz="2200" dirty="0" err="1" smtClean="0"/>
              <a:t>Optimalisatie</a:t>
            </a:r>
            <a:r>
              <a:rPr lang="en-US" sz="2200" dirty="0" smtClean="0"/>
              <a:t>: base case versus ‘</a:t>
            </a:r>
            <a:r>
              <a:rPr lang="en-US" sz="2200" dirty="0" err="1" smtClean="0"/>
              <a:t>evenwicht</a:t>
            </a:r>
            <a:r>
              <a:rPr lang="en-US" sz="2200" dirty="0" smtClean="0"/>
              <a:t>’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788988" y="874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973138" y="5992428"/>
            <a:ext cx="700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evenwicht zijn EMD, High </a:t>
            </a:r>
            <a:r>
              <a:rPr lang="nl-NL" sz="1800" dirty="0" err="1" smtClean="0">
                <a:latin typeface="+mn-lt"/>
              </a:rPr>
              <a:t>Yield</a:t>
            </a:r>
            <a:r>
              <a:rPr lang="nl-NL" sz="1800" dirty="0" smtClean="0">
                <a:latin typeface="+mn-lt"/>
              </a:rPr>
              <a:t> en Aandelen Opkomend</a:t>
            </a:r>
          </a:p>
          <a:p>
            <a:r>
              <a:rPr lang="nl-NL" sz="1800" dirty="0" smtClean="0">
                <a:latin typeface="+mn-lt"/>
              </a:rPr>
              <a:t> aantrekkelijker .</a:t>
            </a:r>
            <a:endParaRPr lang="nl-NL" sz="1800" dirty="0"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138" y="1485995"/>
            <a:ext cx="6486926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944245"/>
            <a:ext cx="7264400" cy="889000"/>
          </a:xfrm>
        </p:spPr>
        <p:txBody>
          <a:bodyPr/>
          <a:lstStyle/>
          <a:p>
            <a:r>
              <a:rPr lang="en-US" sz="2200" dirty="0" err="1" smtClean="0"/>
              <a:t>Optimalisatie</a:t>
            </a:r>
            <a:r>
              <a:rPr lang="en-US" sz="2200" dirty="0" smtClean="0"/>
              <a:t>: base case versus juni-2013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788988" y="874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973138" y="5992428"/>
            <a:ext cx="80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vorige maand zijn Aandelen Ontwikkeld &amp; High </a:t>
            </a:r>
            <a:r>
              <a:rPr lang="nl-NL" sz="1800" dirty="0" err="1" smtClean="0">
                <a:latin typeface="+mn-lt"/>
              </a:rPr>
              <a:t>Yield</a:t>
            </a:r>
            <a:r>
              <a:rPr lang="nl-NL" sz="1800" dirty="0" smtClean="0">
                <a:latin typeface="+mn-lt"/>
              </a:rPr>
              <a:t> aantrekkelijker</a:t>
            </a:r>
          </a:p>
          <a:p>
            <a:r>
              <a:rPr lang="nl-NL" sz="1800" dirty="0" smtClean="0">
                <a:latin typeface="+mn-lt"/>
              </a:rPr>
              <a:t>geworden. Grondstoffen zijn minder aantrekkelijk.</a:t>
            </a:r>
            <a:endParaRPr lang="nl-NL" sz="1800" dirty="0"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2" y="4043455"/>
            <a:ext cx="863338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2" y="1628775"/>
            <a:ext cx="453537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(</a:t>
            </a:r>
            <a:r>
              <a:rPr lang="nl-NL" sz="2200" dirty="0" err="1" smtClean="0"/>
              <a:t>unrestricted</a:t>
            </a:r>
            <a:r>
              <a:rPr lang="nl-NL" sz="2200" dirty="0" smtClean="0"/>
              <a:t>)</a:t>
            </a:r>
            <a:br>
              <a:rPr lang="nl-NL" sz="2200" dirty="0" smtClean="0"/>
            </a:b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3772939" y="4710823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672" y="6427466"/>
            <a:ext cx="87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In </a:t>
            </a:r>
            <a:r>
              <a:rPr lang="nl-NL" sz="1800" dirty="0" err="1" smtClean="0">
                <a:latin typeface="+mn-lt"/>
              </a:rPr>
              <a:t>unrestricted</a:t>
            </a:r>
            <a:r>
              <a:rPr lang="nl-NL" sz="1800" dirty="0" smtClean="0">
                <a:latin typeface="+mn-lt"/>
              </a:rPr>
              <a:t>: grote allocatie naar EMD&amp; aandelen opkomend (</a:t>
            </a:r>
            <a:r>
              <a:rPr lang="nl-NL" sz="1800" dirty="0" smtClean="0">
                <a:latin typeface="+mn-lt"/>
                <a:sym typeface="Symbol"/>
              </a:rPr>
              <a:t></a:t>
            </a:r>
            <a:r>
              <a:rPr lang="nl-NL" sz="1800" dirty="0" smtClean="0">
                <a:latin typeface="+mn-lt"/>
              </a:rPr>
              <a:t>75% totale risico budget)</a:t>
            </a:r>
            <a:endParaRPr lang="nl-NL" sz="1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unrestricted</a:t>
            </a:r>
            <a:r>
              <a:rPr lang="nl-NL" sz="2200" dirty="0" smtClean="0"/>
              <a:t>),  versus juni</a:t>
            </a:r>
            <a:endParaRPr lang="nl-N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3138" y="5927775"/>
            <a:ext cx="690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juni is de </a:t>
            </a:r>
            <a:r>
              <a:rPr lang="nl-NL" sz="1800" dirty="0" err="1" smtClean="0">
                <a:latin typeface="+mn-lt"/>
              </a:rPr>
              <a:t>unrestricted</a:t>
            </a:r>
            <a:r>
              <a:rPr lang="nl-NL" sz="1800" dirty="0" smtClean="0">
                <a:latin typeface="+mn-lt"/>
              </a:rPr>
              <a:t> allocatie nagenoeg onveranderd</a:t>
            </a:r>
            <a:endParaRPr lang="nl-NL" sz="1800" dirty="0"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481" y="1371600"/>
            <a:ext cx="4629994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196" y="4056398"/>
            <a:ext cx="783995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196" y="1638300"/>
            <a:ext cx="453537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</a:t>
            </a: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4012738" y="480101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672" y="6427466"/>
            <a:ext cx="920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In </a:t>
            </a:r>
            <a:r>
              <a:rPr lang="nl-NL" sz="1800" dirty="0" err="1" smtClean="0">
                <a:latin typeface="+mn-lt"/>
              </a:rPr>
              <a:t>restricted</a:t>
            </a:r>
            <a:r>
              <a:rPr lang="nl-NL" sz="1800" dirty="0" smtClean="0">
                <a:latin typeface="+mn-lt"/>
              </a:rPr>
              <a:t>: risk budgetten EMD&amp; HY nagenoeg gelijk, risk budget aandelen ontwikkeld 2x EMD</a:t>
            </a:r>
            <a:endParaRPr lang="nl-NL" sz="1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</a:t>
            </a: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2566988"/>
            <a:ext cx="8172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 versus juni</a:t>
            </a:r>
            <a:endParaRPr lang="nl-N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3138" y="5927775"/>
            <a:ext cx="8211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juni wordt meer naar EMD en aandelen </a:t>
            </a:r>
            <a:r>
              <a:rPr lang="nl-NL" sz="1800" dirty="0" err="1" smtClean="0">
                <a:latin typeface="+mn-lt"/>
              </a:rPr>
              <a:t>gealloceerd</a:t>
            </a:r>
            <a:r>
              <a:rPr lang="nl-NL" sz="1800" dirty="0" smtClean="0">
                <a:latin typeface="+mn-lt"/>
              </a:rPr>
              <a:t>. Er wordt minder</a:t>
            </a:r>
          </a:p>
          <a:p>
            <a:r>
              <a:rPr lang="nl-NL" sz="1800" dirty="0" smtClean="0">
                <a:latin typeface="+mn-lt"/>
              </a:rPr>
              <a:t>naar HF en OG </a:t>
            </a:r>
            <a:r>
              <a:rPr lang="nl-NL" sz="1800" dirty="0" err="1" smtClean="0">
                <a:latin typeface="+mn-lt"/>
              </a:rPr>
              <a:t>gealloceerd</a:t>
            </a:r>
            <a:r>
              <a:rPr lang="nl-NL" sz="1800" dirty="0" smtClean="0">
                <a:latin typeface="+mn-lt"/>
              </a:rPr>
              <a:t>.</a:t>
            </a:r>
            <a:endParaRPr lang="nl-NL" sz="1800" dirty="0"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19225"/>
            <a:ext cx="4562475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err="1" smtClean="0"/>
              <a:t>Schaduw</a:t>
            </a:r>
            <a:r>
              <a:rPr lang="en-US" sz="2200" dirty="0" smtClean="0"/>
              <a:t> </a:t>
            </a:r>
            <a:r>
              <a:rPr lang="en-US" sz="2200" dirty="0" err="1" smtClean="0"/>
              <a:t>Rendementen</a:t>
            </a:r>
            <a:r>
              <a:rPr lang="en-US" sz="2200" dirty="0" smtClean="0"/>
              <a:t> </a:t>
            </a:r>
            <a:r>
              <a:rPr lang="en-US" sz="2200" dirty="0" err="1" smtClean="0"/>
              <a:t>Aandelen</a:t>
            </a:r>
            <a:r>
              <a:rPr lang="en-US" sz="2200" dirty="0" smtClean="0"/>
              <a:t> </a:t>
            </a:r>
            <a:r>
              <a:rPr lang="en-US" sz="2200" dirty="0" err="1" smtClean="0"/>
              <a:t>Ontwikkeld</a:t>
            </a:r>
            <a:endParaRPr lang="en-US" sz="2200" dirty="0" smtClean="0"/>
          </a:p>
        </p:txBody>
      </p:sp>
      <p:sp>
        <p:nvSpPr>
          <p:cNvPr id="15362" name="Rectangle 16"/>
          <p:cNvSpPr>
            <a:spLocks noGrp="1" noChangeArrowheads="1"/>
          </p:cNvSpPr>
          <p:nvPr>
            <p:ph idx="1"/>
          </p:nvPr>
        </p:nvSpPr>
        <p:spPr>
          <a:xfrm>
            <a:off x="418082" y="1447663"/>
            <a:ext cx="8390251" cy="6573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kern="1200" dirty="0" err="1" smtClean="0"/>
              <a:t>Vanaf</a:t>
            </a:r>
            <a:r>
              <a:rPr lang="en-US" sz="1800" kern="1200" dirty="0" smtClean="0"/>
              <a:t> (over) </a:t>
            </a:r>
            <a:r>
              <a:rPr lang="en-US" sz="1800" kern="1200" dirty="0" err="1" smtClean="0"/>
              <a:t>rendementen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groter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ongeveer</a:t>
            </a:r>
            <a:r>
              <a:rPr lang="en-US" sz="1800" kern="1200" dirty="0" smtClean="0"/>
              <a:t> 6% </a:t>
            </a:r>
            <a:r>
              <a:rPr lang="en-US" sz="1800" kern="1200" dirty="0" err="1" smtClean="0"/>
              <a:t>stijgt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allocatie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aandelen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ontwikkeld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snel</a:t>
            </a:r>
            <a:endParaRPr lang="en-US" sz="1800" kern="12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952750"/>
            <a:ext cx="4560000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" y="3219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570</Words>
  <Application>Microsoft Office PowerPoint</Application>
  <PresentationFormat>On-screen Show (4:3)</PresentationFormat>
  <Paragraphs>108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MN_template</vt:lpstr>
      <vt:lpstr>Conclusion: Allocation preferences of BP 2013 still hold</vt:lpstr>
      <vt:lpstr>Optimalisatie: base case versus ‘evenwicht’  </vt:lpstr>
      <vt:lpstr>Optimalisatie: base case versus juni-2013  </vt:lpstr>
      <vt:lpstr>Allocatie (unrestricted) </vt:lpstr>
      <vt:lpstr>Allocatie Base Scenario (unrestricted),  versus juni</vt:lpstr>
      <vt:lpstr>Allocatie Base Scenario (constrained)</vt:lpstr>
      <vt:lpstr>Allocatie Base Scenario (constrained)</vt:lpstr>
      <vt:lpstr>Allocatie Base Scenario (constrained) versus juni</vt:lpstr>
      <vt:lpstr>Schaduw Rendementen Aandelen Ontwikkeld</vt:lpstr>
      <vt:lpstr>Schaduw Rendementen Aandelen Opkomend</vt:lpstr>
      <vt:lpstr>Schaduw Rendementen High-Yield</vt:lpstr>
      <vt:lpstr>Schaduw Rendementen EMD</vt:lpstr>
      <vt:lpstr>Schaduw Rendementen Commodities</vt:lpstr>
      <vt:lpstr>Schaduw Rendementen Hedge Funds  </vt:lpstr>
      <vt:lpstr>Schaduw Rendementen Onroerend Goed </vt:lpstr>
      <vt:lpstr>Slide 16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294</cp:revision>
  <cp:lastPrinted>2011-08-25T13:48:33Z</cp:lastPrinted>
  <dcterms:created xsi:type="dcterms:W3CDTF">2011-05-24T08:16:05Z</dcterms:created>
  <dcterms:modified xsi:type="dcterms:W3CDTF">2013-08-29T14:30:04Z</dcterms:modified>
</cp:coreProperties>
</file>