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6" r:id="rId1"/>
  </p:sldMasterIdLst>
  <p:notesMasterIdLst>
    <p:notesMasterId r:id="rId14"/>
  </p:notesMasterIdLst>
  <p:handoutMasterIdLst>
    <p:handoutMasterId r:id="rId15"/>
  </p:handoutMasterIdLst>
  <p:sldIdLst>
    <p:sldId id="348" r:id="rId2"/>
    <p:sldId id="389" r:id="rId3"/>
    <p:sldId id="390" r:id="rId4"/>
    <p:sldId id="297" r:id="rId5"/>
    <p:sldId id="362" r:id="rId6"/>
    <p:sldId id="356" r:id="rId7"/>
    <p:sldId id="383" r:id="rId8"/>
    <p:sldId id="361" r:id="rId9"/>
    <p:sldId id="382" r:id="rId10"/>
    <p:sldId id="384" r:id="rId11"/>
    <p:sldId id="386" r:id="rId12"/>
    <p:sldId id="38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D5D7"/>
    <a:srgbClr val="B1B2B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7" autoAdjust="0"/>
  </p:normalViewPr>
  <p:slideViewPr>
    <p:cSldViewPr snapToGrid="0" snapToObjects="1">
      <p:cViewPr>
        <p:scale>
          <a:sx n="100" d="100"/>
          <a:sy n="100" d="100"/>
        </p:scale>
        <p:origin x="-1950" y="-402"/>
      </p:cViewPr>
      <p:guideLst>
        <p:guide orient="horz" pos="2160"/>
        <p:guide orient="horz" pos="405"/>
        <p:guide orient="horz" pos="3962"/>
        <p:guide orient="horz" pos="587"/>
        <p:guide orient="horz" pos="192"/>
        <p:guide pos="2880"/>
        <p:guide pos="5376"/>
        <p:guide pos="619"/>
      </p:guideLst>
    </p:cSldViewPr>
  </p:slideViewPr>
  <p:outlineViewPr>
    <p:cViewPr>
      <p:scale>
        <a:sx n="33" d="100"/>
        <a:sy n="33" d="100"/>
      </p:scale>
      <p:origin x="0" y="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9128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r>
              <a:rPr lang="en-US" sz="1100" smtClean="0">
                <a:latin typeface="+mn-lt"/>
              </a:rPr>
              <a:t>dd-mm-yyyy</a:t>
            </a:r>
            <a:endParaRPr lang="nl-NL" sz="1100" dirty="0">
              <a:latin typeface="+mn-lt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032442" y="12287"/>
            <a:ext cx="4480801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r>
              <a:rPr lang="nl-NL" sz="1100" dirty="0" smtClean="0">
                <a:latin typeface="+mn-lt"/>
              </a:rPr>
              <a:t>Voeg hier de titel van de presentatie in</a:t>
            </a:r>
            <a:endParaRPr lang="nl-NL" sz="1100" dirty="0"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359845" y="0"/>
            <a:ext cx="496567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C544854-4D1F-CE4C-B7F4-974AEA785153}" type="slidenum">
              <a:rPr lang="nl-NL" sz="1100" smtClean="0">
                <a:latin typeface="+mn-lt"/>
              </a:rPr>
              <a:pPr/>
              <a:t>‹#›</a:t>
            </a:fld>
            <a:endParaRPr lang="nl-NL" sz="11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943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0634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63416" y="4343400"/>
            <a:ext cx="4651584" cy="44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tekststijl</a:t>
            </a:r>
            <a:r>
              <a:rPr lang="en-US" noProof="0" dirty="0" smtClean="0"/>
              <a:t> van het model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63416" y="0"/>
            <a:ext cx="32418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  <a:r>
              <a:rPr lang="en-US" dirty="0" err="1" smtClean="0"/>
              <a:t>titel</a:t>
            </a:r>
            <a:r>
              <a:rPr lang="en-US" dirty="0" smtClean="0"/>
              <a:t> van de </a:t>
            </a:r>
            <a:r>
              <a:rPr lang="en-US" dirty="0" err="1" smtClean="0"/>
              <a:t>presentatie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66927" y="0"/>
            <a:ext cx="6117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A3D1EB55-1366-4213-B600-892F8426F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61622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61950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36575" indent="-174625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12788" indent="-176213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98525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EB55-1366-4213-B600-892F8426F18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EB55-1366-4213-B600-892F8426F18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2" descr="MN_Final_whit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8463" y="1589617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 userDrawn="1"/>
        </p:nvSpPr>
        <p:spPr bwMode="auto">
          <a:xfrm flipH="1">
            <a:off x="-1" y="941917"/>
            <a:ext cx="8540751" cy="4232275"/>
          </a:xfrm>
          <a:custGeom>
            <a:avLst/>
            <a:gdLst>
              <a:gd name="T0" fmla="*/ 421258 w 8574611"/>
              <a:gd name="T1" fmla="*/ 0 h 4345469"/>
              <a:gd name="T2" fmla="*/ 8589460 w 8574611"/>
              <a:gd name="T3" fmla="*/ 0 h 4345469"/>
              <a:gd name="T4" fmla="*/ 8590065 w 8574611"/>
              <a:gd name="T5" fmla="*/ 3513409 h 4345469"/>
              <a:gd name="T6" fmla="*/ 0 w 8574611"/>
              <a:gd name="T7" fmla="*/ 3510759 h 4345469"/>
              <a:gd name="T8" fmla="*/ 0 w 8574611"/>
              <a:gd name="T9" fmla="*/ 339863 h 4345469"/>
              <a:gd name="T10" fmla="*/ 421258 w 8574611"/>
              <a:gd name="T11" fmla="*/ 0 h 4345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74611" h="4345469">
                <a:moveTo>
                  <a:pt x="420351" y="0"/>
                </a:moveTo>
                <a:lnTo>
                  <a:pt x="8570912" y="0"/>
                </a:lnTo>
                <a:cubicBezTo>
                  <a:pt x="8568090" y="906954"/>
                  <a:pt x="8579982" y="1624607"/>
                  <a:pt x="8571516" y="4345469"/>
                </a:cubicBezTo>
                <a:lnTo>
                  <a:pt x="0" y="4342193"/>
                </a:lnTo>
                <a:lnTo>
                  <a:pt x="0" y="420351"/>
                </a:lnTo>
                <a:cubicBezTo>
                  <a:pt x="0" y="188198"/>
                  <a:pt x="188198" y="0"/>
                  <a:pt x="420351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Afbeelding 12" descr="MN_Final_white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99265" y="1428744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9058" y="2887135"/>
            <a:ext cx="6807200" cy="1308100"/>
          </a:xfrm>
        </p:spPr>
        <p:txBody>
          <a:bodyPr anchor="b"/>
          <a:lstStyle>
            <a:lvl1pPr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99058" y="4262965"/>
            <a:ext cx="6815667" cy="7239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nl-NL" smtClean="0"/>
              <a:t>Klik om de titelstijl van het model te bewerken</a:t>
            </a:r>
            <a:endParaRPr lang="en-US" dirty="0" smtClean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9058" y="5355167"/>
            <a:ext cx="5511800" cy="351367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Auteur(s)</a:t>
            </a:r>
            <a:endParaRPr lang="nl-NL" dirty="0"/>
          </a:p>
        </p:txBody>
      </p:sp>
      <p:sp>
        <p:nvSpPr>
          <p:cNvPr id="14" name="Tijdelijke aanduiding voor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9058" y="5693830"/>
            <a:ext cx="5511800" cy="368300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Datum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0600" y="2162175"/>
            <a:ext cx="3458248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/>
          </p:nvPr>
        </p:nvSpPr>
        <p:spPr>
          <a:xfrm>
            <a:off x="4725939" y="2162175"/>
            <a:ext cx="3529061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5097384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tables an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nd diagonale hoek rechthoek 4"/>
          <p:cNvSpPr/>
          <p:nvPr userDrawn="1"/>
        </p:nvSpPr>
        <p:spPr bwMode="auto">
          <a:xfrm flipH="1">
            <a:off x="0" y="948267"/>
            <a:ext cx="8534400" cy="5909733"/>
          </a:xfrm>
          <a:prstGeom prst="round2DiagRect">
            <a:avLst>
              <a:gd name="adj1" fmla="val 5614"/>
              <a:gd name="adj2" fmla="val 0"/>
            </a:avLst>
          </a:prstGeom>
          <a:gradFill flip="none" rotWithShape="1">
            <a:gsLst>
              <a:gs pos="0">
                <a:srgbClr val="D5D5D7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nl-NL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8DFC6483-C792-426F-AC1E-3D3A75906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69264"/>
            <a:ext cx="8540749" cy="5888736"/>
          </a:xfrm>
          <a:prstGeom prst="round1Rect">
            <a:avLst>
              <a:gd name="adj" fmla="val 5524"/>
            </a:avLst>
          </a:prstGeom>
        </p:spPr>
        <p:txBody>
          <a:bodyPr lIns="108000"/>
          <a:lstStyle>
            <a:lvl1pPr marL="0" indent="0">
              <a:buNone/>
              <a:defRPr baseline="0"/>
            </a:lvl1pPr>
          </a:lstStyle>
          <a:p>
            <a:r>
              <a:rPr lang="en-US" dirty="0" err="1" smtClean="0"/>
              <a:t>Voeg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vlak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641" y="3784600"/>
            <a:ext cx="6364891" cy="1582738"/>
          </a:xfrm>
        </p:spPr>
        <p:txBody>
          <a:bodyPr anchor="b"/>
          <a:lstStyle>
            <a:lvl1pPr algn="l">
              <a:lnSpc>
                <a:spcPct val="11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92641" y="5367338"/>
            <a:ext cx="6364891" cy="80486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2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AAD7B-0DB7-47C4-89FD-2E7924A985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29"/>
          <p:cNvSpPr>
            <a:spLocks noChangeArrowheads="1"/>
          </p:cNvSpPr>
          <p:nvPr/>
        </p:nvSpPr>
        <p:spPr bwMode="auto">
          <a:xfrm flipH="1" flipV="1">
            <a:off x="-25402" y="0"/>
            <a:ext cx="8559802" cy="644524"/>
          </a:xfrm>
          <a:custGeom>
            <a:avLst/>
            <a:gdLst>
              <a:gd name="T0" fmla="*/ 335757 w 8848725"/>
              <a:gd name="T1" fmla="*/ 0 h 671514"/>
              <a:gd name="T2" fmla="*/ 8848725 w 8848725"/>
              <a:gd name="T3" fmla="*/ 0 h 671514"/>
              <a:gd name="T4" fmla="*/ 8826500 w 8848725"/>
              <a:gd name="T5" fmla="*/ 0 h 671514"/>
              <a:gd name="T6" fmla="*/ 8824118 w 8848725"/>
              <a:gd name="T7" fmla="*/ 671506 h 671514"/>
              <a:gd name="T8" fmla="*/ 0 w 8848725"/>
              <a:gd name="T9" fmla="*/ 671505 h 671514"/>
              <a:gd name="T10" fmla="*/ 0 w 8848725"/>
              <a:gd name="T11" fmla="*/ 671505 h 671514"/>
              <a:gd name="T12" fmla="*/ 0 w 8848725"/>
              <a:gd name="T13" fmla="*/ 335757 h 671514"/>
              <a:gd name="T14" fmla="*/ 335757 w 8848725"/>
              <a:gd name="T15" fmla="*/ 0 h 6715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48725" h="671514">
                <a:moveTo>
                  <a:pt x="335757" y="0"/>
                </a:moveTo>
                <a:lnTo>
                  <a:pt x="8848725" y="0"/>
                </a:lnTo>
                <a:lnTo>
                  <a:pt x="8826500" y="0"/>
                </a:lnTo>
                <a:lnTo>
                  <a:pt x="8824118" y="671514"/>
                </a:lnTo>
                <a:lnTo>
                  <a:pt x="0" y="671513"/>
                </a:lnTo>
                <a:lnTo>
                  <a:pt x="0" y="335757"/>
                </a:lnTo>
                <a:cubicBezTo>
                  <a:pt x="0" y="150324"/>
                  <a:pt x="150324" y="0"/>
                  <a:pt x="335757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599" y="1048809"/>
            <a:ext cx="72559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599" y="2171700"/>
            <a:ext cx="7255933" cy="411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 niveau</a:t>
            </a:r>
            <a:endParaRPr lang="nl-NL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67" y="171979"/>
            <a:ext cx="7196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171979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Calibri"/>
                <a:ea typeface="ＭＳ Ｐゴシック" charset="0"/>
              </a:defRPr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8D3A445-C50E-4B8A-8F30-10F4D59BDB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Afbeelding 8" descr="MN_wi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58" y="106365"/>
            <a:ext cx="539750" cy="396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4" r:id="rId2"/>
    <p:sldLayoutId id="2147483891" r:id="rId3"/>
    <p:sldLayoutId id="2147483889" r:id="rId4"/>
    <p:sldLayoutId id="2147483886" r:id="rId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1463" indent="-2714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SzPct val="110000"/>
        <a:buFont typeface="Arial"/>
        <a:buChar char="•"/>
        <a:defRPr sz="2200">
          <a:solidFill>
            <a:schemeClr val="tx1"/>
          </a:solidFill>
          <a:latin typeface="Calibri"/>
          <a:ea typeface="+mn-ea"/>
          <a:cs typeface="+mn-cs"/>
        </a:defRPr>
      </a:lvl1pPr>
      <a:lvl2pPr marL="2667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2pPr>
      <a:lvl3pPr marL="542925" indent="-2762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3pPr>
      <a:lvl4pPr marL="8096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4pPr>
      <a:lvl5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5pPr>
      <a:lvl6pPr marL="1341438" indent="-2619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487583"/>
            <a:ext cx="6498033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944245"/>
            <a:ext cx="7264400" cy="889000"/>
          </a:xfrm>
        </p:spPr>
        <p:txBody>
          <a:bodyPr/>
          <a:lstStyle/>
          <a:p>
            <a:r>
              <a:rPr lang="en-US" sz="2200" dirty="0" err="1" smtClean="0"/>
              <a:t>Optimalisatie</a:t>
            </a:r>
            <a:r>
              <a:rPr lang="en-US" sz="2200" dirty="0" smtClean="0"/>
              <a:t>: base case versus ‘</a:t>
            </a:r>
            <a:r>
              <a:rPr lang="en-US" sz="2200" dirty="0" err="1" smtClean="0"/>
              <a:t>evenwicht</a:t>
            </a:r>
            <a:r>
              <a:rPr lang="en-US" sz="2200" dirty="0" smtClean="0"/>
              <a:t>’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788988" y="874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973138" y="5992428"/>
            <a:ext cx="700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Ten opzichte van evenwicht zijn EMD, High </a:t>
            </a:r>
            <a:r>
              <a:rPr lang="nl-NL" sz="1800" dirty="0" err="1" smtClean="0">
                <a:latin typeface="+mn-lt"/>
              </a:rPr>
              <a:t>Yield</a:t>
            </a:r>
            <a:r>
              <a:rPr lang="nl-NL" sz="1800" dirty="0" smtClean="0">
                <a:latin typeface="+mn-lt"/>
              </a:rPr>
              <a:t> en Aandelen Opkomend</a:t>
            </a:r>
          </a:p>
          <a:p>
            <a:r>
              <a:rPr lang="nl-NL" sz="1800" dirty="0" smtClean="0">
                <a:latin typeface="+mn-lt"/>
              </a:rPr>
              <a:t> aantrekkelijker .</a:t>
            </a:r>
            <a:endParaRPr lang="nl-NL" sz="1800" dirty="0">
              <a:latin typeface="+mn-lt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651254"/>
            <a:ext cx="695779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Portfolio;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nieuwe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scenarios </a:t>
            </a: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Portfolio;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oude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scenarios </a:t>
            </a: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1446840"/>
            <a:ext cx="65246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Portfolio;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nieuwe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scenarios </a:t>
            </a: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8350" y="2038350"/>
            <a:ext cx="50673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4984" y="3456623"/>
            <a:ext cx="5706546" cy="321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3584" y="828520"/>
            <a:ext cx="7800191" cy="5873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err="1" smtClean="0"/>
              <a:t>Portefeuille</a:t>
            </a:r>
            <a:r>
              <a:rPr lang="en-US" sz="2200" dirty="0" smtClean="0"/>
              <a:t> </a:t>
            </a:r>
            <a:r>
              <a:rPr lang="en-US" sz="2200" dirty="0" err="1" smtClean="0"/>
              <a:t>constructie</a:t>
            </a:r>
            <a:r>
              <a:rPr lang="en-US" sz="2200" dirty="0" smtClean="0"/>
              <a:t> – </a:t>
            </a:r>
            <a:r>
              <a:rPr lang="en-US" sz="2200" dirty="0" smtClean="0">
                <a:solidFill>
                  <a:srgbClr val="FF0000"/>
                </a:solidFill>
              </a:rPr>
              <a:t>reverse engineering / implied views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86436" y="6344602"/>
            <a:ext cx="8604327" cy="304800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conclusie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13584" y="1513359"/>
            <a:ext cx="8077179" cy="4854393"/>
          </a:xfrm>
        </p:spPr>
        <p:txBody>
          <a:bodyPr/>
          <a:lstStyle/>
          <a:p>
            <a:pPr marL="342900" indent="-342900">
              <a:buNone/>
            </a:pPr>
            <a:r>
              <a:rPr lang="nl-NL" sz="1800" dirty="0" smtClean="0"/>
              <a:t>Uit huidige allocatie ‘</a:t>
            </a:r>
            <a:r>
              <a:rPr lang="nl-NL" sz="1800" dirty="0" err="1" smtClean="0"/>
              <a:t>implied</a:t>
            </a:r>
            <a:r>
              <a:rPr lang="nl-NL" sz="1800" dirty="0" smtClean="0"/>
              <a:t>’ view bepaald</a:t>
            </a:r>
            <a:endParaRPr lang="nl-NL" sz="1800" dirty="0" smtClean="0"/>
          </a:p>
          <a:p>
            <a:pPr marL="342900" indent="-342900">
              <a:buNone/>
            </a:pPr>
            <a:endParaRPr lang="nl-NL" sz="1000" dirty="0" smtClean="0"/>
          </a:p>
          <a:p>
            <a:pPr marL="342900" indent="-342900"/>
            <a:r>
              <a:rPr lang="nl-NL" sz="1800" b="1" dirty="0" err="1" smtClean="0"/>
              <a:t>Tov</a:t>
            </a:r>
            <a:r>
              <a:rPr lang="nl-NL" sz="1800" b="1" dirty="0" smtClean="0"/>
              <a:t>. </a:t>
            </a:r>
            <a:r>
              <a:rPr lang="nl-NL" sz="1800" b="1" dirty="0" err="1" smtClean="0"/>
              <a:t>Base-Case</a:t>
            </a:r>
            <a:r>
              <a:rPr lang="nl-NL" sz="1800" b="1" dirty="0" smtClean="0"/>
              <a:t> Juli</a:t>
            </a:r>
            <a:endParaRPr lang="nl-NL" sz="1800" b="1" dirty="0" smtClean="0"/>
          </a:p>
          <a:p>
            <a:pPr marL="717550" lvl="2" indent="-342900">
              <a:lnSpc>
                <a:spcPct val="100000"/>
              </a:lnSpc>
            </a:pPr>
            <a:r>
              <a:rPr lang="nl-NL" dirty="0" err="1" smtClean="0"/>
              <a:t>Implied</a:t>
            </a:r>
            <a:r>
              <a:rPr lang="nl-NL" dirty="0" smtClean="0"/>
              <a:t> view positiever naar Aande</a:t>
            </a:r>
            <a:r>
              <a:rPr lang="nl-NL" dirty="0" smtClean="0"/>
              <a:t>len, </a:t>
            </a:r>
            <a:r>
              <a:rPr lang="nl-NL" dirty="0" err="1" smtClean="0"/>
              <a:t>Real</a:t>
            </a:r>
            <a:r>
              <a:rPr lang="nl-NL" dirty="0" smtClean="0"/>
              <a:t> </a:t>
            </a:r>
            <a:r>
              <a:rPr lang="nl-NL" dirty="0" err="1" smtClean="0"/>
              <a:t>Estate</a:t>
            </a:r>
            <a:r>
              <a:rPr lang="nl-NL" dirty="0" smtClean="0"/>
              <a:t>,</a:t>
            </a:r>
          </a:p>
          <a:p>
            <a:pPr marL="717550" lvl="2" indent="-342900">
              <a:lnSpc>
                <a:spcPct val="100000"/>
              </a:lnSpc>
              <a:buNone/>
            </a:pPr>
            <a:r>
              <a:rPr lang="nl-NL" dirty="0" smtClean="0"/>
              <a:t>	</a:t>
            </a:r>
            <a:r>
              <a:rPr lang="nl-NL" dirty="0" smtClean="0"/>
              <a:t> </a:t>
            </a:r>
            <a:r>
              <a:rPr lang="nl-NL" dirty="0" err="1" smtClean="0"/>
              <a:t>Commodities</a:t>
            </a:r>
            <a:r>
              <a:rPr lang="nl-NL" dirty="0" smtClean="0"/>
              <a:t> &amp; </a:t>
            </a:r>
            <a:r>
              <a:rPr lang="nl-NL" dirty="0" err="1" smtClean="0"/>
              <a:t>Hedge</a:t>
            </a:r>
            <a:r>
              <a:rPr lang="nl-NL" dirty="0" smtClean="0"/>
              <a:t> </a:t>
            </a:r>
            <a:r>
              <a:rPr lang="nl-NL" dirty="0" err="1" smtClean="0"/>
              <a:t>Funds</a:t>
            </a:r>
            <a:endParaRPr lang="nl-NL" dirty="0" smtClean="0"/>
          </a:p>
          <a:p>
            <a:pPr marL="717550" lvl="2" indent="-342900">
              <a:lnSpc>
                <a:spcPct val="100000"/>
              </a:lnSpc>
            </a:pPr>
            <a:r>
              <a:rPr lang="en-US" dirty="0" smtClean="0"/>
              <a:t>Minder </a:t>
            </a:r>
            <a:r>
              <a:rPr lang="en-US" dirty="0" err="1" smtClean="0"/>
              <a:t>positief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Infra-structure, EMD</a:t>
            </a:r>
          </a:p>
          <a:p>
            <a:pPr marL="342900" indent="-342900">
              <a:buNone/>
            </a:pPr>
            <a:endParaRPr lang="nl-NL" sz="1100" dirty="0" smtClean="0"/>
          </a:p>
          <a:p>
            <a:pPr marL="342900" indent="-342900"/>
            <a:r>
              <a:rPr lang="nl-NL" sz="1800" b="1" dirty="0" smtClean="0"/>
              <a:t>Risk Budget</a:t>
            </a:r>
            <a:endParaRPr lang="nl-NL" sz="1200" b="1" dirty="0" smtClean="0"/>
          </a:p>
          <a:p>
            <a:pPr marL="717550" lvl="2" indent="-342900">
              <a:lnSpc>
                <a:spcPct val="100000"/>
              </a:lnSpc>
            </a:pPr>
            <a:r>
              <a:rPr lang="nl-NL" dirty="0" smtClean="0"/>
              <a:t>65% budget </a:t>
            </a:r>
            <a:r>
              <a:rPr lang="nl-NL" dirty="0" err="1" smtClean="0"/>
              <a:t>gealloceerd</a:t>
            </a:r>
            <a:r>
              <a:rPr lang="nl-NL" dirty="0" smtClean="0"/>
              <a:t> naar Aandelen, HY en EMD</a:t>
            </a:r>
            <a:endParaRPr lang="nl-NL" dirty="0" smtClean="0"/>
          </a:p>
          <a:p>
            <a:pPr marL="446088" indent="-342900">
              <a:lnSpc>
                <a:spcPct val="100000"/>
              </a:lnSpc>
              <a:buNone/>
            </a:pPr>
            <a:endParaRPr lang="en-US" dirty="0" smtClean="0"/>
          </a:p>
          <a:p>
            <a:pPr marL="717550" lvl="2" indent="-342900">
              <a:lnSpc>
                <a:spcPct val="100000"/>
              </a:lnSpc>
            </a:pPr>
            <a:endParaRPr lang="en-US" sz="600" dirty="0" smtClean="0"/>
          </a:p>
          <a:p>
            <a:pPr marL="717550" lvl="2" indent="-342900">
              <a:lnSpc>
                <a:spcPct val="100000"/>
              </a:lnSpc>
              <a:buNone/>
            </a:pPr>
            <a:r>
              <a:rPr lang="en-US" sz="600" dirty="0" smtClean="0"/>
              <a:t>	</a:t>
            </a:r>
            <a:endParaRPr lang="nl-NL" sz="600" dirty="0" smtClean="0"/>
          </a:p>
          <a:p>
            <a:pPr marL="441325" lvl="1" indent="-342900">
              <a:lnSpc>
                <a:spcPct val="100000"/>
              </a:lnSpc>
              <a:buNone/>
            </a:pPr>
            <a:endParaRPr lang="nl-NL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584" y="4207088"/>
            <a:ext cx="3749040" cy="190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" y="1443037"/>
            <a:ext cx="8313738" cy="53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3584" y="828520"/>
            <a:ext cx="7800191" cy="5873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err="1" smtClean="0"/>
              <a:t>Portefeuille</a:t>
            </a:r>
            <a:r>
              <a:rPr lang="en-US" sz="2200" dirty="0" smtClean="0"/>
              <a:t> </a:t>
            </a:r>
            <a:r>
              <a:rPr lang="en-US" sz="2200" dirty="0" err="1" smtClean="0"/>
              <a:t>constructie</a:t>
            </a:r>
            <a:r>
              <a:rPr lang="en-US" sz="2200" dirty="0" smtClean="0"/>
              <a:t> – </a:t>
            </a:r>
            <a:r>
              <a:rPr lang="en-US" sz="2200" dirty="0" smtClean="0">
                <a:solidFill>
                  <a:srgbClr val="FF0000"/>
                </a:solidFill>
              </a:rPr>
              <a:t>reverse engineering / implied views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2" y="4043455"/>
            <a:ext cx="863338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2" y="1628775"/>
            <a:ext cx="453537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(</a:t>
            </a:r>
            <a:r>
              <a:rPr lang="nl-NL" sz="2200" dirty="0" err="1" smtClean="0"/>
              <a:t>unrestricted</a:t>
            </a:r>
            <a:r>
              <a:rPr lang="nl-NL" sz="2200" dirty="0" smtClean="0"/>
              <a:t>)</a:t>
            </a:r>
            <a:br>
              <a:rPr lang="nl-NL" sz="2200" dirty="0" smtClean="0"/>
            </a:br>
            <a:endParaRPr lang="nl-NL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3772939" y="4710823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672" y="6427466"/>
            <a:ext cx="87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In </a:t>
            </a:r>
            <a:r>
              <a:rPr lang="nl-NL" sz="1800" dirty="0" err="1" smtClean="0">
                <a:latin typeface="+mn-lt"/>
              </a:rPr>
              <a:t>unrestricted</a:t>
            </a:r>
            <a:r>
              <a:rPr lang="nl-NL" sz="1800" dirty="0" smtClean="0">
                <a:latin typeface="+mn-lt"/>
              </a:rPr>
              <a:t>: grote allocatie naar EMD&amp; aandelen opkomend (</a:t>
            </a:r>
            <a:r>
              <a:rPr lang="nl-NL" sz="1800" dirty="0" smtClean="0">
                <a:latin typeface="+mn-lt"/>
                <a:sym typeface="Symbol"/>
              </a:rPr>
              <a:t></a:t>
            </a:r>
            <a:r>
              <a:rPr lang="nl-NL" sz="1800" dirty="0" smtClean="0">
                <a:latin typeface="+mn-lt"/>
              </a:rPr>
              <a:t>75% totale risico budget)</a:t>
            </a:r>
            <a:endParaRPr lang="nl-NL" sz="18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Base Scenario (</a:t>
            </a:r>
            <a:r>
              <a:rPr lang="nl-NL" sz="2200" dirty="0" err="1" smtClean="0"/>
              <a:t>unrestricted</a:t>
            </a:r>
            <a:r>
              <a:rPr lang="nl-NL" sz="2200" dirty="0" smtClean="0"/>
              <a:t>),  versus juni</a:t>
            </a:r>
            <a:endParaRPr lang="nl-N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3138" y="5927775"/>
            <a:ext cx="690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Ten opzichte van juni is de </a:t>
            </a:r>
            <a:r>
              <a:rPr lang="nl-NL" sz="1800" dirty="0" err="1" smtClean="0">
                <a:latin typeface="+mn-lt"/>
              </a:rPr>
              <a:t>unrestricted</a:t>
            </a:r>
            <a:r>
              <a:rPr lang="nl-NL" sz="1800" dirty="0" smtClean="0">
                <a:latin typeface="+mn-lt"/>
              </a:rPr>
              <a:t> allocatie nagenoeg onveranderd</a:t>
            </a:r>
            <a:endParaRPr lang="nl-NL" sz="1800" dirty="0">
              <a:latin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481" y="1371600"/>
            <a:ext cx="4629994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196" y="4056398"/>
            <a:ext cx="783995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196" y="1638300"/>
            <a:ext cx="453537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Base Scenario (</a:t>
            </a:r>
            <a:r>
              <a:rPr lang="nl-NL" sz="2200" dirty="0" err="1" smtClean="0"/>
              <a:t>constrained</a:t>
            </a:r>
            <a:r>
              <a:rPr lang="nl-NL" sz="2200" dirty="0" smtClean="0"/>
              <a:t>)</a:t>
            </a:r>
            <a:endParaRPr lang="nl-NL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ight Arrow 7"/>
          <p:cNvSpPr/>
          <p:nvPr/>
        </p:nvSpPr>
        <p:spPr bwMode="auto">
          <a:xfrm>
            <a:off x="4012738" y="4801016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672" y="6427466"/>
            <a:ext cx="920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In </a:t>
            </a:r>
            <a:r>
              <a:rPr lang="nl-NL" sz="1800" dirty="0" err="1" smtClean="0">
                <a:latin typeface="+mn-lt"/>
              </a:rPr>
              <a:t>restricted</a:t>
            </a:r>
            <a:r>
              <a:rPr lang="nl-NL" sz="1800" dirty="0" smtClean="0">
                <a:latin typeface="+mn-lt"/>
              </a:rPr>
              <a:t>: risk budgetten EMD&amp; HY nagenoeg gelijk, risk budget aandelen ontwikkeld 2x EMD</a:t>
            </a:r>
            <a:endParaRPr lang="nl-NL" sz="18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Base Scenario (</a:t>
            </a:r>
            <a:r>
              <a:rPr lang="nl-NL" sz="2200" dirty="0" err="1" smtClean="0"/>
              <a:t>constrained</a:t>
            </a:r>
            <a:r>
              <a:rPr lang="nl-NL" sz="2200" dirty="0" smtClean="0"/>
              <a:t>)</a:t>
            </a:r>
            <a:endParaRPr lang="nl-NL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2566988"/>
            <a:ext cx="8172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Base Scenario (</a:t>
            </a:r>
            <a:r>
              <a:rPr lang="nl-NL" sz="2200" dirty="0" err="1" smtClean="0"/>
              <a:t>constrained</a:t>
            </a:r>
            <a:r>
              <a:rPr lang="nl-NL" sz="2200" dirty="0" smtClean="0"/>
              <a:t>) versus juni</a:t>
            </a:r>
            <a:endParaRPr lang="nl-N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3138" y="5927775"/>
            <a:ext cx="8211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Ten opzichte van juni wordt meer naar EMD en aandelen </a:t>
            </a:r>
            <a:r>
              <a:rPr lang="nl-NL" sz="1800" dirty="0" err="1" smtClean="0">
                <a:latin typeface="+mn-lt"/>
              </a:rPr>
              <a:t>gealloceerd</a:t>
            </a:r>
            <a:r>
              <a:rPr lang="nl-NL" sz="1800" dirty="0" smtClean="0">
                <a:latin typeface="+mn-lt"/>
              </a:rPr>
              <a:t>. Er wordt minder</a:t>
            </a:r>
          </a:p>
          <a:p>
            <a:r>
              <a:rPr lang="nl-NL" sz="1800" dirty="0" smtClean="0">
                <a:latin typeface="+mn-lt"/>
              </a:rPr>
              <a:t>naar HF en OG </a:t>
            </a:r>
            <a:r>
              <a:rPr lang="nl-NL" sz="1800" dirty="0" err="1" smtClean="0">
                <a:latin typeface="+mn-lt"/>
              </a:rPr>
              <a:t>gealloceerd</a:t>
            </a:r>
            <a:r>
              <a:rPr lang="nl-NL" sz="1800" dirty="0" smtClean="0">
                <a:latin typeface="+mn-lt"/>
              </a:rPr>
              <a:t>.</a:t>
            </a:r>
            <a:endParaRPr lang="nl-NL" sz="1800" dirty="0">
              <a:latin typeface="+mn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19225"/>
            <a:ext cx="4562475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/>
        </p:nvSpPr>
        <p:spPr>
          <a:xfrm>
            <a:off x="8613775" y="188913"/>
            <a:ext cx="365125" cy="331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264B90-2A9E-49FB-9F16-E8192BCE9B2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Portfolio;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nieuwe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scenarios </a:t>
            </a: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1557338"/>
            <a:ext cx="617837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286436" y="6344602"/>
            <a:ext cx="8604327" cy="304800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conclusie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_template">
  <a:themeElements>
    <a:clrScheme name="MN kleuren">
      <a:dk1>
        <a:srgbClr val="1A2A6A"/>
      </a:dk1>
      <a:lt1>
        <a:srgbClr val="FFFFFF"/>
      </a:lt1>
      <a:dk2>
        <a:srgbClr val="000000"/>
      </a:dk2>
      <a:lt2>
        <a:srgbClr val="35A1DF"/>
      </a:lt2>
      <a:accent1>
        <a:srgbClr val="1A2A6A"/>
      </a:accent1>
      <a:accent2>
        <a:srgbClr val="35A1DF"/>
      </a:accent2>
      <a:accent3>
        <a:srgbClr val="B9C62C"/>
      </a:accent3>
      <a:accent4>
        <a:srgbClr val="007D7D"/>
      </a:accent4>
      <a:accent5>
        <a:srgbClr val="DE761C"/>
      </a:accent5>
      <a:accent6>
        <a:srgbClr val="F0AF13"/>
      </a:accent6>
      <a:hlink>
        <a:srgbClr val="B11116"/>
      </a:hlink>
      <a:folHlink>
        <a:srgbClr val="B1B2B5"/>
      </a:folHlink>
    </a:clrScheme>
    <a:fontScheme name="MN thema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ＭＳ Ｐゴシック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ge presentatie 1">
        <a:dk1>
          <a:srgbClr val="404040"/>
        </a:dk1>
        <a:lt1>
          <a:srgbClr val="FFFFFF"/>
        </a:lt1>
        <a:dk2>
          <a:srgbClr val="1A2A6A"/>
        </a:dk2>
        <a:lt2>
          <a:srgbClr val="262626"/>
        </a:lt2>
        <a:accent1>
          <a:srgbClr val="B1B2B5"/>
        </a:accent1>
        <a:accent2>
          <a:srgbClr val="35A1DF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2F91CA"/>
        </a:accent6>
        <a:hlink>
          <a:srgbClr val="006E79"/>
        </a:hlink>
        <a:folHlink>
          <a:srgbClr val="B9C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404040"/>
        </a:dk1>
        <a:lt1>
          <a:srgbClr val="FFFFFF"/>
        </a:lt1>
        <a:dk2>
          <a:srgbClr val="006E79"/>
        </a:dk2>
        <a:lt2>
          <a:srgbClr val="262626"/>
        </a:lt2>
        <a:accent1>
          <a:srgbClr val="B1B2B5"/>
        </a:accent1>
        <a:accent2>
          <a:srgbClr val="B9C62C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A7B327"/>
        </a:accent6>
        <a:hlink>
          <a:srgbClr val="1A2A6A"/>
        </a:hlink>
        <a:folHlink>
          <a:srgbClr val="35A1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404040"/>
        </a:dk1>
        <a:lt1>
          <a:srgbClr val="FFFFFF"/>
        </a:lt1>
        <a:dk2>
          <a:srgbClr val="35A1DF"/>
        </a:dk2>
        <a:lt2>
          <a:srgbClr val="262626"/>
        </a:lt2>
        <a:accent1>
          <a:srgbClr val="B1B2B5"/>
        </a:accent1>
        <a:accent2>
          <a:srgbClr val="1A2A6A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16255F"/>
        </a:accent6>
        <a:hlink>
          <a:srgbClr val="B9C62C"/>
        </a:hlink>
        <a:folHlink>
          <a:srgbClr val="006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3950</TotalTime>
  <Words>242</Words>
  <Application>Microsoft Office PowerPoint</Application>
  <PresentationFormat>On-screen Show (4:3)</PresentationFormat>
  <Paragraphs>56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MN_template</vt:lpstr>
      <vt:lpstr>Optimalisatie: base case versus ‘evenwicht’  </vt:lpstr>
      <vt:lpstr>Portefeuille constructie – reverse engineering / implied views </vt:lpstr>
      <vt:lpstr>Portefeuille constructie – reverse engineering / implied views </vt:lpstr>
      <vt:lpstr>Allocatie (unrestricted) </vt:lpstr>
      <vt:lpstr>Allocatie Base Scenario (unrestricted),  versus juni</vt:lpstr>
      <vt:lpstr>Allocatie Base Scenario (constrained)</vt:lpstr>
      <vt:lpstr>Allocatie Base Scenario (constrained)</vt:lpstr>
      <vt:lpstr>Allocatie Base Scenario (constrained) versus juni</vt:lpstr>
      <vt:lpstr>Slide 9</vt:lpstr>
      <vt:lpstr>Slide 10</vt:lpstr>
      <vt:lpstr>Slide 11</vt:lpstr>
      <vt:lpstr>Slide 12</vt:lpstr>
    </vt:vector>
  </TitlesOfParts>
  <Company>EdenSpiekermann_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Jack Zwanenburg</dc:creator>
  <cp:lastModifiedBy>Bastiaan de Geeter</cp:lastModifiedBy>
  <cp:revision>310</cp:revision>
  <cp:lastPrinted>2011-08-25T13:48:33Z</cp:lastPrinted>
  <dcterms:created xsi:type="dcterms:W3CDTF">2011-05-24T08:16:05Z</dcterms:created>
  <dcterms:modified xsi:type="dcterms:W3CDTF">2013-09-02T09:01:51Z</dcterms:modified>
</cp:coreProperties>
</file>